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Josefin Slab SemiBold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Bebas Neu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basNeue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JosefinSlabSemiBold-bold.fntdata"/><Relationship Id="rId10" Type="http://schemas.openxmlformats.org/officeDocument/2006/relationships/slide" Target="slides/slide4.xml"/><Relationship Id="rId32" Type="http://schemas.openxmlformats.org/officeDocument/2006/relationships/font" Target="fonts/JosefinSlab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JosefinSlab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JosefinSlabSemiBold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f37c77f851_1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f37c77f851_1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f37c77f851_1_2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f37c77f851_1_2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f37c77f851_1_2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f37c77f851_1_2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f37c77f851_1_2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f37c77f851_1_2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f37c77f851_1_2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f37c77f851_1_2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f37c77f851_1_2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f37c77f851_1_2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f37c77f851_1_2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f37c77f851_1_2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f37c77f851_1_2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f37c77f851_1_2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f37c77f851_1_2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f37c77f851_1_2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f37c77f851_1_2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f37c77f851_1_2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f37c77f851_1_2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f37c77f851_1_2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f37c77f851_1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f37c77f851_1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f37c77f851_1_2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f37c77f851_1_2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f37c77f851_1_2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1f37c77f851_1_2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f37c77f851_1_2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f37c77f851_1_2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f37c77f851_1_2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f37c77f851_1_2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e96d7bc1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e96d7bc1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e96d7bc1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e96d7bc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f37c77f851_1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f37c77f851_1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f37c77f851_1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f37c77f851_1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f37c77f851_1_2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f37c77f851_1_2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f37c77f851_1_2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f37c77f851_1_2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f37c77f851_1_2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f37c77f851_1_2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f37c77f851_1_2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f37c77f851_1_2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f37c77f851_1_2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f37c77f851_1_2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55" name="Google Shape;55;p1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4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61" name="Google Shape;61;p1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64" name="Google Shape;64;p14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14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68" name="Google Shape;68;p1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14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71" name="Google Shape;71;p1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" name="Google Shape;76;p14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77" name="Google Shape;77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0" name="Google Shape;80;p1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3" name="Google Shape;83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6" name="Google Shape;86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9" name="Google Shape;89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92" name="Google Shape;92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95" name="Google Shape;95;p14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98" name="Google Shape;98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101" name="Google Shape;101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104" name="Google Shape;104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4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107" name="Google Shape;107;p14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08" name="Google Shape;108;p1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4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11" name="Google Shape;111;p1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15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9" name="Google Shape;119;p15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120" name="Google Shape;120;p15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121" name="Google Shape;121;p15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24" name="Google Shape;124;p15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15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27" name="Google Shape;127;p15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15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130" name="Google Shape;130;p15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5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136" name="Google Shape;136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139" name="Google Shape;139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5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142" name="Google Shape;142;p15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5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45" name="Google Shape;145;p15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5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48" name="Google Shape;148;p15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55" name="Google Shape;155;p16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58" name="Google Shape;158;p16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59" name="Google Shape;159;p16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6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62" name="Google Shape;162;p16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" name="Google Shape;164;p16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65" name="Google Shape;165;p16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68" name="Google Shape;168;p16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71" name="Google Shape;171;p16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75" name="Google Shape;175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78" name="Google Shape;178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7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81" name="Google Shape;181;p1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7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84" name="Google Shape;184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7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93" name="Google Shape;193;p18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94" name="Google Shape;194;p18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95" name="Google Shape;195;p18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8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7" name="Google Shape;197;p18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98" name="Google Shape;198;p18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8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" name="Google Shape;200;p18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18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3" name="Google Shape;203;p18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204" name="Google Shape;204;p18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" name="Google Shape;206;p18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207" name="Google Shape;207;p18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208" name="Google Shape;208;p18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209" name="Google Shape;209;p18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8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1" name="Google Shape;211;p18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212" name="Google Shape;212;p18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8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4" name="Google Shape;214;p18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215" name="Google Shape;215;p18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8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" name="Google Shape;217;p18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218" name="Google Shape;218;p18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18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223" name="Google Shape;223;p1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226" name="Google Shape;226;p1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229" name="Google Shape;229;p19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230" name="Google Shape;230;p19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19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234" name="Google Shape;234;p19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" name="Google Shape;237;p19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238" name="Google Shape;238;p1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9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241" name="Google Shape;241;p1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9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244" name="Google Shape;244;p1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9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47" name="Google Shape;247;p1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9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0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53" name="Google Shape;253;p2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0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59" name="Google Shape;259;p2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0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62" name="Google Shape;262;p2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63" name="Google Shape;263;p2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2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66" name="Google Shape;266;p2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8" name="Google Shape;268;p20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69" name="Google Shape;269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0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72" name="Google Shape;272;p20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73" name="Google Shape;273;p20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0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20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76" name="Google Shape;276;p20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" name="Google Shape;278;p20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79" name="Google Shape;279;p2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0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1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84" name="Google Shape;284;p21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1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87" name="Google Shape;287;p21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1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90" name="Google Shape;290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1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93" name="Google Shape;293;p21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94" name="Google Shape;294;p2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21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97" name="Google Shape;297;p2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1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300" name="Google Shape;300;p2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" name="Google Shape;302;p21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303" name="Google Shape;303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21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6" name="Google Shape;306;p21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3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311" name="Google Shape;311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3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314" name="Google Shape;314;p23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3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317" name="Google Shape;317;p23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3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320" name="Google Shape;320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3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323" name="Google Shape;323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3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326" name="Google Shape;326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3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329" name="Google Shape;329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3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332" name="Google Shape;332;p2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3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338" name="Google Shape;338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23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3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5" name="Google Shape;345;p25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25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5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8" name="Google Shape;348;p25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25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5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1" name="Google Shape;351;p25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25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25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5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25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25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7" name="Google Shape;357;p25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58" name="Google Shape;358;p25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59" name="Google Shape;359;p25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60" name="Google Shape;360;p25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5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5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3" name="Google Shape;363;p25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64" name="Google Shape;364;p25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5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5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5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68" name="Google Shape;368;p25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69" name="Google Shape;369;p25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5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5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2" name="Google Shape;372;p25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73" name="Google Shape;373;p25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5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5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76" name="Google Shape;376;p25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25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79" name="Google Shape;379;p25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3" name="Google Shape;383;p26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84" name="Google Shape;384;p26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85" name="Google Shape;385;p26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26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87" name="Google Shape;387;p26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8" name="Google Shape;388;p26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89" name="Google Shape;389;p26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" name="Google Shape;391;p26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92" name="Google Shape;392;p26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4" name="Google Shape;394;p26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95" name="Google Shape;395;p26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7" name="Google Shape;397;p26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98" name="Google Shape;398;p26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0" name="Google Shape;400;p26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401" name="Google Shape;401;p26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26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403" name="Google Shape;403;p26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4" name="Google Shape;404;p26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405" name="Google Shape;405;p26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7" name="Google Shape;407;p26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408" name="Google Shape;408;p26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0" name="Google Shape;410;p26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411" name="Google Shape;411;p26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6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3" name="Google Shape;413;p26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414" name="Google Shape;414;p26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6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16" name="Google Shape;416;p26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417" name="Google Shape;417;p26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26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420" name="Google Shape;420;p26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6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423" name="Google Shape;423;p26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26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426" name="Google Shape;426;p26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6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429" name="Google Shape;429;p26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6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432" name="Google Shape;432;p26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7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436" name="Google Shape;436;p27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7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439" name="Google Shape;439;p27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442" name="Google Shape;442;p2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7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45" name="Google Shape;445;p2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27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48" name="Google Shape;448;p27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7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51" name="Google Shape;451;p27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7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54" name="Google Shape;454;p27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7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57" name="Google Shape;457;p2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7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60" name="Google Shape;460;p2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7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27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27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27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27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7" name="Google Shape;467;p27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27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28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28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28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8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5" name="Google Shape;475;p28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28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7" name="Google Shape;477;p28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28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79" name="Google Shape;479;p28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80" name="Google Shape;480;p2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81" name="Google Shape;481;p2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" name="Google Shape;483;p2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84" name="Google Shape;484;p2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6" name="Google Shape;486;p28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87" name="Google Shape;487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28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90" name="Google Shape;490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8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93" name="Google Shape;493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96" name="Google Shape;496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0" name="Google Shape;500;p29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29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2" name="Google Shape;502;p29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29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4" name="Google Shape;504;p29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29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6" name="Google Shape;506;p29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29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8" name="Google Shape;508;p29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29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0" name="Google Shape;510;p29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29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2" name="Google Shape;512;p29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513" name="Google Shape;513;p2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9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516" name="Google Shape;516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9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519" name="Google Shape;519;p2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9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522" name="Google Shape;522;p2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29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525" name="Google Shape;525;p2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9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528" name="Google Shape;528;p29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0" name="Google Shape;530;p29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0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533" name="Google Shape;533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0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536" name="Google Shape;536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0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539" name="Google Shape;539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0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542" name="Google Shape;542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45" name="Google Shape;54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0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48" name="Google Shape;548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0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53" name="Google Shape;553;p31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54" name="Google Shape;554;p31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55" name="Google Shape;555;p31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31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58" name="Google Shape;558;p31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0" name="Google Shape;560;p31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64" name="Google Shape;564;p32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65" name="Google Shape;565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2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68" name="Google Shape;568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2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71" name="Google Shape;571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2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74" name="Google Shape;574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2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77" name="Google Shape;577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2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80" name="Google Shape;580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3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84" name="Google Shape;584;p3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3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87" name="Google Shape;587;p3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3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90" name="Google Shape;590;p3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3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93" name="Google Shape;593;p33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94" name="Google Shape;594;p33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6" name="Google Shape;596;p33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97" name="Google Shape;597;p33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9" name="Google Shape;599;p33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600" name="Google Shape;600;p3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3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603" name="Google Shape;603;p3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3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4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608" name="Google Shape;608;p3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4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611" name="Google Shape;611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4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614" name="Google Shape;614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4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617" name="Google Shape;617;p3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4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620" name="Google Shape;620;p3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4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623" name="Google Shape;623;p3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4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626" name="Google Shape;626;p34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4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629" name="Google Shape;629;p34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4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632" name="Google Shape;632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4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635" name="Google Shape;635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34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38" name="Google Shape;638;p34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34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0" name="Google Shape;640;p34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1" name="Google Shape;641;p34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34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3" name="Google Shape;643;p34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4" name="Google Shape;644;p34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34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46" name="Google Shape;646;p34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47" name="Google Shape;647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1" name="Google Shape;651;p35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2" name="Google Shape;652;p35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53" name="Google Shape;653;p3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5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56" name="Google Shape;656;p3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5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59" name="Google Shape;659;p3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5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62" name="Google Shape;662;p35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5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65" name="Google Shape;665;p3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68" name="Google Shape;668;p3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71" name="Google Shape;671;p3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5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74" name="Google Shape;674;p3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35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77" name="Google Shape;677;p35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35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79" name="Google Shape;679;p35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0" name="Google Shape;680;p35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81" name="Google Shape;681;p35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35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3" name="Google Shape;683;p35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84" name="Google Shape;684;p35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35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6" name="Google Shape;686;p35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87" name="Google Shape;687;p35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35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9" name="Google Shape;689;p35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90" name="Google Shape;690;p35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35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36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94" name="Google Shape;694;p36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6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97" name="Google Shape;697;p36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6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700" name="Google Shape;700;p36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6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703" name="Google Shape;703;p36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704" name="Google Shape;704;p36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36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707" name="Google Shape;707;p3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36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710" name="Google Shape;710;p3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2" name="Google Shape;712;p3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13" name="Google Shape;713;p36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14" name="Google Shape;714;p3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715" name="Google Shape;715;p3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718" name="Google Shape;718;p3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721" name="Google Shape;721;p3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7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25" name="Google Shape;725;p37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26" name="Google Shape;726;p37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727" name="Google Shape;727;p3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7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730" name="Google Shape;730;p3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7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733" name="Google Shape;733;p3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736" name="Google Shape;736;p3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7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739" name="Google Shape;739;p37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742" name="Google Shape;742;p37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8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46" name="Google Shape;746;p38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47" name="Google Shape;747;p38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48" name="Google Shape;748;p38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49" name="Google Shape;749;p38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38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52" name="Google Shape;752;p38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4" name="Google Shape;754;p38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7" name="Google Shape;757;p38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58" name="Google Shape;758;p3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61" name="Google Shape;761;p3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5" name="Google Shape;765;p39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39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39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39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69" name="Google Shape;769;p39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70" name="Google Shape;770;p3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73" name="Google Shape;773;p3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5" name="Google Shape;775;p39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76" name="Google Shape;776;p3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8" name="Google Shape;778;p39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79" name="Google Shape;779;p39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1" name="Google Shape;781;p39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82" name="Google Shape;782;p39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8" name="Google Shape;788;p39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89" name="Google Shape;789;p39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39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40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93" name="Google Shape;793;p40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94" name="Google Shape;794;p40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40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97" name="Google Shape;797;p40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9" name="Google Shape;799;p40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800" name="Google Shape;800;p4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803" name="Google Shape;803;p4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806" name="Google Shape;806;p4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40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809" name="Google Shape;809;p4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0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812" name="Google Shape;812;p4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40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815" name="Google Shape;815;p4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41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819" name="Google Shape;819;p41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822" name="Google Shape;822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825" name="Google Shape;825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41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828" name="Google Shape;828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41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831" name="Google Shape;831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1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834" name="Google Shape;834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837" name="Google Shape;837;p4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840" name="Google Shape;840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843" name="Google Shape;843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42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47" name="Google Shape;847;p4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42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50" name="Google Shape;850;p42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42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53" name="Google Shape;853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42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56" name="Google Shape;856;p4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42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59" name="Google Shape;859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42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62" name="Google Shape;862;p4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4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65" name="Google Shape;865;p4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4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68" name="Google Shape;868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71" name="Google Shape;871;p4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74" name="Google Shape;874;p4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77" name="Google Shape;877;p4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4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80" name="Google Shape;880;p4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83" name="Google Shape;883;p4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4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86" name="Google Shape;886;p4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4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89" name="Google Shape;889;p4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2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92" name="Google Shape;892;p4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93" name="Google Shape;893;p4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5" name="Google Shape;895;p4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96" name="Google Shape;896;p4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8" name="Google Shape;898;p42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99" name="Google Shape;899;p42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w3jLJU7DT5E" TargetMode="External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replicate/scribble-diffusion" TargetMode="External"/><Relationship Id="rId4" Type="http://schemas.openxmlformats.org/officeDocument/2006/relationships/hyperlink" Target="https://github.com/ytdl-org/youtube-dl" TargetMode="External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ortoisegit.org/" TargetMode="External"/><Relationship Id="rId4" Type="http://schemas.openxmlformats.org/officeDocument/2006/relationships/hyperlink" Target="https://www.atlassian.com/git/tutorials" TargetMode="External"/><Relationship Id="rId5" Type="http://schemas.openxmlformats.org/officeDocument/2006/relationships/hyperlink" Target="https://about.gitlab.com/" TargetMode="External"/><Relationship Id="rId6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it-scm.com/" TargetMode="External"/><Relationship Id="rId4" Type="http://schemas.openxmlformats.org/officeDocument/2006/relationships/hyperlink" Target="http://git-scm.com/book" TargetMode="External"/><Relationship Id="rId5" Type="http://schemas.openxmlformats.org/officeDocument/2006/relationships/hyperlink" Target="http://gitref.org/index.html" TargetMode="External"/><Relationship Id="rId6" Type="http://schemas.openxmlformats.org/officeDocument/2006/relationships/hyperlink" Target="http://schacon.github.com/git/git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3"/>
          <p:cNvSpPr txBox="1"/>
          <p:nvPr>
            <p:ph type="ctrTitle"/>
          </p:nvPr>
        </p:nvSpPr>
        <p:spPr>
          <a:xfrm>
            <a:off x="791375" y="1639960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Git Skills Series</a:t>
            </a:r>
            <a:endParaRPr sz="5100"/>
          </a:p>
        </p:txBody>
      </p:sp>
      <p:pic>
        <p:nvPicPr>
          <p:cNvPr id="906" name="Google Shape;9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783" y="1639950"/>
            <a:ext cx="2412541" cy="1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VCS</a:t>
            </a:r>
            <a:endParaRPr/>
          </a:p>
        </p:txBody>
      </p:sp>
      <p:sp>
        <p:nvSpPr>
          <p:cNvPr id="962" name="Google Shape;962;p52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Subversion, CVS, Perforce, etc. A central server repository (repo) holds the "official copy" of the code</a:t>
            </a:r>
            <a:endParaRPr sz="15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the server maintains the sole version history of the repo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You make "checkouts" of it to your local copy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You make local modifications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Your changes are not versioned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When you're done, you "check in" back to the server</a:t>
            </a:r>
            <a:endParaRPr sz="15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Your checkin increments the repo's version</a:t>
            </a:r>
            <a:endParaRPr sz="1500"/>
          </a:p>
        </p:txBody>
      </p:sp>
      <p:pic>
        <p:nvPicPr>
          <p:cNvPr id="963" name="Google Shape;9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250" y="2402650"/>
            <a:ext cx="2570250" cy="19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3"/>
          <p:cNvSpPr txBox="1"/>
          <p:nvPr>
            <p:ph type="title"/>
          </p:nvPr>
        </p:nvSpPr>
        <p:spPr>
          <a:xfrm>
            <a:off x="320700" y="5492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DVCS (Git)</a:t>
            </a:r>
            <a:endParaRPr/>
          </a:p>
        </p:txBody>
      </p:sp>
      <p:sp>
        <p:nvSpPr>
          <p:cNvPr id="969" name="Google Shape;969;p53"/>
          <p:cNvSpPr txBox="1"/>
          <p:nvPr>
            <p:ph idx="1" type="body"/>
          </p:nvPr>
        </p:nvSpPr>
        <p:spPr>
          <a:xfrm>
            <a:off x="491825" y="13965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git, mercurial, etc., you don't "checkout" from a central repo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"clone" it and "pull" changes from it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Your local repo is a complete copy of everything on the remote server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Yours is "just as good" as theirs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Many operations are local: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check in/out from local repo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commit changes to local repo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local repo keeps version history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When you're ready, you can "push" changes back to server</a:t>
            </a:r>
            <a:endParaRPr sz="1500"/>
          </a:p>
        </p:txBody>
      </p:sp>
      <p:pic>
        <p:nvPicPr>
          <p:cNvPr id="970" name="Google Shape;9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096" y="1663775"/>
            <a:ext cx="2192401" cy="24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Git Areas</a:t>
            </a:r>
            <a:endParaRPr/>
          </a:p>
        </p:txBody>
      </p:sp>
      <p:sp>
        <p:nvSpPr>
          <p:cNvPr id="976" name="Google Shape;976;p5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your local copy on git, files can be: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In your local repo</a:t>
            </a:r>
            <a:endParaRPr sz="15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(committed)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Checked out and modified but not yet committed</a:t>
            </a:r>
            <a:endParaRPr sz="15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(working copy)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Or, in-between, in a "staging" area</a:t>
            </a:r>
            <a:endParaRPr sz="15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Staged files are ready to be committed.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A commit saves a snapshot of all staged state.</a:t>
            </a:r>
            <a:endParaRPr sz="1500"/>
          </a:p>
        </p:txBody>
      </p:sp>
      <p:pic>
        <p:nvPicPr>
          <p:cNvPr id="977" name="Google Shape;9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751" y="1497425"/>
            <a:ext cx="269589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5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Git Repo</a:t>
            </a:r>
            <a:endParaRPr/>
          </a:p>
        </p:txBody>
      </p:sp>
      <p:sp>
        <p:nvSpPr>
          <p:cNvPr id="983" name="Google Shape;983;p55"/>
          <p:cNvSpPr txBox="1"/>
          <p:nvPr>
            <p:ph idx="1" type="body"/>
          </p:nvPr>
        </p:nvSpPr>
        <p:spPr>
          <a:xfrm>
            <a:off x="720000" y="1635275"/>
            <a:ext cx="7028400" cy="29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Two common scenarios: (only do one of these)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create a new local Git repo in your current directory: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init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create a .git directory in your current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Then you can commit files in that directory into the repo.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add filename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commit –m "commit message"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clone a remote repo to your current directory: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clone url localDirectoryName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This will create the given local directory, containing a working copy of the files from the repo, and a .git directory (used to hold the staging area and your actual local repo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6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</a:t>
            </a:r>
            <a:endParaRPr/>
          </a:p>
        </p:txBody>
      </p:sp>
      <p:pic>
        <p:nvPicPr>
          <p:cNvPr id="989" name="Google Shape;9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99" y="1187400"/>
            <a:ext cx="6215650" cy="3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7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and Merging</a:t>
            </a:r>
            <a:endParaRPr/>
          </a:p>
        </p:txBody>
      </p:sp>
      <p:sp>
        <p:nvSpPr>
          <p:cNvPr id="995" name="Google Shape;995;p57"/>
          <p:cNvSpPr txBox="1"/>
          <p:nvPr>
            <p:ph idx="1" type="body"/>
          </p:nvPr>
        </p:nvSpPr>
        <p:spPr>
          <a:xfrm>
            <a:off x="720000" y="147262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Git uses branching heavily to switch between multiple tasks.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create a new local branch: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branch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list all local branches: (* = current branch)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switch to a given local branch: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checkout branchname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merge changes from a branch into the local master: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checkout master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merge branchname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8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w/ remote repo</a:t>
            </a:r>
            <a:endParaRPr/>
          </a:p>
        </p:txBody>
      </p:sp>
      <p:sp>
        <p:nvSpPr>
          <p:cNvPr id="1001" name="Google Shape;1001;p58"/>
          <p:cNvSpPr txBox="1"/>
          <p:nvPr>
            <p:ph idx="1" type="body"/>
          </p:nvPr>
        </p:nvSpPr>
        <p:spPr>
          <a:xfrm>
            <a:off x="720000" y="1301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Push your local changes to the remote repo.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Pull from remote repo to get most recent changes.</a:t>
            </a:r>
            <a:endParaRPr sz="14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 (fix conflicts if necessary, add/commit them to your local repo)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fetch the most recent updates from the remote repo into your local repo, and put them into your working directory:</a:t>
            </a:r>
            <a:endParaRPr sz="14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git pull origin master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put your changes from your local repo in the remote repo:</a:t>
            </a:r>
            <a:endParaRPr sz="14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git push origin master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9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007" name="Google Shape;1007;p59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000"/>
              <a:t>Create a new subdirectory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000"/>
              <a:t>Create a new git repository in that location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000"/>
              <a:t>Create new file in that repo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000"/>
              <a:t>Add it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000"/>
              <a:t>Commit it!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0"/>
          <p:cNvSpPr txBox="1"/>
          <p:nvPr>
            <p:ph type="title"/>
          </p:nvPr>
        </p:nvSpPr>
        <p:spPr>
          <a:xfrm>
            <a:off x="766675" y="1421850"/>
            <a:ext cx="67749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GitHub?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er wondered how GitHub works? Let's see how Eddie and his team use GitHub.&#10;&#10;As always, feel free to leave us a comment below and don't forget to subscribe!&#10;&#10;Thanks!&#10;&#10;Connect with us.&#10;Blog: https://github.blog&#10;Twitter: https://twitter.com/github&#10;LinkedIn: https://linkedin.com/company/github&#10;&#10;&#10;&#10;About GitHub&#10;GitHub is the best place to share code with friends, co-workers, classmates, and complete strangers. Millions of people use GitHub to build amazing things together. For more info, go to http://github.com" id="1017" name="Google Shape;1017;p61" title="How GitHub work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050" y="512288"/>
            <a:ext cx="5491900" cy="41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Itinerary</a:t>
            </a:r>
            <a:endParaRPr/>
          </a:p>
        </p:txBody>
      </p:sp>
      <p:sp>
        <p:nvSpPr>
          <p:cNvPr id="912" name="Google Shape;912;p4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What is Version Control?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What is Git?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What is Github?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Practice!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Git and GitHub Together</a:t>
            </a:r>
            <a:endParaRPr/>
          </a:p>
        </p:txBody>
      </p:sp>
      <p:sp>
        <p:nvSpPr>
          <p:cNvPr id="1023" name="Google Shape;1023;p62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GitHub Repository is a remote repository that multiple developers can contribute to (push to) and download and edit source code from (pull from).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Pull Requests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Allows other team members to review changes before being merged to main branch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</a:t>
            </a:r>
            <a:r>
              <a:rPr lang="en" sz="1500"/>
              <a:t>Collaboration</a:t>
            </a:r>
            <a:r>
              <a:rPr lang="en" sz="1500"/>
              <a:t> with other developers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Task boards (Issues)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Online access to code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Contribution tracking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https://github.com/ucfai/knightros-gambit</a:t>
            </a:r>
            <a:endParaRPr sz="1500"/>
          </a:p>
        </p:txBody>
      </p:sp>
      <p:pic>
        <p:nvPicPr>
          <p:cNvPr id="1024" name="Google Shape;10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3675" y="3061400"/>
            <a:ext cx="1607025" cy="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974" y="3061399"/>
            <a:ext cx="899925" cy="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455" y="3080530"/>
            <a:ext cx="861650" cy="8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63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uses for GitHub</a:t>
            </a:r>
            <a:endParaRPr/>
          </a:p>
        </p:txBody>
      </p:sp>
      <p:sp>
        <p:nvSpPr>
          <p:cNvPr id="1032" name="Google Shape;1032;p63"/>
          <p:cNvSpPr txBox="1"/>
          <p:nvPr>
            <p:ph idx="1" type="body"/>
          </p:nvPr>
        </p:nvSpPr>
        <p:spPr>
          <a:xfrm>
            <a:off x="292175" y="67402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way to document and display a project online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used as a social media (sorta)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https://github.com/nashirj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ePortfolio!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Tons of public repos from random people, github hosts some huge projects!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https://github.com/replicate/scribble-diffusion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https://github.com/ytdl-org/youtube-dl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https://github.com/topydo/topydo</a:t>
            </a:r>
            <a:endParaRPr sz="1500"/>
          </a:p>
        </p:txBody>
      </p:sp>
      <p:pic>
        <p:nvPicPr>
          <p:cNvPr id="1033" name="Google Shape;103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7675" y="2869738"/>
            <a:ext cx="2362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6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curious…</a:t>
            </a:r>
            <a:endParaRPr/>
          </a:p>
        </p:txBody>
      </p:sp>
      <p:sp>
        <p:nvSpPr>
          <p:cNvPr id="1039" name="Google Shape;1039;p6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Tortoisegit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Atlassian Git Tutorial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GitLab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VSCode Git Extensions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Git History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Git Graph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GitLens (I use)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40" name="Google Shape;1040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2638" y="17381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5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Tutorial</a:t>
            </a:r>
            <a:endParaRPr/>
          </a:p>
        </p:txBody>
      </p:sp>
      <p:sp>
        <p:nvSpPr>
          <p:cNvPr id="1046" name="Google Shape;1046;p65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https://docs.github.com/en/get-started/quickstart/hello-world</a:t>
            </a:r>
            <a:endParaRPr sz="2000"/>
          </a:p>
        </p:txBody>
      </p:sp>
      <p:pic>
        <p:nvPicPr>
          <p:cNvPr id="1047" name="Google Shape;104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44046">
            <a:off x="816375" y="628393"/>
            <a:ext cx="1905953" cy="145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886138" y="1445138"/>
            <a:ext cx="1102550" cy="5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6547340" y="656438"/>
            <a:ext cx="1850092" cy="148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405649">
            <a:off x="305146" y="3612197"/>
            <a:ext cx="1876737" cy="81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562377">
            <a:off x="3766666" y="3607161"/>
            <a:ext cx="1341489" cy="62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8100000">
            <a:off x="6949330" y="3482040"/>
            <a:ext cx="1412511" cy="107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6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Time!</a:t>
            </a:r>
            <a:endParaRPr/>
          </a:p>
        </p:txBody>
      </p:sp>
      <p:sp>
        <p:nvSpPr>
          <p:cNvPr id="1058" name="Google Shape;1058;p66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7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7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5"/>
          <p:cNvSpPr txBox="1"/>
          <p:nvPr>
            <p:ph type="title"/>
          </p:nvPr>
        </p:nvSpPr>
        <p:spPr>
          <a:xfrm>
            <a:off x="766675" y="1421850"/>
            <a:ext cx="67749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 Version Control?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6"/>
          <p:cNvSpPr txBox="1"/>
          <p:nvPr>
            <p:ph type="title"/>
          </p:nvPr>
        </p:nvSpPr>
        <p:spPr>
          <a:xfrm rot="-1406048">
            <a:off x="3243993" y="1534772"/>
            <a:ext cx="4254522" cy="8665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Branching!</a:t>
            </a:r>
            <a:endParaRPr/>
          </a:p>
        </p:txBody>
      </p:sp>
      <p:sp>
        <p:nvSpPr>
          <p:cNvPr id="923" name="Google Shape;923;p46"/>
          <p:cNvSpPr txBox="1"/>
          <p:nvPr>
            <p:ph type="title"/>
          </p:nvPr>
        </p:nvSpPr>
        <p:spPr>
          <a:xfrm rot="-1144579">
            <a:off x="4596771" y="2966334"/>
            <a:ext cx="4254542" cy="86629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Documentation!</a:t>
            </a:r>
            <a:endParaRPr/>
          </a:p>
        </p:txBody>
      </p:sp>
      <p:sp>
        <p:nvSpPr>
          <p:cNvPr id="924" name="Google Shape;924;p46"/>
          <p:cNvSpPr txBox="1"/>
          <p:nvPr>
            <p:ph type="title"/>
          </p:nvPr>
        </p:nvSpPr>
        <p:spPr>
          <a:xfrm>
            <a:off x="894800" y="3211525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Traceability!</a:t>
            </a:r>
            <a:endParaRPr/>
          </a:p>
        </p:txBody>
      </p:sp>
      <p:sp>
        <p:nvSpPr>
          <p:cNvPr id="925" name="Google Shape;925;p46"/>
          <p:cNvSpPr txBox="1"/>
          <p:nvPr>
            <p:ph type="title"/>
          </p:nvPr>
        </p:nvSpPr>
        <p:spPr>
          <a:xfrm rot="951896">
            <a:off x="5442166" y="1534843"/>
            <a:ext cx="4254665" cy="8663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DevOps!</a:t>
            </a:r>
            <a:endParaRPr/>
          </a:p>
        </p:txBody>
      </p:sp>
      <p:sp>
        <p:nvSpPr>
          <p:cNvPr id="926" name="Google Shape;926;p46"/>
          <p:cNvSpPr txBox="1"/>
          <p:nvPr>
            <p:ph type="title"/>
          </p:nvPr>
        </p:nvSpPr>
        <p:spPr>
          <a:xfrm rot="-1957734">
            <a:off x="555980" y="626731"/>
            <a:ext cx="4254670" cy="86631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7"/>
          <p:cNvSpPr txBox="1"/>
          <p:nvPr>
            <p:ph type="title"/>
          </p:nvPr>
        </p:nvSpPr>
        <p:spPr>
          <a:xfrm>
            <a:off x="401150" y="766850"/>
            <a:ext cx="59925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and more concrete benefits:</a:t>
            </a:r>
            <a:endParaRPr/>
          </a:p>
        </p:txBody>
      </p:sp>
      <p:sp>
        <p:nvSpPr>
          <p:cNvPr id="932" name="Google Shape;932;p47"/>
          <p:cNvSpPr txBox="1"/>
          <p:nvPr>
            <p:ph idx="4294967295" type="body"/>
          </p:nvPr>
        </p:nvSpPr>
        <p:spPr>
          <a:xfrm>
            <a:off x="149700" y="1349025"/>
            <a:ext cx="8844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Version Control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practice of tracking and managing changes to software code. Version control systems are software tools that help software teams manage changes to source code over time.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Workflow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sequence of industrial, administrative, or other processes through which a piece of work passes from initiation to completion.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Branching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ability to work on the same source in a </a:t>
            </a:r>
            <a:r>
              <a:rPr lang="en" sz="1500"/>
              <a:t>separate</a:t>
            </a:r>
            <a:r>
              <a:rPr lang="en" sz="1500"/>
              <a:t> ‘branch’ allows for many other benefits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Traceability/Documentation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Version Control gives the ability to trace changes all the way to there roots through natural documentation and version tracking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8"/>
          <p:cNvSpPr txBox="1"/>
          <p:nvPr>
            <p:ph type="title"/>
          </p:nvPr>
        </p:nvSpPr>
        <p:spPr>
          <a:xfrm>
            <a:off x="668700" y="752225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</a:t>
            </a:r>
            <a:endParaRPr/>
          </a:p>
        </p:txBody>
      </p:sp>
      <p:pic>
        <p:nvPicPr>
          <p:cNvPr id="938" name="Google Shape;9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93" y="1770750"/>
            <a:ext cx="7316057" cy="21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9"/>
          <p:cNvSpPr txBox="1"/>
          <p:nvPr>
            <p:ph type="title"/>
          </p:nvPr>
        </p:nvSpPr>
        <p:spPr>
          <a:xfrm>
            <a:off x="766675" y="1421850"/>
            <a:ext cx="67749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0"/>
          <p:cNvSpPr txBox="1"/>
          <p:nvPr>
            <p:ph type="title"/>
          </p:nvPr>
        </p:nvSpPr>
        <p:spPr>
          <a:xfrm>
            <a:off x="482300" y="596725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Git</a:t>
            </a:r>
            <a:endParaRPr/>
          </a:p>
        </p:txBody>
      </p:sp>
      <p:sp>
        <p:nvSpPr>
          <p:cNvPr id="949" name="Google Shape;949;p50"/>
          <p:cNvSpPr txBox="1"/>
          <p:nvPr>
            <p:ph idx="1" type="body"/>
          </p:nvPr>
        </p:nvSpPr>
        <p:spPr>
          <a:xfrm>
            <a:off x="624950" y="11779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Created by Linus Torvalds, creator of Linux, in 2005</a:t>
            </a:r>
            <a:endParaRPr sz="15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Came out of Linux development community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Designed to do version control on Linux kernel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Goals of Git:</a:t>
            </a:r>
            <a:endParaRPr sz="15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Speed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Support for non-linear development (thousands of parallel branches)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Fully distributed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Able to handle large projects efficiently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(A "git" is a cranky old man. Linus meant himself.)</a:t>
            </a:r>
            <a:endParaRPr sz="1500"/>
          </a:p>
        </p:txBody>
      </p:sp>
      <p:pic>
        <p:nvPicPr>
          <p:cNvPr id="950" name="Google Shape;9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047" y="1727497"/>
            <a:ext cx="1688500" cy="16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1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Installing/Learning Git</a:t>
            </a:r>
            <a:endParaRPr/>
          </a:p>
        </p:txBody>
      </p:sp>
      <p:sp>
        <p:nvSpPr>
          <p:cNvPr id="956" name="Google Shape;956;p51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Git website: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http://git-scm.com/</a:t>
            </a:r>
            <a:endParaRPr sz="15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Free online book: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http://git-scm.com/book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Reference page for Git: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http://gitref.org/index.html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Git tutorial: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http://schacon.github.com/git/gittutorial.html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My preferred Git tutorial: https://www.atlassian.com/git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At command line (where verb = config, add, commit, etc.):</a:t>
            </a:r>
            <a:endParaRPr sz="15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git help verb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