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858000" cy="9144000"/>
  <p:embeddedFontLst>
    <p:embeddedFont>
      <p:font typeface="Ubuntu"/>
      <p:regular r:id="rId14"/>
      <p:bold r:id="rId15"/>
      <p:italic r:id="rId16"/>
      <p:boldItalic r:id="rId17"/>
    </p:embeddedFont>
    <p:embeddedFont>
      <p:font typeface="Proxima Nova"/>
      <p:regular r:id="rId18"/>
      <p:bold r:id="rId19"/>
      <p:italic r:id="rId20"/>
      <p:boldItalic r:id="rId21"/>
    </p:embeddedFont>
    <p:embeddedFont>
      <p:font typeface="Proxima Nova Extrabold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698E83-BE50-421E-847F-6A59CF9CBC08}">
  <a:tblStyle styleId="{61698E83-BE50-421E-847F-6A59CF9CBC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4.xml"/><Relationship Id="rId22" Type="http://schemas.openxmlformats.org/officeDocument/2006/relationships/font" Target="fonts/ProximaNovaExtrabold-bold.fntdata"/><Relationship Id="rId10" Type="http://schemas.openxmlformats.org/officeDocument/2006/relationships/slide" Target="slides/slide3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Ubuntu-bold.fntdata"/><Relationship Id="rId14" Type="http://schemas.openxmlformats.org/officeDocument/2006/relationships/font" Target="fonts/Ubuntu-regular.fntdata"/><Relationship Id="rId17" Type="http://schemas.openxmlformats.org/officeDocument/2006/relationships/font" Target="fonts/Ubuntu-boldItalic.fntdata"/><Relationship Id="rId16" Type="http://schemas.openxmlformats.org/officeDocument/2006/relationships/font" Target="fonts/Ubuntu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bold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ProximaNova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9bbeece90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9bbeece90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9bbeece90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29bbeece90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9bbeece90_1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9bbeece90_1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9bbeece90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9bbeece90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9bbeece90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9bbeece90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9bbeece90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9bbeece90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ff Chart">
  <p:cSld name="CUSTOM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Google Shape;59;p15"/>
          <p:cNvGraphicFramePr/>
          <p:nvPr/>
        </p:nvGraphicFramePr>
        <p:xfrm>
          <a:off x="410025" y="11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{61698E83-BE50-421E-847F-6A59CF9CBC08}</a:tableStyleId>
              </a:tblPr>
              <a:tblGrid>
                <a:gridCol w="2774650"/>
                <a:gridCol w="2774650"/>
                <a:gridCol w="2774650"/>
              </a:tblGrid>
              <a:tr h="325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1C414"/>
                        </a:solidFill>
                        <a:latin typeface="Proxima Nova Extrabold"/>
                        <a:ea typeface="Proxima Nova Extrabold"/>
                        <a:cs typeface="Proxima Nova Extrabold"/>
                        <a:sym typeface="Proxima Nova Extra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55425" y="1643075"/>
            <a:ext cx="2687700" cy="27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3228150" y="1662277"/>
            <a:ext cx="2687700" cy="27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3" type="body"/>
          </p:nvPr>
        </p:nvSpPr>
        <p:spPr>
          <a:xfrm>
            <a:off x="6000875" y="1662277"/>
            <a:ext cx="2687700" cy="27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1169925" y="312550"/>
            <a:ext cx="2759100" cy="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4" name="Google Shape;64;p15"/>
          <p:cNvSpPr txBox="1"/>
          <p:nvPr/>
        </p:nvSpPr>
        <p:spPr>
          <a:xfrm>
            <a:off x="410025" y="312550"/>
            <a:ext cx="75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1C414"/>
                </a:solidFill>
                <a:latin typeface="Proxima Nova"/>
                <a:ea typeface="Proxima Nova"/>
                <a:cs typeface="Proxima Nova"/>
                <a:sym typeface="Proxima Nova"/>
              </a:rPr>
              <a:t>Name:</a:t>
            </a:r>
            <a:endParaRPr sz="1600">
              <a:solidFill>
                <a:srgbClr val="F1C41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3929025" y="312550"/>
            <a:ext cx="97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1C414"/>
                </a:solidFill>
                <a:latin typeface="Proxima Nova"/>
                <a:ea typeface="Proxima Nova"/>
                <a:cs typeface="Proxima Nova"/>
                <a:sym typeface="Proxima Nova"/>
              </a:rPr>
              <a:t>Position:</a:t>
            </a:r>
            <a:endParaRPr sz="1600">
              <a:solidFill>
                <a:srgbClr val="F1C41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5"/>
          <p:cNvSpPr txBox="1"/>
          <p:nvPr>
            <p:ph idx="4" type="title"/>
          </p:nvPr>
        </p:nvSpPr>
        <p:spPr>
          <a:xfrm>
            <a:off x="4902525" y="312550"/>
            <a:ext cx="2759100" cy="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7" name="Google Shape;67;p15"/>
          <p:cNvSpPr txBox="1"/>
          <p:nvPr/>
        </p:nvSpPr>
        <p:spPr>
          <a:xfrm>
            <a:off x="437550" y="1214450"/>
            <a:ext cx="26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414"/>
                </a:solidFill>
                <a:latin typeface="Proxima Nova"/>
                <a:ea typeface="Proxima Nova"/>
                <a:cs typeface="Proxima Nova"/>
                <a:sym typeface="Proxima Nova"/>
              </a:rPr>
              <a:t>Working On</a:t>
            </a:r>
            <a:endParaRPr b="1">
              <a:solidFill>
                <a:srgbClr val="F1C41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228150" y="1214450"/>
            <a:ext cx="26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414"/>
                </a:solidFill>
                <a:latin typeface="Proxima Nova"/>
                <a:ea typeface="Proxima Nova"/>
                <a:cs typeface="Proxima Nova"/>
                <a:sym typeface="Proxima Nova"/>
              </a:rPr>
              <a:t>Ideas</a:t>
            </a:r>
            <a:endParaRPr b="1">
              <a:solidFill>
                <a:srgbClr val="F1C41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6000875" y="1214450"/>
            <a:ext cx="26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414"/>
                </a:solidFill>
                <a:latin typeface="Proxima Nova"/>
                <a:ea typeface="Proxima Nova"/>
                <a:cs typeface="Proxima Nova"/>
                <a:sym typeface="Proxima Nova"/>
              </a:rPr>
              <a:t>Action Items</a:t>
            </a:r>
            <a:endParaRPr b="1">
              <a:solidFill>
                <a:srgbClr val="F1C41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3B248"/>
              </a:buClr>
              <a:buSzPts val="2800"/>
              <a:buNone/>
              <a:defRPr>
                <a:solidFill>
                  <a:srgbClr val="13B24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9"/>
          <p:cNvSpPr/>
          <p:nvPr>
            <p:ph idx="2" type="pic"/>
          </p:nvPr>
        </p:nvSpPr>
        <p:spPr>
          <a:xfrm>
            <a:off x="1471500" y="1209975"/>
            <a:ext cx="6201000" cy="3210300"/>
          </a:xfrm>
          <a:prstGeom prst="rect">
            <a:avLst/>
          </a:prstGeom>
          <a:noFill/>
          <a:ln cap="flat" cmpd="sng" w="38100">
            <a:solidFill>
              <a:srgbClr val="F1C41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" name="Google Shape;97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" name="Google Shape;104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Ubuntu"/>
              <a:buNone/>
              <a:defRPr sz="28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"/>
              <a:buChar char="●"/>
              <a:defRPr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○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■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●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○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■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●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○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■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oxigon.com/best-practices-for-electronics-safe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 Internal Project Competition</a:t>
            </a:r>
            <a:endParaRPr/>
          </a:p>
        </p:txBody>
      </p:sp>
      <p:sp>
        <p:nvSpPr>
          <p:cNvPr id="113" name="Google Shape;113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 (Spring): Materials &amp; Safety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type="ctrTitle"/>
          </p:nvPr>
        </p:nvSpPr>
        <p:spPr>
          <a:xfrm>
            <a:off x="263658" y="-1186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the Team</a:t>
            </a:r>
            <a:endParaRPr/>
          </a:p>
        </p:txBody>
      </p:sp>
      <p:sp>
        <p:nvSpPr>
          <p:cNvPr id="119" name="Google Shape;119;p27"/>
          <p:cNvSpPr txBox="1"/>
          <p:nvPr>
            <p:ph idx="1" type="subTitle"/>
          </p:nvPr>
        </p:nvSpPr>
        <p:spPr>
          <a:xfrm>
            <a:off x="194725" y="3414575"/>
            <a:ext cx="3948600" cy="11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341"/>
              <a:buNone/>
            </a:pPr>
            <a:r>
              <a:rPr lang="en" sz="1268"/>
              <a:t>Project Chair</a:t>
            </a:r>
            <a:endParaRPr sz="1268"/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341"/>
              <a:buNone/>
            </a:pPr>
            <a:r>
              <a:t/>
            </a:r>
            <a:endParaRPr sz="1268"/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341"/>
              <a:buNone/>
            </a:pPr>
            <a:r>
              <a:rPr lang="en" sz="1268"/>
              <a:t>Sophomore - Electrical Engineering</a:t>
            </a:r>
            <a:endParaRPr sz="1268"/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341"/>
              <a:buNone/>
            </a:pPr>
            <a:r>
              <a:t/>
            </a:r>
            <a:endParaRPr sz="1268"/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341"/>
              <a:buNone/>
            </a:pPr>
            <a:r>
              <a:rPr lang="en" sz="1268"/>
              <a:t>Internal Project Competition - Lead</a:t>
            </a:r>
            <a:endParaRPr sz="1268"/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341"/>
              <a:buNone/>
            </a:pPr>
            <a:r>
              <a:t/>
            </a:r>
            <a:endParaRPr sz="1268"/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341"/>
              <a:buNone/>
            </a:pPr>
            <a:r>
              <a:rPr lang="en" sz="1268"/>
              <a:t>Contact: vector8925</a:t>
            </a:r>
            <a:endParaRPr sz="1268"/>
          </a:p>
        </p:txBody>
      </p:sp>
      <p:pic>
        <p:nvPicPr>
          <p:cNvPr id="120" name="Google Shape;1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75" y="1311650"/>
            <a:ext cx="2052600" cy="20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>
            <p:ph idx="1" type="subTitle"/>
          </p:nvPr>
        </p:nvSpPr>
        <p:spPr>
          <a:xfrm>
            <a:off x="3566150" y="989450"/>
            <a:ext cx="1477200" cy="3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341"/>
              <a:buNone/>
            </a:pPr>
            <a:r>
              <a:rPr b="1" lang="en" sz="1568"/>
              <a:t>Eren Siegman</a:t>
            </a:r>
            <a:endParaRPr b="1" sz="1568"/>
          </a:p>
        </p:txBody>
      </p:sp>
      <p:sp>
        <p:nvSpPr>
          <p:cNvPr id="122" name="Google Shape;122;p27"/>
          <p:cNvSpPr txBox="1"/>
          <p:nvPr>
            <p:ph idx="1" type="subTitle"/>
          </p:nvPr>
        </p:nvSpPr>
        <p:spPr>
          <a:xfrm>
            <a:off x="472325" y="989450"/>
            <a:ext cx="1673700" cy="3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341"/>
              <a:buNone/>
            </a:pPr>
            <a:r>
              <a:rPr b="1" lang="en" sz="1568"/>
              <a:t>Matias Guillen</a:t>
            </a:r>
            <a:endParaRPr b="1" sz="1568"/>
          </a:p>
        </p:txBody>
      </p:sp>
      <p:sp>
        <p:nvSpPr>
          <p:cNvPr id="123" name="Google Shape;123;p27"/>
          <p:cNvSpPr txBox="1"/>
          <p:nvPr>
            <p:ph idx="1" type="subTitle"/>
          </p:nvPr>
        </p:nvSpPr>
        <p:spPr>
          <a:xfrm>
            <a:off x="3000750" y="3414575"/>
            <a:ext cx="3064500" cy="11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341"/>
              <a:buNone/>
            </a:pPr>
            <a:r>
              <a:rPr lang="en" sz="1268"/>
              <a:t>Project Committee</a:t>
            </a:r>
            <a:endParaRPr sz="1268"/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341"/>
              <a:buNone/>
            </a:pPr>
            <a:r>
              <a:t/>
            </a:r>
            <a:endParaRPr sz="1268"/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341"/>
              <a:buNone/>
            </a:pPr>
            <a:r>
              <a:rPr lang="en" sz="1268"/>
              <a:t>Sophomore - Computer Engineering</a:t>
            </a:r>
            <a:endParaRPr sz="1268"/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341"/>
              <a:buNone/>
            </a:pPr>
            <a:r>
              <a:t/>
            </a:r>
            <a:endParaRPr sz="1268"/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341"/>
              <a:buNone/>
            </a:pPr>
            <a:r>
              <a:rPr lang="en" sz="1268"/>
              <a:t>Internal Project Competition - Sub-Lead</a:t>
            </a:r>
            <a:endParaRPr sz="1268"/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341"/>
              <a:buNone/>
            </a:pPr>
            <a:r>
              <a:t/>
            </a:r>
            <a:endParaRPr sz="1268"/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341"/>
              <a:buNone/>
            </a:pPr>
            <a:r>
              <a:rPr lang="en" sz="1268"/>
              <a:t>Contact: eriks0527</a:t>
            </a:r>
            <a:endParaRPr sz="1268"/>
          </a:p>
        </p:txBody>
      </p:sp>
      <p:pic>
        <p:nvPicPr>
          <p:cNvPr id="124" name="Google Shape;1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9513" y="1311650"/>
            <a:ext cx="1710486" cy="20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7"/>
          <p:cNvSpPr txBox="1"/>
          <p:nvPr>
            <p:ph idx="1" type="subTitle"/>
          </p:nvPr>
        </p:nvSpPr>
        <p:spPr>
          <a:xfrm>
            <a:off x="6553050" y="989450"/>
            <a:ext cx="1477200" cy="3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341"/>
              <a:buNone/>
            </a:pPr>
            <a:r>
              <a:rPr b="1" lang="en" sz="1568"/>
              <a:t>Yousef Awad</a:t>
            </a:r>
            <a:endParaRPr b="1" sz="1568"/>
          </a:p>
        </p:txBody>
      </p:sp>
      <p:sp>
        <p:nvSpPr>
          <p:cNvPr id="126" name="Google Shape;126;p27"/>
          <p:cNvSpPr txBox="1"/>
          <p:nvPr>
            <p:ph idx="1" type="subTitle"/>
          </p:nvPr>
        </p:nvSpPr>
        <p:spPr>
          <a:xfrm>
            <a:off x="5987650" y="3414575"/>
            <a:ext cx="3064500" cy="11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341"/>
              <a:buNone/>
            </a:pPr>
            <a:r>
              <a:rPr lang="en" sz="1268"/>
              <a:t>Project Committee</a:t>
            </a:r>
            <a:endParaRPr sz="1268"/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341"/>
              <a:buNone/>
            </a:pPr>
            <a:r>
              <a:t/>
            </a:r>
            <a:endParaRPr sz="1268"/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341"/>
              <a:buNone/>
            </a:pPr>
            <a:r>
              <a:rPr lang="en" sz="1268"/>
              <a:t>Sophomore - Computer Engineering</a:t>
            </a:r>
            <a:endParaRPr sz="1268"/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341"/>
              <a:buNone/>
            </a:pPr>
            <a:r>
              <a:t/>
            </a:r>
            <a:endParaRPr sz="1268"/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341"/>
              <a:buNone/>
            </a:pPr>
            <a:r>
              <a:rPr lang="en" sz="1268"/>
              <a:t>Internal Project Competition - Sub-Lead</a:t>
            </a:r>
            <a:endParaRPr sz="1268"/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341"/>
              <a:buNone/>
            </a:pPr>
            <a:r>
              <a:t/>
            </a:r>
            <a:endParaRPr sz="1268"/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341"/>
              <a:buNone/>
            </a:pPr>
            <a:r>
              <a:rPr lang="en" sz="1268"/>
              <a:t>Contact: quil180</a:t>
            </a:r>
            <a:endParaRPr sz="1268"/>
          </a:p>
        </p:txBody>
      </p:sp>
      <p:pic>
        <p:nvPicPr>
          <p:cNvPr id="127" name="Google Shape;12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2586" y="1464050"/>
            <a:ext cx="1798125" cy="17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ctrTitle"/>
          </p:nvPr>
        </p:nvSpPr>
        <p:spPr>
          <a:xfrm>
            <a:off x="263658" y="-1186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the Team</a:t>
            </a:r>
            <a:endParaRPr/>
          </a:p>
        </p:txBody>
      </p:sp>
      <p:sp>
        <p:nvSpPr>
          <p:cNvPr id="133" name="Google Shape;133;p28"/>
          <p:cNvSpPr txBox="1"/>
          <p:nvPr>
            <p:ph idx="1" type="subTitle"/>
          </p:nvPr>
        </p:nvSpPr>
        <p:spPr>
          <a:xfrm>
            <a:off x="461975" y="3414575"/>
            <a:ext cx="3948600" cy="11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341"/>
              <a:buNone/>
            </a:pPr>
            <a:r>
              <a:rPr lang="en" sz="1268"/>
              <a:t>Project Committee</a:t>
            </a:r>
            <a:endParaRPr sz="1268"/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341"/>
              <a:buNone/>
            </a:pPr>
            <a:r>
              <a:t/>
            </a:r>
            <a:endParaRPr sz="1268"/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341"/>
              <a:buNone/>
            </a:pPr>
            <a:r>
              <a:rPr lang="en" sz="1268"/>
              <a:t>Sophomore - EE/CS/CPE/Delusion</a:t>
            </a:r>
            <a:endParaRPr sz="1268"/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341"/>
              <a:buNone/>
            </a:pPr>
            <a:r>
              <a:t/>
            </a:r>
            <a:endParaRPr sz="1268"/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341"/>
              <a:buNone/>
            </a:pPr>
            <a:r>
              <a:rPr lang="en" sz="1268"/>
              <a:t>Internal Project Competition - Sub-Lead</a:t>
            </a:r>
            <a:endParaRPr sz="1268"/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341"/>
              <a:buNone/>
            </a:pPr>
            <a:r>
              <a:t/>
            </a:r>
            <a:endParaRPr sz="1268"/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341"/>
              <a:buNone/>
            </a:pPr>
            <a:r>
              <a:rPr lang="en" sz="1268"/>
              <a:t>Contact: vjmuzik</a:t>
            </a:r>
            <a:endParaRPr sz="1268"/>
          </a:p>
        </p:txBody>
      </p:sp>
      <p:pic>
        <p:nvPicPr>
          <p:cNvPr id="134" name="Google Shape;134;p28"/>
          <p:cNvPicPr preferRelativeResize="0"/>
          <p:nvPr/>
        </p:nvPicPr>
        <p:blipFill rotWithShape="1">
          <a:blip r:embed="rId3">
            <a:alphaModFix/>
          </a:blip>
          <a:srcRect b="89" l="2619" r="20118" t="0"/>
          <a:stretch/>
        </p:blipFill>
        <p:spPr>
          <a:xfrm flipH="1" rot="-5400000">
            <a:off x="784664" y="1615975"/>
            <a:ext cx="2052598" cy="14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8"/>
          <p:cNvSpPr txBox="1"/>
          <p:nvPr>
            <p:ph idx="1" type="subTitle"/>
          </p:nvPr>
        </p:nvSpPr>
        <p:spPr>
          <a:xfrm>
            <a:off x="861750" y="1014625"/>
            <a:ext cx="1898400" cy="3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341"/>
              <a:buNone/>
            </a:pPr>
            <a:r>
              <a:rPr b="1" lang="en" sz="1568"/>
              <a:t>Tino Hernandez</a:t>
            </a:r>
            <a:endParaRPr b="1" sz="1568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>
            <p:ph type="title"/>
          </p:nvPr>
        </p:nvSpPr>
        <p:spPr>
          <a:xfrm>
            <a:off x="173950" y="170350"/>
            <a:ext cx="8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</a:t>
            </a:r>
            <a:endParaRPr sz="2466">
              <a:solidFill>
                <a:schemeClr val="lt1"/>
              </a:solidFill>
            </a:endParaRPr>
          </a:p>
        </p:txBody>
      </p:sp>
      <p:sp>
        <p:nvSpPr>
          <p:cNvPr id="141" name="Google Shape;141;p29"/>
          <p:cNvSpPr txBox="1"/>
          <p:nvPr/>
        </p:nvSpPr>
        <p:spPr>
          <a:xfrm>
            <a:off x="417225" y="887100"/>
            <a:ext cx="7804800" cy="3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"/>
              <a:buChar char="●"/>
            </a:pPr>
            <a:r>
              <a:rPr lang="en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We will distribute materials after this brief presentation.</a:t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"/>
              <a:buChar char="●"/>
            </a:pPr>
            <a:r>
              <a:rPr lang="en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Meetings will be </a:t>
            </a:r>
            <a:r>
              <a:rPr b="1" i="1" lang="en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Bi-Weekly</a:t>
            </a:r>
            <a:r>
              <a:rPr lang="en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now with main focus on </a:t>
            </a:r>
            <a:r>
              <a:rPr b="1" i="1" lang="en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technical assistance.</a:t>
            </a:r>
            <a:endParaRPr b="1" i="1"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"/>
              <a:buChar char="●"/>
            </a:pPr>
            <a:r>
              <a:rPr lang="en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Workshop element to internal competition will be less frequent possible 1 maybe 2 other </a:t>
            </a:r>
            <a:r>
              <a:rPr lang="en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workshops</a:t>
            </a:r>
            <a:r>
              <a:rPr lang="en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in the entire semester [sorry I’m very busy :(    ].</a:t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"/>
              <a:buChar char="●"/>
            </a:pPr>
            <a:r>
              <a:rPr lang="en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Due dates upcoming: </a:t>
            </a:r>
            <a:r>
              <a:rPr b="1" i="1" lang="en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Banquet (April 17th)</a:t>
            </a:r>
            <a:r>
              <a:rPr lang="en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. Project deadline for submission of</a:t>
            </a:r>
            <a:r>
              <a:rPr b="1" i="1" lang="en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IEEE Awards is April 14th</a:t>
            </a:r>
            <a:r>
              <a:rPr lang="en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. </a:t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"/>
              <a:buChar char="●"/>
            </a:pPr>
            <a:r>
              <a:rPr lang="en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If you are new you are more </a:t>
            </a:r>
            <a:r>
              <a:rPr lang="en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than</a:t>
            </a:r>
            <a:r>
              <a:rPr lang="en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welcomed to join a group as long as they are okay with it!</a:t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"/>
              <a:buChar char="●"/>
            </a:pPr>
            <a:r>
              <a:rPr lang="en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If in any case materials were missed from the purchasing. You will have to cover with your own money. </a:t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"/>
              <a:buChar char="●"/>
            </a:pPr>
            <a:r>
              <a:rPr lang="en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And no, there will be no more second rounds of BOM submissions.</a:t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idx="4294967295" type="title"/>
          </p:nvPr>
        </p:nvSpPr>
        <p:spPr>
          <a:xfrm>
            <a:off x="198525" y="17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B248"/>
                </a:solidFill>
              </a:rPr>
              <a:t>Attendance</a:t>
            </a:r>
            <a:endParaRPr>
              <a:solidFill>
                <a:srgbClr val="13B248"/>
              </a:solidFill>
            </a:endParaRPr>
          </a:p>
        </p:txBody>
      </p:sp>
      <p:pic>
        <p:nvPicPr>
          <p:cNvPr id="147" name="Google Shape;1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262" y="1078575"/>
            <a:ext cx="3231125" cy="29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idx="4294967295" type="title"/>
          </p:nvPr>
        </p:nvSpPr>
        <p:spPr>
          <a:xfrm>
            <a:off x="198525" y="17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B248"/>
                </a:solidFill>
              </a:rPr>
              <a:t>Safety Website</a:t>
            </a:r>
            <a:endParaRPr>
              <a:solidFill>
                <a:srgbClr val="13B248"/>
              </a:solidFill>
            </a:endParaRPr>
          </a:p>
        </p:txBody>
      </p:sp>
      <p:sp>
        <p:nvSpPr>
          <p:cNvPr id="153" name="Google Shape;153;p31"/>
          <p:cNvSpPr txBox="1"/>
          <p:nvPr/>
        </p:nvSpPr>
        <p:spPr>
          <a:xfrm>
            <a:off x="268950" y="1858550"/>
            <a:ext cx="8606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chemeClr val="hlink"/>
                </a:solidFill>
                <a:hlinkClick r:id="rId3"/>
              </a:rPr>
              <a:t>Best Practices for Electronics Safety: A Comprehensive Guide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