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embeddedFontLst>
    <p:embeddedFont>
      <p:font typeface="Ubuntu"/>
      <p:regular r:id="rId16"/>
      <p:bold r:id="rId17"/>
      <p:italic r:id="rId18"/>
      <p:boldItalic r:id="rId19"/>
    </p:embeddedFont>
    <p:embeddedFont>
      <p:font typeface="Proxima Nova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Proxima Nova Extrabold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BFC2310-1316-44FD-9EFD-140A107097B4}">
  <a:tblStyle styleId="{5BFC2310-1316-44FD-9EFD-140A107097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971F854-A062-457F-A7FF-A25A7041E97B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22" Type="http://schemas.openxmlformats.org/officeDocument/2006/relationships/font" Target="fonts/ProximaNova-italic.fntdata"/><Relationship Id="rId21" Type="http://schemas.openxmlformats.org/officeDocument/2006/relationships/font" Target="fonts/ProximaNova-bold.fntdata"/><Relationship Id="rId24" Type="http://schemas.openxmlformats.org/officeDocument/2006/relationships/font" Target="fonts/Roboto-regular.fntdata"/><Relationship Id="rId23" Type="http://schemas.openxmlformats.org/officeDocument/2006/relationships/font" Target="fonts/ProximaNova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ProximaNovaExtrabold-bold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Ubuntu-bold.fntdata"/><Relationship Id="rId16" Type="http://schemas.openxmlformats.org/officeDocument/2006/relationships/font" Target="fonts/Ubuntu-regular.fntdata"/><Relationship Id="rId19" Type="http://schemas.openxmlformats.org/officeDocument/2006/relationships/font" Target="fonts/Ubuntu-boldItalic.fntdata"/><Relationship Id="rId18" Type="http://schemas.openxmlformats.org/officeDocument/2006/relationships/font" Target="fonts/Ubuntu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d4e84def54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d4e84def54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d4e84def54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d4e84def54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4e84def54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d4e84def54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d4e84def54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d4e84def54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4e84def54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d4e84def54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4e84def54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4e84def54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4e84def54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d4e84def54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d4e84def54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d4e84def54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ff Chart">
  <p:cSld name="CUSTOM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Google Shape;59;p15"/>
          <p:cNvGraphicFramePr/>
          <p:nvPr/>
        </p:nvGraphicFramePr>
        <p:xfrm>
          <a:off x="410025" y="119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{5BFC2310-1316-44FD-9EFD-140A107097B4}</a:tableStyleId>
              </a:tblPr>
              <a:tblGrid>
                <a:gridCol w="2774650"/>
                <a:gridCol w="2774650"/>
                <a:gridCol w="2774650"/>
              </a:tblGrid>
              <a:tr h="325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1C414"/>
                        </a:solidFill>
                        <a:latin typeface="Proxima Nova Extrabold"/>
                        <a:ea typeface="Proxima Nova Extrabold"/>
                        <a:cs typeface="Proxima Nova Extrabold"/>
                        <a:sym typeface="Proxima Nova Extra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455425" y="1643075"/>
            <a:ext cx="2687700" cy="27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2" type="body"/>
          </p:nvPr>
        </p:nvSpPr>
        <p:spPr>
          <a:xfrm>
            <a:off x="3228150" y="1662277"/>
            <a:ext cx="2687700" cy="27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3" type="body"/>
          </p:nvPr>
        </p:nvSpPr>
        <p:spPr>
          <a:xfrm>
            <a:off x="6000875" y="1662277"/>
            <a:ext cx="2687700" cy="27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type="title"/>
          </p:nvPr>
        </p:nvSpPr>
        <p:spPr>
          <a:xfrm>
            <a:off x="1169925" y="312550"/>
            <a:ext cx="2759100" cy="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4" name="Google Shape;64;p15"/>
          <p:cNvSpPr txBox="1"/>
          <p:nvPr/>
        </p:nvSpPr>
        <p:spPr>
          <a:xfrm>
            <a:off x="410025" y="312550"/>
            <a:ext cx="75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1C414"/>
                </a:solidFill>
                <a:latin typeface="Proxima Nova"/>
                <a:ea typeface="Proxima Nova"/>
                <a:cs typeface="Proxima Nova"/>
                <a:sym typeface="Proxima Nova"/>
              </a:rPr>
              <a:t>Name:</a:t>
            </a:r>
            <a:endParaRPr sz="1600">
              <a:solidFill>
                <a:srgbClr val="F1C41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3929025" y="312550"/>
            <a:ext cx="973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1C414"/>
                </a:solidFill>
                <a:latin typeface="Proxima Nova"/>
                <a:ea typeface="Proxima Nova"/>
                <a:cs typeface="Proxima Nova"/>
                <a:sym typeface="Proxima Nova"/>
              </a:rPr>
              <a:t>Position:</a:t>
            </a:r>
            <a:endParaRPr sz="1600">
              <a:solidFill>
                <a:srgbClr val="F1C41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Google Shape;66;p15"/>
          <p:cNvSpPr txBox="1"/>
          <p:nvPr>
            <p:ph idx="4" type="title"/>
          </p:nvPr>
        </p:nvSpPr>
        <p:spPr>
          <a:xfrm>
            <a:off x="4902525" y="312550"/>
            <a:ext cx="2759100" cy="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7" name="Google Shape;67;p15"/>
          <p:cNvSpPr txBox="1"/>
          <p:nvPr/>
        </p:nvSpPr>
        <p:spPr>
          <a:xfrm>
            <a:off x="437550" y="1214450"/>
            <a:ext cx="26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414"/>
                </a:solidFill>
                <a:latin typeface="Proxima Nova"/>
                <a:ea typeface="Proxima Nova"/>
                <a:cs typeface="Proxima Nova"/>
                <a:sym typeface="Proxima Nova"/>
              </a:rPr>
              <a:t>Working On</a:t>
            </a:r>
            <a:endParaRPr b="1">
              <a:solidFill>
                <a:srgbClr val="F1C41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228150" y="1214450"/>
            <a:ext cx="26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414"/>
                </a:solidFill>
                <a:latin typeface="Proxima Nova"/>
                <a:ea typeface="Proxima Nova"/>
                <a:cs typeface="Proxima Nova"/>
                <a:sym typeface="Proxima Nova"/>
              </a:rPr>
              <a:t>Ideas</a:t>
            </a:r>
            <a:endParaRPr b="1">
              <a:solidFill>
                <a:srgbClr val="F1C41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6000875" y="1214450"/>
            <a:ext cx="26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414"/>
                </a:solidFill>
                <a:latin typeface="Proxima Nova"/>
                <a:ea typeface="Proxima Nova"/>
                <a:cs typeface="Proxima Nova"/>
                <a:sym typeface="Proxima Nova"/>
              </a:rPr>
              <a:t>Action Items</a:t>
            </a:r>
            <a:endParaRPr b="1">
              <a:solidFill>
                <a:srgbClr val="F1C41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3B248"/>
              </a:buClr>
              <a:buSzPts val="2800"/>
              <a:buNone/>
              <a:defRPr>
                <a:solidFill>
                  <a:srgbClr val="13B24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9"/>
          <p:cNvSpPr/>
          <p:nvPr>
            <p:ph idx="2" type="pic"/>
          </p:nvPr>
        </p:nvSpPr>
        <p:spPr>
          <a:xfrm>
            <a:off x="1471500" y="1209975"/>
            <a:ext cx="6201000" cy="3210300"/>
          </a:xfrm>
          <a:prstGeom prst="rect">
            <a:avLst/>
          </a:prstGeom>
          <a:noFill/>
          <a:ln cap="flat" cmpd="sng" w="38100">
            <a:solidFill>
              <a:srgbClr val="F1C414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8" name="Google Shape;88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6" name="Google Shape;96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7" name="Google Shape;97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1" name="Google Shape;10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" name="Google Shape;104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Ubuntu"/>
              <a:buNone/>
              <a:defRPr sz="28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Ubuntu"/>
              <a:buChar char="●"/>
              <a:defRPr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Char char="○"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Char char="■"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Char char="●"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Char char="○"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Char char="■"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Char char="●"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Char char="○"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Char char="■"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IEEE Project Competition</a:t>
            </a:r>
            <a:endParaRPr/>
          </a:p>
        </p:txBody>
      </p:sp>
      <p:sp>
        <p:nvSpPr>
          <p:cNvPr id="113" name="Google Shape;113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6: Technical Assistance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5775" y="1017141"/>
            <a:ext cx="3146100" cy="310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>
            <p:ph idx="4294967295" type="title"/>
          </p:nvPr>
        </p:nvSpPr>
        <p:spPr>
          <a:xfrm>
            <a:off x="198525" y="171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B248"/>
                </a:solidFill>
              </a:rPr>
              <a:t>Attendance</a:t>
            </a:r>
            <a:endParaRPr>
              <a:solidFill>
                <a:srgbClr val="13B24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B248"/>
                </a:solidFill>
              </a:rPr>
              <a:t>Overview</a:t>
            </a:r>
            <a:endParaRPr>
              <a:solidFill>
                <a:srgbClr val="13B248"/>
              </a:solidFill>
            </a:endParaRPr>
          </a:p>
        </p:txBody>
      </p:sp>
      <p:sp>
        <p:nvSpPr>
          <p:cNvPr id="127" name="Google Shape;127;p28"/>
          <p:cNvSpPr txBox="1"/>
          <p:nvPr>
            <p:ph idx="1" type="body"/>
          </p:nvPr>
        </p:nvSpPr>
        <p:spPr>
          <a:xfrm>
            <a:off x="311700" y="1152475"/>
            <a:ext cx="815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November 30th, BOM’s are due.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researching topics, and find components that might be useful.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Ask questions.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discord.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Sketch and draw out your systems!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workshop next week.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Schematic Examples</a:t>
            </a:r>
            <a:endParaRPr/>
          </a:p>
        </p:txBody>
      </p:sp>
      <p:sp>
        <p:nvSpPr>
          <p:cNvPr id="133" name="Google Shape;13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877" y="1257200"/>
            <a:ext cx="2478425" cy="1544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1377" y="2919174"/>
            <a:ext cx="2415427" cy="1544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6025" y="877875"/>
            <a:ext cx="2974200" cy="39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>
            <p:ph type="title"/>
          </p:nvPr>
        </p:nvSpPr>
        <p:spPr>
          <a:xfrm>
            <a:off x="261375" y="231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Schematic Examples</a:t>
            </a:r>
            <a:endParaRPr/>
          </a:p>
        </p:txBody>
      </p:sp>
      <p:sp>
        <p:nvSpPr>
          <p:cNvPr id="142" name="Google Shape;14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6275" y="1017725"/>
            <a:ext cx="4575950" cy="353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>
            <p:ph type="title"/>
          </p:nvPr>
        </p:nvSpPr>
        <p:spPr>
          <a:xfrm>
            <a:off x="311700" y="268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Testing and Prototyping</a:t>
            </a:r>
            <a:endParaRPr/>
          </a:p>
        </p:txBody>
      </p:sp>
      <p:sp>
        <p:nvSpPr>
          <p:cNvPr id="149" name="Google Shape;149;p31"/>
          <p:cNvSpPr txBox="1"/>
          <p:nvPr>
            <p:ph idx="1" type="body"/>
          </p:nvPr>
        </p:nvSpPr>
        <p:spPr>
          <a:xfrm>
            <a:off x="311700" y="2158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200"/>
              <a:t>VIDEO</a:t>
            </a:r>
            <a:endParaRPr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/>
          <p:nvPr>
            <p:ph type="ctrTitle"/>
          </p:nvPr>
        </p:nvSpPr>
        <p:spPr>
          <a:xfrm>
            <a:off x="1214402" y="315950"/>
            <a:ext cx="6715200" cy="58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/>
              <a:t>Finalized Teams</a:t>
            </a:r>
            <a:endParaRPr sz="3280"/>
          </a:p>
        </p:txBody>
      </p:sp>
      <p:graphicFrame>
        <p:nvGraphicFramePr>
          <p:cNvPr id="155" name="Google Shape;155;p32"/>
          <p:cNvGraphicFramePr/>
          <p:nvPr/>
        </p:nvGraphicFramePr>
        <p:xfrm>
          <a:off x="214563" y="12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{C971F854-A062-457F-A7FF-A25A7041E97B}</a:tableStyleId>
              </a:tblPr>
              <a:tblGrid>
                <a:gridCol w="1269475"/>
                <a:gridCol w="1314375"/>
                <a:gridCol w="932450"/>
                <a:gridCol w="753150"/>
                <a:gridCol w="753150"/>
                <a:gridCol w="753150"/>
                <a:gridCol w="753150"/>
                <a:gridCol w="753150"/>
                <a:gridCol w="753150"/>
                <a:gridCol w="753150"/>
              </a:tblGrid>
              <a:tr h="1083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Electric Skateboard (Mini) - Beginner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847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68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Block Moving Robot - Advanced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847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68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Audio Visualizer - Beginner (individual)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847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68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Arcade Game - Advanced (individual)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847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68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Floating Magnet - Beginner (Individual)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847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68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Batmobile - Beginner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847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68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LED Pitch Changer - Beginner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847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68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Climbing Robot - Beginner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847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68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Mobile Game - Beginner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847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68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Knightboy- Advanced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847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6854"/>
                    </a:solidFill>
                  </a:tcPr>
                </a:tc>
              </a:tr>
              <a:tr h="1108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Evan Eichholz, Bree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847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Eric Segrest,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Abdiel, Mike (maybe)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847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Alexander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847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Aldem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847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Joshua Guo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847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Amy Diaz, Liani Garcia, Jennifer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847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Landon Luke, Ryan Moran, Samuel Hustin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847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Viviana, Frankey, Rolando, Keya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847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Joshua, Jacob, Jason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847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Scott …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847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</a:tr>
              <a:tr h="1083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Airpodsred, breemars56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847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MrE9000, thebackdimple , _dasanii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847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limes1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847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syndric 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847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tallasian0281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847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Tedpluto, lenedinal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847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Landonluke, rmoran24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847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LanceEvo,Madeem, amnotkt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847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Espial7, Funnmy, jasr321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847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.planky.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847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3"/>
          <p:cNvSpPr txBox="1"/>
          <p:nvPr>
            <p:ph type="title"/>
          </p:nvPr>
        </p:nvSpPr>
        <p:spPr>
          <a:xfrm>
            <a:off x="173950" y="170350"/>
            <a:ext cx="8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B248"/>
                </a:solidFill>
              </a:rPr>
              <a:t>Timeline and Important Dates</a:t>
            </a:r>
            <a:endParaRPr>
              <a:solidFill>
                <a:srgbClr val="13B24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66">
                <a:solidFill>
                  <a:schemeClr val="lt1"/>
                </a:solidFill>
              </a:rPr>
              <a:t>Weekly Meetings - Estimated Timeline </a:t>
            </a:r>
            <a:endParaRPr sz="2466">
              <a:solidFill>
                <a:schemeClr val="lt1"/>
              </a:solidFill>
            </a:endParaRPr>
          </a:p>
        </p:txBody>
      </p:sp>
      <p:graphicFrame>
        <p:nvGraphicFramePr>
          <p:cNvPr id="161" name="Google Shape;161;p33"/>
          <p:cNvGraphicFramePr/>
          <p:nvPr/>
        </p:nvGraphicFramePr>
        <p:xfrm>
          <a:off x="119000" y="153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{5BFC2310-1316-44FD-9EFD-140A107097B4}</a:tableStyleId>
              </a:tblPr>
              <a:tblGrid>
                <a:gridCol w="891675"/>
                <a:gridCol w="891675"/>
                <a:gridCol w="891675"/>
                <a:gridCol w="891675"/>
                <a:gridCol w="891675"/>
                <a:gridCol w="961150"/>
                <a:gridCol w="822225"/>
                <a:gridCol w="891675"/>
                <a:gridCol w="891675"/>
                <a:gridCol w="891675"/>
              </a:tblGrid>
              <a:tr h="112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trike="sngStrike">
                          <a:solidFill>
                            <a:schemeClr val="lt1"/>
                          </a:solidFill>
                        </a:rPr>
                        <a:t>Week 1</a:t>
                      </a:r>
                      <a:endParaRPr b="1" strike="sng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trike="sngStrike">
                          <a:solidFill>
                            <a:schemeClr val="lt1"/>
                          </a:solidFill>
                        </a:rPr>
                        <a:t>Week 2</a:t>
                      </a:r>
                      <a:endParaRPr b="1" strike="sng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trike="sngStrike">
                          <a:solidFill>
                            <a:schemeClr val="lt1"/>
                          </a:solidFill>
                        </a:rPr>
                        <a:t>Week 3</a:t>
                      </a:r>
                      <a:endParaRPr b="1" strike="sng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trike="sngStrike">
                          <a:solidFill>
                            <a:schemeClr val="lt1"/>
                          </a:solidFill>
                        </a:rPr>
                        <a:t>Week 4</a:t>
                      </a:r>
                      <a:endParaRPr b="1" strike="sng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trike="sngStrike">
                          <a:solidFill>
                            <a:schemeClr val="lt1"/>
                          </a:solidFill>
                        </a:rPr>
                        <a:t>Week 5</a:t>
                      </a:r>
                      <a:endParaRPr b="1" strike="sng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trike="sngStrike">
                          <a:solidFill>
                            <a:schemeClr val="lt1"/>
                          </a:solidFill>
                        </a:rPr>
                        <a:t>Week 6</a:t>
                      </a:r>
                      <a:endParaRPr b="1" strike="sng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Week 7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Week 8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Week 9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Week 10 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92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>
                          <a:solidFill>
                            <a:schemeClr val="lt1"/>
                          </a:solidFill>
                        </a:rPr>
                        <a:t>Introduction</a:t>
                      </a:r>
                      <a:endParaRPr strike="sng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>
                          <a:solidFill>
                            <a:schemeClr val="lt1"/>
                          </a:solidFill>
                        </a:rPr>
                        <a:t>Microcontrollers - Erik</a:t>
                      </a:r>
                      <a:endParaRPr strike="sng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>
                          <a:solidFill>
                            <a:schemeClr val="lt1"/>
                          </a:solidFill>
                        </a:rPr>
                        <a:t>Fusion 360/Solidworks - Matias</a:t>
                      </a:r>
                      <a:endParaRPr strike="sng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>
                          <a:solidFill>
                            <a:schemeClr val="lt1"/>
                          </a:solidFill>
                        </a:rPr>
                        <a:t>KiCAD -Tino</a:t>
                      </a:r>
                      <a:endParaRPr strike="sng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>
                          <a:solidFill>
                            <a:schemeClr val="lt1"/>
                          </a:solidFill>
                        </a:rPr>
                        <a:t>General Project Management Skills/ Github/ BOM’s</a:t>
                      </a:r>
                      <a:endParaRPr strike="sng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>
                          <a:solidFill>
                            <a:schemeClr val="lt1"/>
                          </a:solidFill>
                        </a:rPr>
                        <a:t>Technical Assistance Focused</a:t>
                      </a:r>
                      <a:endParaRPr strike="sng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Git and GitHub Workshop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Technical Assistance Focused (Veterans Day)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Intro to Sensors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Winter Break (BOMs due 30th Nov)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