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Ubuntu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Proxima Nova Extrabold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A18989-4F67-4E1F-B6D7-4B706895945A}">
  <a:tblStyle styleId="{39A18989-4F67-4E1F-B6D7-4B7068959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italic.fntdata"/><Relationship Id="rId20" Type="http://schemas.openxmlformats.org/officeDocument/2006/relationships/slide" Target="slides/slide13.xml"/><Relationship Id="rId42" Type="http://schemas.openxmlformats.org/officeDocument/2006/relationships/font" Target="fonts/ProximaNova-regular.fntdata"/><Relationship Id="rId41" Type="http://schemas.openxmlformats.org/officeDocument/2006/relationships/font" Target="fonts/Ubuntu-boldItalic.fntdata"/><Relationship Id="rId22" Type="http://schemas.openxmlformats.org/officeDocument/2006/relationships/slide" Target="slides/slide15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4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7.xml"/><Relationship Id="rId46" Type="http://schemas.openxmlformats.org/officeDocument/2006/relationships/font" Target="fonts/ProximaNovaExtrabold-bold.fntdata"/><Relationship Id="rId23" Type="http://schemas.openxmlformats.org/officeDocument/2006/relationships/slide" Target="slides/slide16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Ubuntu-bold.fntdata"/><Relationship Id="rId16" Type="http://schemas.openxmlformats.org/officeDocument/2006/relationships/slide" Target="slides/slide9.xml"/><Relationship Id="rId38" Type="http://schemas.openxmlformats.org/officeDocument/2006/relationships/font" Target="fonts/Ubuntu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1f9974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1f9974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11f9974f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11f9974f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11f9974f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111f9974f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11f9974f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111f9974f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11f9974f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111f9974f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11f9974f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111f9974f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11f9974f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111f9974f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11f9974f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111f9974f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11f9974f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111f9974f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11f9974f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111f9974f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11f9974f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111f9974f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1f9974f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1f9974f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11f9974f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111f9974f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11f9974f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111f9974f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11f9974f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111f9974f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11f9974f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111f9974f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11f9974f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111f9974f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11f9974f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111f9974f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11f9974f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111f9974f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11f9974f9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11f9974f9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11f9974f9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11f9974f9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11f9974f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111f9974f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1f9974f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1f9974f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11f9974f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111f9974f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3574bcf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3574bcf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3574bcf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3574bcf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11f9974f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111f9974f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11f9974f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111f9974f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11f9974f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111f9974f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11f9974f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11f9974f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ff Chart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5"/>
          <p:cNvGraphicFramePr/>
          <p:nvPr/>
        </p:nvGraphicFramePr>
        <p:xfrm>
          <a:off x="410025" y="11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{39A18989-4F67-4E1F-B6D7-4B706895945A}</a:tableStyleId>
              </a:tblPr>
              <a:tblGrid>
                <a:gridCol w="2774650"/>
                <a:gridCol w="2774650"/>
                <a:gridCol w="2774650"/>
              </a:tblGrid>
              <a:tr h="325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1C414"/>
                        </a:solidFill>
                        <a:latin typeface="Proxima Nova Extrabold"/>
                        <a:ea typeface="Proxima Nova Extrabold"/>
                        <a:cs typeface="Proxima Nova Extrabold"/>
                        <a:sym typeface="Proxima Nova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5425" y="1643075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3228150" y="1662277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6000875" y="1662277"/>
            <a:ext cx="2687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169925" y="312550"/>
            <a:ext cx="27591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410025" y="312550"/>
            <a:ext cx="7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Name:</a:t>
            </a:r>
            <a:endParaRPr sz="1600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929025" y="312550"/>
            <a:ext cx="97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Position:</a:t>
            </a:r>
            <a:endParaRPr sz="1600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 txBox="1"/>
          <p:nvPr>
            <p:ph idx="4" type="title"/>
          </p:nvPr>
        </p:nvSpPr>
        <p:spPr>
          <a:xfrm>
            <a:off x="4902525" y="312550"/>
            <a:ext cx="27591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437550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Working On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28150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Ideas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00875" y="12144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414"/>
                </a:solidFill>
                <a:latin typeface="Proxima Nova"/>
                <a:ea typeface="Proxima Nova"/>
                <a:cs typeface="Proxima Nova"/>
                <a:sym typeface="Proxima Nova"/>
              </a:rPr>
              <a:t>Action Items</a:t>
            </a:r>
            <a:endParaRPr b="1">
              <a:solidFill>
                <a:srgbClr val="F1C4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B248"/>
              </a:buClr>
              <a:buSzPts val="2800"/>
              <a:buNone/>
              <a:defRPr>
                <a:solidFill>
                  <a:srgbClr val="13B2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1471500" y="1209975"/>
            <a:ext cx="6201000" cy="3210300"/>
          </a:xfrm>
          <a:prstGeom prst="rect">
            <a:avLst/>
          </a:prstGeom>
          <a:noFill/>
          <a:ln cap="flat" cmpd="sng" w="38100">
            <a:solidFill>
              <a:srgbClr val="F1C41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Ubuntu"/>
              <a:buNone/>
              <a:defRPr sz="2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"/>
              <a:buChar char="●"/>
              <a:defRPr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://gitref.org/index.html" TargetMode="External"/><Relationship Id="rId6" Type="http://schemas.openxmlformats.org/officeDocument/2006/relationships/hyperlink" Target="http://schacon.github.com/git/gittutoria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w3jLJU7DT5E" TargetMode="External"/><Relationship Id="rId4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replicate/scribble-diffusion" TargetMode="External"/><Relationship Id="rId4" Type="http://schemas.openxmlformats.org/officeDocument/2006/relationships/hyperlink" Target="https://github.com/ytdl-org/youtube-dl" TargetMode="External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ortoisegit.org/" TargetMode="External"/><Relationship Id="rId4" Type="http://schemas.openxmlformats.org/officeDocument/2006/relationships/hyperlink" Target="https://www.atlassian.com/git/tutorials" TargetMode="External"/><Relationship Id="rId5" Type="http://schemas.openxmlformats.org/officeDocument/2006/relationships/hyperlink" Target="https://about.gitlab.com/" TargetMode="External"/><Relationship Id="rId6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MzQs9egSNgwi3-KXXFkbnIGUh0TODJRdJ_6OjmiipWM/edit?usp=shari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Project Competition</a:t>
            </a:r>
            <a:endParaRPr/>
          </a:p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7: Git/Github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668700" y="752225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Branching</a:t>
            </a:r>
            <a:endParaRPr/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93" y="1770750"/>
            <a:ext cx="7316057" cy="21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766675" y="1421850"/>
            <a:ext cx="67749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 is Git?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482300" y="596725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Background of Git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624950" y="11779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Created by Linus Torvalds, creator of Linux, in 2005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Came out of Linux development community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Designed to do version control on Linux kernel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Goals of Git: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Speed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Support for non-linear development (thousands of parallel branches)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Fully distributed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Able to handle large projects efficiently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500"/>
              <a:t>(A "git" is a cranky old man. Linus meant himself.)</a:t>
            </a:r>
            <a:endParaRPr sz="1500"/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047" y="1727497"/>
            <a:ext cx="1688500" cy="16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Installing/Learning Git</a:t>
            </a:r>
            <a:endParaRPr/>
          </a:p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Git website: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http://git-scm.com/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Free online book: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http://git-scm.com/book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Reference page for Git: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http://gitref.org/index.html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Git tutorial: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http://schacon.github.com/git/gittutorial.html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My preferred Git tutorial: https://www.atlassian.com/git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At command line (where verb = config, add, commit, etc.):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git help verb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Centralized VCS</a:t>
            </a:r>
            <a:endParaRPr/>
          </a:p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In Subversion, CVS, Perforce, etc. A central server repository (repo) holds the "official copy" of the code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the server maintains the sole version history of the repo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 make "checkouts" of it to your local copy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 make local modifications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Your changes are not versioned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When you're done, you "check in" back to the server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Your checkin increments the repo's version</a:t>
            </a:r>
            <a:endParaRPr sz="1500"/>
          </a:p>
        </p:txBody>
      </p:sp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250" y="2402650"/>
            <a:ext cx="2570250" cy="1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320700" y="5492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DVCS (Git)</a:t>
            </a:r>
            <a:endParaRPr/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491825" y="13965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In git, mercurial, etc., you don't "checkout" from a central repo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"clone" it and "pull" changes from it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Your local repo is a complete copy of everything on the remote server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Yours is "just as good" as theirs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Many operations are local: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in/out from local repo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commit changes to local repo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 repo keeps version history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500"/>
              <a:t>When you're ready, you can "push" changes back to server</a:t>
            </a:r>
            <a:endParaRPr sz="1500"/>
          </a:p>
        </p:txBody>
      </p:sp>
      <p:pic>
        <p:nvPicPr>
          <p:cNvPr id="203" name="Google Shape;2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2096" y="1663775"/>
            <a:ext cx="2192401" cy="24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Local Git Areas</a:t>
            </a:r>
            <a:endParaRPr/>
          </a:p>
        </p:txBody>
      </p:sp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In your local copy on git, files can be: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In your local repo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(committed)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Checked out and modified but not yet committed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(working copy)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Or, in-between, in a "staging" area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Staged files are ready to be committed.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A commit saves a snapshot of all staged state.</a:t>
            </a:r>
            <a:endParaRPr sz="1500"/>
          </a:p>
        </p:txBody>
      </p:sp>
      <p:pic>
        <p:nvPicPr>
          <p:cNvPr id="210" name="Google Shape;2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751" y="1497425"/>
            <a:ext cx="26958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Creating a Git Repo</a:t>
            </a:r>
            <a:endParaRPr/>
          </a:p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720000" y="1635275"/>
            <a:ext cx="70284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400"/>
              <a:t>Two common scenarios: (only do one of these)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To create a new local Git repo in your current directory: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init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create a .git directory in your current directory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Then you can commit files in that directory into the repo.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add filename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commit –m "commit message"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To clone a remote repo to your current directory: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 clone url localDirectoryName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400"/>
              <a:t>This will create the given local directory, containing a working copy of the files from the repo, and a .git directory (used to hold the staging area and your actual local repo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Git Commands</a:t>
            </a:r>
            <a:endParaRPr/>
          </a:p>
        </p:txBody>
      </p:sp>
      <p:pic>
        <p:nvPicPr>
          <p:cNvPr id="222" name="Google Shape;2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299" y="1187400"/>
            <a:ext cx="6215650" cy="3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Branching and Merging</a:t>
            </a:r>
            <a:endParaRPr/>
          </a:p>
        </p:txBody>
      </p:sp>
      <p:sp>
        <p:nvSpPr>
          <p:cNvPr id="228" name="Google Shape;228;p44"/>
          <p:cNvSpPr txBox="1"/>
          <p:nvPr>
            <p:ph idx="1" type="body"/>
          </p:nvPr>
        </p:nvSpPr>
        <p:spPr>
          <a:xfrm>
            <a:off x="720000" y="147262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Git uses branching heavily to switch between multiple tasks.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To create a new local branch: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branch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To list all local branches: (* = current branch)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branch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To switch to a given local branch: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checkout branchname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To merge changes from a branch into the local master: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checkout master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merge branchname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idx="4294967295" type="title"/>
          </p:nvPr>
        </p:nvSpPr>
        <p:spPr>
          <a:xfrm>
            <a:off x="198525" y="1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Attendance</a:t>
            </a:r>
            <a:endParaRPr>
              <a:solidFill>
                <a:srgbClr val="13B248"/>
              </a:solidFill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75" y="679688"/>
            <a:ext cx="3755450" cy="37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Interaction w/ remote repo</a:t>
            </a:r>
            <a:endParaRPr/>
          </a:p>
        </p:txBody>
      </p:sp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720000" y="1301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 Push your local changes to the remote repo.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Pull from remote repo to get most recent changes.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 (fix conflicts if necessary, add/commit them to your local repo)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To fetch the most recent updates from the remote repo into your local repo, and put them into your working directory: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git pull origin master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To put your changes from your local repo in the remote repo:</a:t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git push origin master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Create a new subdirectory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Create a new git repository in that location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Create new file in that repo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Add it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000"/>
              <a:t>Commit it!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766675" y="1421850"/>
            <a:ext cx="67749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 is GitHub?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r wondered how GitHub works? Let's see how Eddie and his team use GitHub.&#10;&#10;As always, feel free to leave us a comment below and don't forget to subscribe!&#10;&#10;Thanks!&#10;&#10;Connect with us.&#10;Blog: https://github.blog&#10;Twitter: https://twitter.com/github&#10;LinkedIn: https://linkedin.com/company/github&#10;&#10;&#10;&#10;About GitHub&#10;GitHub is the best place to share code with friends, co-workers, classmates, and complete strangers. Millions of people use GitHub to build amazing things together. For more info, go to http://github.com" id="250" name="Google Shape;250;p48" title="How GitHub work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6050" y="512288"/>
            <a:ext cx="5491900" cy="41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Using Git and GitHub Together</a:t>
            </a:r>
            <a:endParaRPr/>
          </a:p>
        </p:txBody>
      </p:sp>
      <p:sp>
        <p:nvSpPr>
          <p:cNvPr id="256" name="Google Shape;25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GitHub Repository is a remote repository that multiple developers can contribute to (push to) and download and edit source code from (pull from).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Pull Requests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Allows other team members to review changes before being merged to main branch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Collaboration with other developers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Task boards (Issues)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Online access to code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Contribution tracking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https://github.com/ucfai/knightros-gambit</a:t>
            </a:r>
            <a:endParaRPr sz="1500"/>
          </a:p>
        </p:txBody>
      </p:sp>
      <p:pic>
        <p:nvPicPr>
          <p:cNvPr id="257" name="Google Shape;25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675" y="3061400"/>
            <a:ext cx="1607025" cy="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0974" y="3061399"/>
            <a:ext cx="899925" cy="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1455" y="3080530"/>
            <a:ext cx="861650" cy="8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Other uses for GitHub</a:t>
            </a:r>
            <a:endParaRPr/>
          </a:p>
        </p:txBody>
      </p:sp>
      <p:sp>
        <p:nvSpPr>
          <p:cNvPr id="265" name="Google Shape;265;p50"/>
          <p:cNvSpPr txBox="1"/>
          <p:nvPr>
            <p:ph idx="1" type="body"/>
          </p:nvPr>
        </p:nvSpPr>
        <p:spPr>
          <a:xfrm>
            <a:off x="292175" y="67402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way to document and display a project online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used as a social media (sorta)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https://github.com/nashirj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ePortfolio!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Tons of public repos from random people, github hosts some huge projects!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https://github.com/replicate/scribble-diffusion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https://github.com/ytdl-org/youtube-dl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https://github.com/topydo/topydo</a:t>
            </a:r>
            <a:endParaRPr sz="1500"/>
          </a:p>
        </p:txBody>
      </p:sp>
      <p:pic>
        <p:nvPicPr>
          <p:cNvPr id="266" name="Google Shape;26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7675" y="2869738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If you are curious…</a:t>
            </a:r>
            <a:endParaRPr/>
          </a:p>
        </p:txBody>
      </p:sp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Tortoisegit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Atlassian Git Tutorial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GitLab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VSCode Git Extensions</a:t>
            </a:r>
            <a:endParaRPr sz="1500"/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 History</a:t>
            </a:r>
            <a:endParaRPr sz="1500"/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 Graph</a:t>
            </a:r>
            <a:endParaRPr sz="1500"/>
          </a:p>
          <a:p>
            <a:pPr indent="-3238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GitLens (I use)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/>
          </a:p>
        </p:txBody>
      </p:sp>
      <p:pic>
        <p:nvPicPr>
          <p:cNvPr id="273" name="Google Shape;273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2638" y="17381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type="title"/>
          </p:nvPr>
        </p:nvSpPr>
        <p:spPr>
          <a:xfrm>
            <a:off x="333250" y="59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GitHub?</a:t>
            </a:r>
            <a:endParaRPr/>
          </a:p>
        </p:txBody>
      </p:sp>
      <p:sp>
        <p:nvSpPr>
          <p:cNvPr id="279" name="Google Shape;279;p52"/>
          <p:cNvSpPr txBox="1"/>
          <p:nvPr>
            <p:ph idx="1" type="body"/>
          </p:nvPr>
        </p:nvSpPr>
        <p:spPr>
          <a:xfrm>
            <a:off x="333250" y="130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what it says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26" y="1729850"/>
            <a:ext cx="4572001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/>
          <p:nvPr/>
        </p:nvSpPr>
        <p:spPr>
          <a:xfrm>
            <a:off x="5025725" y="2049311"/>
            <a:ext cx="329800" cy="153275"/>
          </a:xfrm>
          <a:custGeom>
            <a:rect b="b" l="l" r="r" t="t"/>
            <a:pathLst>
              <a:path extrusionOk="0" h="6131" w="13192">
                <a:moveTo>
                  <a:pt x="0" y="226"/>
                </a:moveTo>
                <a:cubicBezTo>
                  <a:pt x="4468" y="-521"/>
                  <a:pt x="15285" y="1101"/>
                  <a:pt x="12772" y="4870"/>
                </a:cubicBezTo>
                <a:cubicBezTo>
                  <a:pt x="10448" y="8355"/>
                  <a:pt x="-2790" y="3708"/>
                  <a:pt x="697" y="1387"/>
                </a:cubicBezTo>
              </a:path>
            </a:pathLst>
          </a:cu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82" name="Google Shape;28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725" y="2321942"/>
            <a:ext cx="2982026" cy="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download Git?</a:t>
            </a:r>
            <a:endParaRPr/>
          </a:p>
        </p:txBody>
      </p:sp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Command 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 the following: “winget install Git.Git”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 ‘Y’ when it asks, and let it do it’s thing.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Mac/Linux: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are cool so you don’t have to install it (It’s already installed)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GitHub Tutorial</a:t>
            </a:r>
            <a:endParaRPr/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000"/>
              <a:t>https://docs.github.com/en/get-started/quickstart/hello-world</a:t>
            </a:r>
            <a:endParaRPr sz="2000"/>
          </a:p>
        </p:txBody>
      </p:sp>
      <p:pic>
        <p:nvPicPr>
          <p:cNvPr id="295" name="Google Shape;29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044046">
            <a:off x="816375" y="628393"/>
            <a:ext cx="1905953" cy="145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886138" y="1445138"/>
            <a:ext cx="1102550" cy="5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100000">
            <a:off x="6547340" y="656438"/>
            <a:ext cx="1850092" cy="148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405649">
            <a:off x="305146" y="3612197"/>
            <a:ext cx="1876737" cy="81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562377">
            <a:off x="3766666" y="3607161"/>
            <a:ext cx="1341489" cy="62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8100000">
            <a:off x="6949330" y="3482040"/>
            <a:ext cx="1412511" cy="107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B248"/>
                </a:solidFill>
              </a:rPr>
              <a:t>Overview</a:t>
            </a:r>
            <a:endParaRPr>
              <a:solidFill>
                <a:srgbClr val="13B248"/>
              </a:solidFill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1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30th, BOM’s are due.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researching topics, and find components that might be useful.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slide will show reference and a template BOM, feel free to edit.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Eriks Sumobot Example Project - &gt; Git theory - &gt; Commands - &gt; </a:t>
            </a:r>
            <a:r>
              <a:rPr lang="en"/>
              <a:t>Git/Github Installation - &gt; </a:t>
            </a: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ctrTitle"/>
          </p:nvPr>
        </p:nvSpPr>
        <p:spPr>
          <a:xfrm>
            <a:off x="22215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Workshop Time!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3B248"/>
                </a:solidFill>
              </a:rPr>
              <a:t>Dos and Don’ts of BOM</a:t>
            </a:r>
            <a:endParaRPr>
              <a:solidFill>
                <a:srgbClr val="13B2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DONT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Neglect Power and Size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Fail to Check for Alternatives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Buy Overkill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a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Based on Price Alone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Overlook Small yet Still Important Components</a:t>
            </a:r>
            <a:endParaRPr/>
          </a:p>
        </p:txBody>
      </p:sp>
      <p:sp>
        <p:nvSpPr>
          <p:cNvPr id="132" name="Google Shape;13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Prioritize Compatibility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multiple viable options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Parts Based on What is actually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Review Parts to Ensure Reliability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to Include Components Like Wires, Please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BOM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2112650" y="4703625"/>
            <a:ext cx="85206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https://docs.google.com/spreadsheets/d/1MzQs9egSNgwi3-KXXFkbnIGUh0TODJRdJ_6OjmiipWM/edit?usp=sharing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00" y="1017725"/>
            <a:ext cx="8564390" cy="33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Itinerary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What is Version Control?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What is Git?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What is Github?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Practice!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766675" y="1421850"/>
            <a:ext cx="67749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What is  Version Control?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 rot="-1406048">
            <a:off x="3244039" y="1534752"/>
            <a:ext cx="4254522" cy="86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Branching!</a:t>
            </a:r>
            <a:endParaRPr/>
          </a:p>
        </p:txBody>
      </p:sp>
      <p:sp>
        <p:nvSpPr>
          <p:cNvPr id="156" name="Google Shape;156;p33"/>
          <p:cNvSpPr txBox="1"/>
          <p:nvPr>
            <p:ph type="title"/>
          </p:nvPr>
        </p:nvSpPr>
        <p:spPr>
          <a:xfrm rot="-1144579">
            <a:off x="4596806" y="2966322"/>
            <a:ext cx="4254542" cy="866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Documentation!</a:t>
            </a:r>
            <a:endParaRPr/>
          </a:p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894800" y="3211525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Traceability!</a:t>
            </a:r>
            <a:endParaRPr/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 rot="951896">
            <a:off x="5442235" y="1534863"/>
            <a:ext cx="4254665" cy="86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DevOps!</a:t>
            </a:r>
            <a:endParaRPr/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 rot="-1957734">
            <a:off x="555974" y="626735"/>
            <a:ext cx="4254670" cy="86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Workflow!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01150" y="766850"/>
            <a:ext cx="59925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Definitions and more concrete benefits:</a:t>
            </a:r>
            <a:endParaRPr/>
          </a:p>
        </p:txBody>
      </p:sp>
      <p:sp>
        <p:nvSpPr>
          <p:cNvPr id="165" name="Google Shape;165;p34"/>
          <p:cNvSpPr txBox="1"/>
          <p:nvPr>
            <p:ph idx="4294967295" type="body"/>
          </p:nvPr>
        </p:nvSpPr>
        <p:spPr>
          <a:xfrm>
            <a:off x="149700" y="1349025"/>
            <a:ext cx="884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Version Control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practice of tracking and managing changes to software code. Version control systems are software tools that help software teams manage changes to source code over time.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Workflow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sequence of industrial, administrative, or other processes through which a piece of work passes from initiation to completion.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Branching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ability to work on the same source in a separate ‘branch’ allows for many other benefits</a:t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Traceability/Documentation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Version Control gives the ability to trace changes all the way to there roots through natural documentation and version tracking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