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Sorts Mill Goudy"/>
      <p:regular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jiwW06CLJa1l95ONcfbt7km2Pu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rtsMillGoud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SortsMillGoud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nstructables.com/Blinking-LED-in-Tiva-C-Board-TM4C123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ADC example source: https://www.electricaltechnology.org/2019/02/analog-to-digital-converter-adc.html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UART source: https://www.electronicshub.org/basics-uart-communication/#:~:text=Today%2C%20UART%20is%20being%20used,heavy%20connectors%20at%20the%20back.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f893efa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f893efa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https://www.instructables.com/Blinking-LED-in-Tiva-C-Board-TM4C123G/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5f893efaf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SRC: https://www.researchgate.net/figure/Comparison-of-the-technical-characteristics-of-the-Arduino-UNO-Tiva-C-and-BeagleBone_tbl1_336009917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https://es.wikipedia.org/wiki/Tiva-C_LaunchPad</a:t>
            </a:r>
            <a:endParaRPr/>
          </a:p>
        </p:txBody>
      </p:sp>
      <p:sp>
        <p:nvSpPr>
          <p:cNvPr id="163" name="Google Shape;16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4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9" name="Google Shape;79;p34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36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3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6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lang="en-US" sz="8000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97" name="Google Shape;97;p36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lang="en-US" sz="8000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3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8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8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38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38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38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3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9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39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2" name="Google Shape;122;p39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39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39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5" name="Google Shape;125;p39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39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39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8" name="Google Shape;128;p39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" type="body"/>
          </p:nvPr>
        </p:nvSpPr>
        <p:spPr>
          <a:xfrm rot="5400000">
            <a:off x="4233302" y="-1243057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1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1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4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50" name="Google Shape;5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51" name="Google Shape;5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4" name="Google Shape;54;p31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56" name="Google Shape;56;p31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3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3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1" name="Google Shape;71;p33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30.png"/><Relationship Id="rId5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i.com/tool/CCSTUDIO#downloads" TargetMode="External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file/d/1qMrTOH-HKbivWFZGWdN7vf3yLuILMCB6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up, coffee, food, beverage&#10;&#10;Description automatically generated" id="148" name="Google Shape;148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>
            <p:ph type="ctrTitle"/>
          </p:nvPr>
        </p:nvSpPr>
        <p:spPr>
          <a:xfrm>
            <a:off x="487550" y="161975"/>
            <a:ext cx="11535000" cy="166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rts Mill Goudy"/>
              <a:buNone/>
            </a:pPr>
            <a:r>
              <a:rPr lang="en-US" sz="7500"/>
              <a:t>Tiva C – An Introduction</a:t>
            </a:r>
            <a:endParaRPr sz="5700"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133725" y="3368800"/>
            <a:ext cx="5198700" cy="1398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IEEEngage Workshop Series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- Gantabya Kadel</a:t>
            </a:r>
            <a:endParaRPr/>
          </a:p>
        </p:txBody>
      </p:sp>
      <p:pic>
        <p:nvPicPr>
          <p:cNvPr id="151" name="Google Shape;15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6175" y="2076525"/>
            <a:ext cx="3713150" cy="37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/>
        </p:nvSpPr>
        <p:spPr>
          <a:xfrm>
            <a:off x="7718950" y="5897600"/>
            <a:ext cx="315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Sign In Here!</a:t>
            </a:r>
            <a:endParaRPr sz="3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Link Register (LR) R14 Bit Field</a:t>
            </a:r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0746" y="2517372"/>
            <a:ext cx="8335538" cy="3181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Program Counter (PC) R15 Bit-Field</a:t>
            </a:r>
            <a:endParaRPr/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101" y="2127407"/>
            <a:ext cx="8345065" cy="2934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391886" y="5416731"/>
            <a:ext cx="54341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You’ll see these again (in much more detail) during your coursework.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Especially Dr. D’s Microprocessor course.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Analog-to-Digital Converter (ADC)</a:t>
            </a:r>
            <a:endParaRPr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96" y="1685015"/>
            <a:ext cx="6392167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7270990" y="1866900"/>
            <a:ext cx="394498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2 identical ADC modules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Share the same 12 analog input channels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Each Module operates independently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Can execute different sample sequences simultaneously.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ADC Module Block Diagram</a:t>
            </a:r>
            <a:endParaRPr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565" y="1657548"/>
            <a:ext cx="7316221" cy="4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>
            <a:off x="919119" y="26172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Sorts Mill Goudy"/>
              <a:buNone/>
            </a:pPr>
            <a:r>
              <a:rPr lang="en-US"/>
              <a:t>Universal Asynchronous Receivers/Transmitters (UARTs)</a:t>
            </a: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182880" y="1718854"/>
            <a:ext cx="449362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8 UART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Programmable baud-rate generator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Rate at which information is transmitted in a communication channel. [bps]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Allows for up to 5 Mbps for regular speed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Divide by 16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10 Mbps for high speed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Divide by 8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Separate 16x8 transmission (TX) &amp; receive (RX)  FIFO pins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FIFO =&gt; First In First Out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FIFO Trigger Levels: 1/8, 1/4, 1/2, 3/4, 7/8</a:t>
            </a:r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566" y="1557763"/>
            <a:ext cx="6740434" cy="501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919119" y="18288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UART Signals</a:t>
            </a:r>
            <a:endParaRPr/>
          </a:p>
        </p:txBody>
      </p:sp>
      <p:pic>
        <p:nvPicPr>
          <p:cNvPr id="245" name="Google Shape;2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9476" y="1302270"/>
            <a:ext cx="8249801" cy="53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Real World Applications</a:t>
            </a:r>
            <a:endParaRPr/>
          </a:p>
        </p:txBody>
      </p:sp>
      <p:pic>
        <p:nvPicPr>
          <p:cNvPr descr="Smart Phone" id="252" name="Google Shape;2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008" y="156534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eaker Phone" id="253" name="Google Shape;2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161" y="150616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6"/>
          <p:cNvSpPr txBox="1"/>
          <p:nvPr/>
        </p:nvSpPr>
        <p:spPr>
          <a:xfrm>
            <a:off x="90791" y="2697804"/>
            <a:ext cx="333983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Phones use ADC.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Voice in along 🡪 ADC 🡪 feeback to cellphone transmitter.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Digital Oscilloscope also contains ADC for converting Analog signal into a digital signal for display purposes &amp; different other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Medical Imaging like x-ray &amp; MRI also uses ADC to convert images into Digital form before modification.</a:t>
            </a:r>
            <a:endParaRPr/>
          </a:p>
        </p:txBody>
      </p:sp>
      <p:pic>
        <p:nvPicPr>
          <p:cNvPr id="255" name="Google Shape;25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7437" y="1565342"/>
            <a:ext cx="4815406" cy="283145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 txBox="1"/>
          <p:nvPr/>
        </p:nvSpPr>
        <p:spPr>
          <a:xfrm>
            <a:off x="7581089" y="4682963"/>
            <a:ext cx="41764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UART is used in GPS Receivers, Bluetooth modules etc.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Setting Up IDE</a:t>
            </a:r>
            <a:endParaRPr/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376137" y="1802861"/>
            <a:ext cx="5590162" cy="29896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60"/>
              <a:buChar char="◈"/>
            </a:pPr>
            <a:r>
              <a:rPr lang="en-US" sz="1800"/>
              <a:t>Code Composer Studio (CCS)</a:t>
            </a:r>
            <a:endParaRPr/>
          </a:p>
          <a:p>
            <a:pPr indent="-225989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/>
              <a:t>Download Link: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https://www.ti.com/tool/CCSTUDIO#downloads</a:t>
            </a:r>
            <a:endParaRPr sz="1800"/>
          </a:p>
          <a:p>
            <a:pPr indent="-306000" lvl="0" marL="342900" rtl="0" algn="l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260"/>
              <a:buChar char="◈"/>
            </a:pPr>
            <a:r>
              <a:rPr lang="en-US" sz="1800"/>
              <a:t>Get the Latest Version … although any other version works.</a:t>
            </a:r>
            <a:endParaRPr/>
          </a:p>
        </p:txBody>
      </p:sp>
      <p:pic>
        <p:nvPicPr>
          <p:cNvPr id="263" name="Google Shape;26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97395"/>
            <a:ext cx="6015376" cy="346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7"/>
          <p:cNvSpPr txBox="1"/>
          <p:nvPr/>
        </p:nvSpPr>
        <p:spPr>
          <a:xfrm>
            <a:off x="5856051" y="5291847"/>
            <a:ext cx="550585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Just select the TM4C support …. It’s the ARM tiva C support.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Install needed things as requires … prolly don’t need anything extra.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Download Software Dev Kit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1342418" y="2217907"/>
            <a:ext cx="10486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https://www.ti.com/tool/SW-TM4C</a:t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913795" y="2918298"/>
            <a:ext cx="53313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Gives us important libraries to use for Tiva C development.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Download the latest version for  the board in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	EK-TM4C123GXL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You can also download the package for all of Tiva C series if you prefer.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Getting Started</a:t>
            </a:r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76" y="1718882"/>
            <a:ext cx="6673188" cy="499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9"/>
          <p:cNvSpPr txBox="1"/>
          <p:nvPr/>
        </p:nvSpPr>
        <p:spPr>
          <a:xfrm>
            <a:off x="7600545" y="2697804"/>
            <a:ext cx="3667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New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Tiva C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3757245" y="1866900"/>
            <a:ext cx="8118819" cy="438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Aka LaunchPad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Family of Microcontrollers (MCs) from Texas Instruments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Relatively inexpensive MC when compared with other MCs.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32-Bit CPU @ 80 MHz – 120 MHz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40 – 80 Multifunctional Pins (GPIO)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May be configured as Analog or Digital I/O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ARM Cortex-M4 Architecture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ARM Cortex is the industry standard for MC</a:t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  <a:p>
            <a:pPr indent="-203764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/>
          </a:p>
        </p:txBody>
      </p:sp>
      <p:pic>
        <p:nvPicPr>
          <p:cNvPr descr="Getting Started with TIVA C Series TM4C123G LaunchPad from Texas Instruments" id="159" name="Google Shape;1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287" y="1866900"/>
            <a:ext cx="3211635" cy="423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82" y="693905"/>
            <a:ext cx="4680099" cy="587226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/>
        </p:nvSpPr>
        <p:spPr>
          <a:xfrm>
            <a:off x="415047" y="194553"/>
            <a:ext cx="61867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Window Below or similar should populate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802" y="97275"/>
            <a:ext cx="5099440" cy="645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21"/>
          <p:cNvCxnSpPr/>
          <p:nvPr/>
        </p:nvCxnSpPr>
        <p:spPr>
          <a:xfrm flipH="1">
            <a:off x="2166025" y="499353"/>
            <a:ext cx="3573294" cy="577175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p21"/>
          <p:cNvSpPr txBox="1"/>
          <p:nvPr/>
        </p:nvSpPr>
        <p:spPr>
          <a:xfrm>
            <a:off x="5609617" y="305926"/>
            <a:ext cx="634458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Target: Tiva C Series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Tiva TM4C123GH6PM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Connection: Stellaris In-Circuit Debug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For Name Use What you Prefer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Empty Projects &gt;&gt; Empty Project (with main.c)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And we code a basic Example </a:t>
            </a:r>
            <a:endParaRPr/>
          </a:p>
        </p:txBody>
      </p:sp>
      <p:cxnSp>
        <p:nvCxnSpPr>
          <p:cNvPr id="292" name="Google Shape;292;p21"/>
          <p:cNvCxnSpPr/>
          <p:nvPr/>
        </p:nvCxnSpPr>
        <p:spPr>
          <a:xfrm rot="10800000">
            <a:off x="4409872" y="1154349"/>
            <a:ext cx="1199745" cy="732817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21"/>
          <p:cNvCxnSpPr/>
          <p:nvPr/>
        </p:nvCxnSpPr>
        <p:spPr>
          <a:xfrm rot="10800000">
            <a:off x="2704289" y="1394298"/>
            <a:ext cx="2905328" cy="1076528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21"/>
          <p:cNvCxnSpPr/>
          <p:nvPr/>
        </p:nvCxnSpPr>
        <p:spPr>
          <a:xfrm rot="10800000">
            <a:off x="3002604" y="1984443"/>
            <a:ext cx="2607013" cy="979251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Additional Steps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913795" y="2010383"/>
            <a:ext cx="497468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Create New Project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Blank with Main.c example file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Right-Click on project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Properties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Click on Arm Complier under Build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Click on Include Options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Click on Add</a:t>
            </a:r>
            <a:endParaRPr/>
          </a:p>
        </p:txBody>
      </p:sp>
      <p:pic>
        <p:nvPicPr>
          <p:cNvPr id="301" name="Google Shape;3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3525" y="1669663"/>
            <a:ext cx="5810654" cy="3518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22"/>
          <p:cNvCxnSpPr/>
          <p:nvPr/>
        </p:nvCxnSpPr>
        <p:spPr>
          <a:xfrm flipH="1" rot="10800000">
            <a:off x="2730230" y="3281184"/>
            <a:ext cx="8767864" cy="564484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22"/>
          <p:cNvCxnSpPr/>
          <p:nvPr/>
        </p:nvCxnSpPr>
        <p:spPr>
          <a:xfrm flipH="1" rot="10800000">
            <a:off x="4779523" y="2918298"/>
            <a:ext cx="1575881" cy="434502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22"/>
          <p:cNvCxnSpPr/>
          <p:nvPr/>
        </p:nvCxnSpPr>
        <p:spPr>
          <a:xfrm>
            <a:off x="3560323" y="3505201"/>
            <a:ext cx="2931268" cy="0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05" name="Google Shape;3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230" y="4546903"/>
            <a:ext cx="4448102" cy="209725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2"/>
          <p:cNvSpPr txBox="1"/>
          <p:nvPr/>
        </p:nvSpPr>
        <p:spPr>
          <a:xfrm>
            <a:off x="5214026" y="5291847"/>
            <a:ext cx="605353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This window will generate. Click on Browse. Go to the ti directiroy (should be on the path shown)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the “TivaWare_C_Series-2.2.0.295” folder or whichever version you have. Then click on apply and close</a:t>
            </a:r>
            <a:endParaRPr/>
          </a:p>
        </p:txBody>
      </p:sp>
      <p:cxnSp>
        <p:nvCxnSpPr>
          <p:cNvPr id="307" name="Google Shape;307;p22"/>
          <p:cNvCxnSpPr/>
          <p:nvPr/>
        </p:nvCxnSpPr>
        <p:spPr>
          <a:xfrm flipH="1" rot="10800000">
            <a:off x="7153072" y="3683540"/>
            <a:ext cx="869005" cy="2334639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Additional Steps Continued</a:t>
            </a:r>
            <a:endParaRPr/>
          </a:p>
        </p:txBody>
      </p:sp>
      <p:sp>
        <p:nvSpPr>
          <p:cNvPr id="313" name="Google Shape;313;p23"/>
          <p:cNvSpPr txBox="1"/>
          <p:nvPr/>
        </p:nvSpPr>
        <p:spPr>
          <a:xfrm>
            <a:off x="246435" y="1523189"/>
            <a:ext cx="472115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Repeat the process to go to properties window.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Go to Arm Linker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Click File Search Path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Click on Add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 similar window to the last Add option will generate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Click on Browse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Browse to your TivaWare_C library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Double Click TivaWare_C folder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Double Click on driverlib folder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Double Click on ccs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Double Click Debug folder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Find “driverlib.lib” file and add it.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Click on Apply &amp; Close</a:t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553" y="1977957"/>
            <a:ext cx="6997022" cy="39111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3"/>
          <p:cNvCxnSpPr/>
          <p:nvPr/>
        </p:nvCxnSpPr>
        <p:spPr>
          <a:xfrm>
            <a:off x="2237362" y="1977957"/>
            <a:ext cx="3086910" cy="1763949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23"/>
          <p:cNvCxnSpPr/>
          <p:nvPr/>
        </p:nvCxnSpPr>
        <p:spPr>
          <a:xfrm>
            <a:off x="2217906" y="2269787"/>
            <a:ext cx="3320375" cy="1731524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23"/>
          <p:cNvCxnSpPr/>
          <p:nvPr/>
        </p:nvCxnSpPr>
        <p:spPr>
          <a:xfrm>
            <a:off x="1971472" y="2548647"/>
            <a:ext cx="9468256" cy="512323"/>
          </a:xfrm>
          <a:prstGeom prst="straightConnector1">
            <a:avLst/>
          </a:prstGeom>
          <a:noFill/>
          <a:ln cap="rnd" cmpd="sng" w="9525">
            <a:solidFill>
              <a:srgbClr val="C27C0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p23"/>
          <p:cNvSpPr txBox="1"/>
          <p:nvPr/>
        </p:nvSpPr>
        <p:spPr>
          <a:xfrm>
            <a:off x="246435" y="5830111"/>
            <a:ext cx="4357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We’re now ready to code!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f893efaf5_0_0"/>
          <p:cNvSpPr txBox="1"/>
          <p:nvPr>
            <p:ph type="title"/>
          </p:nvPr>
        </p:nvSpPr>
        <p:spPr>
          <a:xfrm>
            <a:off x="913795" y="609600"/>
            <a:ext cx="10353900" cy="12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Code</a:t>
            </a:r>
            <a:endParaRPr/>
          </a:p>
        </p:txBody>
      </p:sp>
      <p:sp>
        <p:nvSpPr>
          <p:cNvPr id="325" name="Google Shape;325;g15f893efaf5_0_0"/>
          <p:cNvSpPr txBox="1"/>
          <p:nvPr/>
        </p:nvSpPr>
        <p:spPr>
          <a:xfrm>
            <a:off x="1320675" y="2132175"/>
            <a:ext cx="75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Sorts Mill Goudy"/>
                <a:ea typeface="Sorts Mill Goudy"/>
                <a:cs typeface="Sorts Mill Goudy"/>
                <a:sym typeface="Sorts Mill Goudy"/>
                <a:hlinkClick r:id="rId3"/>
              </a:rPr>
              <a:t>https://drive.google.com/file/d/1qMrTOH-HKbivWFZGWdN7vf3yLuILMCB6/view?usp=sharing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title"/>
          </p:nvPr>
        </p:nvSpPr>
        <p:spPr>
          <a:xfrm>
            <a:off x="809292" y="296091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Tiva C VS Arduino Uno</a:t>
            </a:r>
            <a:endParaRPr/>
          </a:p>
        </p:txBody>
      </p:sp>
      <p:pic>
        <p:nvPicPr>
          <p:cNvPr id="166" name="Google Shape;16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19" y="1327514"/>
            <a:ext cx="3562357" cy="544584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4353" y="1483724"/>
            <a:ext cx="4205713" cy="2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 txBox="1"/>
          <p:nvPr/>
        </p:nvSpPr>
        <p:spPr>
          <a:xfrm>
            <a:off x="8534400" y="1715589"/>
            <a:ext cx="3657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Tiva CPU Performance &gt;&gt;&gt;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Tiva C boards are 5-7x faster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Industry Standard MC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Allows for Educational Simulation of workplace MCs.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Both MCs are programmable in 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Arduinos are typically easier to use.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Arduinos are better for personal small scale DIY Projects.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Arduinos have greater online resources typically.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6949439" y="174171"/>
            <a:ext cx="5171557" cy="35269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Tiva TM4C123GH6Pm MC High-Level Block Diagram</a:t>
            </a:r>
            <a:endParaRPr/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93" y="0"/>
            <a:ext cx="68536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919119" y="252549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CPU Block Diagram</a:t>
            </a: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259" y="1187286"/>
            <a:ext cx="7769818" cy="555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919119" y="261257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Cortex-M4F Register Set</a:t>
            </a:r>
            <a:endParaRPr/>
          </a:p>
        </p:txBody>
      </p:sp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617" y="1170954"/>
            <a:ext cx="6958149" cy="568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Processor Register Map</a:t>
            </a:r>
            <a:endParaRPr/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990104"/>
            <a:ext cx="6093996" cy="486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3996" y="1990105"/>
            <a:ext cx="6098004" cy="486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R0 – R12 Bit Fields</a:t>
            </a:r>
            <a:endParaRPr/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611" y="1781518"/>
            <a:ext cx="8754697" cy="287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 txBox="1"/>
          <p:nvPr/>
        </p:nvSpPr>
        <p:spPr>
          <a:xfrm>
            <a:off x="513806" y="5233851"/>
            <a:ext cx="61308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Read and Write Type.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32-bit (31:0)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Stack Pointer Bit Field – R13</a:t>
            </a:r>
            <a:endParaRPr/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572" y="2161781"/>
            <a:ext cx="7944959" cy="282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VTI">
  <a:themeElements>
    <a:clrScheme name="Coffee">
      <a:dk1>
        <a:srgbClr val="000000"/>
      </a:dk1>
      <a:lt1>
        <a:srgbClr val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2022-09-15T00:50:36Z</dcterms:created>
  <dc:creator>Gantabya Kadel</dc:creator>
</cp:coreProperties>
</file>