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2182C7-B7EF-49F1-BB2C-54DB60BD9E32}">
          <p14:sldIdLst>
            <p14:sldId id="256"/>
            <p14:sldId id="257"/>
            <p14:sldId id="260"/>
            <p14:sldId id="258"/>
            <p14:sldId id="259"/>
            <p14:sldId id="262"/>
            <p14:sldId id="263"/>
            <p14:sldId id="264"/>
            <p14:sldId id="265"/>
            <p14:sldId id="261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>
        <p:scale>
          <a:sx n="66" d="100"/>
          <a:sy n="66" d="100"/>
        </p:scale>
        <p:origin x="9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92E-C499-49CB-A5A4-2D17406D6FD8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918A-6BBB-4291-9EBB-CEC727769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8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92E-C499-49CB-A5A4-2D17406D6FD8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918A-6BBB-4291-9EBB-CEC727769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42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A86F92E-C499-49CB-A5A4-2D17406D6FD8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88C918A-6BBB-4291-9EBB-CEC727769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50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92E-C499-49CB-A5A4-2D17406D6FD8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918A-6BBB-4291-9EBB-CEC727769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73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86F92E-C499-49CB-A5A4-2D17406D6FD8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8C918A-6BBB-4291-9EBB-CEC727769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519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92E-C499-49CB-A5A4-2D17406D6FD8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918A-6BBB-4291-9EBB-CEC727769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67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92E-C499-49CB-A5A4-2D17406D6FD8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918A-6BBB-4291-9EBB-CEC727769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28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92E-C499-49CB-A5A4-2D17406D6FD8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918A-6BBB-4291-9EBB-CEC727769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20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92E-C499-49CB-A5A4-2D17406D6FD8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918A-6BBB-4291-9EBB-CEC727769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94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92E-C499-49CB-A5A4-2D17406D6FD8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918A-6BBB-4291-9EBB-CEC727769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64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92E-C499-49CB-A5A4-2D17406D6FD8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918A-6BBB-4291-9EBB-CEC727769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76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A86F92E-C499-49CB-A5A4-2D17406D6FD8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88C918A-6BBB-4291-9EBB-CEC727769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978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9C7155-1644-4C60-B0B5-32B1800D60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DE9E2B-5611-49C8-862E-AD4D43A8AA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96EC4F-8732-481B-94CB-C98E4EF297F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9031666-25B8-4070-94F9-E19D12847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8000" y="2167391"/>
            <a:ext cx="6280927" cy="2523219"/>
          </a:xfrm>
        </p:spPr>
        <p:txBody>
          <a:bodyPr>
            <a:normAutofit/>
          </a:bodyPr>
          <a:lstStyle/>
          <a:p>
            <a:pPr algn="l"/>
            <a:r>
              <a:rPr lang="en-IN" sz="4400">
                <a:solidFill>
                  <a:schemeClr val="tx2"/>
                </a:solidFill>
              </a:rPr>
              <a:t>ML+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5E7A4-10A6-4B07-8BFC-064F31278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266" y="2167391"/>
            <a:ext cx="2528600" cy="2523219"/>
          </a:xfrm>
        </p:spPr>
        <p:txBody>
          <a:bodyPr anchor="ctr">
            <a:normAutofit/>
          </a:bodyPr>
          <a:lstStyle/>
          <a:p>
            <a:pPr algn="r"/>
            <a:r>
              <a:rPr lang="en-IN" sz="1800">
                <a:solidFill>
                  <a:schemeClr val="tx2"/>
                </a:solidFill>
              </a:rPr>
              <a:t>Episode 3</a:t>
            </a:r>
          </a:p>
          <a:p>
            <a:pPr algn="r"/>
            <a:endParaRPr lang="en-IN" sz="1800">
              <a:solidFill>
                <a:schemeClr val="tx2"/>
              </a:solidFill>
            </a:endParaRPr>
          </a:p>
          <a:p>
            <a:pPr algn="r"/>
            <a:r>
              <a:rPr lang="en-IN" sz="1800">
                <a:solidFill>
                  <a:schemeClr val="tx2"/>
                </a:solidFill>
              </a:rPr>
              <a:t>Data Pre-processing &amp;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96509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6E37985-09B8-4F09-93C7-44CB3EDE52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sklearn memes">
            <a:extLst>
              <a:ext uri="{FF2B5EF4-FFF2-40B4-BE49-F238E27FC236}">
                <a16:creationId xmlns:a16="http://schemas.microsoft.com/office/drawing/2014/main" id="{794D3A87-D473-49D4-A897-AB8C80E858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65604" y="295569"/>
            <a:ext cx="7060792" cy="594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71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9F5EB8-AB42-47FD-8F4A-176C0A4B1B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3AE79A-6B95-44C3-B0A5-80E2F3E606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49FE10-080D-48D7-80FF-9A64D270AD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A9E987-6859-4A62-922F-51B47D50D7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6" name="Picture 2" descr="Image result for standardscaler">
            <a:extLst>
              <a:ext uri="{FF2B5EF4-FFF2-40B4-BE49-F238E27FC236}">
                <a16:creationId xmlns:a16="http://schemas.microsoft.com/office/drawing/2014/main" id="{62E34B09-F8BD-42B6-9FC7-A6B2B61F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75" y="844185"/>
            <a:ext cx="6266001" cy="512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5B49C7-D9A0-497C-9EEB-33D3452A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3000" spc="150">
                <a:solidFill>
                  <a:schemeClr val="tx2"/>
                </a:solidFill>
              </a:rPr>
              <a:t>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D949-B5F2-45BD-A073-04E783E6F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3996250"/>
            <a:ext cx="4003106" cy="194243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2"/>
                </a:solidFill>
              </a:rPr>
              <a:t>Making </a:t>
            </a:r>
            <a:r>
              <a:rPr lang="en-US" sz="2800" b="1" dirty="0">
                <a:solidFill>
                  <a:schemeClr val="bg2"/>
                </a:solidFill>
              </a:rPr>
              <a:t>mean = 0 </a:t>
            </a:r>
            <a:r>
              <a:rPr lang="en-US" sz="2800" dirty="0">
                <a:solidFill>
                  <a:schemeClr val="bg2"/>
                </a:solidFill>
              </a:rPr>
              <a:t>and </a:t>
            </a:r>
            <a:r>
              <a:rPr lang="en-US" sz="2800" b="1" dirty="0">
                <a:solidFill>
                  <a:schemeClr val="bg2"/>
                </a:solidFill>
              </a:rPr>
              <a:t>variance = 1</a:t>
            </a:r>
          </a:p>
        </p:txBody>
      </p:sp>
    </p:spTree>
    <p:extLst>
      <p:ext uri="{BB962C8B-B14F-4D97-AF65-F5344CB8AC3E}">
        <p14:creationId xmlns:p14="http://schemas.microsoft.com/office/powerpoint/2010/main" val="2597745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9A25-0579-4393-AE3D-21CD39C9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Categorical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D773C-3475-405C-969D-DDC54C70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390" y="2066560"/>
            <a:ext cx="7491138" cy="571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Turning non-numerical data into </a:t>
            </a:r>
            <a:r>
              <a:rPr lang="en-IN" sz="2800" b="1" dirty="0"/>
              <a:t>numerical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2178E3-ECBF-48EF-A5A7-D2C71AFAE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58479"/>
              </p:ext>
            </p:extLst>
          </p:nvPr>
        </p:nvGraphicFramePr>
        <p:xfrm>
          <a:off x="2247790" y="2740024"/>
          <a:ext cx="1494970" cy="28312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4970">
                  <a:extLst>
                    <a:ext uri="{9D8B030D-6E8A-4147-A177-3AD203B41FA5}">
                      <a16:colId xmlns:a16="http://schemas.microsoft.com/office/drawing/2014/main" val="1074759555"/>
                    </a:ext>
                  </a:extLst>
                </a:gridCol>
              </a:tblGrid>
              <a:tr h="4044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92379"/>
                  </a:ext>
                </a:extLst>
              </a:tr>
              <a:tr h="4044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Hyderabad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22256"/>
                  </a:ext>
                </a:extLst>
              </a:tr>
              <a:tr h="4044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Mumbai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56330"/>
                  </a:ext>
                </a:extLst>
              </a:tr>
              <a:tr h="4044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Hyderabad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183271"/>
                  </a:ext>
                </a:extLst>
              </a:tr>
              <a:tr h="4044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Bangalore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41610"/>
                  </a:ext>
                </a:extLst>
              </a:tr>
              <a:tr h="4044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Bangalore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645943"/>
                  </a:ext>
                </a:extLst>
              </a:tr>
              <a:tr h="4044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Mumbai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59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AD6C86-6E8D-439F-A513-7499DCEA9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55427"/>
              </p:ext>
            </p:extLst>
          </p:nvPr>
        </p:nvGraphicFramePr>
        <p:xfrm>
          <a:off x="5993359" y="2740023"/>
          <a:ext cx="3969657" cy="28312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3219">
                  <a:extLst>
                    <a:ext uri="{9D8B030D-6E8A-4147-A177-3AD203B41FA5}">
                      <a16:colId xmlns:a16="http://schemas.microsoft.com/office/drawing/2014/main" val="1074759555"/>
                    </a:ext>
                  </a:extLst>
                </a:gridCol>
                <a:gridCol w="1323219">
                  <a:extLst>
                    <a:ext uri="{9D8B030D-6E8A-4147-A177-3AD203B41FA5}">
                      <a16:colId xmlns:a16="http://schemas.microsoft.com/office/drawing/2014/main" val="1979147702"/>
                    </a:ext>
                  </a:extLst>
                </a:gridCol>
                <a:gridCol w="1323219">
                  <a:extLst>
                    <a:ext uri="{9D8B030D-6E8A-4147-A177-3AD203B41FA5}">
                      <a16:colId xmlns:a16="http://schemas.microsoft.com/office/drawing/2014/main" val="807767057"/>
                    </a:ext>
                  </a:extLst>
                </a:gridCol>
              </a:tblGrid>
              <a:tr h="4044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Mumbai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Bangalore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92379"/>
                  </a:ext>
                </a:extLst>
              </a:tr>
              <a:tr h="4044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22256"/>
                  </a:ext>
                </a:extLst>
              </a:tr>
              <a:tr h="4044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56330"/>
                  </a:ext>
                </a:extLst>
              </a:tr>
              <a:tr h="4044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183271"/>
                  </a:ext>
                </a:extLst>
              </a:tr>
              <a:tr h="4044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41610"/>
                  </a:ext>
                </a:extLst>
              </a:tr>
              <a:tr h="4044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645943"/>
                  </a:ext>
                </a:extLst>
              </a:tr>
              <a:tr h="4044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597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B4AB8A-DD0D-4A08-B3A9-ABC1902753B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742760" y="4155650"/>
            <a:ext cx="2250599" cy="1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3A5668-A32D-4CA6-B27E-F6863D509FD3}"/>
              </a:ext>
            </a:extLst>
          </p:cNvPr>
          <p:cNvSpPr txBox="1"/>
          <p:nvPr/>
        </p:nvSpPr>
        <p:spPr>
          <a:xfrm>
            <a:off x="4454845" y="5995145"/>
            <a:ext cx="328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One-Hot Encoding!</a:t>
            </a:r>
          </a:p>
        </p:txBody>
      </p:sp>
    </p:spTree>
    <p:extLst>
      <p:ext uri="{BB962C8B-B14F-4D97-AF65-F5344CB8AC3E}">
        <p14:creationId xmlns:p14="http://schemas.microsoft.com/office/powerpoint/2010/main" val="60551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6E37985-09B8-4F09-93C7-44CB3EDE52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Image result for let's dive in memes">
            <a:extLst>
              <a:ext uri="{FF2B5EF4-FFF2-40B4-BE49-F238E27FC236}">
                <a16:creationId xmlns:a16="http://schemas.microsoft.com/office/drawing/2014/main" id="{C2CC9CFD-25CF-4C2B-A7B2-277290C1E8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38" y="237511"/>
            <a:ext cx="8121324" cy="609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72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57058-57AD-46A9-BAE9-7145CB3504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D86F0-98E0-4468-9315-41BF7B0F2E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46146-9FF7-4B29-97F2-EA1CB3876E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38930-AF47-413E-9C1F-81DFD966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62" y="774550"/>
            <a:ext cx="2696285" cy="5443369"/>
          </a:xfrm>
        </p:spPr>
        <p:txBody>
          <a:bodyPr>
            <a:normAutofit/>
          </a:bodyPr>
          <a:lstStyle/>
          <a:p>
            <a:r>
              <a:rPr lang="en-IN" sz="2500" dirty="0">
                <a:solidFill>
                  <a:schemeClr val="tx1"/>
                </a:solidFill>
              </a:rPr>
              <a:t>More classification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8BEF-978E-4425-AFBB-4F7A0FB2B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523" y="774551"/>
            <a:ext cx="6287476" cy="5443369"/>
          </a:xfrm>
        </p:spPr>
        <p:txBody>
          <a:bodyPr anchor="ctr">
            <a:normAutofit/>
          </a:bodyPr>
          <a:lstStyle/>
          <a:p>
            <a:r>
              <a:rPr lang="en-IN" sz="2000" dirty="0"/>
              <a:t>SVM</a:t>
            </a:r>
          </a:p>
          <a:p>
            <a:r>
              <a:rPr lang="en-IN" sz="2000" dirty="0"/>
              <a:t>K-NN</a:t>
            </a:r>
          </a:p>
          <a:p>
            <a:r>
              <a:rPr lang="en-IN" sz="2000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58983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5145-4465-451D-94E4-D7418D9A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machines (SVM)</a:t>
            </a:r>
          </a:p>
        </p:txBody>
      </p:sp>
      <p:pic>
        <p:nvPicPr>
          <p:cNvPr id="8194" name="Picture 2" descr="Image result for svm">
            <a:extLst>
              <a:ext uri="{FF2B5EF4-FFF2-40B4-BE49-F238E27FC236}">
                <a16:creationId xmlns:a16="http://schemas.microsoft.com/office/drawing/2014/main" id="{A5C14BC7-7530-48C4-9368-61BC1DF3A1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2481943"/>
            <a:ext cx="5629163" cy="352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8DFAF8-EDBB-4C57-9B18-78C9DB305FBB}"/>
              </a:ext>
            </a:extLst>
          </p:cNvPr>
          <p:cNvSpPr txBox="1"/>
          <p:nvPr/>
        </p:nvSpPr>
        <p:spPr>
          <a:xfrm>
            <a:off x="8215085" y="4012976"/>
            <a:ext cx="261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Max – Margin Loss</a:t>
            </a:r>
          </a:p>
        </p:txBody>
      </p:sp>
    </p:spTree>
    <p:extLst>
      <p:ext uri="{BB962C8B-B14F-4D97-AF65-F5344CB8AC3E}">
        <p14:creationId xmlns:p14="http://schemas.microsoft.com/office/powerpoint/2010/main" val="3274465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37E6D20-479A-4FAB-99FD-CB9355D677A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ECA82BA-52E3-450B-9E72-D586684033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AC966F9-BB4D-4199-8917-490A8F8636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738880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9218" name="Picture 2" descr="Image result for svm linearly inseparable">
            <a:extLst>
              <a:ext uri="{FF2B5EF4-FFF2-40B4-BE49-F238E27FC236}">
                <a16:creationId xmlns:a16="http://schemas.microsoft.com/office/drawing/2014/main" id="{AA24C2F6-50EB-4E0B-B761-5A7BE527AB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08" y="0"/>
            <a:ext cx="4046229" cy="356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linearly inseparable">
            <a:extLst>
              <a:ext uri="{FF2B5EF4-FFF2-40B4-BE49-F238E27FC236}">
                <a16:creationId xmlns:a16="http://schemas.microsoft.com/office/drawing/2014/main" id="{663B92A4-E088-4BBA-A025-54B42255C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97" y="402750"/>
            <a:ext cx="4643361" cy="326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DF118-FE9D-4C30-B04F-E3889FB6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87604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What If shit is linearly inseparable?</a:t>
            </a:r>
          </a:p>
        </p:txBody>
      </p:sp>
    </p:spTree>
    <p:extLst>
      <p:ext uri="{BB962C8B-B14F-4D97-AF65-F5344CB8AC3E}">
        <p14:creationId xmlns:p14="http://schemas.microsoft.com/office/powerpoint/2010/main" val="3056284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9F5EB8-AB42-47FD-8F4A-176C0A4B1B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758F27-EB0A-4675-AACF-0CD47C9112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71FB1B-4FFC-43D6-8121-390B3A44E8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Image result for kernel trick">
            <a:extLst>
              <a:ext uri="{FF2B5EF4-FFF2-40B4-BE49-F238E27FC236}">
                <a16:creationId xmlns:a16="http://schemas.microsoft.com/office/drawing/2014/main" id="{5CB5163A-57DE-4963-A25C-3B7D83F9E3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3" y="553790"/>
            <a:ext cx="11548531" cy="460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FDF506A-FD4E-4BBC-A10A-DEB94F9BAA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FB0E3-F7C3-4117-B474-F692EDAF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Kernel trick!</a:t>
            </a:r>
          </a:p>
        </p:txBody>
      </p:sp>
    </p:spTree>
    <p:extLst>
      <p:ext uri="{BB962C8B-B14F-4D97-AF65-F5344CB8AC3E}">
        <p14:creationId xmlns:p14="http://schemas.microsoft.com/office/powerpoint/2010/main" val="1003089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9F5EB8-AB42-47FD-8F4A-176C0A4B1B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59D7C1-6E25-48C3-B420-ED45FFDB7D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7262" y="0"/>
            <a:ext cx="6064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374EBE0-04D0-42B1-93D5-4FC7C9EBAD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1" y="2054942"/>
            <a:ext cx="607230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EAEB6D-60FF-455D-B8CC-2AC963CE03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1266" name="Picture 2" descr="https://i.imgflip.com/24gz9t.jpg">
            <a:extLst>
              <a:ext uri="{FF2B5EF4-FFF2-40B4-BE49-F238E27FC236}">
                <a16:creationId xmlns:a16="http://schemas.microsoft.com/office/drawing/2014/main" id="{C9E8CD09-FF99-4F39-AC31-D865861991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75" y="982706"/>
            <a:ext cx="4851141" cy="48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4C19D5-6459-44ED-8476-8C8DBAE4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950" y="2194560"/>
            <a:ext cx="5418961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>
                <a:solidFill>
                  <a:schemeClr val="tx2"/>
                </a:solidFill>
              </a:rPr>
              <a:t>Good Guy SVM</a:t>
            </a:r>
          </a:p>
        </p:txBody>
      </p:sp>
    </p:spTree>
    <p:extLst>
      <p:ext uri="{BB962C8B-B14F-4D97-AF65-F5344CB8AC3E}">
        <p14:creationId xmlns:p14="http://schemas.microsoft.com/office/powerpoint/2010/main" val="943619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9F5EB8-AB42-47FD-8F4A-176C0A4B1B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3AE79A-6B95-44C3-B0A5-80E2F3E606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49FE10-080D-48D7-80FF-9A64D270AD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A9E987-6859-4A62-922F-51B47D50D7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290" name="Picture 2" descr="Image result for KNN">
            <a:extLst>
              <a:ext uri="{FF2B5EF4-FFF2-40B4-BE49-F238E27FC236}">
                <a16:creationId xmlns:a16="http://schemas.microsoft.com/office/drawing/2014/main" id="{EFCE1E03-256A-418D-96DD-0D37698F95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99" y="598634"/>
            <a:ext cx="6176152" cy="56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2D7133-43C4-44D4-83EB-A63A0647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400" spc="150">
                <a:solidFill>
                  <a:schemeClr val="tx2"/>
                </a:solidFill>
              </a:rPr>
              <a:t>K-Nearest Neighbours (K-NN)</a:t>
            </a:r>
          </a:p>
        </p:txBody>
      </p:sp>
    </p:spTree>
    <p:extLst>
      <p:ext uri="{BB962C8B-B14F-4D97-AF65-F5344CB8AC3E}">
        <p14:creationId xmlns:p14="http://schemas.microsoft.com/office/powerpoint/2010/main" val="414854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aw data memes">
            <a:extLst>
              <a:ext uri="{FF2B5EF4-FFF2-40B4-BE49-F238E27FC236}">
                <a16:creationId xmlns:a16="http://schemas.microsoft.com/office/drawing/2014/main" id="{57FEF462-3DC9-40A1-A846-D2D9BAEF2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643" y="2121962"/>
            <a:ext cx="3787662" cy="376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213920-3E45-4663-81D6-0C6DF486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IN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BFDBD-9FC7-4CF9-AD6D-529D9160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455780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/>
              <a:t>Data from raw sources usually can’t be used directly</a:t>
            </a:r>
          </a:p>
          <a:p>
            <a:pPr marL="0" indent="0">
              <a:buNone/>
            </a:pPr>
            <a:endParaRPr lang="en-IN" sz="2000"/>
          </a:p>
          <a:p>
            <a:pPr marL="0" indent="0">
              <a:buNone/>
            </a:pPr>
            <a:r>
              <a:rPr lang="en-IN" sz="2000"/>
              <a:t>Pre-processing is </a:t>
            </a:r>
            <a:r>
              <a:rPr lang="en-IN" sz="2000" b="1"/>
              <a:t>REQUIRED.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6733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9F5EB8-AB42-47FD-8F4A-176C0A4B1B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59D7C1-6E25-48C3-B420-ED45FFDB7D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7262" y="0"/>
            <a:ext cx="6064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374EBE0-04D0-42B1-93D5-4FC7C9EBAD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1" y="2054942"/>
            <a:ext cx="607230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EAEB6D-60FF-455D-B8CC-2AC963CE03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D49F0-10F3-44CA-8675-1F34137D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950" y="2194560"/>
            <a:ext cx="5418961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>
                <a:solidFill>
                  <a:schemeClr val="tx2"/>
                </a:solidFill>
              </a:rPr>
              <a:t>Evaluating your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30CD8-4B49-45BF-8141-AE699C43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950" y="3996250"/>
            <a:ext cx="5418962" cy="194243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b="1">
                <a:solidFill>
                  <a:schemeClr val="bg2"/>
                </a:solidFill>
              </a:rPr>
              <a:t>Confusion matrix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8C4DBC-5A75-40A8-9440-E5A443B2A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722442"/>
              </p:ext>
            </p:extLst>
          </p:nvPr>
        </p:nvGraphicFramePr>
        <p:xfrm>
          <a:off x="6756724" y="4760686"/>
          <a:ext cx="2510972" cy="128643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536081120"/>
                    </a:ext>
                  </a:extLst>
                </a:gridCol>
                <a:gridCol w="1255486">
                  <a:extLst>
                    <a:ext uri="{9D8B030D-6E8A-4147-A177-3AD203B41FA5}">
                      <a16:colId xmlns:a16="http://schemas.microsoft.com/office/drawing/2014/main" val="3653068438"/>
                    </a:ext>
                  </a:extLst>
                </a:gridCol>
              </a:tblGrid>
              <a:tr h="6432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017808"/>
                  </a:ext>
                </a:extLst>
              </a:tr>
              <a:tr h="6432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1002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381691-13BC-4EDE-9EC1-9A4289682D76}"/>
              </a:ext>
            </a:extLst>
          </p:cNvPr>
          <p:cNvSpPr txBox="1"/>
          <p:nvPr/>
        </p:nvSpPr>
        <p:spPr>
          <a:xfrm>
            <a:off x="10201656" y="5019183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Agency FB" panose="020B0503020202020204" pitchFamily="34" charset="0"/>
              </a:rPr>
              <a:t>91%!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622E9C-6CBC-44BE-8DED-586996E9349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9267696" y="5403904"/>
            <a:ext cx="9339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51E39A-E805-48F3-9A7D-64D9EC4C0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02" y="690280"/>
            <a:ext cx="5248404" cy="52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4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70">
            <a:extLst>
              <a:ext uri="{FF2B5EF4-FFF2-40B4-BE49-F238E27FC236}">
                <a16:creationId xmlns:a16="http://schemas.microsoft.com/office/drawing/2014/main" id="{5F9F5EB8-AB42-47FD-8F4A-176C0A4B1B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17" name="Rectangle 72">
            <a:extLst>
              <a:ext uri="{FF2B5EF4-FFF2-40B4-BE49-F238E27FC236}">
                <a16:creationId xmlns:a16="http://schemas.microsoft.com/office/drawing/2014/main" id="{4E59D7C1-6E25-48C3-B420-ED45FFDB7D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7262" y="0"/>
            <a:ext cx="6064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8" name="Rectangle 74">
            <a:extLst>
              <a:ext uri="{FF2B5EF4-FFF2-40B4-BE49-F238E27FC236}">
                <a16:creationId xmlns:a16="http://schemas.microsoft.com/office/drawing/2014/main" id="{6374EBE0-04D0-42B1-93D5-4FC7C9EBAD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1" y="2054942"/>
            <a:ext cx="607230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9" name="Rectangle 76">
            <a:extLst>
              <a:ext uri="{FF2B5EF4-FFF2-40B4-BE49-F238E27FC236}">
                <a16:creationId xmlns:a16="http://schemas.microsoft.com/office/drawing/2014/main" id="{E1EAEB6D-60FF-455D-B8CC-2AC963CE03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3314" name="Picture 2" descr="https://i.imgflip.com/24gznx.jpg">
            <a:extLst>
              <a:ext uri="{FF2B5EF4-FFF2-40B4-BE49-F238E27FC236}">
                <a16:creationId xmlns:a16="http://schemas.microsoft.com/office/drawing/2014/main" id="{8BA156AE-CF5F-4F84-8100-0D5BBB3792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337534"/>
            <a:ext cx="3570642" cy="618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9137A1-2415-43F2-B594-43A1D030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950" y="2194560"/>
            <a:ext cx="5418961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>
                <a:solidFill>
                  <a:schemeClr val="tx2"/>
                </a:solidFill>
              </a:rPr>
              <a:t>When to use what?</a:t>
            </a:r>
          </a:p>
        </p:txBody>
      </p:sp>
    </p:spTree>
    <p:extLst>
      <p:ext uri="{BB962C8B-B14F-4D97-AF65-F5344CB8AC3E}">
        <p14:creationId xmlns:p14="http://schemas.microsoft.com/office/powerpoint/2010/main" val="4266246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57058-57AD-46A9-BAE9-7145CB3504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D86F0-98E0-4468-9315-41BF7B0F2E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58946146-9FF7-4B29-97F2-EA1CB3876E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5F50A-6AC3-49EC-8370-81E451AF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62" y="774550"/>
            <a:ext cx="2696285" cy="5443369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1"/>
                </a:solidFill>
              </a:rPr>
              <a:t>Why is raw data fucked 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F830-C12D-4496-A57A-3BDC16F8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523" y="774551"/>
            <a:ext cx="6287476" cy="5443369"/>
          </a:xfrm>
        </p:spPr>
        <p:txBody>
          <a:bodyPr anchor="ctr">
            <a:normAutofit/>
          </a:bodyPr>
          <a:lstStyle/>
          <a:p>
            <a:r>
              <a:rPr lang="en-IN" sz="2000"/>
              <a:t>Missing Values</a:t>
            </a:r>
          </a:p>
          <a:p>
            <a:r>
              <a:rPr lang="en-IN" sz="2000"/>
              <a:t>Values are not standardized</a:t>
            </a:r>
          </a:p>
          <a:p>
            <a:r>
              <a:rPr lang="en-IN" sz="2000"/>
              <a:t>Categorical Values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22918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6E37985-09B8-4F09-93C7-44CB3EDE52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raw data memes">
            <a:extLst>
              <a:ext uri="{FF2B5EF4-FFF2-40B4-BE49-F238E27FC236}">
                <a16:creationId xmlns:a16="http://schemas.microsoft.com/office/drawing/2014/main" id="{6B6A46BE-BC89-4F6E-A0D8-EEE622DD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978" y="745236"/>
            <a:ext cx="8588044" cy="536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20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EECE8EC-99AF-4F9B-976C-52400EEAA04B}"/>
              </a:ext>
            </a:extLst>
          </p:cNvPr>
          <p:cNvGrpSpPr/>
          <p:nvPr/>
        </p:nvGrpSpPr>
        <p:grpSpPr>
          <a:xfrm>
            <a:off x="1741713" y="3662495"/>
            <a:ext cx="8955315" cy="815608"/>
            <a:chOff x="1494971" y="3604438"/>
            <a:chExt cx="8955315" cy="8156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D9748E-7B7F-46F0-B04F-F67F858D8C44}"/>
                </a:ext>
              </a:extLst>
            </p:cNvPr>
            <p:cNvSpPr txBox="1"/>
            <p:nvPr/>
          </p:nvSpPr>
          <p:spPr>
            <a:xfrm>
              <a:off x="1494971" y="3773715"/>
              <a:ext cx="2264229" cy="64633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Raw Data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7D4A3-0865-45A1-B93B-0687AC887FF3}"/>
                </a:ext>
              </a:extLst>
            </p:cNvPr>
            <p:cNvSpPr txBox="1"/>
            <p:nvPr/>
          </p:nvSpPr>
          <p:spPr>
            <a:xfrm>
              <a:off x="7656285" y="3773715"/>
              <a:ext cx="2794001" cy="64633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Usable Data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D152CE2-90C1-45CA-9B37-93F113A0C452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759200" y="4096881"/>
              <a:ext cx="390434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404C62-114B-4147-AE61-3048A95C9043}"/>
                </a:ext>
              </a:extLst>
            </p:cNvPr>
            <p:cNvSpPr txBox="1"/>
            <p:nvPr/>
          </p:nvSpPr>
          <p:spPr>
            <a:xfrm>
              <a:off x="4980394" y="3604438"/>
              <a:ext cx="164338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Pre-Processing</a:t>
              </a: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E0366C5D-3160-4055-8B35-24552C05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IN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42379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F975-A154-4E0B-9709-F318B21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1C48-C6F5-4079-9AAE-3F75E905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733" y="2258423"/>
            <a:ext cx="2222452" cy="8621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b="1" dirty="0"/>
              <a:t>PANDAS</a:t>
            </a:r>
          </a:p>
        </p:txBody>
      </p:sp>
      <p:pic>
        <p:nvPicPr>
          <p:cNvPr id="4098" name="Picture 2" descr="Image result for pandas">
            <a:extLst>
              <a:ext uri="{FF2B5EF4-FFF2-40B4-BE49-F238E27FC236}">
                <a16:creationId xmlns:a16="http://schemas.microsoft.com/office/drawing/2014/main" id="{669BD70F-D4B6-4070-937F-9A8D9CAF9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166" y="3567712"/>
            <a:ext cx="2817586" cy="176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98C7C569-87B8-454F-9B15-615919DC11B9}"/>
              </a:ext>
            </a:extLst>
          </p:cNvPr>
          <p:cNvSpPr/>
          <p:nvPr/>
        </p:nvSpPr>
        <p:spPr>
          <a:xfrm>
            <a:off x="4456959" y="3120572"/>
            <a:ext cx="3276000" cy="269965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19C7155-1644-4C60-B0B5-32B1800D60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DE9E2B-5611-49C8-862E-AD4D43A8AA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96EC4F-8732-481B-94CB-C98E4EF297F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147F23-B615-4866-A3A4-D363F922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n-IN" sz="3200">
                <a:solidFill>
                  <a:schemeClr val="tx2"/>
                </a:solidFill>
              </a:rPr>
              <a:t>Pandas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390F-6067-405C-96DB-41337EF6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r>
              <a:rPr lang="en-IN" sz="1800" b="1">
                <a:solidFill>
                  <a:schemeClr val="tx2"/>
                </a:solidFill>
              </a:rPr>
              <a:t>Importing:</a:t>
            </a:r>
          </a:p>
          <a:p>
            <a:pPr lvl="1"/>
            <a:r>
              <a:rPr lang="en-IN" sz="1800">
                <a:solidFill>
                  <a:schemeClr val="tx2"/>
                </a:solidFill>
              </a:rPr>
              <a:t>dataset = pd.read_csv(path)</a:t>
            </a:r>
          </a:p>
          <a:p>
            <a:r>
              <a:rPr lang="en-IN" sz="1800" b="1">
                <a:solidFill>
                  <a:schemeClr val="tx2"/>
                </a:solidFill>
              </a:rPr>
              <a:t>Indexing:</a:t>
            </a:r>
          </a:p>
          <a:p>
            <a:pPr lvl="1"/>
            <a:r>
              <a:rPr lang="en-IN" sz="1800">
                <a:solidFill>
                  <a:schemeClr val="tx2"/>
                </a:solidFill>
              </a:rPr>
              <a:t>dataset.iloc</a:t>
            </a:r>
          </a:p>
          <a:p>
            <a:pPr lvl="1"/>
            <a:r>
              <a:rPr lang="en-IN" sz="1800">
                <a:solidFill>
                  <a:schemeClr val="tx2"/>
                </a:solidFill>
              </a:rPr>
              <a:t>dataset.loc</a:t>
            </a:r>
          </a:p>
        </p:txBody>
      </p:sp>
    </p:spTree>
    <p:extLst>
      <p:ext uri="{BB962C8B-B14F-4D97-AF65-F5344CB8AC3E}">
        <p14:creationId xmlns:p14="http://schemas.microsoft.com/office/powerpoint/2010/main" val="2471258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9F5EB8-AB42-47FD-8F4A-176C0A4B1B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3AE79A-6B95-44C3-B0A5-80E2F3E606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49FE10-080D-48D7-80FF-9A64D270AD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A9E987-6859-4A62-922F-51B47D50D7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1D028A43-A41D-402F-BB56-7E5EA17A4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57" y="728425"/>
            <a:ext cx="6971736" cy="39564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68BF7E-5D9B-4D81-9688-DEBEF2FF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spc="150">
                <a:solidFill>
                  <a:schemeClr val="tx2"/>
                </a:solidFill>
              </a:rPr>
              <a:t>Missing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3467B-F7D2-4BC2-80BE-0828D8F10879}"/>
              </a:ext>
            </a:extLst>
          </p:cNvPr>
          <p:cNvSpPr txBox="1"/>
          <p:nvPr/>
        </p:nvSpPr>
        <p:spPr>
          <a:xfrm>
            <a:off x="2037172" y="5353906"/>
            <a:ext cx="34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Delete</a:t>
            </a:r>
            <a:r>
              <a:rPr lang="en-IN" sz="3200" dirty="0"/>
              <a:t> or </a:t>
            </a:r>
            <a:r>
              <a:rPr lang="en-IN" sz="3200" b="1" dirty="0"/>
              <a:t>Impute</a:t>
            </a:r>
          </a:p>
        </p:txBody>
      </p:sp>
    </p:spTree>
    <p:extLst>
      <p:ext uri="{BB962C8B-B14F-4D97-AF65-F5344CB8AC3E}">
        <p14:creationId xmlns:p14="http://schemas.microsoft.com/office/powerpoint/2010/main" val="4178848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13E75778-8865-451E-A418-58B337FE5B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36B93B81-5ED7-4387-828F-605FD3B1B0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61951AA0-DD9C-4514-A46F-ABF18C50E5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66CDD-9F3B-4EBB-865B-5870C5CD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1204111"/>
            <a:ext cx="11471565" cy="336788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spc="150">
                <a:solidFill>
                  <a:schemeClr val="tx1"/>
                </a:solidFill>
              </a:rPr>
              <a:t>Sklearn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B64F6-03CE-47BE-A086-3914498E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4614688"/>
            <a:ext cx="11471565" cy="8590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800"/>
              <a:t>Making shit simple since 2007</a:t>
            </a:r>
          </a:p>
        </p:txBody>
      </p:sp>
    </p:spTree>
    <p:extLst>
      <p:ext uri="{BB962C8B-B14F-4D97-AF65-F5344CB8AC3E}">
        <p14:creationId xmlns:p14="http://schemas.microsoft.com/office/powerpoint/2010/main" val="2783832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998</TotalTime>
  <Words>179</Words>
  <Application>Microsoft Office PowerPoint</Application>
  <PresentationFormat>Widescreen</PresentationFormat>
  <Paragraphs>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Agency FB</vt:lpstr>
      <vt:lpstr>Arial</vt:lpstr>
      <vt:lpstr>Calibri</vt:lpstr>
      <vt:lpstr>Corbel</vt:lpstr>
      <vt:lpstr>Wingdings</vt:lpstr>
      <vt:lpstr>Banded</vt:lpstr>
      <vt:lpstr>ML+</vt:lpstr>
      <vt:lpstr>Why?</vt:lpstr>
      <vt:lpstr>Why is raw data fucked up?</vt:lpstr>
      <vt:lpstr>PowerPoint Presentation</vt:lpstr>
      <vt:lpstr>Process</vt:lpstr>
      <vt:lpstr>Importing data</vt:lpstr>
      <vt:lpstr>Pandas basics</vt:lpstr>
      <vt:lpstr>Missing values</vt:lpstr>
      <vt:lpstr>Sklearn</vt:lpstr>
      <vt:lpstr>PowerPoint Presentation</vt:lpstr>
      <vt:lpstr>Standardization</vt:lpstr>
      <vt:lpstr>Categorical values</vt:lpstr>
      <vt:lpstr>PowerPoint Presentation</vt:lpstr>
      <vt:lpstr>More classification algorithms</vt:lpstr>
      <vt:lpstr>Support vector machines (SVM)</vt:lpstr>
      <vt:lpstr>What If shit is linearly inseparable?</vt:lpstr>
      <vt:lpstr>Kernel trick!</vt:lpstr>
      <vt:lpstr>Good Guy SVM</vt:lpstr>
      <vt:lpstr>K-Nearest Neighbours (K-NN)</vt:lpstr>
      <vt:lpstr>Evaluating your model</vt:lpstr>
      <vt:lpstr>When to use what?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ML+</dc:title>
  <dc:creator>acer</dc:creator>
  <cp:lastModifiedBy>acer</cp:lastModifiedBy>
  <cp:revision>27</cp:revision>
  <dcterms:created xsi:type="dcterms:W3CDTF">2018-02-12T19:13:43Z</dcterms:created>
  <dcterms:modified xsi:type="dcterms:W3CDTF">2018-02-13T11:51:53Z</dcterms:modified>
</cp:coreProperties>
</file>