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98" r:id="rId6"/>
    <p:sldId id="284" r:id="rId7"/>
    <p:sldId id="295" r:id="rId8"/>
    <p:sldId id="260" r:id="rId9"/>
    <p:sldId id="261" r:id="rId10"/>
    <p:sldId id="262" r:id="rId11"/>
    <p:sldId id="264" r:id="rId12"/>
    <p:sldId id="266" r:id="rId13"/>
    <p:sldId id="267" r:id="rId14"/>
    <p:sldId id="269" r:id="rId15"/>
    <p:sldId id="271" r:id="rId16"/>
    <p:sldId id="274" r:id="rId17"/>
    <p:sldId id="275" r:id="rId18"/>
    <p:sldId id="276" r:id="rId19"/>
    <p:sldId id="277" r:id="rId20"/>
    <p:sldId id="278" r:id="rId21"/>
    <p:sldId id="299" r:id="rId22"/>
    <p:sldId id="300" r:id="rId23"/>
    <p:sldId id="279" r:id="rId24"/>
    <p:sldId id="280" r:id="rId25"/>
    <p:sldId id="301" r:id="rId26"/>
    <p:sldId id="281" r:id="rId27"/>
    <p:sldId id="282" r:id="rId28"/>
    <p:sldId id="283" r:id="rId29"/>
    <p:sldId id="302" r:id="rId30"/>
    <p:sldId id="303" r:id="rId31"/>
    <p:sldId id="30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avo" initials="Rahul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30049-1F06-4D89-B2F8-80F6D1523825}" type="datetimeFigureOut">
              <a:rPr lang="en-IN" smtClean="0"/>
              <a:pPr/>
              <a:t>22-01-2017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2CE0A-5774-4DFF-8B05-C98988938AD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75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74E8C4A-92D7-4232-A6D6-7969F41DBC2F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6480931-793F-4DFC-A45A-D5D0ACAC0290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20</a:t>
            </a:fld>
            <a:endParaRPr lang="en-US" alt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0878E62-346C-4DE1-836F-FE1323735E69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23</a:t>
            </a:fld>
            <a:endParaRPr lang="en-US" alt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FDAEF10-D26A-42B2-B2BE-CA37CD74C05F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24</a:t>
            </a:fld>
            <a:endParaRPr lang="en-US" alt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FDAEF10-D26A-42B2-B2BE-CA37CD74C05F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25</a:t>
            </a:fld>
            <a:endParaRPr lang="en-US" alt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B2AFF4A-9B3B-4A44-B2AD-797BA24FA292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26</a:t>
            </a:fld>
            <a:endParaRPr lang="en-US" alt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8E5A21D-47C2-40AB-A52E-FDE8B6E785E5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27</a:t>
            </a:fld>
            <a:endParaRPr lang="en-US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7EFF6F7-1ED8-4A3A-82F5-B0C56108F904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28</a:t>
            </a:fld>
            <a:endParaRPr lang="en-US" alt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10F9B1C-C1A2-43C0-BA1D-15A4B6C2F0ED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1F95EAB-4713-4989-9EBD-448A12A48BD8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C33E2DB-C57A-47DA-8E94-286A6471F0AA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2C55EAE-A6F2-434E-A52F-31FE21293339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A1CD635-DEBC-4E3B-950E-631946BF77A5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B34AECB-38B2-4A5E-BF43-2806A871A6FF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17</a:t>
            </a:fld>
            <a:endParaRPr lang="en-US" alt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593EE6F-5E8D-420F-ABA5-253DFE87D41E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18</a:t>
            </a:fld>
            <a:endParaRPr lang="en-US" alt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49D18-BE2A-4C51-A32A-CF6DC34D60F2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19</a:t>
            </a:fld>
            <a:endParaRPr lang="en-US" alt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8718-5FD7-4CC8-952B-F2B4B35517BE}" type="datetimeFigureOut">
              <a:rPr lang="en-IN" smtClean="0"/>
              <a:pPr/>
              <a:t>22-01-2017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A0D0-2D06-4680-B57C-96B0BD4724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4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8718-5FD7-4CC8-952B-F2B4B35517BE}" type="datetimeFigureOut">
              <a:rPr lang="en-IN" smtClean="0"/>
              <a:pPr/>
              <a:t>22-01-2017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A0D0-2D06-4680-B57C-96B0BD4724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97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8718-5FD7-4CC8-952B-F2B4B35517BE}" type="datetimeFigureOut">
              <a:rPr lang="en-IN" smtClean="0"/>
              <a:pPr/>
              <a:t>22-01-2017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A0D0-2D06-4680-B57C-96B0BD4724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8718-5FD7-4CC8-952B-F2B4B35517BE}" type="datetimeFigureOut">
              <a:rPr lang="en-IN" smtClean="0"/>
              <a:pPr/>
              <a:t>22-01-2017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A0D0-2D06-4680-B57C-96B0BD4724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47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8718-5FD7-4CC8-952B-F2B4B35517BE}" type="datetimeFigureOut">
              <a:rPr lang="en-IN" smtClean="0"/>
              <a:pPr/>
              <a:t>22-01-2017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A0D0-2D06-4680-B57C-96B0BD4724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54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8718-5FD7-4CC8-952B-F2B4B35517BE}" type="datetimeFigureOut">
              <a:rPr lang="en-IN" smtClean="0"/>
              <a:pPr/>
              <a:t>22-01-2017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A0D0-2D06-4680-B57C-96B0BD4724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86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8718-5FD7-4CC8-952B-F2B4B35517BE}" type="datetimeFigureOut">
              <a:rPr lang="en-IN" smtClean="0"/>
              <a:pPr/>
              <a:t>22-01-2017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A0D0-2D06-4680-B57C-96B0BD4724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63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8718-5FD7-4CC8-952B-F2B4B35517BE}" type="datetimeFigureOut">
              <a:rPr lang="en-IN" smtClean="0"/>
              <a:pPr/>
              <a:t>22-01-2017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A0D0-2D06-4680-B57C-96B0BD4724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27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8718-5FD7-4CC8-952B-F2B4B35517BE}" type="datetimeFigureOut">
              <a:rPr lang="en-IN" smtClean="0"/>
              <a:pPr/>
              <a:t>22-01-2017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A0D0-2D06-4680-B57C-96B0BD4724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8718-5FD7-4CC8-952B-F2B4B35517BE}" type="datetimeFigureOut">
              <a:rPr lang="en-IN" smtClean="0"/>
              <a:pPr/>
              <a:t>22-01-2017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A0D0-2D06-4680-B57C-96B0BD4724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29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8718-5FD7-4CC8-952B-F2B4B35517BE}" type="datetimeFigureOut">
              <a:rPr lang="en-IN" smtClean="0"/>
              <a:pPr/>
              <a:t>22-01-2017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A0D0-2D06-4680-B57C-96B0BD4724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43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98718-5FD7-4CC8-952B-F2B4B35517BE}" type="datetimeFigureOut">
              <a:rPr lang="en-IN" smtClean="0"/>
              <a:pPr/>
              <a:t>22-01-2017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0A0D0-2D06-4680-B57C-96B0BD4724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24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Function Overloading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57192"/>
            <a:ext cx="6400800" cy="481608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IEEE-Computer Society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654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57166"/>
            <a:ext cx="6000792" cy="615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3186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BE76F6-47C7-4442-AD78-F941FC1A6A50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229600" cy="868346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Signature of a Function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500726"/>
          </a:xfrm>
        </p:spPr>
        <p:txBody>
          <a:bodyPr>
            <a:normAutofit lnSpcReduction="10000"/>
          </a:bodyPr>
          <a:lstStyle/>
          <a:p>
            <a:r>
              <a:rPr lang="en-US" altLang="en-US" i="1" dirty="0" smtClean="0">
                <a:solidFill>
                  <a:srgbClr val="FF0066"/>
                </a:solidFill>
                <a:latin typeface="Calibri" pitchFamily="34" charset="0"/>
              </a:rPr>
              <a:t>A function’s argument list (i.e., number and type of argument) is known as the function’s signature.</a:t>
            </a:r>
          </a:p>
          <a:p>
            <a:r>
              <a:rPr lang="en-US" altLang="en-US" dirty="0" smtClean="0">
                <a:latin typeface="Book Antiqua" pitchFamily="18" charset="0"/>
              </a:rPr>
              <a:t>Functions with Same </a:t>
            </a:r>
            <a:r>
              <a:rPr lang="en-US" altLang="en-US" i="1" dirty="0" smtClean="0">
                <a:latin typeface="Book Antiqua" pitchFamily="18" charset="0"/>
              </a:rPr>
              <a:t>signature</a:t>
            </a:r>
            <a:r>
              <a:rPr lang="en-US" altLang="en-US" i="1" dirty="0" smtClean="0">
                <a:solidFill>
                  <a:srgbClr val="FF0066"/>
                </a:solidFill>
                <a:latin typeface="Calibri" pitchFamily="34" charset="0"/>
              </a:rPr>
              <a:t> - </a:t>
            </a:r>
            <a:r>
              <a:rPr lang="en-US" altLang="en-US" i="1" dirty="0" smtClean="0">
                <a:solidFill>
                  <a:srgbClr val="FF0066"/>
                </a:solidFill>
                <a:latin typeface="Book Antiqua" pitchFamily="18" charset="0"/>
              </a:rPr>
              <a:t>T</a:t>
            </a:r>
            <a:r>
              <a:rPr lang="en-US" altLang="en-US" dirty="0" smtClean="0">
                <a:latin typeface="Book Antiqua" pitchFamily="18" charset="0"/>
              </a:rPr>
              <a:t>wo functions with same number and types of arguments in same order</a:t>
            </a:r>
          </a:p>
          <a:p>
            <a:pPr algn="just"/>
            <a:r>
              <a:rPr lang="en-US" altLang="en-US" dirty="0" smtClean="0">
                <a:latin typeface="Book Antiqua" pitchFamily="18" charset="0"/>
              </a:rPr>
              <a:t>variable names doesn’t matter. For instance, following two functions have same signature.</a:t>
            </a:r>
          </a:p>
          <a:p>
            <a:pPr algn="just">
              <a:buNone/>
            </a:pPr>
            <a:r>
              <a:rPr lang="en-US" altLang="en-US" dirty="0" smtClean="0">
                <a:latin typeface="Book Antiqua" pitchFamily="18" charset="0"/>
              </a:rPr>
              <a:t>	</a:t>
            </a:r>
            <a:r>
              <a:rPr lang="en-US" altLang="en-US" dirty="0" smtClean="0">
                <a:latin typeface="FangSong" pitchFamily="49" charset="-122"/>
              </a:rPr>
              <a:t>	</a:t>
            </a:r>
            <a:r>
              <a:rPr lang="en-US" altLang="en-US" i="1" dirty="0" smtClean="0">
                <a:latin typeface="Book Antiqua" pitchFamily="18" charset="0"/>
              </a:rPr>
              <a:t>void </a:t>
            </a:r>
            <a:r>
              <a:rPr lang="en-US" altLang="en-US" dirty="0" err="1" smtClean="0">
                <a:latin typeface="Book Antiqua" pitchFamily="18" charset="0"/>
              </a:rPr>
              <a:t>squar</a:t>
            </a:r>
            <a:r>
              <a:rPr lang="en-US" altLang="en-US" dirty="0" smtClean="0">
                <a:latin typeface="Book Antiqua" pitchFamily="18" charset="0"/>
              </a:rPr>
              <a:t> (</a:t>
            </a:r>
            <a:r>
              <a:rPr lang="en-US" altLang="en-US" dirty="0" err="1" smtClean="0">
                <a:latin typeface="Book Antiqua" pitchFamily="18" charset="0"/>
              </a:rPr>
              <a:t>int</a:t>
            </a:r>
            <a:r>
              <a:rPr lang="en-US" altLang="en-US" dirty="0" smtClean="0">
                <a:latin typeface="Book Antiqua" pitchFamily="18" charset="0"/>
              </a:rPr>
              <a:t> </a:t>
            </a:r>
            <a:r>
              <a:rPr lang="en-US" altLang="en-US" i="1" dirty="0" smtClean="0">
                <a:latin typeface="Book Antiqua" pitchFamily="18" charset="0"/>
              </a:rPr>
              <a:t>a</a:t>
            </a:r>
            <a:r>
              <a:rPr lang="en-US" altLang="en-US" dirty="0" smtClean="0">
                <a:latin typeface="Book Antiqua" pitchFamily="18" charset="0"/>
              </a:rPr>
              <a:t>, float </a:t>
            </a:r>
            <a:r>
              <a:rPr lang="en-US" altLang="en-US" i="1" dirty="0" smtClean="0">
                <a:latin typeface="Book Antiqua" pitchFamily="18" charset="0"/>
              </a:rPr>
              <a:t>b</a:t>
            </a:r>
            <a:r>
              <a:rPr lang="en-US" altLang="en-US" dirty="0" smtClean="0">
                <a:latin typeface="Book Antiqua" pitchFamily="18" charset="0"/>
              </a:rPr>
              <a:t>);	</a:t>
            </a:r>
            <a:r>
              <a:rPr lang="en-US" altLang="en-US" sz="2800" dirty="0" smtClean="0">
                <a:latin typeface="Calibri" pitchFamily="34" charset="0"/>
              </a:rPr>
              <a:t>//function 1</a:t>
            </a:r>
          </a:p>
          <a:p>
            <a:pPr algn="just">
              <a:buNone/>
            </a:pPr>
            <a:r>
              <a:rPr lang="en-US" altLang="en-US" dirty="0" smtClean="0">
                <a:latin typeface="Book Antiqua" pitchFamily="18" charset="0"/>
              </a:rPr>
              <a:t>		</a:t>
            </a:r>
            <a:r>
              <a:rPr lang="en-US" altLang="en-US" i="1" dirty="0" smtClean="0">
                <a:latin typeface="Book Antiqua" pitchFamily="18" charset="0"/>
              </a:rPr>
              <a:t>void </a:t>
            </a:r>
            <a:r>
              <a:rPr lang="en-US" altLang="en-US" dirty="0" err="1" smtClean="0">
                <a:latin typeface="Book Antiqua" pitchFamily="18" charset="0"/>
              </a:rPr>
              <a:t>squar</a:t>
            </a:r>
            <a:r>
              <a:rPr lang="en-US" altLang="en-US" dirty="0" smtClean="0">
                <a:latin typeface="Book Antiqua" pitchFamily="18" charset="0"/>
              </a:rPr>
              <a:t> (</a:t>
            </a:r>
            <a:r>
              <a:rPr lang="en-US" altLang="en-US" dirty="0" err="1" smtClean="0">
                <a:latin typeface="Book Antiqua" pitchFamily="18" charset="0"/>
              </a:rPr>
              <a:t>int</a:t>
            </a:r>
            <a:r>
              <a:rPr lang="en-US" altLang="en-US" dirty="0" smtClean="0">
                <a:latin typeface="Book Antiqua" pitchFamily="18" charset="0"/>
              </a:rPr>
              <a:t> </a:t>
            </a:r>
            <a:r>
              <a:rPr lang="en-US" altLang="en-US" i="1" dirty="0" smtClean="0">
                <a:latin typeface="Book Antiqua" pitchFamily="18" charset="0"/>
              </a:rPr>
              <a:t>x, </a:t>
            </a:r>
            <a:r>
              <a:rPr lang="en-US" altLang="en-US" dirty="0" smtClean="0">
                <a:latin typeface="Book Antiqua" pitchFamily="18" charset="0"/>
              </a:rPr>
              <a:t>float </a:t>
            </a:r>
            <a:r>
              <a:rPr lang="en-US" altLang="en-US" i="1" dirty="0" smtClean="0">
                <a:latin typeface="Book Antiqua" pitchFamily="18" charset="0"/>
              </a:rPr>
              <a:t>y);	</a:t>
            </a:r>
            <a:endParaRPr lang="en-US" altLang="en-US" sz="2400" dirty="0" smtClean="0">
              <a:latin typeface="Book Antiqua" pitchFamily="18" charset="0"/>
            </a:endParaRPr>
          </a:p>
          <a:p>
            <a:endParaRPr lang="en-US" altLang="en-US" dirty="0" smtClean="0">
              <a:latin typeface="Book Antiqua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98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7C1DAF-0998-481A-A476-A8EF996B441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357166"/>
            <a:ext cx="8229600" cy="1028688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altLang="en-US" sz="2800" dirty="0" smtClean="0">
                <a:latin typeface="Book Antiqua" pitchFamily="18" charset="0"/>
              </a:rPr>
              <a:t>Following code fragment overloads a function name </a:t>
            </a:r>
            <a:r>
              <a:rPr lang="en-US" altLang="en-US" sz="2800" b="1" dirty="0" err="1" smtClean="0">
                <a:latin typeface="Book Antiqua" pitchFamily="18" charset="0"/>
              </a:rPr>
              <a:t>prnsqr</a:t>
            </a:r>
            <a:r>
              <a:rPr lang="en-US" altLang="en-US" sz="2800" b="1" dirty="0" smtClean="0">
                <a:latin typeface="Book Antiqua" pitchFamily="18" charset="0"/>
              </a:rPr>
              <a:t>( ).</a:t>
            </a:r>
            <a:r>
              <a:rPr lang="en-US" altLang="en-US" sz="2800" dirty="0" smtClean="0">
                <a:latin typeface="FangSong" pitchFamily="49" charset="-122"/>
              </a:rPr>
              <a:t>	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57200" y="1643050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2800" i="1" dirty="0">
                <a:latin typeface="Calibri" pitchFamily="34" charset="0"/>
              </a:rPr>
              <a:t>v</a:t>
            </a:r>
            <a:r>
              <a:rPr lang="en-US" altLang="en-US" sz="2800" i="1" dirty="0" smtClean="0">
                <a:latin typeface="Calibri" pitchFamily="34" charset="0"/>
              </a:rPr>
              <a:t>oid </a:t>
            </a:r>
            <a:r>
              <a:rPr lang="en-US" altLang="en-US" sz="2800" dirty="0" err="1">
                <a:latin typeface="Calibri" pitchFamily="34" charset="0"/>
              </a:rPr>
              <a:t>prnsqr</a:t>
            </a:r>
            <a:r>
              <a:rPr lang="en-US" altLang="en-US" sz="2800" dirty="0">
                <a:latin typeface="Calibri" pitchFamily="34" charset="0"/>
              </a:rPr>
              <a:t> (</a:t>
            </a:r>
            <a:r>
              <a:rPr lang="en-US" altLang="en-US" sz="2800" dirty="0" err="1">
                <a:latin typeface="Calibri" pitchFamily="34" charset="0"/>
              </a:rPr>
              <a:t>int</a:t>
            </a:r>
            <a:r>
              <a:rPr lang="en-US" altLang="en-US" sz="2800" dirty="0">
                <a:latin typeface="Calibri" pitchFamily="34" charset="0"/>
              </a:rPr>
              <a:t> </a:t>
            </a:r>
            <a:r>
              <a:rPr lang="en-US" altLang="en-US" sz="2800" i="1" dirty="0" err="1">
                <a:latin typeface="Calibri" pitchFamily="34" charset="0"/>
              </a:rPr>
              <a:t>i</a:t>
            </a:r>
            <a:r>
              <a:rPr lang="en-US" altLang="en-US" sz="2800" i="1" dirty="0">
                <a:latin typeface="Calibri" pitchFamily="34" charset="0"/>
              </a:rPr>
              <a:t>);</a:t>
            </a:r>
          </a:p>
        </p:txBody>
      </p:sp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457200" y="2236775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2800" i="1" dirty="0">
                <a:latin typeface="Calibri" pitchFamily="34" charset="0"/>
              </a:rPr>
              <a:t>v</a:t>
            </a:r>
            <a:r>
              <a:rPr lang="en-US" altLang="en-US" sz="2800" i="1" dirty="0" smtClean="0">
                <a:latin typeface="Calibri" pitchFamily="34" charset="0"/>
              </a:rPr>
              <a:t>oid </a:t>
            </a:r>
            <a:r>
              <a:rPr lang="en-US" altLang="en-US" sz="2800" dirty="0" err="1">
                <a:latin typeface="Calibri" pitchFamily="34" charset="0"/>
              </a:rPr>
              <a:t>prnsqr</a:t>
            </a:r>
            <a:r>
              <a:rPr lang="en-US" altLang="en-US" sz="2800" dirty="0">
                <a:latin typeface="Calibri" pitchFamily="34" charset="0"/>
              </a:rPr>
              <a:t> (char </a:t>
            </a:r>
            <a:r>
              <a:rPr lang="en-US" altLang="en-US" sz="2800" i="1" dirty="0">
                <a:latin typeface="Calibri" pitchFamily="34" charset="0"/>
              </a:rPr>
              <a:t>c);</a:t>
            </a:r>
          </a:p>
        </p:txBody>
      </p:sp>
      <p:sp>
        <p:nvSpPr>
          <p:cNvPr id="7174" name="Text Box 8"/>
          <p:cNvSpPr txBox="1">
            <a:spLocks noChangeArrowheads="1"/>
          </p:cNvSpPr>
          <p:nvPr/>
        </p:nvSpPr>
        <p:spPr bwMode="auto">
          <a:xfrm>
            <a:off x="457200" y="2830500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2800" i="1" dirty="0">
                <a:latin typeface="Calibri" pitchFamily="34" charset="0"/>
              </a:rPr>
              <a:t>v</a:t>
            </a:r>
            <a:r>
              <a:rPr lang="en-US" altLang="en-US" sz="2800" i="1" dirty="0" smtClean="0">
                <a:latin typeface="Calibri" pitchFamily="34" charset="0"/>
              </a:rPr>
              <a:t>oid </a:t>
            </a:r>
            <a:r>
              <a:rPr lang="en-US" altLang="en-US" sz="2800" dirty="0" err="1">
                <a:latin typeface="Calibri" pitchFamily="34" charset="0"/>
              </a:rPr>
              <a:t>prnsqr</a:t>
            </a:r>
            <a:r>
              <a:rPr lang="en-US" altLang="en-US" sz="2800" dirty="0">
                <a:latin typeface="Calibri" pitchFamily="34" charset="0"/>
              </a:rPr>
              <a:t> (float </a:t>
            </a:r>
            <a:r>
              <a:rPr lang="en-US" altLang="en-US" sz="2800" i="1" dirty="0">
                <a:latin typeface="Calibri" pitchFamily="34" charset="0"/>
              </a:rPr>
              <a:t>f);</a:t>
            </a:r>
          </a:p>
        </p:txBody>
      </p:sp>
      <p:sp>
        <p:nvSpPr>
          <p:cNvPr id="7175" name="Text Box 9"/>
          <p:cNvSpPr txBox="1">
            <a:spLocks noChangeArrowheads="1"/>
          </p:cNvSpPr>
          <p:nvPr/>
        </p:nvSpPr>
        <p:spPr bwMode="auto">
          <a:xfrm>
            <a:off x="457200" y="3425812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2800" i="1" dirty="0">
                <a:latin typeface="Calibri" pitchFamily="34" charset="0"/>
              </a:rPr>
              <a:t>v</a:t>
            </a:r>
            <a:r>
              <a:rPr lang="en-US" altLang="en-US" sz="2800" i="1" dirty="0" smtClean="0">
                <a:latin typeface="Calibri" pitchFamily="34" charset="0"/>
              </a:rPr>
              <a:t>oid </a:t>
            </a:r>
            <a:r>
              <a:rPr lang="en-US" altLang="en-US" sz="2800" dirty="0" err="1">
                <a:latin typeface="Calibri" pitchFamily="34" charset="0"/>
              </a:rPr>
              <a:t>prnsqr</a:t>
            </a:r>
            <a:r>
              <a:rPr lang="en-US" altLang="en-US" sz="2800" dirty="0">
                <a:latin typeface="Calibri" pitchFamily="34" charset="0"/>
              </a:rPr>
              <a:t> (double </a:t>
            </a:r>
            <a:r>
              <a:rPr lang="en-US" altLang="en-US" sz="2800" i="1" dirty="0">
                <a:latin typeface="Calibri" pitchFamily="34" charset="0"/>
              </a:rPr>
              <a:t>d);</a:t>
            </a:r>
          </a:p>
        </p:txBody>
      </p:sp>
      <p:sp>
        <p:nvSpPr>
          <p:cNvPr id="7176" name="Text Box 12"/>
          <p:cNvSpPr txBox="1">
            <a:spLocks noChangeArrowheads="1"/>
          </p:cNvSpPr>
          <p:nvPr/>
        </p:nvSpPr>
        <p:spPr bwMode="auto">
          <a:xfrm>
            <a:off x="4386263" y="28305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FF99FF"/>
                </a:solidFill>
                <a:latin typeface="Calibri" pitchFamily="34" charset="0"/>
              </a:rPr>
              <a:t>//overloaded for floats #3</a:t>
            </a:r>
          </a:p>
        </p:txBody>
      </p:sp>
      <p:sp>
        <p:nvSpPr>
          <p:cNvPr id="7177" name="Text Box 13"/>
          <p:cNvSpPr txBox="1">
            <a:spLocks noChangeArrowheads="1"/>
          </p:cNvSpPr>
          <p:nvPr/>
        </p:nvSpPr>
        <p:spPr bwMode="auto">
          <a:xfrm>
            <a:off x="4386263" y="3425812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FF99FF"/>
                </a:solidFill>
                <a:latin typeface="Calibri" pitchFamily="34" charset="0"/>
              </a:rPr>
              <a:t>//overloaded for double floats #4</a:t>
            </a:r>
          </a:p>
        </p:txBody>
      </p:sp>
      <p:sp>
        <p:nvSpPr>
          <p:cNvPr id="7178" name="Text Box 15"/>
          <p:cNvSpPr txBox="1">
            <a:spLocks noChangeArrowheads="1"/>
          </p:cNvSpPr>
          <p:nvPr/>
        </p:nvSpPr>
        <p:spPr bwMode="auto">
          <a:xfrm>
            <a:off x="4419600" y="2236775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FF99FF"/>
                </a:solidFill>
                <a:latin typeface="Calibri" pitchFamily="34" charset="0"/>
              </a:rPr>
              <a:t>//overloaded for character #2</a:t>
            </a:r>
          </a:p>
        </p:txBody>
      </p:sp>
      <p:sp>
        <p:nvSpPr>
          <p:cNvPr id="7179" name="Text Box 16"/>
          <p:cNvSpPr txBox="1">
            <a:spLocks noChangeArrowheads="1"/>
          </p:cNvSpPr>
          <p:nvPr/>
        </p:nvSpPr>
        <p:spPr bwMode="auto">
          <a:xfrm>
            <a:off x="4386263" y="28305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FF99FF"/>
                </a:solidFill>
                <a:latin typeface="Calibri" pitchFamily="34" charset="0"/>
              </a:rPr>
              <a:t>//overloaded for floats #3</a:t>
            </a:r>
          </a:p>
        </p:txBody>
      </p:sp>
      <p:sp>
        <p:nvSpPr>
          <p:cNvPr id="7180" name="Text Box 18"/>
          <p:cNvSpPr txBox="1">
            <a:spLocks noChangeArrowheads="1"/>
          </p:cNvSpPr>
          <p:nvPr/>
        </p:nvSpPr>
        <p:spPr bwMode="auto">
          <a:xfrm>
            <a:off x="4386263" y="164305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rgbClr val="FF99FF"/>
                </a:solidFill>
                <a:latin typeface="Calibri" pitchFamily="34" charset="0"/>
              </a:rPr>
              <a:t>//overloaded for integer #1</a:t>
            </a:r>
          </a:p>
        </p:txBody>
      </p:sp>
    </p:spTree>
    <p:extLst>
      <p:ext uri="{BB962C8B-B14F-4D97-AF65-F5344CB8AC3E}">
        <p14:creationId xmlns:p14="http://schemas.microsoft.com/office/powerpoint/2010/main" val="325407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A4381C-E279-4AF8-99FA-E255F431C04C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71414"/>
            <a:ext cx="8543956" cy="6786586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i="1" dirty="0" smtClean="0">
                <a:latin typeface="+mj-lt"/>
              </a:rPr>
              <a:t>void </a:t>
            </a:r>
            <a:r>
              <a:rPr lang="en-US" altLang="en-US" sz="2800" dirty="0" err="1" smtClean="0">
                <a:latin typeface="+mj-lt"/>
              </a:rPr>
              <a:t>prnsqr</a:t>
            </a:r>
            <a:r>
              <a:rPr lang="en-US" altLang="en-US" sz="2800" dirty="0" smtClean="0">
                <a:latin typeface="+mj-lt"/>
              </a:rPr>
              <a:t> (</a:t>
            </a:r>
            <a:r>
              <a:rPr lang="en-US" altLang="en-US" sz="2800" dirty="0" err="1" smtClean="0">
                <a:latin typeface="+mj-lt"/>
              </a:rPr>
              <a:t>int</a:t>
            </a:r>
            <a:r>
              <a:rPr lang="en-US" altLang="en-US" sz="2800" dirty="0" smtClean="0">
                <a:latin typeface="+mj-lt"/>
              </a:rPr>
              <a:t> </a:t>
            </a:r>
            <a:r>
              <a:rPr lang="en-US" altLang="en-US" sz="2800" i="1" dirty="0" err="1" smtClean="0">
                <a:latin typeface="+mj-lt"/>
              </a:rPr>
              <a:t>i</a:t>
            </a:r>
            <a:r>
              <a:rPr lang="en-US" altLang="en-US" sz="2800" dirty="0" smtClean="0">
                <a:latin typeface="+mj-lt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smtClean="0">
                <a:latin typeface="+mj-lt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err="1" smtClean="0">
                <a:latin typeface="+mj-lt"/>
              </a:rPr>
              <a:t>cout</a:t>
            </a:r>
            <a:r>
              <a:rPr lang="en-US" altLang="en-US" sz="2800" dirty="0" smtClean="0">
                <a:latin typeface="+mj-lt"/>
              </a:rPr>
              <a:t>&lt;&lt;“Integer”&lt;&lt;</a:t>
            </a:r>
            <a:r>
              <a:rPr lang="en-US" altLang="en-US" sz="2800" i="1" dirty="0" err="1" smtClean="0">
                <a:latin typeface="+mj-lt"/>
              </a:rPr>
              <a:t>i</a:t>
            </a:r>
            <a:r>
              <a:rPr lang="en-US" altLang="en-US" sz="2800" dirty="0" smtClean="0">
                <a:latin typeface="+mj-lt"/>
              </a:rPr>
              <a:t>&lt;&lt;“’</a:t>
            </a:r>
            <a:r>
              <a:rPr lang="en-US" altLang="en-US" sz="2800" i="1" dirty="0" smtClean="0">
                <a:latin typeface="+mj-lt"/>
              </a:rPr>
              <a:t>s square is”</a:t>
            </a:r>
            <a:r>
              <a:rPr lang="en-US" altLang="en-US" sz="2800" dirty="0" smtClean="0">
                <a:latin typeface="+mj-lt"/>
              </a:rPr>
              <a:t>&lt;&lt;</a:t>
            </a:r>
            <a:r>
              <a:rPr lang="en-US" altLang="en-US" sz="2800" i="1" dirty="0" err="1" smtClean="0">
                <a:latin typeface="+mj-lt"/>
              </a:rPr>
              <a:t>i</a:t>
            </a:r>
            <a:r>
              <a:rPr lang="en-US" altLang="en-US" sz="2800" i="1" dirty="0" smtClean="0">
                <a:latin typeface="+mj-lt"/>
              </a:rPr>
              <a:t>*</a:t>
            </a:r>
            <a:r>
              <a:rPr lang="en-US" altLang="en-US" sz="2800" i="1" dirty="0" err="1" smtClean="0">
                <a:latin typeface="+mj-lt"/>
              </a:rPr>
              <a:t>i</a:t>
            </a:r>
            <a:r>
              <a:rPr lang="en-US" altLang="en-US" sz="2800" i="1" dirty="0" smtClean="0">
                <a:latin typeface="+mj-lt"/>
              </a:rPr>
              <a:t>&lt;&lt;“\n”;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smtClean="0">
                <a:latin typeface="+mj-lt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i="1" dirty="0" smtClean="0">
                <a:latin typeface="+mj-lt"/>
              </a:rPr>
              <a:t>void </a:t>
            </a:r>
            <a:r>
              <a:rPr lang="en-US" altLang="en-US" sz="2800" dirty="0" err="1" smtClean="0">
                <a:latin typeface="+mj-lt"/>
              </a:rPr>
              <a:t>prnsqr</a:t>
            </a:r>
            <a:r>
              <a:rPr lang="en-US" altLang="en-US" sz="2800" dirty="0" smtClean="0">
                <a:latin typeface="+mj-lt"/>
              </a:rPr>
              <a:t> (char </a:t>
            </a:r>
            <a:r>
              <a:rPr lang="en-US" altLang="en-US" sz="2800" i="1" dirty="0" smtClean="0">
                <a:latin typeface="+mj-lt"/>
              </a:rPr>
              <a:t>c</a:t>
            </a:r>
            <a:r>
              <a:rPr lang="en-US" altLang="en-US" sz="2800" dirty="0" smtClean="0">
                <a:latin typeface="+mj-lt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smtClean="0">
                <a:latin typeface="+mj-lt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err="1" smtClean="0">
                <a:latin typeface="+mj-lt"/>
              </a:rPr>
              <a:t>cout</a:t>
            </a:r>
            <a:r>
              <a:rPr lang="en-US" altLang="en-US" sz="2800" dirty="0" smtClean="0">
                <a:latin typeface="+mj-lt"/>
              </a:rPr>
              <a:t> &lt;&lt;“No Square for characters”&lt;&lt;“\n”;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smtClean="0">
                <a:latin typeface="+mj-lt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i="1" dirty="0" smtClean="0">
                <a:latin typeface="+mj-lt"/>
              </a:rPr>
              <a:t>void</a:t>
            </a:r>
            <a:r>
              <a:rPr lang="en-US" altLang="en-US" sz="2800" dirty="0" smtClean="0">
                <a:latin typeface="+mj-lt"/>
              </a:rPr>
              <a:t> </a:t>
            </a:r>
            <a:r>
              <a:rPr lang="en-US" altLang="en-US" sz="2800" dirty="0" err="1" smtClean="0">
                <a:latin typeface="+mj-lt"/>
              </a:rPr>
              <a:t>prnsqr</a:t>
            </a:r>
            <a:r>
              <a:rPr lang="en-US" altLang="en-US" sz="2800" dirty="0" smtClean="0">
                <a:latin typeface="+mj-lt"/>
              </a:rPr>
              <a:t> (float f)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smtClean="0">
                <a:latin typeface="+mj-lt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err="1" smtClean="0">
                <a:latin typeface="+mj-lt"/>
              </a:rPr>
              <a:t>cout</a:t>
            </a:r>
            <a:r>
              <a:rPr lang="en-US" altLang="en-US" sz="2800" dirty="0" smtClean="0">
                <a:latin typeface="+mj-lt"/>
              </a:rPr>
              <a:t>&lt;&lt;“float”&lt;&lt;f &lt;&lt;“’s square is”&lt;&lt;f *f&lt;&lt;“\n”;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smtClean="0">
                <a:latin typeface="+mj-lt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i="1" dirty="0" smtClean="0">
                <a:latin typeface="+mj-lt"/>
              </a:rPr>
              <a:t>void</a:t>
            </a:r>
            <a:r>
              <a:rPr lang="en-US" altLang="en-US" sz="2800" dirty="0" smtClean="0">
                <a:latin typeface="+mj-lt"/>
              </a:rPr>
              <a:t> </a:t>
            </a:r>
            <a:r>
              <a:rPr lang="en-US" altLang="en-US" sz="2800" dirty="0" err="1" smtClean="0">
                <a:latin typeface="+mj-lt"/>
              </a:rPr>
              <a:t>prnsqr</a:t>
            </a:r>
            <a:r>
              <a:rPr lang="en-US" altLang="en-US" sz="2800" dirty="0" smtClean="0">
                <a:latin typeface="+mj-lt"/>
              </a:rPr>
              <a:t> (double </a:t>
            </a:r>
            <a:r>
              <a:rPr lang="en-US" altLang="en-US" sz="2800" i="1" dirty="0" smtClean="0">
                <a:latin typeface="+mj-lt"/>
              </a:rPr>
              <a:t>d</a:t>
            </a:r>
            <a:r>
              <a:rPr lang="en-US" altLang="en-US" sz="2800" dirty="0" smtClean="0">
                <a:latin typeface="+mj-lt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smtClean="0">
                <a:latin typeface="+mj-lt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err="1" smtClean="0">
                <a:latin typeface="+mj-lt"/>
              </a:rPr>
              <a:t>cout</a:t>
            </a:r>
            <a:r>
              <a:rPr lang="en-US" altLang="en-US" sz="2800" dirty="0" smtClean="0">
                <a:latin typeface="+mj-lt"/>
              </a:rPr>
              <a:t> &lt;&lt;“Double float”&lt;&lt;</a:t>
            </a:r>
            <a:r>
              <a:rPr lang="en-US" altLang="en-US" sz="2800" i="1" dirty="0" smtClean="0">
                <a:latin typeface="+mj-lt"/>
              </a:rPr>
              <a:t>d</a:t>
            </a:r>
            <a:r>
              <a:rPr lang="en-US" altLang="en-US" sz="2800" dirty="0" smtClean="0">
                <a:latin typeface="+mj-lt"/>
              </a:rPr>
              <a:t>&lt;&lt;“’</a:t>
            </a:r>
            <a:r>
              <a:rPr lang="en-US" altLang="en-US" sz="2800" i="1" dirty="0" smtClean="0">
                <a:latin typeface="+mj-lt"/>
              </a:rPr>
              <a:t>s</a:t>
            </a:r>
            <a:r>
              <a:rPr lang="en-US" altLang="en-US" sz="2800" dirty="0" smtClean="0">
                <a:latin typeface="+mj-lt"/>
              </a:rPr>
              <a:t> square is”&lt;&lt;</a:t>
            </a:r>
            <a:r>
              <a:rPr lang="en-US" altLang="en-US" sz="2800" i="1" dirty="0" smtClean="0">
                <a:latin typeface="+mj-lt"/>
              </a:rPr>
              <a:t>d*d</a:t>
            </a:r>
            <a:r>
              <a:rPr lang="en-US" altLang="en-US" sz="2800" dirty="0" smtClean="0">
                <a:latin typeface="+mj-lt"/>
              </a:rPr>
              <a:t>&lt;&lt;“\n’;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936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C60E73-595B-4337-9EA7-81342E14116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285860"/>
            <a:ext cx="8686800" cy="5357850"/>
          </a:xfrm>
        </p:spPr>
        <p:txBody>
          <a:bodyPr>
            <a:normAutofit fontScale="92500" lnSpcReduction="10000"/>
          </a:bodyPr>
          <a:lstStyle/>
          <a:p>
            <a:pPr marL="660400" indent="-660400" algn="just" eaLnBrk="1" hangingPunct="1">
              <a:lnSpc>
                <a:spcPct val="150000"/>
              </a:lnSpc>
              <a:buFontTx/>
              <a:buAutoNum type="arabicParenR"/>
            </a:pPr>
            <a:r>
              <a:rPr lang="en-US" altLang="en-US" sz="2400" dirty="0" smtClean="0">
                <a:latin typeface="Book Antiqua" pitchFamily="18" charset="0"/>
              </a:rPr>
              <a:t>Signature of subsequent functions match previous function’s, then the second is treated as a re-declaration of the first - Error</a:t>
            </a:r>
          </a:p>
          <a:p>
            <a:pPr marL="660400" indent="-660400" algn="just" eaLnBrk="1" hangingPunct="1">
              <a:lnSpc>
                <a:spcPct val="150000"/>
              </a:lnSpc>
              <a:buFontTx/>
              <a:buAutoNum type="arabicParenR"/>
            </a:pPr>
            <a:r>
              <a:rPr lang="en-US" altLang="en-US" sz="2400" dirty="0" smtClean="0">
                <a:latin typeface="Book Antiqua" pitchFamily="18" charset="0"/>
              </a:rPr>
              <a:t>Signatures of two functions match exactly but  the return type differ, then the second declaration is treated as an erroneous re-declaration of the first</a:t>
            </a:r>
          </a:p>
          <a:p>
            <a:pPr marL="660400" indent="-660400" algn="just" eaLnBrk="1" hangingPunct="1">
              <a:lnSpc>
                <a:spcPct val="150000"/>
              </a:lnSpc>
              <a:buFontTx/>
              <a:buNone/>
            </a:pPr>
            <a:r>
              <a:rPr lang="en-US" altLang="en-US" sz="2400" dirty="0" smtClean="0">
                <a:latin typeface="Book Antiqua" pitchFamily="18" charset="0"/>
              </a:rPr>
              <a:t>	For example,</a:t>
            </a:r>
          </a:p>
          <a:p>
            <a:pPr marL="660400" indent="-660400" algn="just" eaLnBrk="1" hangingPunct="1">
              <a:lnSpc>
                <a:spcPct val="150000"/>
              </a:lnSpc>
              <a:buFontTx/>
              <a:buNone/>
            </a:pPr>
            <a:r>
              <a:rPr lang="en-US" altLang="en-US" sz="2400" dirty="0" smtClean="0">
                <a:latin typeface="Book Antiqua" pitchFamily="18" charset="0"/>
              </a:rPr>
              <a:t>		f</a:t>
            </a:r>
            <a:r>
              <a:rPr lang="en-US" altLang="en-US" sz="2400" i="1" dirty="0" smtClean="0">
                <a:latin typeface="Courier New" pitchFamily="49" charset="0"/>
              </a:rPr>
              <a:t>loat</a:t>
            </a:r>
            <a:r>
              <a:rPr lang="en-US" altLang="en-US" sz="2400" dirty="0" smtClean="0">
                <a:latin typeface="Courier New" pitchFamily="49" charset="0"/>
              </a:rPr>
              <a:t> square (float </a:t>
            </a:r>
            <a:r>
              <a:rPr lang="en-US" altLang="en-US" sz="2400" i="1" dirty="0" smtClean="0">
                <a:latin typeface="Courier New" pitchFamily="49" charset="0"/>
              </a:rPr>
              <a:t>f</a:t>
            </a:r>
            <a:r>
              <a:rPr lang="en-US" altLang="en-US" sz="2400" dirty="0" smtClean="0">
                <a:latin typeface="Courier New" pitchFamily="49" charset="0"/>
              </a:rPr>
              <a:t>);</a:t>
            </a:r>
          </a:p>
          <a:p>
            <a:pPr marL="660400" indent="-660400" algn="just" eaLnBrk="1" hangingPunct="1">
              <a:lnSpc>
                <a:spcPct val="150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		</a:t>
            </a:r>
            <a:r>
              <a:rPr lang="en-US" altLang="en-US" sz="2400" i="1" dirty="0" smtClean="0">
                <a:latin typeface="Courier New" pitchFamily="49" charset="0"/>
              </a:rPr>
              <a:t>double</a:t>
            </a:r>
            <a:r>
              <a:rPr lang="en-US" altLang="en-US" sz="2400" dirty="0" smtClean="0">
                <a:latin typeface="Courier New" pitchFamily="49" charset="0"/>
              </a:rPr>
              <a:t> square (float </a:t>
            </a:r>
            <a:r>
              <a:rPr lang="en-US" altLang="en-US" sz="2400" i="1" dirty="0" smtClean="0">
                <a:latin typeface="Courier New" pitchFamily="49" charset="0"/>
              </a:rPr>
              <a:t>x</a:t>
            </a:r>
            <a:r>
              <a:rPr lang="en-US" altLang="en-US" sz="2400" dirty="0" smtClean="0">
                <a:latin typeface="Courier New" pitchFamily="49" charset="0"/>
              </a:rPr>
              <a:t>);</a:t>
            </a:r>
          </a:p>
          <a:p>
            <a:pPr marL="660400" indent="-660400" algn="just" eaLnBrk="1" hangingPunct="1">
              <a:lnSpc>
                <a:spcPct val="150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// Differ only by return type so erroneous re-declaration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239000" y="51196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Book Antiqua" pitchFamily="18" charset="0"/>
              </a:rPr>
              <a:t>//</a:t>
            </a:r>
            <a:r>
              <a:rPr lang="en-US" altLang="en-US" sz="2800">
                <a:solidFill>
                  <a:schemeClr val="bg1"/>
                </a:solidFill>
                <a:latin typeface="Book Antiqua" pitchFamily="18" charset="0"/>
              </a:rPr>
              <a:t>error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142852"/>
            <a:ext cx="8429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Resolution by Compiler when it sees second function with same name 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881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C21AD5-9265-4BAB-9154-93333A51C1C1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229600" cy="1905000"/>
          </a:xfrm>
        </p:spPr>
        <p:txBody>
          <a:bodyPr/>
          <a:lstStyle/>
          <a:p>
            <a:pPr marL="609600" indent="-609600" algn="just" eaLnBrk="1" hangingPunct="1">
              <a:buFontTx/>
              <a:buAutoNum type="arabicParenR" startAt="3"/>
            </a:pPr>
            <a:r>
              <a:rPr lang="en-US" altLang="en-US" sz="2800" dirty="0" smtClean="0">
                <a:latin typeface="Book Antiqua" pitchFamily="18" charset="0"/>
              </a:rPr>
              <a:t>If the signature of the two functions differ in either the number or type of their arguments, the two functions are considered to be overloaded.</a:t>
            </a:r>
          </a:p>
        </p:txBody>
      </p:sp>
    </p:spTree>
    <p:extLst>
      <p:ext uri="{BB962C8B-B14F-4D97-AF65-F5344CB8AC3E}">
        <p14:creationId xmlns:p14="http://schemas.microsoft.com/office/powerpoint/2010/main" val="297399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FBC63-EB11-4602-9A97-95C4D7C93AC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C</a:t>
            </a:r>
            <a:r>
              <a:rPr lang="en-US" altLang="en-US" sz="3600" dirty="0" smtClean="0"/>
              <a:t>ALLING </a:t>
            </a:r>
            <a:r>
              <a:rPr lang="en-US" altLang="en-US" sz="4000" dirty="0" smtClean="0"/>
              <a:t>O</a:t>
            </a:r>
            <a:r>
              <a:rPr lang="en-US" altLang="en-US" sz="3600" dirty="0" smtClean="0"/>
              <a:t>VERLOADED </a:t>
            </a:r>
            <a:r>
              <a:rPr lang="en-US" altLang="en-US" sz="4000" dirty="0" smtClean="0"/>
              <a:t>F</a:t>
            </a:r>
            <a:r>
              <a:rPr lang="en-US" altLang="en-US" sz="3600" dirty="0" smtClean="0"/>
              <a:t>UNCTIONS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en-US" sz="2800" dirty="0" smtClean="0">
                <a:latin typeface="Book Antiqua" pitchFamily="18" charset="0"/>
              </a:rPr>
              <a:t>Overloaded functions are called just like other functions. The number and type of arguments determine which function should be invoked.</a:t>
            </a:r>
          </a:p>
          <a:p>
            <a:pPr algn="just" eaLnBrk="1" hangingPunct="1">
              <a:buFontTx/>
              <a:buNone/>
            </a:pPr>
            <a:r>
              <a:rPr lang="en-US" altLang="en-US" sz="2800" dirty="0" smtClean="0">
                <a:latin typeface="Book Antiqua" pitchFamily="18" charset="0"/>
              </a:rPr>
              <a:t>For instance consider the following code fragment:</a:t>
            </a:r>
          </a:p>
          <a:p>
            <a:pPr algn="just" eaLnBrk="1" hangingPunct="1">
              <a:buFontTx/>
              <a:buNone/>
            </a:pPr>
            <a:r>
              <a:rPr lang="en-US" altLang="en-US" sz="2800" dirty="0" smtClean="0">
                <a:latin typeface="Book Antiqua" pitchFamily="18" charset="0"/>
              </a:rPr>
              <a:t>	</a:t>
            </a:r>
            <a:r>
              <a:rPr lang="en-US" altLang="en-US" sz="2800" dirty="0" err="1" smtClean="0">
                <a:latin typeface="Courier New" pitchFamily="49" charset="0"/>
              </a:rPr>
              <a:t>prnsqr</a:t>
            </a:r>
            <a:r>
              <a:rPr lang="en-US" altLang="en-US" sz="2800" dirty="0" smtClean="0">
                <a:latin typeface="Courier New" pitchFamily="49" charset="0"/>
              </a:rPr>
              <a:t> (‘z’);</a:t>
            </a:r>
          </a:p>
          <a:p>
            <a:pPr algn="just" eaLnBrk="1" hangingPunct="1">
              <a:buFontTx/>
              <a:buNone/>
            </a:pPr>
            <a:r>
              <a:rPr lang="en-US" altLang="en-US" sz="2800" dirty="0" smtClean="0">
                <a:latin typeface="Courier New" pitchFamily="49" charset="0"/>
              </a:rPr>
              <a:t>	</a:t>
            </a:r>
            <a:r>
              <a:rPr lang="en-US" altLang="en-US" sz="2800" dirty="0" err="1" smtClean="0">
                <a:latin typeface="Courier New" pitchFamily="49" charset="0"/>
              </a:rPr>
              <a:t>prnsqr</a:t>
            </a:r>
            <a:r>
              <a:rPr lang="en-US" altLang="en-US" sz="2800" dirty="0" smtClean="0">
                <a:latin typeface="Courier New" pitchFamily="49" charset="0"/>
              </a:rPr>
              <a:t> (13);</a:t>
            </a:r>
          </a:p>
          <a:p>
            <a:pPr algn="just" eaLnBrk="1" hangingPunct="1">
              <a:buFontTx/>
              <a:buNone/>
            </a:pPr>
            <a:r>
              <a:rPr lang="en-US" altLang="en-US" sz="2800" dirty="0" smtClean="0">
                <a:latin typeface="Courier New" pitchFamily="49" charset="0"/>
              </a:rPr>
              <a:t>	</a:t>
            </a:r>
            <a:r>
              <a:rPr lang="en-US" altLang="en-US" sz="2800" dirty="0" err="1" smtClean="0">
                <a:latin typeface="Courier New" pitchFamily="49" charset="0"/>
              </a:rPr>
              <a:t>prnsqr</a:t>
            </a:r>
            <a:r>
              <a:rPr lang="en-US" altLang="en-US" sz="2800" dirty="0" smtClean="0">
                <a:latin typeface="Courier New" pitchFamily="49" charset="0"/>
              </a:rPr>
              <a:t> (134.520000012);</a:t>
            </a:r>
          </a:p>
          <a:p>
            <a:pPr algn="just" eaLnBrk="1" hangingPunct="1">
              <a:buFontTx/>
              <a:buNone/>
            </a:pPr>
            <a:r>
              <a:rPr lang="en-US" altLang="en-US" sz="2800" dirty="0" smtClean="0">
                <a:latin typeface="Courier New" pitchFamily="49" charset="0"/>
              </a:rPr>
              <a:t>	</a:t>
            </a:r>
            <a:r>
              <a:rPr lang="en-US" altLang="en-US" sz="2800" dirty="0" err="1" smtClean="0">
                <a:latin typeface="Courier New" pitchFamily="49" charset="0"/>
              </a:rPr>
              <a:t>prnsqr</a:t>
            </a:r>
            <a:r>
              <a:rPr lang="en-US" altLang="en-US" sz="2800" dirty="0" smtClean="0">
                <a:latin typeface="Courier New" pitchFamily="49" charset="0"/>
              </a:rPr>
              <a:t> (12.5F);</a:t>
            </a:r>
          </a:p>
        </p:txBody>
      </p:sp>
    </p:spTree>
    <p:extLst>
      <p:ext uri="{BB962C8B-B14F-4D97-AF65-F5344CB8AC3E}">
        <p14:creationId xmlns:p14="http://schemas.microsoft.com/office/powerpoint/2010/main" val="76431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8A421E-2925-4D21-9FCC-514F228644D1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Steps Involved in Finding the Best Match for a function call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 eaLnBrk="1" hangingPunct="1">
              <a:lnSpc>
                <a:spcPct val="150000"/>
              </a:lnSpc>
              <a:buFontTx/>
              <a:buNone/>
            </a:pPr>
            <a:r>
              <a:rPr lang="en-US" altLang="en-US" sz="2400" dirty="0" smtClean="0">
                <a:latin typeface="Book Antiqua" pitchFamily="18" charset="0"/>
              </a:rPr>
              <a:t>A call to an overloaded function is resolved to a particular instance of the function, there are three possible cases, a function call may result in:</a:t>
            </a:r>
          </a:p>
          <a:p>
            <a:pPr marL="609600" indent="-609600" algn="just" eaLnBrk="1" hangingPunct="1">
              <a:lnSpc>
                <a:spcPct val="150000"/>
              </a:lnSpc>
              <a:buFontTx/>
              <a:buAutoNum type="alphaLcParenR"/>
            </a:pPr>
            <a:r>
              <a:rPr lang="en-US" altLang="en-US" sz="2400" dirty="0" smtClean="0">
                <a:latin typeface="Arial Black" pitchFamily="34" charset="0"/>
              </a:rPr>
              <a:t>One match</a:t>
            </a:r>
            <a:r>
              <a:rPr lang="en-US" altLang="en-US" sz="2400" b="1" dirty="0" smtClean="0">
                <a:latin typeface="Arial Black" pitchFamily="34" charset="0"/>
              </a:rPr>
              <a:t>  - </a:t>
            </a:r>
            <a:r>
              <a:rPr lang="en-US" altLang="en-US" sz="2400" dirty="0" smtClean="0">
                <a:latin typeface="Book Antiqua" pitchFamily="18" charset="0"/>
              </a:rPr>
              <a:t>A match is found for the function call.</a:t>
            </a:r>
          </a:p>
          <a:p>
            <a:pPr marL="609600" indent="-609600" algn="just" eaLnBrk="1" hangingPunct="1">
              <a:lnSpc>
                <a:spcPct val="150000"/>
              </a:lnSpc>
              <a:buFontTx/>
              <a:buAutoNum type="alphaLcParenR"/>
            </a:pPr>
            <a:r>
              <a:rPr lang="en-US" altLang="en-US" sz="2400" dirty="0" smtClean="0">
                <a:latin typeface="Arial Black" pitchFamily="34" charset="0"/>
              </a:rPr>
              <a:t>No match</a:t>
            </a:r>
            <a:r>
              <a:rPr lang="en-US" altLang="en-US" sz="2400" b="1" dirty="0" smtClean="0">
                <a:latin typeface="Arial Black" pitchFamily="34" charset="0"/>
              </a:rPr>
              <a:t> -</a:t>
            </a:r>
            <a:r>
              <a:rPr lang="en-US" altLang="en-US" sz="2400" dirty="0" smtClean="0">
                <a:latin typeface="Book Antiqua" pitchFamily="18" charset="0"/>
              </a:rPr>
              <a:t> No match is found for the function call.</a:t>
            </a:r>
          </a:p>
          <a:p>
            <a:pPr marL="0" indent="0" algn="just" eaLnBrk="1" hangingPunct="1">
              <a:lnSpc>
                <a:spcPct val="150000"/>
              </a:lnSpc>
              <a:buFontTx/>
              <a:buAutoNum type="alphaLcParenR"/>
              <a:tabLst>
                <a:tab pos="0" algn="l"/>
              </a:tabLst>
            </a:pPr>
            <a:r>
              <a:rPr lang="en-US" altLang="en-US" sz="2400" b="1" dirty="0" smtClean="0">
                <a:latin typeface="Arial Black" pitchFamily="34" charset="0"/>
              </a:rPr>
              <a:t>   Ambiguous Match -   </a:t>
            </a:r>
            <a:r>
              <a:rPr lang="en-US" altLang="en-US" sz="2400" dirty="0" smtClean="0">
                <a:latin typeface="Book Antiqua" pitchFamily="18" charset="0"/>
              </a:rPr>
              <a:t>More than one defined 	instance for the function call.</a:t>
            </a:r>
          </a:p>
        </p:txBody>
      </p:sp>
    </p:spTree>
    <p:extLst>
      <p:ext uri="{BB962C8B-B14F-4D97-AF65-F5344CB8AC3E}">
        <p14:creationId xmlns:p14="http://schemas.microsoft.com/office/powerpoint/2010/main" val="400248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6DA46-51C7-478E-8EAC-B824DC668B30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290"/>
            <a:ext cx="8229600" cy="654032"/>
          </a:xfrm>
        </p:spPr>
        <p:txBody>
          <a:bodyPr/>
          <a:lstStyle/>
          <a:p>
            <a:pPr marL="838200" indent="-838200" eaLnBrk="1" hangingPunct="1">
              <a:buClr>
                <a:srgbClr val="FFFF66"/>
              </a:buClr>
              <a:buFontTx/>
              <a:buAutoNum type="arabicPeriod"/>
            </a:pPr>
            <a:r>
              <a:rPr lang="en-US" altLang="en-US" sz="3600" dirty="0" smtClean="0">
                <a:latin typeface="Arial Black" pitchFamily="34" charset="0"/>
              </a:rPr>
              <a:t>Exact Match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000108"/>
            <a:ext cx="8839200" cy="5572164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en-US" sz="2800" dirty="0" smtClean="0">
                <a:latin typeface="Book Antiqua" pitchFamily="18" charset="0"/>
              </a:rPr>
              <a:t>For example, there are two functions with same name </a:t>
            </a:r>
            <a:r>
              <a:rPr lang="en-US" altLang="en-US" sz="2800" dirty="0" err="1" smtClean="0">
                <a:latin typeface="Book Antiqua" pitchFamily="18" charset="0"/>
              </a:rPr>
              <a:t>afunc</a:t>
            </a:r>
            <a:r>
              <a:rPr lang="en-US" altLang="en-US" sz="2800" dirty="0" smtClean="0">
                <a:latin typeface="Book Antiqua" pitchFamily="18" charset="0"/>
              </a:rPr>
              <a:t>: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en-US" sz="2800" i="1" dirty="0" smtClean="0">
                <a:latin typeface="Book Antiqua" pitchFamily="18" charset="0"/>
              </a:rPr>
              <a:t>	void </a:t>
            </a:r>
            <a:r>
              <a:rPr lang="en-US" altLang="en-US" sz="2800" dirty="0" err="1" smtClean="0">
                <a:latin typeface="Book Antiqua" pitchFamily="18" charset="0"/>
              </a:rPr>
              <a:t>afunc</a:t>
            </a:r>
            <a:r>
              <a:rPr lang="en-US" altLang="en-US" sz="2800" dirty="0" smtClean="0">
                <a:latin typeface="Book Antiqua" pitchFamily="18" charset="0"/>
              </a:rPr>
              <a:t>(</a:t>
            </a:r>
            <a:r>
              <a:rPr lang="en-US" altLang="en-US" sz="2800" dirty="0" err="1" smtClean="0">
                <a:latin typeface="Book Antiqua" pitchFamily="18" charset="0"/>
              </a:rPr>
              <a:t>int</a:t>
            </a:r>
            <a:r>
              <a:rPr lang="en-US" altLang="en-US" sz="2800" dirty="0" smtClean="0">
                <a:latin typeface="Book Antiqua" pitchFamily="18" charset="0"/>
              </a:rPr>
              <a:t>);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en-US" sz="2800" dirty="0" smtClean="0">
                <a:latin typeface="Book Antiqua" pitchFamily="18" charset="0"/>
              </a:rPr>
              <a:t>	</a:t>
            </a:r>
            <a:r>
              <a:rPr lang="en-US" altLang="en-US" sz="2800" i="1" dirty="0" smtClean="0">
                <a:latin typeface="Book Antiqua" pitchFamily="18" charset="0"/>
              </a:rPr>
              <a:t>void</a:t>
            </a:r>
            <a:r>
              <a:rPr lang="en-US" altLang="en-US" sz="2800" dirty="0" smtClean="0">
                <a:latin typeface="Book Antiqua" pitchFamily="18" charset="0"/>
              </a:rPr>
              <a:t> </a:t>
            </a:r>
            <a:r>
              <a:rPr lang="en-US" altLang="en-US" sz="2800" dirty="0" err="1" smtClean="0">
                <a:latin typeface="Book Antiqua" pitchFamily="18" charset="0"/>
              </a:rPr>
              <a:t>afunc</a:t>
            </a:r>
            <a:r>
              <a:rPr lang="en-US" altLang="en-US" sz="2800" dirty="0" smtClean="0">
                <a:latin typeface="Book Antiqua" pitchFamily="18" charset="0"/>
              </a:rPr>
              <a:t>(double);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en-US" sz="2800" dirty="0" smtClean="0">
                <a:latin typeface="Book Antiqua" pitchFamily="18" charset="0"/>
              </a:rPr>
              <a:t>The function call 	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en-US" sz="2800" dirty="0" err="1" smtClean="0">
                <a:latin typeface="Book Antiqua" pitchFamily="18" charset="0"/>
              </a:rPr>
              <a:t>afunc</a:t>
            </a:r>
            <a:r>
              <a:rPr lang="en-US" altLang="en-US" sz="2800" dirty="0" smtClean="0">
                <a:latin typeface="Book Antiqua" pitchFamily="18" charset="0"/>
              </a:rPr>
              <a:t>(0);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altLang="en-US" sz="2800" dirty="0" smtClean="0">
                <a:latin typeface="Book Antiqua" pitchFamily="18" charset="0"/>
              </a:rPr>
              <a:t>is matched to </a:t>
            </a:r>
            <a:r>
              <a:rPr lang="en-US" altLang="en-US" sz="2800" i="1" dirty="0" smtClean="0">
                <a:latin typeface="Book Antiqua" pitchFamily="18" charset="0"/>
              </a:rPr>
              <a:t>void </a:t>
            </a:r>
            <a:r>
              <a:rPr lang="en-US" altLang="en-US" sz="2800" dirty="0" err="1" smtClean="0">
                <a:latin typeface="Book Antiqua" pitchFamily="18" charset="0"/>
              </a:rPr>
              <a:t>afunc</a:t>
            </a:r>
            <a:r>
              <a:rPr lang="en-US" altLang="en-US" sz="2800" dirty="0" smtClean="0">
                <a:latin typeface="Book Antiqua" pitchFamily="18" charset="0"/>
              </a:rPr>
              <a:t>(</a:t>
            </a:r>
            <a:r>
              <a:rPr lang="en-US" altLang="en-US" sz="2800" dirty="0" err="1" smtClean="0">
                <a:latin typeface="Book Antiqua" pitchFamily="18" charset="0"/>
              </a:rPr>
              <a:t>int</a:t>
            </a:r>
            <a:r>
              <a:rPr lang="en-US" altLang="en-US" sz="2800" dirty="0" smtClean="0">
                <a:latin typeface="Book Antiqua" pitchFamily="18" charset="0"/>
              </a:rPr>
              <a:t>); and compiler invokes corresponding function definition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en-US" sz="2800" b="1" dirty="0" smtClean="0">
                <a:latin typeface="Book Antiqua" pitchFamily="18" charset="0"/>
              </a:rPr>
              <a:t>as 0 </a:t>
            </a:r>
            <a:r>
              <a:rPr lang="en-US" altLang="en-US" sz="2800" dirty="0" smtClean="0">
                <a:latin typeface="Book Antiqua" pitchFamily="18" charset="0"/>
              </a:rPr>
              <a:t>(zero) is of type </a:t>
            </a:r>
            <a:r>
              <a:rPr lang="en-US" altLang="en-US" sz="2800" b="1" dirty="0" err="1" smtClean="0">
                <a:latin typeface="Book Antiqua" pitchFamily="18" charset="0"/>
              </a:rPr>
              <a:t>int</a:t>
            </a:r>
            <a:endParaRPr lang="en-US" altLang="en-US" sz="2800" b="1" dirty="0" smtClean="0">
              <a:latin typeface="Book Antiqua" pitchFamily="18" charset="0"/>
            </a:endParaRP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4724400" y="3322638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Book Antiqua" pitchFamily="18" charset="0"/>
              </a:rPr>
              <a:t>//overloaded functions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3810000" y="4389438"/>
            <a:ext cx="518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Book Antiqua" pitchFamily="18" charset="0"/>
              </a:rPr>
              <a:t>//exactly match. Matches afunc(int)</a:t>
            </a:r>
          </a:p>
        </p:txBody>
      </p:sp>
    </p:spTree>
    <p:extLst>
      <p:ext uri="{BB962C8B-B14F-4D97-AF65-F5344CB8AC3E}">
        <p14:creationId xmlns:p14="http://schemas.microsoft.com/office/powerpoint/2010/main" val="282732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8A46DB-A9E2-4956-91DC-4CBCB276F23A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/>
          <a:lstStyle/>
          <a:p>
            <a:pPr marL="838200" indent="-838200" eaLnBrk="1" hangingPunct="1"/>
            <a:r>
              <a:rPr lang="en-US" altLang="en-US" sz="4000" dirty="0" smtClean="0">
                <a:latin typeface="Arial Black" pitchFamily="34" charset="0"/>
              </a:rPr>
              <a:t>2. A match through promotion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en-US" sz="2800" dirty="0" smtClean="0">
                <a:latin typeface="Book Antiqua" pitchFamily="18" charset="0"/>
              </a:rPr>
              <a:t>If no exact match is found, an attempt is made to achieve a match through promotion of the actual argument.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en-US" sz="2800" dirty="0" smtClean="0">
                <a:latin typeface="Book Antiqua" pitchFamily="18" charset="0"/>
              </a:rPr>
              <a:t>Recall that the conversion of integer types </a:t>
            </a:r>
            <a:r>
              <a:rPr lang="en-US" altLang="en-US" sz="2800" b="1" dirty="0" smtClean="0">
                <a:latin typeface="Book Antiqua" pitchFamily="18" charset="0"/>
              </a:rPr>
              <a:t>(char, short, enumerator, </a:t>
            </a:r>
            <a:r>
              <a:rPr lang="en-US" altLang="en-US" sz="2800" b="1" dirty="0" err="1" smtClean="0">
                <a:latin typeface="Book Antiqua" pitchFamily="18" charset="0"/>
              </a:rPr>
              <a:t>int</a:t>
            </a:r>
            <a:r>
              <a:rPr lang="en-US" altLang="en-US" sz="2800" b="1" dirty="0" smtClean="0">
                <a:latin typeface="Book Antiqua" pitchFamily="18" charset="0"/>
              </a:rPr>
              <a:t>)</a:t>
            </a:r>
            <a:r>
              <a:rPr lang="en-US" altLang="en-US" sz="2800" dirty="0" smtClean="0">
                <a:latin typeface="Book Antiqua" pitchFamily="18" charset="0"/>
              </a:rPr>
              <a:t> into </a:t>
            </a:r>
            <a:r>
              <a:rPr lang="en-US" altLang="en-US" sz="2800" b="1" dirty="0" err="1" smtClean="0">
                <a:latin typeface="Book Antiqua" pitchFamily="18" charset="0"/>
              </a:rPr>
              <a:t>int</a:t>
            </a:r>
            <a:r>
              <a:rPr lang="en-US" altLang="en-US" sz="2800" dirty="0" smtClean="0">
                <a:latin typeface="Book Antiqua" pitchFamily="18" charset="0"/>
              </a:rPr>
              <a:t> - </a:t>
            </a:r>
            <a:r>
              <a:rPr lang="en-US" altLang="en-US" sz="2800" i="1" dirty="0" smtClean="0">
                <a:latin typeface="Book Antiqua" pitchFamily="18" charset="0"/>
              </a:rPr>
              <a:t>integral promotion. </a:t>
            </a:r>
            <a:endParaRPr lang="en-US" altLang="en-US" sz="2800" dirty="0" smtClean="0">
              <a:latin typeface="Book Antiqua" pitchFamily="18" charset="0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endParaRPr lang="en-US" altLang="en-US" sz="2800" b="1" dirty="0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7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Finding Gross Pay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35785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Three are three types of employees in Indian railways. They are regular, daily wages and consolidated employees. Gross Pay for the employees are calculated as follows: </a:t>
            </a:r>
          </a:p>
          <a:p>
            <a:pPr lvl="1" algn="just">
              <a:lnSpc>
                <a:spcPct val="150000"/>
              </a:lnSpc>
            </a:pPr>
            <a:r>
              <a:rPr lang="en-IN" dirty="0" smtClean="0"/>
              <a:t>regular employees - basic + </a:t>
            </a:r>
            <a:r>
              <a:rPr lang="en-IN" dirty="0" err="1" smtClean="0"/>
              <a:t>hra</a:t>
            </a:r>
            <a:r>
              <a:rPr lang="en-IN" dirty="0" smtClean="0"/>
              <a:t> + % of DA * basic</a:t>
            </a:r>
          </a:p>
          <a:p>
            <a:pPr lvl="1" algn="just">
              <a:lnSpc>
                <a:spcPct val="150000"/>
              </a:lnSpc>
            </a:pPr>
            <a:r>
              <a:rPr lang="en-IN" dirty="0" smtClean="0"/>
              <a:t>Daily wages – wages per hour * number of hours</a:t>
            </a:r>
          </a:p>
          <a:p>
            <a:pPr lvl="1" algn="just">
              <a:lnSpc>
                <a:spcPct val="150000"/>
              </a:lnSpc>
            </a:pPr>
            <a:r>
              <a:rPr lang="en-IN" dirty="0" smtClean="0"/>
              <a:t>Consolidated – fixed amount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386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B29185-7CCD-47C8-96A1-F4920102960F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500042"/>
            <a:ext cx="8229600" cy="487431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en-US" sz="2800" dirty="0" smtClean="0">
                <a:latin typeface="Book Antiqua" pitchFamily="18" charset="0"/>
              </a:rPr>
              <a:t>For example, consider the following code fragment: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en-US" sz="2800" dirty="0" smtClean="0">
                <a:latin typeface="Book Antiqua" pitchFamily="18" charset="0"/>
              </a:rPr>
              <a:t>	</a:t>
            </a:r>
            <a:r>
              <a:rPr lang="en-US" altLang="en-US" sz="2800" i="1" dirty="0" smtClean="0">
                <a:latin typeface="Book Antiqua" pitchFamily="18" charset="0"/>
              </a:rPr>
              <a:t>void</a:t>
            </a:r>
            <a:r>
              <a:rPr lang="en-US" altLang="en-US" sz="2800" dirty="0" smtClean="0">
                <a:latin typeface="Book Antiqua" pitchFamily="18" charset="0"/>
              </a:rPr>
              <a:t> </a:t>
            </a:r>
            <a:r>
              <a:rPr lang="en-US" altLang="en-US" sz="2800" dirty="0" err="1" smtClean="0">
                <a:latin typeface="Book Antiqua" pitchFamily="18" charset="0"/>
              </a:rPr>
              <a:t>afunc</a:t>
            </a:r>
            <a:r>
              <a:rPr lang="en-US" altLang="en-US" sz="2800" dirty="0" smtClean="0">
                <a:latin typeface="Book Antiqua" pitchFamily="18" charset="0"/>
              </a:rPr>
              <a:t> (</a:t>
            </a:r>
            <a:r>
              <a:rPr lang="en-US" altLang="en-US" sz="2800" dirty="0" err="1" smtClean="0">
                <a:latin typeface="Book Antiqua" pitchFamily="18" charset="0"/>
              </a:rPr>
              <a:t>int</a:t>
            </a:r>
            <a:r>
              <a:rPr lang="en-US" altLang="en-US" sz="2800" dirty="0" smtClean="0">
                <a:latin typeface="Book Antiqua" pitchFamily="18" charset="0"/>
              </a:rPr>
              <a:t>);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en-US" sz="2800" dirty="0" smtClean="0">
                <a:latin typeface="Book Antiqua" pitchFamily="18" charset="0"/>
              </a:rPr>
              <a:t>	</a:t>
            </a:r>
            <a:r>
              <a:rPr lang="en-US" altLang="en-US" sz="2800" i="1" dirty="0" smtClean="0">
                <a:latin typeface="Book Antiqua" pitchFamily="18" charset="0"/>
              </a:rPr>
              <a:t>void</a:t>
            </a:r>
            <a:r>
              <a:rPr lang="en-US" altLang="en-US" sz="2800" dirty="0" smtClean="0">
                <a:latin typeface="Book Antiqua" pitchFamily="18" charset="0"/>
              </a:rPr>
              <a:t> </a:t>
            </a:r>
            <a:r>
              <a:rPr lang="en-US" altLang="en-US" sz="2800" dirty="0" err="1" smtClean="0">
                <a:latin typeface="Book Antiqua" pitchFamily="18" charset="0"/>
              </a:rPr>
              <a:t>afunc</a:t>
            </a:r>
            <a:r>
              <a:rPr lang="en-US" altLang="en-US" sz="2800" dirty="0" smtClean="0">
                <a:latin typeface="Book Antiqua" pitchFamily="18" charset="0"/>
              </a:rPr>
              <a:t> (float);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en-US" sz="2800" dirty="0" smtClean="0">
                <a:latin typeface="Book Antiqua" pitchFamily="18" charset="0"/>
              </a:rPr>
              <a:t>	</a:t>
            </a:r>
            <a:r>
              <a:rPr lang="en-US" altLang="en-US" sz="2800" dirty="0" err="1" smtClean="0">
                <a:latin typeface="Book Antiqua" pitchFamily="18" charset="0"/>
              </a:rPr>
              <a:t>afunc</a:t>
            </a:r>
            <a:r>
              <a:rPr lang="en-US" altLang="en-US" sz="2800" dirty="0" smtClean="0">
                <a:latin typeface="Book Antiqua" pitchFamily="18" charset="0"/>
              </a:rPr>
              <a:t> (‘</a:t>
            </a:r>
            <a:r>
              <a:rPr lang="en-US" altLang="en-US" sz="2800" i="1" dirty="0" smtClean="0">
                <a:latin typeface="Book Antiqua" pitchFamily="18" charset="0"/>
              </a:rPr>
              <a:t>c</a:t>
            </a:r>
            <a:r>
              <a:rPr lang="en-US" altLang="en-US" sz="2800" dirty="0" smtClean="0">
                <a:latin typeface="Book Antiqua" pitchFamily="18" charset="0"/>
              </a:rPr>
              <a:t>’);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en-US" sz="2800" dirty="0" smtClean="0">
                <a:latin typeface="Book Antiqua" pitchFamily="18" charset="0"/>
              </a:rPr>
              <a:t>Will invoke </a:t>
            </a:r>
            <a:r>
              <a:rPr lang="en-US" altLang="en-US" sz="2800" dirty="0" err="1" smtClean="0">
                <a:latin typeface="Book Antiqua" pitchFamily="18" charset="0"/>
              </a:rPr>
              <a:t>afunc</a:t>
            </a:r>
            <a:r>
              <a:rPr lang="en-US" altLang="en-US" sz="2800" dirty="0" smtClean="0">
                <a:latin typeface="Book Antiqua" pitchFamily="18" charset="0"/>
              </a:rPr>
              <a:t>(</a:t>
            </a:r>
            <a:r>
              <a:rPr lang="en-US" altLang="en-US" sz="2800" dirty="0" err="1" smtClean="0">
                <a:latin typeface="Book Antiqua" pitchFamily="18" charset="0"/>
              </a:rPr>
              <a:t>int</a:t>
            </a:r>
            <a:r>
              <a:rPr lang="en-US" altLang="en-US" sz="2800" dirty="0" smtClean="0">
                <a:latin typeface="Book Antiqua" pitchFamily="18" charset="0"/>
              </a:rPr>
              <a:t>)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3886200" y="3352800"/>
            <a:ext cx="5029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FangSong" pitchFamily="49" charset="-122"/>
              </a:rPr>
              <a:t>//match through the promotion; matches afunc (int)</a:t>
            </a:r>
          </a:p>
        </p:txBody>
      </p:sp>
    </p:spTree>
    <p:extLst>
      <p:ext uri="{BB962C8B-B14F-4D97-AF65-F5344CB8AC3E}">
        <p14:creationId xmlns:p14="http://schemas.microsoft.com/office/powerpoint/2010/main" val="384379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57166"/>
            <a:ext cx="4000528" cy="574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214810" y="817418"/>
            <a:ext cx="4714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600" dirty="0" smtClean="0"/>
              <a:t>Compiler resolves square (‘a’) to square(</a:t>
            </a:r>
            <a:r>
              <a:rPr lang="en-GB" sz="3600" dirty="0" err="1" smtClean="0"/>
              <a:t>int</a:t>
            </a:r>
            <a:r>
              <a:rPr lang="en-GB" sz="3600" dirty="0" smtClean="0"/>
              <a:t>)</a:t>
            </a:r>
            <a:endParaRPr lang="en-GB" sz="3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86380" y="817418"/>
            <a:ext cx="3643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600" dirty="0" smtClean="0"/>
              <a:t>Compiler resolves square (‘a’) to square(char)</a:t>
            </a:r>
            <a:endParaRPr lang="en-GB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5072097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B431B-3E47-4BEC-BF24-84D2329B6F82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3. A match through application of standard C++ conversion rules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27238"/>
            <a:ext cx="8229600" cy="4525962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en-US" sz="2800" dirty="0" smtClean="0">
                <a:latin typeface="Book Antiqua" pitchFamily="18" charset="0"/>
              </a:rPr>
              <a:t>If no exact match or match through a promotion is found, an attempt is made to achieve a match through a standard conversion of the actual argument. Consider the following example,</a:t>
            </a:r>
          </a:p>
          <a:p>
            <a:pPr algn="just" eaLnBrk="1" hangingPunct="1">
              <a:buFontTx/>
              <a:buNone/>
            </a:pPr>
            <a:r>
              <a:rPr lang="en-US" altLang="en-US" sz="2800" dirty="0" smtClean="0">
                <a:latin typeface="Book Antiqua" pitchFamily="18" charset="0"/>
              </a:rPr>
              <a:t>		</a:t>
            </a:r>
            <a:r>
              <a:rPr lang="en-US" altLang="en-US" sz="2400" i="1" dirty="0" smtClean="0">
                <a:latin typeface="FangSong" pitchFamily="49" charset="-122"/>
              </a:rPr>
              <a:t>void</a:t>
            </a:r>
            <a:r>
              <a:rPr lang="en-US" altLang="en-US" sz="2400" dirty="0" smtClean="0">
                <a:latin typeface="FangSong" pitchFamily="49" charset="-122"/>
              </a:rPr>
              <a:t> </a:t>
            </a:r>
            <a:r>
              <a:rPr lang="en-US" altLang="en-US" sz="2400" dirty="0" err="1" smtClean="0">
                <a:latin typeface="FangSong" pitchFamily="49" charset="-122"/>
              </a:rPr>
              <a:t>afunc</a:t>
            </a:r>
            <a:r>
              <a:rPr lang="en-US" altLang="en-US" sz="2400" dirty="0" smtClean="0">
                <a:latin typeface="FangSong" pitchFamily="49" charset="-122"/>
              </a:rPr>
              <a:t> (char);</a:t>
            </a:r>
          </a:p>
          <a:p>
            <a:pPr algn="just" eaLnBrk="1" hangingPunct="1">
              <a:buFontTx/>
              <a:buNone/>
            </a:pPr>
            <a:r>
              <a:rPr lang="en-US" altLang="en-US" sz="2400" dirty="0" smtClean="0">
                <a:latin typeface="FangSong" pitchFamily="49" charset="-122"/>
              </a:rPr>
              <a:t>		</a:t>
            </a:r>
            <a:r>
              <a:rPr lang="en-US" altLang="en-US" sz="2400" dirty="0" err="1" smtClean="0">
                <a:latin typeface="FangSong" pitchFamily="49" charset="-122"/>
              </a:rPr>
              <a:t>afunc</a:t>
            </a:r>
            <a:r>
              <a:rPr lang="en-US" altLang="en-US" sz="2400" dirty="0" smtClean="0">
                <a:latin typeface="FangSong" pitchFamily="49" charset="-122"/>
              </a:rPr>
              <a:t> (471);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4114800" y="4800600"/>
            <a:ext cx="502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>
                <a:latin typeface="Book Antiqua" pitchFamily="18" charset="0"/>
              </a:rPr>
              <a:t>//</a:t>
            </a:r>
            <a:r>
              <a:rPr lang="en-US" altLang="en-US" sz="2400" dirty="0">
                <a:latin typeface="Book Antiqua" pitchFamily="18" charset="0"/>
              </a:rPr>
              <a:t>match through standard conversion matches </a:t>
            </a:r>
            <a:r>
              <a:rPr lang="en-US" altLang="en-US" sz="2400" dirty="0" err="1">
                <a:latin typeface="Book Antiqua" pitchFamily="18" charset="0"/>
              </a:rPr>
              <a:t>afunc</a:t>
            </a:r>
            <a:r>
              <a:rPr lang="en-US" altLang="en-US" sz="2400" dirty="0">
                <a:latin typeface="Book Antiqua" pitchFamily="18" charset="0"/>
              </a:rPr>
              <a:t> </a:t>
            </a:r>
            <a:r>
              <a:rPr lang="en-US" altLang="en-US" sz="2400" dirty="0" smtClean="0">
                <a:latin typeface="Book Antiqua" pitchFamily="18" charset="0"/>
              </a:rPr>
              <a:t>(char)</a:t>
            </a:r>
            <a:endParaRPr lang="en-US" altLang="en-US" sz="24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30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1466ED-90BC-46EE-B8E9-2F9AA30DFA0D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1"/>
            <a:ext cx="8229600" cy="904860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dirty="0" smtClean="0">
                <a:latin typeface="Book Antiqua" pitchFamily="18" charset="0"/>
              </a:rPr>
              <a:t>‘</a:t>
            </a:r>
            <a:r>
              <a:rPr lang="en-US" altLang="en-US" sz="2400" dirty="0" err="1" smtClean="0">
                <a:latin typeface="Book Antiqua" pitchFamily="18" charset="0"/>
              </a:rPr>
              <a:t>int</a:t>
            </a:r>
            <a:r>
              <a:rPr lang="en-US" altLang="en-US" sz="2400" dirty="0" smtClean="0">
                <a:latin typeface="Book Antiqua" pitchFamily="18" charset="0"/>
              </a:rPr>
              <a:t>’  argument is converted to char</a:t>
            </a:r>
          </a:p>
          <a:p>
            <a:pPr algn="just"/>
            <a:endParaRPr lang="en-US" altLang="en-US" sz="2400" dirty="0" smtClean="0">
              <a:latin typeface="Book Antiqu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142984"/>
            <a:ext cx="4572032" cy="4345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7352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1466ED-90BC-46EE-B8E9-2F9AA30DFA0D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1"/>
            <a:ext cx="8229600" cy="904860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dirty="0" smtClean="0">
                <a:latin typeface="Book Antiqua" pitchFamily="18" charset="0"/>
              </a:rPr>
              <a:t>Error ambiguous call</a:t>
            </a:r>
          </a:p>
          <a:p>
            <a:pPr algn="just"/>
            <a:endParaRPr lang="en-US" altLang="en-US" sz="2400" dirty="0" smtClean="0">
              <a:latin typeface="Book Antiqua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071546"/>
            <a:ext cx="507209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7352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C143CB-CA93-4B42-8FEC-E4FAA0CF80F9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4. A match through application of a user-defined conversion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800" dirty="0" smtClean="0">
                <a:latin typeface="Book Antiqua" pitchFamily="18" charset="0"/>
              </a:rPr>
              <a:t>If all the above mentioned steps fail, then the compiler will try the user-defined conversion in the combinations to find a unique match.</a:t>
            </a:r>
          </a:p>
          <a:p>
            <a:pPr algn="just">
              <a:lnSpc>
                <a:spcPct val="150000"/>
              </a:lnSpc>
            </a:pPr>
            <a:r>
              <a:rPr lang="en-US" altLang="en-US" sz="2800" dirty="0" smtClean="0">
                <a:latin typeface="Book Antiqua" pitchFamily="18" charset="0"/>
              </a:rPr>
              <a:t>Member functions can also be overloaded</a:t>
            </a:r>
          </a:p>
        </p:txBody>
      </p:sp>
    </p:spTree>
    <p:extLst>
      <p:ext uri="{BB962C8B-B14F-4D97-AF65-F5344CB8AC3E}">
        <p14:creationId xmlns:p14="http://schemas.microsoft.com/office/powerpoint/2010/main" val="243938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B1606-62BC-41D5-8297-6CC2BE91CEE1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Default Arguments Versus Overloading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sz="2800" dirty="0" smtClean="0">
                <a:latin typeface="Book Antiqua" pitchFamily="18" charset="0"/>
              </a:rPr>
              <a:t>Using default argument is also overloading, because the function may be called with an optional number of arguments. </a:t>
            </a:r>
          </a:p>
          <a:p>
            <a:pPr algn="just"/>
            <a:r>
              <a:rPr lang="en-US" altLang="en-US" sz="2800" dirty="0" smtClean="0">
                <a:latin typeface="Book Antiqua" pitchFamily="18" charset="0"/>
              </a:rPr>
              <a:t>For instance, consider the following function prototype:</a:t>
            </a:r>
          </a:p>
          <a:p>
            <a:pPr algn="just">
              <a:buNone/>
            </a:pPr>
            <a:r>
              <a:rPr lang="en-US" altLang="en-US" sz="2800" i="1" dirty="0" smtClean="0">
                <a:latin typeface="FangSong" pitchFamily="49" charset="-122"/>
              </a:rPr>
              <a:t> float </a:t>
            </a:r>
            <a:r>
              <a:rPr lang="en-US" altLang="en-US" sz="2800" dirty="0" smtClean="0">
                <a:latin typeface="FangSong" pitchFamily="49" charset="-122"/>
              </a:rPr>
              <a:t>amount (float principal, </a:t>
            </a:r>
            <a:r>
              <a:rPr lang="en-US" altLang="en-US" sz="2800" dirty="0" err="1" smtClean="0">
                <a:latin typeface="FangSong" pitchFamily="49" charset="-122"/>
              </a:rPr>
              <a:t>int</a:t>
            </a:r>
            <a:r>
              <a:rPr lang="en-US" altLang="en-US" sz="2800" dirty="0" smtClean="0">
                <a:latin typeface="FangSong" pitchFamily="49" charset="-122"/>
              </a:rPr>
              <a:t> time=2, float rate=0.08);</a:t>
            </a:r>
          </a:p>
        </p:txBody>
      </p:sp>
    </p:spTree>
    <p:extLst>
      <p:ext uri="{BB962C8B-B14F-4D97-AF65-F5344CB8AC3E}">
        <p14:creationId xmlns:p14="http://schemas.microsoft.com/office/powerpoint/2010/main" val="253678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E3D7E4-54E1-4DFC-99B3-4265286B0E91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6400800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altLang="en-US" sz="2600" dirty="0" smtClean="0">
                <a:latin typeface="Book Antiqua" pitchFamily="18" charset="0"/>
              </a:rPr>
              <a:t>Now this function may be called by providing just one or two or all three argument values. A function call like as follows:</a:t>
            </a:r>
          </a:p>
          <a:p>
            <a:pPr algn="just" eaLnBrk="1" hangingPunct="1">
              <a:buFontTx/>
              <a:buNone/>
            </a:pPr>
            <a:r>
              <a:rPr lang="en-US" altLang="en-US" sz="2600" dirty="0" smtClean="0">
                <a:latin typeface="Book Antiqua" pitchFamily="18" charset="0"/>
              </a:rPr>
              <a:t>		</a:t>
            </a:r>
            <a:r>
              <a:rPr lang="en-US" altLang="en-US" sz="2600" dirty="0" err="1" smtClean="0">
                <a:latin typeface="FangSong" pitchFamily="49" charset="-122"/>
              </a:rPr>
              <a:t>cout</a:t>
            </a:r>
            <a:r>
              <a:rPr lang="en-US" altLang="en-US" sz="2600" dirty="0" smtClean="0">
                <a:latin typeface="FangSong" pitchFamily="49" charset="-122"/>
              </a:rPr>
              <a:t>&lt;&lt;amount (3000);</a:t>
            </a:r>
          </a:p>
          <a:p>
            <a:pPr algn="just" eaLnBrk="1" hangingPunct="1">
              <a:buFontTx/>
              <a:buNone/>
            </a:pPr>
            <a:r>
              <a:rPr lang="en-US" altLang="en-US" sz="2600" dirty="0" smtClean="0">
                <a:latin typeface="Book Antiqua" pitchFamily="18" charset="0"/>
              </a:rPr>
              <a:t>will invoke the function </a:t>
            </a:r>
            <a:r>
              <a:rPr lang="en-US" altLang="en-US" sz="2600" b="1" dirty="0" smtClean="0">
                <a:latin typeface="Book Antiqua" pitchFamily="18" charset="0"/>
              </a:rPr>
              <a:t>amount()</a:t>
            </a:r>
            <a:r>
              <a:rPr lang="en-US" altLang="en-US" sz="2600" dirty="0" smtClean="0">
                <a:latin typeface="Book Antiqua" pitchFamily="18" charset="0"/>
              </a:rPr>
              <a:t> with argument values 3000, 2, and 0.08 respectively. Similarly a function call like</a:t>
            </a:r>
          </a:p>
          <a:p>
            <a:pPr algn="just" eaLnBrk="1" hangingPunct="1">
              <a:buFontTx/>
              <a:buNone/>
            </a:pPr>
            <a:r>
              <a:rPr lang="en-US" altLang="en-US" sz="2600" dirty="0" smtClean="0">
                <a:latin typeface="Book Antiqua" pitchFamily="18" charset="0"/>
              </a:rPr>
              <a:t>		</a:t>
            </a:r>
            <a:r>
              <a:rPr lang="en-US" altLang="en-US" sz="2600" dirty="0" err="1" smtClean="0">
                <a:latin typeface="FangSong" pitchFamily="49" charset="-122"/>
              </a:rPr>
              <a:t>cout</a:t>
            </a:r>
            <a:r>
              <a:rPr lang="en-US" altLang="en-US" sz="2600" dirty="0" smtClean="0">
                <a:latin typeface="FangSong" pitchFamily="49" charset="-122"/>
              </a:rPr>
              <a:t> &lt;&lt;amount (3000,4);</a:t>
            </a:r>
          </a:p>
          <a:p>
            <a:pPr algn="just" eaLnBrk="1" hangingPunct="1">
              <a:buFontTx/>
              <a:buNone/>
            </a:pPr>
            <a:r>
              <a:rPr lang="en-US" altLang="en-US" sz="2600" dirty="0" smtClean="0">
                <a:latin typeface="Book Antiqua" pitchFamily="18" charset="0"/>
              </a:rPr>
              <a:t>Will invoke </a:t>
            </a:r>
            <a:r>
              <a:rPr lang="en-US" altLang="en-US" sz="2600" b="1" dirty="0" smtClean="0">
                <a:latin typeface="Book Antiqua" pitchFamily="18" charset="0"/>
              </a:rPr>
              <a:t>amount() </a:t>
            </a:r>
            <a:r>
              <a:rPr lang="en-US" altLang="en-US" sz="2600" dirty="0" smtClean="0">
                <a:latin typeface="Book Antiqua" pitchFamily="18" charset="0"/>
              </a:rPr>
              <a:t> with argument values 3000, 4 and 0.08</a:t>
            </a:r>
          </a:p>
          <a:p>
            <a:pPr algn="just">
              <a:buNone/>
            </a:pPr>
            <a:r>
              <a:rPr lang="en-US" altLang="en-US" sz="2600" dirty="0" smtClean="0">
                <a:latin typeface="Book Antiqua" pitchFamily="18" charset="0"/>
              </a:rPr>
              <a:t>		</a:t>
            </a:r>
            <a:r>
              <a:rPr lang="en-US" altLang="en-US" sz="2600" dirty="0" err="1" smtClean="0">
                <a:latin typeface="FangSong" pitchFamily="49" charset="-122"/>
              </a:rPr>
              <a:t>cout</a:t>
            </a:r>
            <a:r>
              <a:rPr lang="en-US" altLang="en-US" sz="2600" dirty="0" smtClean="0">
                <a:latin typeface="FangSong" pitchFamily="49" charset="-122"/>
              </a:rPr>
              <a:t> &lt;&lt;amount (2500,5,0.12);</a:t>
            </a:r>
            <a:endParaRPr lang="en-US" altLang="en-US" sz="2600" dirty="0" smtClean="0">
              <a:latin typeface="Book Antiqua" pitchFamily="18" charset="0"/>
            </a:endParaRPr>
          </a:p>
          <a:p>
            <a:pPr algn="just">
              <a:buNone/>
            </a:pPr>
            <a:r>
              <a:rPr lang="en-US" altLang="en-US" sz="2600" dirty="0" smtClean="0">
                <a:latin typeface="Book Antiqua" pitchFamily="18" charset="0"/>
              </a:rPr>
              <a:t>Will invoke </a:t>
            </a:r>
            <a:r>
              <a:rPr lang="en-US" altLang="en-US" sz="2600" b="1" dirty="0" smtClean="0">
                <a:latin typeface="Book Antiqua" pitchFamily="18" charset="0"/>
              </a:rPr>
              <a:t>amount() </a:t>
            </a:r>
            <a:r>
              <a:rPr lang="en-US" altLang="en-US" sz="2600" dirty="0" smtClean="0">
                <a:latin typeface="Book Antiqua" pitchFamily="18" charset="0"/>
              </a:rPr>
              <a:t> with argument values 2500, 5, and 0.12 respectively</a:t>
            </a:r>
          </a:p>
        </p:txBody>
      </p:sp>
    </p:spTree>
    <p:extLst>
      <p:ext uri="{BB962C8B-B14F-4D97-AF65-F5344CB8AC3E}">
        <p14:creationId xmlns:p14="http://schemas.microsoft.com/office/powerpoint/2010/main" val="295101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6" y="105544"/>
            <a:ext cx="8858280" cy="6681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PAC - Finding Gross pay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41478"/>
              </p:ext>
            </p:extLst>
          </p:nvPr>
        </p:nvGraphicFramePr>
        <p:xfrm>
          <a:off x="285720" y="1571612"/>
          <a:ext cx="8643997" cy="3322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332"/>
                <a:gridCol w="2503454"/>
                <a:gridCol w="3259211"/>
              </a:tblGrid>
              <a:tr h="408910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Input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Output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Logic Involved</a:t>
                      </a:r>
                      <a:endParaRPr lang="en-GB" sz="3200" dirty="0"/>
                    </a:p>
                  </a:txBody>
                  <a:tcPr/>
                </a:tc>
              </a:tr>
              <a:tr h="2743033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Components for</a:t>
                      </a:r>
                      <a:r>
                        <a:rPr lang="en-GB" sz="3200" baseline="0" dirty="0" smtClean="0"/>
                        <a:t> calculating gross pay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Gross pay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Based on type of employees – Calculate gross pay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98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28603"/>
            <a:ext cx="8001056" cy="559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85794"/>
            <a:ext cx="8594268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IN" dirty="0" smtClean="0"/>
              <a:t>Writing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Same function name for all three type of employees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More meaningful and elegant way of doing things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I prefer the name - </a:t>
            </a:r>
            <a:r>
              <a:rPr lang="en-IN" dirty="0" err="1" smtClean="0"/>
              <a:t>calculate_Gross_Pay</a:t>
            </a:r>
            <a:r>
              <a:rPr lang="en-IN" dirty="0" smtClean="0"/>
              <a:t> for all types of employees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9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457200" y="5486400"/>
            <a:ext cx="8458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200"/>
              <a:t>Look alike but exhibit different characters</a:t>
            </a:r>
          </a:p>
        </p:txBody>
      </p:sp>
      <p:pic>
        <p:nvPicPr>
          <p:cNvPr id="1026" name="Picture 2" descr="https://i.ytimg.com/vi/3GNG12g2bKw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40" y="764704"/>
            <a:ext cx="7452320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Polymorphism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64360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en-US" dirty="0" smtClean="0">
                <a:latin typeface="Book Antiqua" pitchFamily="18" charset="0"/>
              </a:rPr>
              <a:t>Refers to ‘one name having many forms’, ‘one interface doing multiple actions’.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 smtClean="0">
                <a:latin typeface="Book Antiqua" pitchFamily="18" charset="0"/>
              </a:rPr>
              <a:t>In C++, polymorphism can be either 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 smtClean="0">
                <a:latin typeface="Book Antiqua" pitchFamily="18" charset="0"/>
              </a:rPr>
              <a:t>static polymorphism or 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 smtClean="0">
                <a:latin typeface="Book Antiqua" pitchFamily="18" charset="0"/>
              </a:rPr>
              <a:t>dynamic polymorphism.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 smtClean="0">
                <a:latin typeface="Book Antiqua" pitchFamily="18" charset="0"/>
              </a:rPr>
              <a:t>C++ implements </a:t>
            </a:r>
            <a:r>
              <a:rPr lang="en-US" altLang="en-US" i="1" dirty="0">
                <a:latin typeface="Book Antiqua" pitchFamily="18" charset="0"/>
              </a:rPr>
              <a:t>static</a:t>
            </a:r>
            <a:r>
              <a:rPr lang="en-US" altLang="en-US" dirty="0" smtClean="0">
                <a:latin typeface="Book Antiqua" pitchFamily="18" charset="0"/>
              </a:rPr>
              <a:t> </a:t>
            </a:r>
            <a:r>
              <a:rPr lang="en-US" altLang="en-US" i="1" dirty="0" smtClean="0">
                <a:latin typeface="Book Antiqua" pitchFamily="18" charset="0"/>
              </a:rPr>
              <a:t>polymorphism </a:t>
            </a:r>
            <a:r>
              <a:rPr lang="en-US" altLang="en-US" dirty="0" smtClean="0">
                <a:latin typeface="Book Antiqua" pitchFamily="18" charset="0"/>
              </a:rPr>
              <a:t>through </a:t>
            </a:r>
          </a:p>
          <a:p>
            <a:pPr lvl="1" algn="just">
              <a:lnSpc>
                <a:spcPct val="150000"/>
              </a:lnSpc>
            </a:pPr>
            <a:r>
              <a:rPr lang="en-US" altLang="en-US" i="1" dirty="0" smtClean="0">
                <a:latin typeface="Book Antiqua" pitchFamily="18" charset="0"/>
              </a:rPr>
              <a:t>overloaded functions </a:t>
            </a:r>
          </a:p>
          <a:p>
            <a:pPr lvl="1" algn="just">
              <a:lnSpc>
                <a:spcPct val="150000"/>
              </a:lnSpc>
            </a:pPr>
            <a:r>
              <a:rPr lang="en-US" altLang="en-US" i="1" dirty="0" smtClean="0">
                <a:latin typeface="Book Antiqua" pitchFamily="18" charset="0"/>
              </a:rPr>
              <a:t>overloaded operators</a:t>
            </a:r>
          </a:p>
        </p:txBody>
      </p:sp>
    </p:spTree>
    <p:extLst>
      <p:ext uri="{BB962C8B-B14F-4D97-AF65-F5344CB8AC3E}">
        <p14:creationId xmlns:p14="http://schemas.microsoft.com/office/powerpoint/2010/main" val="11426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Overloading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5"/>
            <a:ext cx="8229600" cy="564360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dirty="0" smtClean="0">
                <a:latin typeface="Book Antiqua" pitchFamily="18" charset="0"/>
              </a:rPr>
              <a:t>Overloading – A name having two or more distinct meanings</a:t>
            </a:r>
          </a:p>
          <a:p>
            <a:pPr algn="just">
              <a:lnSpc>
                <a:spcPct val="150000"/>
              </a:lnSpc>
            </a:pPr>
            <a:r>
              <a:rPr lang="en-US" altLang="en-US" dirty="0" smtClean="0">
                <a:latin typeface="Book Antiqua" pitchFamily="18" charset="0"/>
              </a:rPr>
              <a:t>Overloaded function -  a function having more than one distinct meanings</a:t>
            </a:r>
          </a:p>
          <a:p>
            <a:pPr algn="just">
              <a:lnSpc>
                <a:spcPct val="150000"/>
              </a:lnSpc>
            </a:pPr>
            <a:r>
              <a:rPr lang="en-US" altLang="en-US" dirty="0" smtClean="0">
                <a:latin typeface="Book Antiqua" pitchFamily="18" charset="0"/>
              </a:rPr>
              <a:t>Overloaded operator - When two or more distinct meanings are defined for an operator</a:t>
            </a:r>
          </a:p>
        </p:txBody>
      </p:sp>
    </p:spTree>
    <p:extLst>
      <p:ext uri="{BB962C8B-B14F-4D97-AF65-F5344CB8AC3E}">
        <p14:creationId xmlns:p14="http://schemas.microsoft.com/office/powerpoint/2010/main" val="11426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96908"/>
          </a:xfrm>
        </p:spPr>
        <p:txBody>
          <a:bodyPr/>
          <a:lstStyle/>
          <a:p>
            <a:r>
              <a:rPr lang="en-IN" dirty="0" smtClean="0"/>
              <a:t>Function Overloading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 marL="365125" lvl="0" indent="-255588" fontAlgn="base">
              <a:lnSpc>
                <a:spcPct val="15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pitchFamily="18" charset="2"/>
              <a:buChar char=""/>
            </a:pPr>
            <a:r>
              <a:rPr lang="en-US" sz="2700" dirty="0">
                <a:solidFill>
                  <a:srgbClr val="000000"/>
                </a:solidFill>
                <a:latin typeface="Times New Roman" pitchFamily="18" charset="0"/>
              </a:rPr>
              <a:t>C++ enables several functions of the same name to be defined, as long as they have different signatures.</a:t>
            </a:r>
          </a:p>
          <a:p>
            <a:pPr marL="365125" lvl="0" indent="-255588" fontAlgn="base">
              <a:lnSpc>
                <a:spcPct val="15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pitchFamily="18" charset="2"/>
              <a:buChar char=""/>
            </a:pPr>
            <a:r>
              <a:rPr lang="en-US" sz="2700" dirty="0">
                <a:solidFill>
                  <a:srgbClr val="000000"/>
                </a:solidFill>
                <a:latin typeface="Times New Roman" pitchFamily="18" charset="0"/>
              </a:rPr>
              <a:t>This is called </a:t>
            </a:r>
            <a:r>
              <a:rPr lang="en-US" sz="2700" dirty="0">
                <a:solidFill>
                  <a:srgbClr val="0000FF"/>
                </a:solidFill>
                <a:latin typeface="Times New Roman" pitchFamily="18" charset="0"/>
              </a:rPr>
              <a:t>function overloading</a:t>
            </a:r>
            <a:r>
              <a:rPr lang="en-US" sz="27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marL="365125" lvl="0" indent="-255588" fontAlgn="base">
              <a:lnSpc>
                <a:spcPct val="15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pitchFamily="18" charset="2"/>
              <a:buChar char=""/>
            </a:pPr>
            <a:r>
              <a:rPr lang="en-US" sz="2700" dirty="0">
                <a:solidFill>
                  <a:srgbClr val="000000"/>
                </a:solidFill>
                <a:latin typeface="Times New Roman" pitchFamily="18" charset="0"/>
              </a:rPr>
              <a:t>The C++ compiler selects the proper function to call by examining the number, types and order of the arguments in the call.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1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1414"/>
            <a:ext cx="8786874" cy="6643710"/>
          </a:xfrm>
        </p:spPr>
        <p:txBody>
          <a:bodyPr>
            <a:normAutofit/>
          </a:bodyPr>
          <a:lstStyle/>
          <a:p>
            <a:pPr marL="365125" lvl="0" indent="-255588" fontAlgn="base">
              <a:lnSpc>
                <a:spcPct val="2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pitchFamily="18" charset="2"/>
              <a:buChar char=""/>
            </a:pPr>
            <a:r>
              <a:rPr lang="en-US" sz="2700" dirty="0">
                <a:solidFill>
                  <a:srgbClr val="000000"/>
                </a:solidFill>
                <a:latin typeface="Times New Roman" pitchFamily="18" charset="0"/>
              </a:rPr>
              <a:t>Overloaded functions are distinguished by their </a:t>
            </a:r>
            <a:r>
              <a:rPr lang="en-US" sz="2700" dirty="0" smtClean="0">
                <a:solidFill>
                  <a:srgbClr val="000000"/>
                </a:solidFill>
                <a:latin typeface="Times New Roman" pitchFamily="18" charset="0"/>
              </a:rPr>
              <a:t>signatures</a:t>
            </a:r>
            <a:endParaRPr lang="en-US" sz="27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65125" lvl="0" indent="-255588" fontAlgn="base">
              <a:lnSpc>
                <a:spcPct val="2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pitchFamily="18" charset="2"/>
              <a:buChar char=""/>
            </a:pPr>
            <a:r>
              <a:rPr lang="en-US" sz="2700" dirty="0" smtClean="0">
                <a:solidFill>
                  <a:srgbClr val="000000"/>
                </a:solidFill>
                <a:latin typeface="Times New Roman" pitchFamily="18" charset="0"/>
              </a:rPr>
              <a:t>Signature - Combination </a:t>
            </a:r>
            <a:r>
              <a:rPr lang="en-US" sz="2700" dirty="0">
                <a:solidFill>
                  <a:srgbClr val="000000"/>
                </a:solidFill>
                <a:latin typeface="Times New Roman" pitchFamily="18" charset="0"/>
              </a:rPr>
              <a:t>of a function’s name and its parameter types (in order</a:t>
            </a:r>
            <a:r>
              <a:rPr lang="en-US" sz="27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sz="27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65125" lvl="0" indent="-255588" fontAlgn="base">
              <a:lnSpc>
                <a:spcPct val="2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pitchFamily="18" charset="2"/>
              <a:buChar char=""/>
            </a:pPr>
            <a:r>
              <a:rPr lang="en-US" sz="2700" dirty="0" smtClean="0">
                <a:solidFill>
                  <a:srgbClr val="000000"/>
                </a:solidFill>
                <a:latin typeface="Times New Roman" pitchFamily="18" charset="0"/>
              </a:rPr>
              <a:t>C++ compilers </a:t>
            </a:r>
            <a:r>
              <a:rPr lang="en-US" sz="2700" dirty="0">
                <a:solidFill>
                  <a:srgbClr val="000000"/>
                </a:solidFill>
                <a:latin typeface="Times New Roman" pitchFamily="18" charset="0"/>
              </a:rPr>
              <a:t>encodes each function identifier with the number and types of its parameters (sometimes referred to as </a:t>
            </a:r>
            <a:r>
              <a:rPr lang="en-US" sz="2700" dirty="0">
                <a:solidFill>
                  <a:srgbClr val="0000FF"/>
                </a:solidFill>
                <a:latin typeface="Times New Roman" pitchFamily="18" charset="0"/>
              </a:rPr>
              <a:t>name mangling</a:t>
            </a:r>
            <a:r>
              <a:rPr lang="en-US" sz="2700" dirty="0">
                <a:solidFill>
                  <a:srgbClr val="000000"/>
                </a:solidFill>
                <a:latin typeface="Times New Roman" pitchFamily="18" charset="0"/>
              </a:rPr>
              <a:t> or </a:t>
            </a:r>
            <a:r>
              <a:rPr lang="en-US" sz="2700" dirty="0">
                <a:solidFill>
                  <a:srgbClr val="0000FF"/>
                </a:solidFill>
                <a:latin typeface="Times New Roman" pitchFamily="18" charset="0"/>
              </a:rPr>
              <a:t>name decoration</a:t>
            </a:r>
            <a:r>
              <a:rPr lang="en-US" sz="2700" dirty="0">
                <a:solidFill>
                  <a:srgbClr val="000000"/>
                </a:solidFill>
                <a:latin typeface="Times New Roman" pitchFamily="18" charset="0"/>
              </a:rPr>
              <a:t>) to enable </a:t>
            </a:r>
            <a:r>
              <a:rPr lang="en-US" sz="2700" dirty="0">
                <a:solidFill>
                  <a:srgbClr val="0000FF"/>
                </a:solidFill>
                <a:latin typeface="Times New Roman" pitchFamily="18" charset="0"/>
              </a:rPr>
              <a:t>type-safe linkage</a:t>
            </a:r>
            <a:r>
              <a:rPr lang="en-US" sz="270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 sz="27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28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8670</TotalTime>
  <Words>1028</Words>
  <Application>Microsoft Office PowerPoint</Application>
  <PresentationFormat>On-screen Show (4:3)</PresentationFormat>
  <Paragraphs>165</Paragraphs>
  <Slides>31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Function Overloading</vt:lpstr>
      <vt:lpstr>Finding Gross Pay </vt:lpstr>
      <vt:lpstr>PAC - Finding Gross pay</vt:lpstr>
      <vt:lpstr>Writing Functions</vt:lpstr>
      <vt:lpstr>PowerPoint Presentation</vt:lpstr>
      <vt:lpstr>Polymorphism</vt:lpstr>
      <vt:lpstr>Overloading</vt:lpstr>
      <vt:lpstr>Function Overloading</vt:lpstr>
      <vt:lpstr>PowerPoint Presentation</vt:lpstr>
      <vt:lpstr>PowerPoint Presentation</vt:lpstr>
      <vt:lpstr>Signature of a Function</vt:lpstr>
      <vt:lpstr>PowerPoint Presentation</vt:lpstr>
      <vt:lpstr>PowerPoint Presentation</vt:lpstr>
      <vt:lpstr>PowerPoint Presentation</vt:lpstr>
      <vt:lpstr>PowerPoint Presentation</vt:lpstr>
      <vt:lpstr>CALLING OVERLOADED FUNCTIONS</vt:lpstr>
      <vt:lpstr>Steps Involved in Finding the Best Match for a function call</vt:lpstr>
      <vt:lpstr>Exact Match</vt:lpstr>
      <vt:lpstr>2. A match through promotion</vt:lpstr>
      <vt:lpstr>PowerPoint Presentation</vt:lpstr>
      <vt:lpstr>PowerPoint Presentation</vt:lpstr>
      <vt:lpstr>PowerPoint Presentation</vt:lpstr>
      <vt:lpstr>3. A match through application of standard C++ conversion rules</vt:lpstr>
      <vt:lpstr>PowerPoint Presentation</vt:lpstr>
      <vt:lpstr>PowerPoint Presentation</vt:lpstr>
      <vt:lpstr>4. A match through application of a user-defined conversion</vt:lpstr>
      <vt:lpstr>Default Arguments Versus Overloading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Overloading</dc:title>
  <dc:creator>user</dc:creator>
  <cp:lastModifiedBy>Umang Chaudhary</cp:lastModifiedBy>
  <cp:revision>159</cp:revision>
  <dcterms:created xsi:type="dcterms:W3CDTF">2016-01-13T04:29:24Z</dcterms:created>
  <dcterms:modified xsi:type="dcterms:W3CDTF">2017-01-22T09:39:21Z</dcterms:modified>
</cp:coreProperties>
</file>