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NhXzVZH+vEi+uuEVjC1REGKat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e023d78c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e5e023d78c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e5e023d78c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ge5e023d78c_0_1202"/>
          <p:cNvGrpSpPr/>
          <p:nvPr/>
        </p:nvGrpSpPr>
        <p:grpSpPr>
          <a:xfrm>
            <a:off x="5800234" y="3807170"/>
            <a:ext cx="591423" cy="140843"/>
            <a:chOff x="4137525" y="2915950"/>
            <a:chExt cx="869100" cy="207000"/>
          </a:xfrm>
        </p:grpSpPr>
        <p:sp>
          <p:nvSpPr>
            <p:cNvPr id="15" name="Google Shape;15;ge5e023d78c_0_120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e5e023d78c_0_120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e5e023d78c_0_120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ge5e023d78c_0_1202"/>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9" name="Google Shape;19;ge5e023d78c_0_1202"/>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ge5e023d78c_0_120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e5e023d78c_0_123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stStyle>
          <a:p/>
        </p:txBody>
      </p:sp>
      <p:sp>
        <p:nvSpPr>
          <p:cNvPr id="54" name="Google Shape;54;ge5e023d78c_0_123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e5e023d78c_0_1242"/>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7" name="Google Shape;57;ge5e023d78c_0_1242"/>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8" name="Google Shape;58;ge5e023d78c_0_124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ge5e023d78c_0_124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ge5e023d78c_0_1210"/>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ge5e023d78c_0_121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e5e023d78c_0_12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ge5e023d78c_0_12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9" name="Google Shape;29;ge5e023d78c_0_121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e5e023d78c_0_12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2" name="Google Shape;32;ge5e023d78c_0_121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3" name="Google Shape;33;ge5e023d78c_0_121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ge5e023d78c_0_121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e5e023d78c_0_122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7" name="Google Shape;37;ge5e023d78c_0_122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e5e023d78c_0_122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ge5e023d78c_0_122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ge5e023d78c_0_122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ge5e023d78c_0_1229"/>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4" name="Google Shape;44;ge5e023d78c_0_122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e5e023d78c_0_1232"/>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e5e023d78c_0_123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e5e023d78c_0_1232"/>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9" name="Google Shape;49;ge5e023d78c_0_1232"/>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0" name="Google Shape;50;ge5e023d78c_0_1232"/>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51" name="Google Shape;51;ge5e023d78c_0_123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ge5e023d78c_0_119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11" name="Google Shape;11;ge5e023d78c_0_119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Arial"/>
              <a:buChar char="●"/>
              <a:defRPr b="0" i="0" sz="2400" u="none" cap="none" strike="noStrike">
                <a:solidFill>
                  <a:schemeClr val="accent3"/>
                </a:solidFill>
                <a:latin typeface="Arial"/>
                <a:ea typeface="Arial"/>
                <a:cs typeface="Arial"/>
                <a:sym typeface="Arial"/>
              </a:defRPr>
            </a:lvl1pPr>
            <a:lvl2pPr indent="-349250" lvl="1" marL="9144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2pPr>
            <a:lvl3pPr indent="-349250" lvl="2" marL="13716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3pPr>
            <a:lvl4pPr indent="-349250" lvl="3" marL="18288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4pPr>
            <a:lvl5pPr indent="-349250" lvl="4" marL="22860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5pPr>
            <a:lvl6pPr indent="-349250" lvl="5" marL="27432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6pPr>
            <a:lvl7pPr indent="-349250" lvl="6" marL="32004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7pPr>
            <a:lvl8pPr indent="-349250" lvl="7" marL="36576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8pPr>
            <a:lvl9pPr indent="-349250" lvl="8" marL="4114800" marR="0" rtl="0" algn="l">
              <a:lnSpc>
                <a:spcPct val="115000"/>
              </a:lnSpc>
              <a:spcBef>
                <a:spcPts val="0"/>
              </a:spcBef>
              <a:spcAft>
                <a:spcPts val="0"/>
              </a:spcAft>
              <a:buClr>
                <a:schemeClr val="accent3"/>
              </a:buClr>
              <a:buSzPts val="1900"/>
              <a:buFont typeface="Arial"/>
              <a:buChar char="■"/>
              <a:defRPr b="0" i="0" sz="1900" u="none" cap="none" strike="noStrike">
                <a:solidFill>
                  <a:schemeClr val="accent3"/>
                </a:solidFill>
                <a:latin typeface="Arial"/>
                <a:ea typeface="Arial"/>
                <a:cs typeface="Arial"/>
                <a:sym typeface="Arial"/>
              </a:defRPr>
            </a:lvl9pPr>
          </a:lstStyle>
          <a:p/>
        </p:txBody>
      </p:sp>
      <p:sp>
        <p:nvSpPr>
          <p:cNvPr id="12" name="Google Shape;12;ge5e023d78c_0_119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2.jpg"/><Relationship Id="rId8"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8.jpg"/><Relationship Id="rId8"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600"/>
              <a:t>COVID VACCINATION TOKEN BOOKING</a:t>
            </a:r>
            <a:endParaRPr sz="6600"/>
          </a:p>
        </p:txBody>
      </p:sp>
      <p:sp>
        <p:nvSpPr>
          <p:cNvPr id="64" name="Google Shape;64;p1"/>
          <p:cNvSpPr txBox="1"/>
          <p:nvPr>
            <p:ph idx="1" type="subTitle"/>
          </p:nvPr>
        </p:nvSpPr>
        <p:spPr>
          <a:xfrm>
            <a:off x="2240400" y="4065924"/>
            <a:ext cx="8042700" cy="1943100"/>
          </a:xfrm>
          <a:prstGeom prst="rect">
            <a:avLst/>
          </a:prstGeom>
          <a:noFill/>
          <a:ln>
            <a:noFill/>
          </a:ln>
        </p:spPr>
        <p:txBody>
          <a:bodyPr anchorCtr="0" anchor="t" bIns="45700" lIns="91425" spcFirstLastPara="1" rIns="91425" wrap="square" tIns="45700">
            <a:normAutofit lnSpcReduction="10000"/>
          </a:bodyPr>
          <a:lstStyle/>
          <a:p>
            <a:pPr indent="457200" lvl="0" marL="0" rtl="0" algn="ctr">
              <a:lnSpc>
                <a:spcPct val="90000"/>
              </a:lnSpc>
              <a:spcBef>
                <a:spcPts val="0"/>
              </a:spcBef>
              <a:spcAft>
                <a:spcPts val="0"/>
              </a:spcAft>
              <a:buClr>
                <a:schemeClr val="dk1"/>
              </a:buClr>
              <a:buSzPts val="1800"/>
              <a:buNone/>
            </a:pPr>
            <a:r>
              <a:rPr lang="en-US">
                <a:solidFill>
                  <a:srgbClr val="F1C232"/>
                </a:solidFill>
              </a:rPr>
              <a:t>GOAL DIGGERS</a:t>
            </a:r>
            <a:endParaRPr>
              <a:solidFill>
                <a:srgbClr val="F1C232"/>
              </a:solidFill>
            </a:endParaRPr>
          </a:p>
          <a:p>
            <a:pPr indent="0" lvl="0" marL="0" rtl="0" algn="ctr">
              <a:lnSpc>
                <a:spcPct val="90000"/>
              </a:lnSpc>
              <a:spcBef>
                <a:spcPts val="0"/>
              </a:spcBef>
              <a:spcAft>
                <a:spcPts val="0"/>
              </a:spcAft>
              <a:buClr>
                <a:schemeClr val="dk1"/>
              </a:buClr>
              <a:buSzPts val="1800"/>
              <a:buNone/>
            </a:pPr>
            <a:r>
              <a:t/>
            </a:r>
            <a:endParaRPr>
              <a:solidFill>
                <a:schemeClr val="dk1"/>
              </a:solidFill>
            </a:endParaRPr>
          </a:p>
          <a:p>
            <a:pPr indent="457200" lvl="0" marL="914400" rtl="0" algn="ctr">
              <a:lnSpc>
                <a:spcPct val="90000"/>
              </a:lnSpc>
              <a:spcBef>
                <a:spcPts val="0"/>
              </a:spcBef>
              <a:spcAft>
                <a:spcPts val="0"/>
              </a:spcAft>
              <a:buClr>
                <a:schemeClr val="dk1"/>
              </a:buClr>
              <a:buSzPts val="1800"/>
              <a:buNone/>
            </a:pPr>
            <a:r>
              <a:t/>
            </a:r>
            <a:endParaRPr>
              <a:solidFill>
                <a:schemeClr val="dk1"/>
              </a:solidFill>
            </a:endParaRPr>
          </a:p>
          <a:p>
            <a:pPr indent="457200" lvl="0" marL="1371600" rtl="0" algn="ctr">
              <a:lnSpc>
                <a:spcPct val="90000"/>
              </a:lnSpc>
              <a:spcBef>
                <a:spcPts val="0"/>
              </a:spcBef>
              <a:spcAft>
                <a:spcPts val="0"/>
              </a:spcAft>
              <a:buClr>
                <a:schemeClr val="dk1"/>
              </a:buClr>
              <a:buSzPts val="1800"/>
              <a:buNone/>
            </a:pPr>
            <a:r>
              <a:rPr lang="en-US">
                <a:solidFill>
                  <a:schemeClr val="dk1"/>
                </a:solidFill>
              </a:rPr>
              <a:t>SNEHA T</a:t>
            </a:r>
            <a:endParaRPr>
              <a:solidFill>
                <a:schemeClr val="dk1"/>
              </a:solidFill>
            </a:endParaRPr>
          </a:p>
          <a:p>
            <a:pPr indent="457200" lvl="0" marL="2743200" rtl="0" algn="ctr">
              <a:lnSpc>
                <a:spcPct val="90000"/>
              </a:lnSpc>
              <a:spcBef>
                <a:spcPts val="0"/>
              </a:spcBef>
              <a:spcAft>
                <a:spcPts val="0"/>
              </a:spcAft>
              <a:buClr>
                <a:schemeClr val="dk1"/>
              </a:buClr>
              <a:buSzPts val="1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Glowing-idea - Light Bulb Idea, HD Png Download - vhv" id="69" name="Google Shape;69;p2"/>
          <p:cNvPicPr preferRelativeResize="0"/>
          <p:nvPr/>
        </p:nvPicPr>
        <p:blipFill rotWithShape="1">
          <a:blip r:embed="rId3">
            <a:alphaModFix/>
          </a:blip>
          <a:srcRect b="0" l="0" r="0" t="0"/>
          <a:stretch/>
        </p:blipFill>
        <p:spPr>
          <a:xfrm>
            <a:off x="995085" y="2263435"/>
            <a:ext cx="1078641" cy="557531"/>
          </a:xfrm>
          <a:prstGeom prst="rect">
            <a:avLst/>
          </a:prstGeom>
          <a:noFill/>
          <a:ln>
            <a:noFill/>
          </a:ln>
        </p:spPr>
      </p:pic>
      <p:sp>
        <p:nvSpPr>
          <p:cNvPr id="70" name="Google Shape;70;p2"/>
          <p:cNvSpPr txBox="1"/>
          <p:nvPr/>
        </p:nvSpPr>
        <p:spPr>
          <a:xfrm>
            <a:off x="0" y="2402626"/>
            <a:ext cx="9950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IDEA</a:t>
            </a:r>
            <a:endParaRPr b="0" i="0" sz="2400" u="none" cap="none" strike="noStrike">
              <a:solidFill>
                <a:srgbClr val="0070C0"/>
              </a:solidFill>
              <a:latin typeface="Arial"/>
              <a:ea typeface="Arial"/>
              <a:cs typeface="Arial"/>
              <a:sym typeface="Arial"/>
            </a:endParaRPr>
          </a:p>
        </p:txBody>
      </p:sp>
      <p:sp>
        <p:nvSpPr>
          <p:cNvPr id="71" name="Google Shape;71;p2"/>
          <p:cNvSpPr/>
          <p:nvPr/>
        </p:nvSpPr>
        <p:spPr>
          <a:xfrm>
            <a:off x="0" y="456301"/>
            <a:ext cx="174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Arial"/>
                <a:ea typeface="Arial"/>
                <a:cs typeface="Arial"/>
                <a:sym typeface="Arial"/>
              </a:rPr>
              <a:t>PROBLEM</a:t>
            </a:r>
            <a:endParaRPr b="0" i="0" sz="2400" u="none" cap="none" strike="noStrike">
              <a:solidFill>
                <a:srgbClr val="0070C0"/>
              </a:solidFill>
              <a:latin typeface="Arial"/>
              <a:ea typeface="Arial"/>
              <a:cs typeface="Arial"/>
              <a:sym typeface="Arial"/>
            </a:endParaRPr>
          </a:p>
        </p:txBody>
      </p:sp>
      <p:pic>
        <p:nvPicPr>
          <p:cNvPr descr="Businessman Examine Word - Problem Stock Photo, Picture And Royalty Free  Image. Image 47797116." id="72" name="Google Shape;72;p2"/>
          <p:cNvPicPr preferRelativeResize="0"/>
          <p:nvPr/>
        </p:nvPicPr>
        <p:blipFill rotWithShape="1">
          <a:blip r:embed="rId4">
            <a:alphaModFix/>
          </a:blip>
          <a:srcRect b="0" l="0" r="0" t="0"/>
          <a:stretch/>
        </p:blipFill>
        <p:spPr>
          <a:xfrm>
            <a:off x="1747175" y="324960"/>
            <a:ext cx="1139553" cy="593016"/>
          </a:xfrm>
          <a:prstGeom prst="rect">
            <a:avLst/>
          </a:prstGeom>
          <a:noFill/>
          <a:ln>
            <a:noFill/>
          </a:ln>
        </p:spPr>
      </p:pic>
      <p:sp>
        <p:nvSpPr>
          <p:cNvPr id="73" name="Google Shape;73;p2"/>
          <p:cNvSpPr/>
          <p:nvPr/>
        </p:nvSpPr>
        <p:spPr>
          <a:xfrm>
            <a:off x="296092" y="1139203"/>
            <a:ext cx="1159981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eorgia"/>
                <a:ea typeface="Georgia"/>
                <a:cs typeface="Georgia"/>
                <a:sym typeface="Georgia"/>
              </a:rPr>
              <a:t>             We Coimbatore corporation are facing issues in regulating the crowd who are coming to book vaccination slots directly. Need to develop robust and innovative solutions for COVID 19 vaccnation drive slot booking for different user personas. All the bookings need to be managed centrally in a single system</a:t>
            </a:r>
            <a:endParaRPr b="0" i="0" sz="1800" u="none" cap="none" strike="noStrike">
              <a:solidFill>
                <a:schemeClr val="dk1"/>
              </a:solidFill>
              <a:latin typeface="Georgia"/>
              <a:ea typeface="Georgia"/>
              <a:cs typeface="Georgia"/>
              <a:sym typeface="Georgia"/>
            </a:endParaRPr>
          </a:p>
        </p:txBody>
      </p:sp>
      <p:sp>
        <p:nvSpPr>
          <p:cNvPr id="74" name="Google Shape;74;p2"/>
          <p:cNvSpPr txBox="1"/>
          <p:nvPr/>
        </p:nvSpPr>
        <p:spPr>
          <a:xfrm>
            <a:off x="901338" y="3021874"/>
            <a:ext cx="10162902" cy="255454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To create a website where we can register for the vaccination.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First register using email id or phone number. Link Aadhar card for proof and give necessary details.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Then enter pin code to how available centers or hospitals near you with vacant spots. </a:t>
            </a:r>
            <a:endParaRPr b="0" i="0" sz="1600" u="none" cap="none" strike="noStrike">
              <a:solidFill>
                <a:schemeClr val="dk1"/>
              </a:solidFill>
              <a:latin typeface="Georgia"/>
              <a:ea typeface="Georgia"/>
              <a:cs typeface="Georgia"/>
              <a:sym typeface="Georgia"/>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Select the required date for the vaccination. Then select if you require free vaccine or paid vaccine and then select the preferred vaccine. </a:t>
            </a:r>
            <a:endParaRPr b="0" i="0" sz="1600" u="none" cap="none" strike="noStrike">
              <a:solidFill>
                <a:schemeClr val="dk1"/>
              </a:solidFill>
              <a:latin typeface="Georgia"/>
              <a:ea typeface="Georgia"/>
              <a:cs typeface="Georgia"/>
              <a:sym typeface="Georgia"/>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Pre-booking of vaccination is available </a:t>
            </a:r>
            <a:endParaRPr b="0" i="0" sz="1600" u="none" cap="none" strike="noStrike">
              <a:solidFill>
                <a:schemeClr val="dk1"/>
              </a:solidFill>
              <a:latin typeface="Georgia"/>
              <a:ea typeface="Georgia"/>
              <a:cs typeface="Georgia"/>
              <a:sym typeface="Georgia"/>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Confirm the booking by entering the OTP sent to your number.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For paid vaccinations online payment is available. Can be paid through Gpay, Paytm or bank transaction.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Georgia"/>
                <a:ea typeface="Georgia"/>
                <a:cs typeface="Georgia"/>
                <a:sym typeface="Georgia"/>
              </a:rPr>
              <a:t>People with no smart phones are given with a mobile number they can make phone calls and register their slot. </a:t>
            </a:r>
            <a:endParaRPr b="0" i="0" sz="1600" u="none" cap="none" strike="noStrik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383178" y="408524"/>
            <a:ext cx="6017622" cy="819386"/>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0070C0"/>
              </a:buClr>
              <a:buSzPts val="4800"/>
              <a:buFont typeface="Georgia"/>
              <a:buNone/>
            </a:pPr>
            <a:r>
              <a:rPr b="0" i="0" lang="en-US" sz="4800" u="none" cap="none" strike="noStrike">
                <a:solidFill>
                  <a:srgbClr val="0070C0"/>
                </a:solidFill>
                <a:latin typeface="Georgia"/>
                <a:ea typeface="Georgia"/>
                <a:cs typeface="Georgia"/>
                <a:sym typeface="Georgia"/>
              </a:rPr>
              <a:t>Technological stack</a:t>
            </a:r>
            <a:endParaRPr b="0" i="0" sz="4800" u="none" cap="none" strike="noStrike">
              <a:solidFill>
                <a:srgbClr val="0070C0"/>
              </a:solidFill>
              <a:latin typeface="Georgia"/>
              <a:ea typeface="Georgia"/>
              <a:cs typeface="Georgia"/>
              <a:sym typeface="Georgia"/>
            </a:endParaRPr>
          </a:p>
        </p:txBody>
      </p:sp>
      <p:sp>
        <p:nvSpPr>
          <p:cNvPr id="80" name="Google Shape;80;p3"/>
          <p:cNvSpPr txBox="1"/>
          <p:nvPr/>
        </p:nvSpPr>
        <p:spPr>
          <a:xfrm>
            <a:off x="590955" y="1489175"/>
            <a:ext cx="11007300" cy="4388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Arial"/>
              <a:ea typeface="Arial"/>
              <a:cs typeface="Arial"/>
              <a:sym typeface="Arial"/>
            </a:endParaRPr>
          </a:p>
          <a:p>
            <a:pPr indent="0" lvl="0" marL="91440" marR="0" rtl="0" algn="l">
              <a:lnSpc>
                <a:spcPct val="90000"/>
              </a:lnSpc>
              <a:spcBef>
                <a:spcPts val="1400"/>
              </a:spcBef>
              <a:spcAft>
                <a:spcPts val="0"/>
              </a:spcAft>
              <a:buClr>
                <a:schemeClr val="accent1"/>
              </a:buClr>
              <a:buSzPts val="2000"/>
              <a:buFont typeface="Arial"/>
              <a:buNone/>
            </a:pPr>
            <a:r>
              <a:rPr lang="en-US" sz="2000">
                <a:solidFill>
                  <a:schemeClr val="dk1"/>
                </a:solidFill>
              </a:rPr>
              <a:t>PYTHON</a:t>
            </a:r>
            <a:endParaRPr sz="2000">
              <a:solidFill>
                <a:schemeClr val="dk1"/>
              </a:solidFill>
            </a:endParaRPr>
          </a:p>
          <a:p>
            <a:pPr indent="0" lvl="0" marL="91440" marR="0" rtl="0" algn="l">
              <a:lnSpc>
                <a:spcPct val="90000"/>
              </a:lnSpc>
              <a:spcBef>
                <a:spcPts val="1400"/>
              </a:spcBef>
              <a:spcAft>
                <a:spcPts val="0"/>
              </a:spcAft>
              <a:buClr>
                <a:schemeClr val="accent1"/>
              </a:buClr>
              <a:buSzPts val="2000"/>
              <a:buFont typeface="Arial"/>
              <a:buNone/>
            </a:pPr>
            <a:r>
              <a:rPr lang="en-US" sz="2000">
                <a:solidFill>
                  <a:schemeClr val="dk1"/>
                </a:solidFill>
              </a:rPr>
              <a:t>DEEP LEARNING FRAMEWORKS - TENSOR FLOW , KERAS, PYTORCH, CAFFE, MXNET,</a:t>
            </a:r>
            <a:endParaRPr sz="2000">
              <a:solidFill>
                <a:schemeClr val="dk1"/>
              </a:solidFill>
            </a:endParaRPr>
          </a:p>
          <a:p>
            <a:pPr indent="0" lvl="0" marL="0" marR="0" rtl="0" algn="l">
              <a:lnSpc>
                <a:spcPct val="90000"/>
              </a:lnSpc>
              <a:spcBef>
                <a:spcPts val="1400"/>
              </a:spcBef>
              <a:spcAft>
                <a:spcPts val="0"/>
              </a:spcAft>
              <a:buClr>
                <a:schemeClr val="accent1"/>
              </a:buClr>
              <a:buSzPts val="2000"/>
              <a:buFont typeface="Arial"/>
              <a:buNone/>
            </a:pPr>
            <a:r>
              <a:rPr lang="en-US" sz="2000">
                <a:solidFill>
                  <a:schemeClr val="dk1"/>
                </a:solidFill>
              </a:rPr>
              <a:t> COGNITIVE TOOLKIT</a:t>
            </a:r>
            <a:endParaRPr sz="2000">
              <a:solidFill>
                <a:schemeClr val="dk1"/>
              </a:solidFill>
            </a:endParaRPr>
          </a:p>
          <a:p>
            <a:pPr indent="0" lvl="0" marL="0" marR="0" rtl="0" algn="l">
              <a:lnSpc>
                <a:spcPct val="90000"/>
              </a:lnSpc>
              <a:spcBef>
                <a:spcPts val="1400"/>
              </a:spcBef>
              <a:spcAft>
                <a:spcPts val="0"/>
              </a:spcAft>
              <a:buClr>
                <a:schemeClr val="accent1"/>
              </a:buClr>
              <a:buSzPts val="2000"/>
              <a:buFont typeface="Arial"/>
              <a:buNone/>
            </a:pPr>
            <a:r>
              <a:rPr lang="en-US" sz="2000">
                <a:solidFill>
                  <a:schemeClr val="dk1"/>
                </a:solidFill>
              </a:rPr>
              <a:t> DATA STORAGE - CLOUD</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130628" y="238092"/>
            <a:ext cx="706265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Georgia"/>
                <a:ea typeface="Georgia"/>
                <a:cs typeface="Georgia"/>
                <a:sym typeface="Georgia"/>
              </a:rPr>
              <a:t>Conceptual Diagram</a:t>
            </a:r>
            <a:endParaRPr b="0" i="0" sz="2400" u="none" cap="none" strike="noStrike">
              <a:solidFill>
                <a:srgbClr val="0070C0"/>
              </a:solidFill>
              <a:latin typeface="Georgia"/>
              <a:ea typeface="Georgia"/>
              <a:cs typeface="Georgia"/>
              <a:sym typeface="Georgia"/>
            </a:endParaRPr>
          </a:p>
        </p:txBody>
      </p:sp>
      <p:pic>
        <p:nvPicPr>
          <p:cNvPr descr="User group icon Royalty Free Vector Image - VectorStock" id="86" name="Google Shape;86;p4"/>
          <p:cNvPicPr preferRelativeResize="0"/>
          <p:nvPr/>
        </p:nvPicPr>
        <p:blipFill rotWithShape="1">
          <a:blip r:embed="rId3">
            <a:alphaModFix/>
          </a:blip>
          <a:srcRect b="10089" l="922" r="0" t="0"/>
          <a:stretch/>
        </p:blipFill>
        <p:spPr>
          <a:xfrm>
            <a:off x="583472" y="2199828"/>
            <a:ext cx="1062445" cy="1241743"/>
          </a:xfrm>
          <a:prstGeom prst="rect">
            <a:avLst/>
          </a:prstGeom>
          <a:noFill/>
          <a:ln>
            <a:noFill/>
          </a:ln>
        </p:spPr>
      </p:pic>
      <p:sp>
        <p:nvSpPr>
          <p:cNvPr id="87" name="Google Shape;87;p4"/>
          <p:cNvSpPr txBox="1"/>
          <p:nvPr/>
        </p:nvSpPr>
        <p:spPr>
          <a:xfrm>
            <a:off x="583472" y="3441571"/>
            <a:ext cx="129757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User Login</a:t>
            </a:r>
            <a:endParaRPr b="0" i="0" sz="1800" u="none" cap="none" strike="noStrike">
              <a:solidFill>
                <a:schemeClr val="dk1"/>
              </a:solidFill>
              <a:latin typeface="Arial"/>
              <a:ea typeface="Arial"/>
              <a:cs typeface="Arial"/>
              <a:sym typeface="Arial"/>
            </a:endParaRPr>
          </a:p>
        </p:txBody>
      </p:sp>
      <p:cxnSp>
        <p:nvCxnSpPr>
          <p:cNvPr id="88" name="Google Shape;88;p4"/>
          <p:cNvCxnSpPr/>
          <p:nvPr/>
        </p:nvCxnSpPr>
        <p:spPr>
          <a:xfrm>
            <a:off x="1062439" y="3796041"/>
            <a:ext cx="2830200" cy="959400"/>
          </a:xfrm>
          <a:prstGeom prst="bentConnector3">
            <a:avLst>
              <a:gd fmla="val -461" name="adj1"/>
            </a:avLst>
          </a:prstGeom>
          <a:noFill/>
          <a:ln cap="flat" cmpd="sng" w="12700">
            <a:solidFill>
              <a:schemeClr val="accent1"/>
            </a:solidFill>
            <a:prstDash val="solid"/>
            <a:round/>
            <a:headEnd len="sm" w="sm" type="none"/>
            <a:tailEnd len="med" w="med" type="triangle"/>
          </a:ln>
        </p:spPr>
      </p:cxnSp>
      <p:cxnSp>
        <p:nvCxnSpPr>
          <p:cNvPr id="89" name="Google Shape;89;p4"/>
          <p:cNvCxnSpPr/>
          <p:nvPr/>
        </p:nvCxnSpPr>
        <p:spPr>
          <a:xfrm flipH="1" rot="10800000">
            <a:off x="1062439" y="1240336"/>
            <a:ext cx="2830200" cy="1006800"/>
          </a:xfrm>
          <a:prstGeom prst="bentConnector3">
            <a:avLst>
              <a:gd fmla="val 2923" name="adj1"/>
            </a:avLst>
          </a:prstGeom>
          <a:noFill/>
          <a:ln cap="flat" cmpd="sng" w="12700">
            <a:solidFill>
              <a:schemeClr val="accent1"/>
            </a:solidFill>
            <a:prstDash val="solid"/>
            <a:round/>
            <a:headEnd len="sm" w="sm" type="none"/>
            <a:tailEnd len="med" w="med" type="triangle"/>
          </a:ln>
        </p:spPr>
      </p:cxnSp>
      <p:pic>
        <p:nvPicPr>
          <p:cNvPr descr="Cell Phone Clipart Transparent - Mobile Logo Png Transparent Background -  Free Transparent PNG Clipart Images Download" id="90" name="Google Shape;90;p4"/>
          <p:cNvPicPr preferRelativeResize="0"/>
          <p:nvPr/>
        </p:nvPicPr>
        <p:blipFill rotWithShape="1">
          <a:blip r:embed="rId4">
            <a:alphaModFix/>
          </a:blip>
          <a:srcRect b="0" l="0" r="0" t="0"/>
          <a:stretch/>
        </p:blipFill>
        <p:spPr>
          <a:xfrm>
            <a:off x="3892731" y="640616"/>
            <a:ext cx="776243" cy="1015431"/>
          </a:xfrm>
          <a:prstGeom prst="rect">
            <a:avLst/>
          </a:prstGeom>
          <a:noFill/>
          <a:ln>
            <a:noFill/>
          </a:ln>
        </p:spPr>
      </p:pic>
      <p:pic>
        <p:nvPicPr>
          <p:cNvPr descr="Call India Free - IndiaCall - Apps on Google Play" id="91" name="Google Shape;91;p4"/>
          <p:cNvPicPr preferRelativeResize="0"/>
          <p:nvPr/>
        </p:nvPicPr>
        <p:blipFill rotWithShape="1">
          <a:blip r:embed="rId5">
            <a:alphaModFix/>
          </a:blip>
          <a:srcRect b="0" l="0" r="0" t="0"/>
          <a:stretch/>
        </p:blipFill>
        <p:spPr>
          <a:xfrm>
            <a:off x="3892731" y="4227340"/>
            <a:ext cx="1056208" cy="1056209"/>
          </a:xfrm>
          <a:prstGeom prst="rect">
            <a:avLst/>
          </a:prstGeom>
          <a:noFill/>
          <a:ln>
            <a:noFill/>
          </a:ln>
        </p:spPr>
      </p:pic>
      <p:cxnSp>
        <p:nvCxnSpPr>
          <p:cNvPr id="92" name="Google Shape;92;p4"/>
          <p:cNvCxnSpPr/>
          <p:nvPr/>
        </p:nvCxnSpPr>
        <p:spPr>
          <a:xfrm>
            <a:off x="4280852" y="1656047"/>
            <a:ext cx="2006700" cy="1139400"/>
          </a:xfrm>
          <a:prstGeom prst="bentConnector3">
            <a:avLst>
              <a:gd fmla="val -774" name="adj1"/>
            </a:avLst>
          </a:prstGeom>
          <a:noFill/>
          <a:ln cap="flat" cmpd="sng" w="12700">
            <a:solidFill>
              <a:schemeClr val="accent1"/>
            </a:solidFill>
            <a:prstDash val="solid"/>
            <a:round/>
            <a:headEnd len="sm" w="sm" type="none"/>
            <a:tailEnd len="med" w="med" type="triangle"/>
          </a:ln>
        </p:spPr>
      </p:cxnSp>
      <p:cxnSp>
        <p:nvCxnSpPr>
          <p:cNvPr id="93" name="Google Shape;93;p4"/>
          <p:cNvCxnSpPr/>
          <p:nvPr/>
        </p:nvCxnSpPr>
        <p:spPr>
          <a:xfrm flipH="1" rot="10800000">
            <a:off x="4325575" y="3379014"/>
            <a:ext cx="1962000" cy="988800"/>
          </a:xfrm>
          <a:prstGeom prst="bentConnector3">
            <a:avLst>
              <a:gd fmla="val -5038" name="adj1"/>
            </a:avLst>
          </a:prstGeom>
          <a:noFill/>
          <a:ln cap="flat" cmpd="sng" w="12700">
            <a:solidFill>
              <a:schemeClr val="accent1"/>
            </a:solidFill>
            <a:prstDash val="solid"/>
            <a:round/>
            <a:headEnd len="sm" w="sm" type="none"/>
            <a:tailEnd len="med" w="med" type="triangle"/>
          </a:ln>
        </p:spPr>
      </p:cxnSp>
      <p:pic>
        <p:nvPicPr>
          <p:cNvPr descr="Azure Cloud Logo Svg, HD Png Download - kindpng" id="94" name="Google Shape;94;p4"/>
          <p:cNvPicPr preferRelativeResize="0"/>
          <p:nvPr/>
        </p:nvPicPr>
        <p:blipFill rotWithShape="1">
          <a:blip r:embed="rId6">
            <a:alphaModFix/>
          </a:blip>
          <a:srcRect b="0" l="0" r="0" t="0"/>
          <a:stretch/>
        </p:blipFill>
        <p:spPr>
          <a:xfrm>
            <a:off x="6287589" y="2543674"/>
            <a:ext cx="1256888" cy="1087018"/>
          </a:xfrm>
          <a:prstGeom prst="rect">
            <a:avLst/>
          </a:prstGeom>
          <a:noFill/>
          <a:ln>
            <a:noFill/>
          </a:ln>
        </p:spPr>
      </p:pic>
      <p:pic>
        <p:nvPicPr>
          <p:cNvPr descr="Database Photos and Premium High Res Pictures - Getty Images" id="95" name="Google Shape;95;p4"/>
          <p:cNvPicPr preferRelativeResize="0"/>
          <p:nvPr/>
        </p:nvPicPr>
        <p:blipFill rotWithShape="1">
          <a:blip r:embed="rId7">
            <a:alphaModFix/>
          </a:blip>
          <a:srcRect b="0" l="0" r="0" t="0"/>
          <a:stretch/>
        </p:blipFill>
        <p:spPr>
          <a:xfrm>
            <a:off x="8475326" y="2459968"/>
            <a:ext cx="894396" cy="1127662"/>
          </a:xfrm>
          <a:prstGeom prst="rect">
            <a:avLst/>
          </a:prstGeom>
          <a:noFill/>
          <a:ln>
            <a:noFill/>
          </a:ln>
        </p:spPr>
      </p:pic>
      <p:pic>
        <p:nvPicPr>
          <p:cNvPr descr="COVID-19 vaccine Archives - NHS Kernow CCG - NHS Kernow CCG" id="96" name="Google Shape;96;p4"/>
          <p:cNvPicPr preferRelativeResize="0"/>
          <p:nvPr/>
        </p:nvPicPr>
        <p:blipFill rotWithShape="1">
          <a:blip r:embed="rId8">
            <a:alphaModFix/>
          </a:blip>
          <a:srcRect b="0" l="0" r="0" t="0"/>
          <a:stretch/>
        </p:blipFill>
        <p:spPr>
          <a:xfrm>
            <a:off x="10422980" y="2459968"/>
            <a:ext cx="1229088" cy="981603"/>
          </a:xfrm>
          <a:prstGeom prst="rect">
            <a:avLst/>
          </a:prstGeom>
          <a:noFill/>
          <a:ln>
            <a:noFill/>
          </a:ln>
        </p:spPr>
      </p:pic>
      <p:sp>
        <p:nvSpPr>
          <p:cNvPr id="97" name="Google Shape;97;p4"/>
          <p:cNvSpPr/>
          <p:nvPr/>
        </p:nvSpPr>
        <p:spPr>
          <a:xfrm flipH="1" rot="10800000">
            <a:off x="7617073" y="3058880"/>
            <a:ext cx="785657" cy="45719"/>
          </a:xfrm>
          <a:prstGeom prst="rightArrow">
            <a:avLst>
              <a:gd fmla="val 50000" name="adj1"/>
              <a:gd fmla="val 50000" name="adj2"/>
            </a:avLst>
          </a:prstGeom>
          <a:solidFill>
            <a:schemeClr val="accent1"/>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4"/>
          <p:cNvSpPr/>
          <p:nvPr/>
        </p:nvSpPr>
        <p:spPr>
          <a:xfrm flipH="1" rot="10800000">
            <a:off x="9442318" y="3036020"/>
            <a:ext cx="785657" cy="45719"/>
          </a:xfrm>
          <a:prstGeom prst="rightArrow">
            <a:avLst>
              <a:gd fmla="val 50000" name="adj1"/>
              <a:gd fmla="val 50000" name="adj2"/>
            </a:avLst>
          </a:prstGeom>
          <a:solidFill>
            <a:schemeClr val="accent1"/>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4"/>
          <p:cNvSpPr txBox="1"/>
          <p:nvPr/>
        </p:nvSpPr>
        <p:spPr>
          <a:xfrm>
            <a:off x="4619249" y="963665"/>
            <a:ext cx="99901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Website</a:t>
            </a:r>
            <a:endParaRPr b="0" i="0" sz="1800" u="none" cap="none" strike="noStrike">
              <a:solidFill>
                <a:schemeClr val="dk1"/>
              </a:solidFill>
              <a:latin typeface="Arial"/>
              <a:ea typeface="Arial"/>
              <a:cs typeface="Arial"/>
              <a:sym typeface="Arial"/>
            </a:endParaRPr>
          </a:p>
        </p:txBody>
      </p:sp>
      <p:sp>
        <p:nvSpPr>
          <p:cNvPr id="100" name="Google Shape;100;p4"/>
          <p:cNvSpPr txBox="1"/>
          <p:nvPr/>
        </p:nvSpPr>
        <p:spPr>
          <a:xfrm>
            <a:off x="4963238" y="4570778"/>
            <a:ext cx="6550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Call</a:t>
            </a:r>
            <a:endParaRPr b="0" i="0" sz="1800" u="none" cap="none" strike="noStrike">
              <a:solidFill>
                <a:schemeClr val="dk1"/>
              </a:solidFill>
              <a:latin typeface="Arial"/>
              <a:ea typeface="Arial"/>
              <a:cs typeface="Arial"/>
              <a:sym typeface="Arial"/>
            </a:endParaRPr>
          </a:p>
        </p:txBody>
      </p:sp>
      <p:sp>
        <p:nvSpPr>
          <p:cNvPr id="101" name="Google Shape;101;p4"/>
          <p:cNvSpPr txBox="1"/>
          <p:nvPr/>
        </p:nvSpPr>
        <p:spPr>
          <a:xfrm>
            <a:off x="6656091" y="3688704"/>
            <a:ext cx="8883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Cloud</a:t>
            </a:r>
            <a:endParaRPr b="0" i="0" sz="1800" u="none" cap="none" strike="noStrike">
              <a:solidFill>
                <a:schemeClr val="dk1"/>
              </a:solidFill>
              <a:latin typeface="Arial"/>
              <a:ea typeface="Arial"/>
              <a:cs typeface="Arial"/>
              <a:sym typeface="Arial"/>
            </a:endParaRPr>
          </a:p>
        </p:txBody>
      </p:sp>
      <p:sp>
        <p:nvSpPr>
          <p:cNvPr id="102" name="Google Shape;102;p4"/>
          <p:cNvSpPr txBox="1"/>
          <p:nvPr/>
        </p:nvSpPr>
        <p:spPr>
          <a:xfrm>
            <a:off x="8434983" y="3688704"/>
            <a:ext cx="11843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Database</a:t>
            </a:r>
            <a:endParaRPr b="0" i="0" sz="1800" u="none" cap="none" strike="noStrike">
              <a:solidFill>
                <a:schemeClr val="dk1"/>
              </a:solidFill>
              <a:latin typeface="Arial"/>
              <a:ea typeface="Arial"/>
              <a:cs typeface="Arial"/>
              <a:sym typeface="Arial"/>
            </a:endParaRPr>
          </a:p>
        </p:txBody>
      </p:sp>
      <p:sp>
        <p:nvSpPr>
          <p:cNvPr id="103" name="Google Shape;103;p4"/>
          <p:cNvSpPr txBox="1"/>
          <p:nvPr/>
        </p:nvSpPr>
        <p:spPr>
          <a:xfrm>
            <a:off x="10422980" y="3580113"/>
            <a:ext cx="135853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Vaccination Center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5370648" y="349840"/>
            <a:ext cx="397110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70C0"/>
                </a:solidFill>
                <a:latin typeface="Georgia"/>
                <a:ea typeface="Georgia"/>
                <a:cs typeface="Georgia"/>
                <a:sym typeface="Georgia"/>
              </a:rPr>
              <a:t>Usecase Diagram</a:t>
            </a:r>
            <a:endParaRPr b="0" i="0" sz="2400" u="none" cap="none" strike="noStrike">
              <a:solidFill>
                <a:srgbClr val="0070C0"/>
              </a:solidFill>
              <a:latin typeface="Georgia"/>
              <a:ea typeface="Georgia"/>
              <a:cs typeface="Georgia"/>
              <a:sym typeface="Georgia"/>
            </a:endParaRPr>
          </a:p>
        </p:txBody>
      </p:sp>
      <p:sp>
        <p:nvSpPr>
          <p:cNvPr id="109" name="Google Shape;109;p5"/>
          <p:cNvSpPr/>
          <p:nvPr/>
        </p:nvSpPr>
        <p:spPr>
          <a:xfrm>
            <a:off x="509935" y="828278"/>
            <a:ext cx="1663337"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User login</a:t>
            </a:r>
            <a:endParaRPr b="0" i="0" sz="1800" u="none" cap="none" strike="noStrike">
              <a:solidFill>
                <a:schemeClr val="lt1"/>
              </a:solidFill>
              <a:latin typeface="Arial"/>
              <a:ea typeface="Arial"/>
              <a:cs typeface="Arial"/>
              <a:sym typeface="Arial"/>
            </a:endParaRPr>
          </a:p>
        </p:txBody>
      </p:sp>
      <p:sp>
        <p:nvSpPr>
          <p:cNvPr id="110" name="Google Shape;110;p5"/>
          <p:cNvSpPr/>
          <p:nvPr/>
        </p:nvSpPr>
        <p:spPr>
          <a:xfrm>
            <a:off x="69668" y="2113436"/>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Register using mobile number</a:t>
            </a:r>
            <a:endParaRPr b="0" i="0" sz="1800" u="none" cap="none" strike="noStrike">
              <a:solidFill>
                <a:schemeClr val="lt1"/>
              </a:solidFill>
              <a:latin typeface="Arial"/>
              <a:ea typeface="Arial"/>
              <a:cs typeface="Arial"/>
              <a:sym typeface="Arial"/>
            </a:endParaRPr>
          </a:p>
        </p:txBody>
      </p:sp>
      <p:sp>
        <p:nvSpPr>
          <p:cNvPr id="111" name="Google Shape;111;p5"/>
          <p:cNvSpPr/>
          <p:nvPr/>
        </p:nvSpPr>
        <p:spPr>
          <a:xfrm>
            <a:off x="4106092" y="2113436"/>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Getting Aadhar Number</a:t>
            </a:r>
            <a:endParaRPr b="0" i="0" sz="1800" u="none" cap="none" strike="noStrike">
              <a:solidFill>
                <a:schemeClr val="lt1"/>
              </a:solidFill>
              <a:latin typeface="Arial"/>
              <a:ea typeface="Arial"/>
              <a:cs typeface="Arial"/>
              <a:sym typeface="Arial"/>
            </a:endParaRPr>
          </a:p>
        </p:txBody>
      </p:sp>
      <p:sp>
        <p:nvSpPr>
          <p:cNvPr id="112" name="Google Shape;112;p5"/>
          <p:cNvSpPr/>
          <p:nvPr/>
        </p:nvSpPr>
        <p:spPr>
          <a:xfrm>
            <a:off x="4106092" y="3148746"/>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Area Pin code</a:t>
            </a:r>
            <a:endParaRPr b="0" i="0" sz="1800" u="none" cap="none" strike="noStrike">
              <a:solidFill>
                <a:schemeClr val="lt1"/>
              </a:solidFill>
              <a:latin typeface="Arial"/>
              <a:ea typeface="Arial"/>
              <a:cs typeface="Arial"/>
              <a:sym typeface="Arial"/>
            </a:endParaRPr>
          </a:p>
        </p:txBody>
      </p:sp>
      <p:sp>
        <p:nvSpPr>
          <p:cNvPr id="113" name="Google Shape;113;p5"/>
          <p:cNvSpPr/>
          <p:nvPr/>
        </p:nvSpPr>
        <p:spPr>
          <a:xfrm>
            <a:off x="69668" y="4265141"/>
            <a:ext cx="2708366" cy="631536"/>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Select Dose and Preferred Vaccine</a:t>
            </a:r>
            <a:endParaRPr b="0" i="0" sz="1800" u="none" cap="none" strike="noStrike">
              <a:solidFill>
                <a:schemeClr val="lt1"/>
              </a:solidFill>
              <a:latin typeface="Arial"/>
              <a:ea typeface="Arial"/>
              <a:cs typeface="Arial"/>
              <a:sym typeface="Arial"/>
            </a:endParaRPr>
          </a:p>
        </p:txBody>
      </p:sp>
      <p:sp>
        <p:nvSpPr>
          <p:cNvPr id="114" name="Google Shape;114;p5"/>
          <p:cNvSpPr/>
          <p:nvPr/>
        </p:nvSpPr>
        <p:spPr>
          <a:xfrm>
            <a:off x="69668" y="3148746"/>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Paid or unpaid</a:t>
            </a:r>
            <a:endParaRPr b="0" i="0" sz="1800" u="none" cap="none" strike="noStrike">
              <a:solidFill>
                <a:schemeClr val="lt1"/>
              </a:solidFill>
              <a:latin typeface="Arial"/>
              <a:ea typeface="Arial"/>
              <a:cs typeface="Arial"/>
              <a:sym typeface="Arial"/>
            </a:endParaRPr>
          </a:p>
        </p:txBody>
      </p:sp>
      <p:sp>
        <p:nvSpPr>
          <p:cNvPr id="115" name="Google Shape;115;p5"/>
          <p:cNvSpPr/>
          <p:nvPr/>
        </p:nvSpPr>
        <p:spPr>
          <a:xfrm>
            <a:off x="4168501" y="5692550"/>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Confirmation Through OTP</a:t>
            </a:r>
            <a:endParaRPr b="0" i="0" sz="1800" u="none" cap="none" strike="noStrike">
              <a:solidFill>
                <a:schemeClr val="lt1"/>
              </a:solidFill>
              <a:latin typeface="Arial"/>
              <a:ea typeface="Arial"/>
              <a:cs typeface="Arial"/>
              <a:sym typeface="Arial"/>
            </a:endParaRPr>
          </a:p>
        </p:txBody>
      </p:sp>
      <p:sp>
        <p:nvSpPr>
          <p:cNvPr id="116" name="Google Shape;116;p5"/>
          <p:cNvSpPr/>
          <p:nvPr/>
        </p:nvSpPr>
        <p:spPr>
          <a:xfrm>
            <a:off x="69668" y="5692552"/>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Token number, Date and Time</a:t>
            </a:r>
            <a:endParaRPr b="0" i="0" sz="1800" u="none" cap="none" strike="noStrike">
              <a:solidFill>
                <a:schemeClr val="lt1"/>
              </a:solidFill>
              <a:latin typeface="Arial"/>
              <a:ea typeface="Arial"/>
              <a:cs typeface="Arial"/>
              <a:sym typeface="Arial"/>
            </a:endParaRPr>
          </a:p>
        </p:txBody>
      </p:sp>
      <p:sp>
        <p:nvSpPr>
          <p:cNvPr id="117" name="Google Shape;117;p5"/>
          <p:cNvSpPr/>
          <p:nvPr/>
        </p:nvSpPr>
        <p:spPr>
          <a:xfrm>
            <a:off x="4106092" y="4341423"/>
            <a:ext cx="2708366"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Available Slots</a:t>
            </a:r>
            <a:endParaRPr b="0" i="0" sz="1800" u="none" cap="none" strike="noStrike">
              <a:solidFill>
                <a:schemeClr val="lt1"/>
              </a:solidFill>
              <a:latin typeface="Arial"/>
              <a:ea typeface="Arial"/>
              <a:cs typeface="Arial"/>
              <a:sym typeface="Arial"/>
            </a:endParaRPr>
          </a:p>
        </p:txBody>
      </p:sp>
      <p:sp>
        <p:nvSpPr>
          <p:cNvPr id="118" name="Google Shape;118;p5"/>
          <p:cNvSpPr/>
          <p:nvPr/>
        </p:nvSpPr>
        <p:spPr>
          <a:xfrm>
            <a:off x="1163803" y="1383454"/>
            <a:ext cx="177800" cy="643466"/>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5"/>
          <p:cNvSpPr/>
          <p:nvPr/>
        </p:nvSpPr>
        <p:spPr>
          <a:xfrm>
            <a:off x="5370648" y="4896674"/>
            <a:ext cx="178525" cy="795875"/>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5"/>
          <p:cNvSpPr/>
          <p:nvPr/>
        </p:nvSpPr>
        <p:spPr>
          <a:xfrm>
            <a:off x="5370649" y="2592408"/>
            <a:ext cx="178525" cy="556338"/>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5"/>
          <p:cNvSpPr/>
          <p:nvPr/>
        </p:nvSpPr>
        <p:spPr>
          <a:xfrm>
            <a:off x="1144935" y="3624697"/>
            <a:ext cx="177800" cy="643466"/>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5"/>
          <p:cNvSpPr/>
          <p:nvPr/>
        </p:nvSpPr>
        <p:spPr>
          <a:xfrm>
            <a:off x="2904430" y="2264427"/>
            <a:ext cx="1075266" cy="176989"/>
          </a:xfrm>
          <a:prstGeom prst="right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5"/>
          <p:cNvSpPr/>
          <p:nvPr/>
        </p:nvSpPr>
        <p:spPr>
          <a:xfrm>
            <a:off x="2904430" y="4492414"/>
            <a:ext cx="1075266" cy="176989"/>
          </a:xfrm>
          <a:prstGeom prst="right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5"/>
          <p:cNvSpPr/>
          <p:nvPr/>
        </p:nvSpPr>
        <p:spPr>
          <a:xfrm flipH="1">
            <a:off x="2887737" y="3298922"/>
            <a:ext cx="1091959" cy="178619"/>
          </a:xfrm>
          <a:prstGeom prst="right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5"/>
          <p:cNvSpPr/>
          <p:nvPr/>
        </p:nvSpPr>
        <p:spPr>
          <a:xfrm flipH="1">
            <a:off x="2887736" y="5779637"/>
            <a:ext cx="1091959" cy="178619"/>
          </a:xfrm>
          <a:prstGeom prst="right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avvyCard Help - Share Message Templates" id="126" name="Google Shape;126;p5"/>
          <p:cNvPicPr preferRelativeResize="0"/>
          <p:nvPr/>
        </p:nvPicPr>
        <p:blipFill rotWithShape="1">
          <a:blip r:embed="rId3">
            <a:alphaModFix/>
          </a:blip>
          <a:srcRect b="0" l="0" r="0" t="0"/>
          <a:stretch/>
        </p:blipFill>
        <p:spPr>
          <a:xfrm>
            <a:off x="7070224" y="2753549"/>
            <a:ext cx="2143125" cy="2143125"/>
          </a:xfrm>
          <a:prstGeom prst="rect">
            <a:avLst/>
          </a:prstGeom>
          <a:noFill/>
          <a:ln>
            <a:noFill/>
          </a:ln>
        </p:spPr>
      </p:pic>
      <p:sp>
        <p:nvSpPr>
          <p:cNvPr id="127" name="Google Shape;127;p5"/>
          <p:cNvSpPr/>
          <p:nvPr/>
        </p:nvSpPr>
        <p:spPr>
          <a:xfrm>
            <a:off x="9677999" y="1957014"/>
            <a:ext cx="1663337"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User </a:t>
            </a:r>
            <a:endParaRPr b="0" i="0" sz="1800" u="none" cap="none" strike="noStrike">
              <a:solidFill>
                <a:schemeClr val="lt1"/>
              </a:solidFill>
              <a:latin typeface="Arial"/>
              <a:ea typeface="Arial"/>
              <a:cs typeface="Arial"/>
              <a:sym typeface="Arial"/>
            </a:endParaRPr>
          </a:p>
        </p:txBody>
      </p:sp>
      <p:sp>
        <p:nvSpPr>
          <p:cNvPr id="128" name="Google Shape;128;p5"/>
          <p:cNvSpPr/>
          <p:nvPr/>
        </p:nvSpPr>
        <p:spPr>
          <a:xfrm>
            <a:off x="10420767" y="2709199"/>
            <a:ext cx="177800" cy="643466"/>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5"/>
          <p:cNvSpPr/>
          <p:nvPr/>
        </p:nvSpPr>
        <p:spPr>
          <a:xfrm>
            <a:off x="9677999" y="4814996"/>
            <a:ext cx="1663337"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Make a call </a:t>
            </a:r>
            <a:endParaRPr b="0" i="0" sz="1800" u="none" cap="none" strike="noStrike">
              <a:solidFill>
                <a:schemeClr val="lt1"/>
              </a:solidFill>
              <a:latin typeface="Arial"/>
              <a:ea typeface="Arial"/>
              <a:cs typeface="Arial"/>
              <a:sym typeface="Arial"/>
            </a:endParaRPr>
          </a:p>
        </p:txBody>
      </p:sp>
      <p:sp>
        <p:nvSpPr>
          <p:cNvPr id="130" name="Google Shape;130;p5"/>
          <p:cNvSpPr/>
          <p:nvPr/>
        </p:nvSpPr>
        <p:spPr>
          <a:xfrm>
            <a:off x="9538357" y="3470506"/>
            <a:ext cx="2077910" cy="478972"/>
          </a:xfrm>
          <a:prstGeom prst="roundRect">
            <a:avLst>
              <a:gd fmla="val 16667" name="adj"/>
            </a:avLst>
          </a:prstGeom>
          <a:gradFill>
            <a:gsLst>
              <a:gs pos="0">
                <a:srgbClr val="006994"/>
              </a:gs>
              <a:gs pos="50000">
                <a:srgbClr val="009AD7"/>
              </a:gs>
              <a:gs pos="100000">
                <a:srgbClr val="00B8FF"/>
              </a:gs>
            </a:gsLst>
            <a:lin ang="8100000" scaled="0"/>
          </a:gra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Toll-free number</a:t>
            </a:r>
            <a:endParaRPr b="0" i="0" sz="1800" u="none" cap="none" strike="noStrike">
              <a:solidFill>
                <a:schemeClr val="lt1"/>
              </a:solidFill>
              <a:latin typeface="Arial"/>
              <a:ea typeface="Arial"/>
              <a:cs typeface="Arial"/>
              <a:sym typeface="Arial"/>
            </a:endParaRPr>
          </a:p>
        </p:txBody>
      </p:sp>
      <p:sp>
        <p:nvSpPr>
          <p:cNvPr id="131" name="Google Shape;131;p5"/>
          <p:cNvSpPr/>
          <p:nvPr/>
        </p:nvSpPr>
        <p:spPr>
          <a:xfrm>
            <a:off x="10420767" y="4104075"/>
            <a:ext cx="177800" cy="643466"/>
          </a:xfrm>
          <a:prstGeom prst="downArrow">
            <a:avLst>
              <a:gd fmla="val 50000" name="adj1"/>
              <a:gd fmla="val 50000" name="adj2"/>
            </a:avLst>
          </a:prstGeom>
          <a:solidFill>
            <a:srgbClr val="002060"/>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User (computing) - Wikipedia" id="132" name="Google Shape;132;p5"/>
          <p:cNvPicPr preferRelativeResize="0"/>
          <p:nvPr/>
        </p:nvPicPr>
        <p:blipFill rotWithShape="1">
          <a:blip r:embed="rId4">
            <a:alphaModFix/>
          </a:blip>
          <a:srcRect b="0" l="0" r="0" t="0"/>
          <a:stretch/>
        </p:blipFill>
        <p:spPr>
          <a:xfrm>
            <a:off x="443441" y="846074"/>
            <a:ext cx="471487" cy="471487"/>
          </a:xfrm>
          <a:prstGeom prst="rect">
            <a:avLst/>
          </a:prstGeom>
          <a:noFill/>
          <a:ln>
            <a:noFill/>
          </a:ln>
        </p:spPr>
      </p:pic>
      <p:pic>
        <p:nvPicPr>
          <p:cNvPr descr="User (computing) - Wikipedia" id="133" name="Google Shape;133;p5"/>
          <p:cNvPicPr preferRelativeResize="0"/>
          <p:nvPr/>
        </p:nvPicPr>
        <p:blipFill rotWithShape="1">
          <a:blip r:embed="rId4">
            <a:alphaModFix/>
          </a:blip>
          <a:srcRect b="0" l="0" r="0" t="0"/>
          <a:stretch/>
        </p:blipFill>
        <p:spPr>
          <a:xfrm>
            <a:off x="9717679" y="1970256"/>
            <a:ext cx="471487" cy="471487"/>
          </a:xfrm>
          <a:prstGeom prst="rect">
            <a:avLst/>
          </a:prstGeom>
          <a:noFill/>
          <a:ln>
            <a:noFill/>
          </a:ln>
        </p:spPr>
      </p:pic>
      <p:pic>
        <p:nvPicPr>
          <p:cNvPr descr="phone icon png transparent - Free Green Phone Icon | #790601 - Vippng" id="134" name="Google Shape;134;p5"/>
          <p:cNvPicPr preferRelativeResize="0"/>
          <p:nvPr/>
        </p:nvPicPr>
        <p:blipFill rotWithShape="1">
          <a:blip r:embed="rId5">
            <a:alphaModFix/>
          </a:blip>
          <a:srcRect b="0" l="0" r="0" t="0"/>
          <a:stretch/>
        </p:blipFill>
        <p:spPr>
          <a:xfrm>
            <a:off x="69668" y="2205999"/>
            <a:ext cx="282619" cy="291571"/>
          </a:xfrm>
          <a:prstGeom prst="rect">
            <a:avLst/>
          </a:prstGeom>
          <a:noFill/>
          <a:ln>
            <a:noFill/>
          </a:ln>
        </p:spPr>
      </p:pic>
      <p:pic>
        <p:nvPicPr>
          <p:cNvPr descr="phone icon png transparent - Free Green Phone Icon | #790601 - Vippng" id="135" name="Google Shape;135;p5"/>
          <p:cNvPicPr preferRelativeResize="0"/>
          <p:nvPr/>
        </p:nvPicPr>
        <p:blipFill rotWithShape="1">
          <a:blip r:embed="rId5">
            <a:alphaModFix/>
          </a:blip>
          <a:srcRect b="0" l="0" r="0" t="0"/>
          <a:stretch/>
        </p:blipFill>
        <p:spPr>
          <a:xfrm>
            <a:off x="9538357" y="3589420"/>
            <a:ext cx="282619" cy="291571"/>
          </a:xfrm>
          <a:prstGeom prst="rect">
            <a:avLst/>
          </a:prstGeom>
          <a:noFill/>
          <a:ln>
            <a:noFill/>
          </a:ln>
        </p:spPr>
      </p:pic>
      <p:pic>
        <p:nvPicPr>
          <p:cNvPr descr="Free Png Paid Stamp Png - Transparent Background Paid Stamp, Png Download , Transparent  Png Image - PNGitem" id="136" name="Google Shape;136;p5"/>
          <p:cNvPicPr preferRelativeResize="0"/>
          <p:nvPr/>
        </p:nvPicPr>
        <p:blipFill rotWithShape="1">
          <a:blip r:embed="rId6">
            <a:alphaModFix/>
          </a:blip>
          <a:srcRect b="0" l="0" r="0" t="0"/>
          <a:stretch/>
        </p:blipFill>
        <p:spPr>
          <a:xfrm>
            <a:off x="210977" y="3237674"/>
            <a:ext cx="311592" cy="321839"/>
          </a:xfrm>
          <a:prstGeom prst="rect">
            <a:avLst/>
          </a:prstGeom>
          <a:noFill/>
          <a:ln>
            <a:noFill/>
          </a:ln>
        </p:spPr>
      </p:pic>
      <p:pic>
        <p:nvPicPr>
          <p:cNvPr descr="Coronavirus Vaccine Syringe Injection And Anti Virus Symbol On Transparent  Backgroundvector Of Red Covid19 Vaccine Syringecovid19 Coronavirus  Outbreaking And Pandemic Medical Health Risk Concep Stock Illustration -  Download Image Now - iStock" id="137" name="Google Shape;137;p5"/>
          <p:cNvPicPr preferRelativeResize="0"/>
          <p:nvPr/>
        </p:nvPicPr>
        <p:blipFill rotWithShape="1">
          <a:blip r:embed="rId7">
            <a:alphaModFix/>
          </a:blip>
          <a:srcRect b="0" l="0" r="0" t="0"/>
          <a:stretch/>
        </p:blipFill>
        <p:spPr>
          <a:xfrm>
            <a:off x="679184" y="4580908"/>
            <a:ext cx="273617" cy="302128"/>
          </a:xfrm>
          <a:prstGeom prst="rect">
            <a:avLst/>
          </a:prstGeom>
          <a:noFill/>
          <a:ln>
            <a:noFill/>
          </a:ln>
        </p:spPr>
      </p:pic>
      <p:pic>
        <p:nvPicPr>
          <p:cNvPr descr="Slot Limit , Png Download - Events Icon Transparent Clipart (#3940332) -  PinClipart" id="138" name="Google Shape;138;p5"/>
          <p:cNvPicPr preferRelativeResize="0"/>
          <p:nvPr/>
        </p:nvPicPr>
        <p:blipFill rotWithShape="1">
          <a:blip r:embed="rId8">
            <a:alphaModFix/>
          </a:blip>
          <a:srcRect b="0" l="0" r="0" t="0"/>
          <a:stretch/>
        </p:blipFill>
        <p:spPr>
          <a:xfrm>
            <a:off x="4336117" y="4370107"/>
            <a:ext cx="392008" cy="486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e5e023d78c_0_292"/>
          <p:cNvSpPr txBox="1"/>
          <p:nvPr/>
        </p:nvSpPr>
        <p:spPr>
          <a:xfrm>
            <a:off x="7134025" y="831975"/>
            <a:ext cx="45603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800"/>
              <a:buFont typeface="Arial"/>
              <a:buNone/>
            </a:pPr>
            <a:r>
              <a:rPr b="0" i="1" lang="en-US" sz="6800" u="none" cap="none" strike="noStrike">
                <a:solidFill>
                  <a:schemeClr val="dk1"/>
                </a:solidFill>
                <a:latin typeface="Arial"/>
                <a:ea typeface="Arial"/>
                <a:cs typeface="Arial"/>
                <a:sym typeface="Arial"/>
              </a:rPr>
              <a:t>THANK YOU !!!</a:t>
            </a:r>
            <a:endParaRPr b="0" i="1" sz="6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2021-07-20T15:39:50Z</dcterms:created>
  <dc:creator>Sindhu N R</dc:creator>
</cp:coreProperties>
</file>