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1"/>
  </p:notesMasterIdLst>
  <p:handoutMasterIdLst>
    <p:handoutMasterId r:id="rId12"/>
  </p:handoutMasterIdLst>
  <p:sldIdLst>
    <p:sldId id="256" r:id="rId5"/>
    <p:sldId id="258" r:id="rId6"/>
    <p:sldId id="260" r:id="rId7"/>
    <p:sldId id="264"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7/30/2021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7/30/2021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flipV="1">
            <a:off x="10058399" y="4976279"/>
            <a:ext cx="1101725" cy="45719"/>
          </a:xfrm>
        </p:spPr>
        <p:txBody>
          <a:bodyPr>
            <a:normAutofit fontScale="90000"/>
          </a:bodyPr>
          <a:lstStyle/>
          <a:p>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flipV="1">
            <a:off x="3962399" y="6381749"/>
            <a:ext cx="7197726" cy="45719"/>
          </a:xfrm>
        </p:spPr>
        <p:txBody>
          <a:bodyPr>
            <a:normAutofit fontScale="25000" lnSpcReduction="20000"/>
          </a:bodyPr>
          <a:lstStyle/>
          <a:p>
            <a:endParaRPr lang="en-US" dirty="0">
              <a:solidFill>
                <a:schemeClr val="accent1">
                  <a:lumMod val="40000"/>
                  <a:lumOff val="60000"/>
                </a:schemeClr>
              </a:solidFill>
            </a:endParaRPr>
          </a:p>
        </p:txBody>
      </p:sp>
      <p:sp>
        <p:nvSpPr>
          <p:cNvPr id="6" name="TextBox 5">
            <a:extLst>
              <a:ext uri="{FF2B5EF4-FFF2-40B4-BE49-F238E27FC236}">
                <a16:creationId xmlns:a16="http://schemas.microsoft.com/office/drawing/2014/main" id="{C0E711A1-EE88-42D0-8A0F-50798F7C2F87}"/>
              </a:ext>
            </a:extLst>
          </p:cNvPr>
          <p:cNvSpPr txBox="1"/>
          <p:nvPr/>
        </p:nvSpPr>
        <p:spPr>
          <a:xfrm>
            <a:off x="2752078" y="1882066"/>
            <a:ext cx="6622741" cy="2031325"/>
          </a:xfrm>
          <a:prstGeom prst="rect">
            <a:avLst/>
          </a:prstGeom>
          <a:noFill/>
        </p:spPr>
        <p:txBody>
          <a:bodyPr wrap="square" rtlCol="0">
            <a:spAutoFit/>
          </a:bodyPr>
          <a:lstStyle/>
          <a:p>
            <a:pPr marL="342900" indent="-342900">
              <a:buAutoNum type="arabicPeriod"/>
            </a:pPr>
            <a:r>
              <a:rPr lang="en-US" dirty="0" err="1"/>
              <a:t>HackerzIOT</a:t>
            </a:r>
            <a:endParaRPr lang="en-US" dirty="0"/>
          </a:p>
          <a:p>
            <a:pPr marL="342900" indent="-342900">
              <a:buAutoNum type="arabicPeriod"/>
            </a:pPr>
            <a:r>
              <a:rPr lang="en-US" dirty="0"/>
              <a:t>Deeksha </a:t>
            </a:r>
            <a:r>
              <a:rPr lang="en-US" dirty="0" err="1"/>
              <a:t>Bestta</a:t>
            </a:r>
            <a:r>
              <a:rPr lang="en-US" dirty="0"/>
              <a:t> 8106012911 (Leader)</a:t>
            </a:r>
          </a:p>
          <a:p>
            <a:pPr marL="342900" indent="-342900">
              <a:buAutoNum type="arabicPeriod"/>
            </a:pPr>
            <a:r>
              <a:rPr lang="en-US" dirty="0"/>
              <a:t>IOT</a:t>
            </a:r>
          </a:p>
          <a:p>
            <a:pPr marL="342900" indent="-342900">
              <a:buAutoNum type="arabicPeriod"/>
            </a:pPr>
            <a:r>
              <a:rPr lang="en-US" dirty="0"/>
              <a:t>IoT based app for checking health of all patients via sensors in hospitals “Develop an IoT enabled Android application to give real-time parking space available on the campus.”</a:t>
            </a:r>
          </a:p>
          <a:p>
            <a:pPr marL="342900" indent="-342900">
              <a:buAutoNum type="arabicPeriod"/>
            </a:pPr>
            <a:endParaRPr lang="en-IN" dirty="0"/>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9" name="TextBox 8">
            <a:extLst>
              <a:ext uri="{FF2B5EF4-FFF2-40B4-BE49-F238E27FC236}">
                <a16:creationId xmlns:a16="http://schemas.microsoft.com/office/drawing/2014/main" id="{BB08CCBA-7B7D-4F3D-AA83-CFEE0AA43A91}"/>
              </a:ext>
            </a:extLst>
          </p:cNvPr>
          <p:cNvSpPr txBox="1"/>
          <p:nvPr/>
        </p:nvSpPr>
        <p:spPr>
          <a:xfrm>
            <a:off x="1899344" y="896553"/>
            <a:ext cx="4787448" cy="707886"/>
          </a:xfrm>
          <a:prstGeom prst="rect">
            <a:avLst/>
          </a:prstGeom>
          <a:noFill/>
        </p:spPr>
        <p:txBody>
          <a:bodyPr wrap="square" rtlCol="0">
            <a:spAutoFit/>
          </a:bodyPr>
          <a:lstStyle/>
          <a:p>
            <a:r>
              <a:rPr lang="en-US" dirty="0">
                <a:latin typeface="Arial Black" panose="020B0A04020102020204" pitchFamily="34" charset="0"/>
              </a:rPr>
              <a:t>                </a:t>
            </a:r>
            <a:r>
              <a:rPr lang="en-US" sz="4000" dirty="0">
                <a:solidFill>
                  <a:schemeClr val="tx2">
                    <a:lumMod val="10000"/>
                  </a:schemeClr>
                </a:solidFill>
                <a:latin typeface="Arial Black" panose="020B0A04020102020204" pitchFamily="34" charset="0"/>
              </a:rPr>
              <a:t>ABSTRACT</a:t>
            </a:r>
            <a:endParaRPr lang="en-IN" sz="4000" dirty="0">
              <a:solidFill>
                <a:schemeClr val="tx2">
                  <a:lumMod val="10000"/>
                </a:schemeClr>
              </a:solidFill>
              <a:latin typeface="Arial Black" panose="020B0A04020102020204" pitchFamily="34" charset="0"/>
            </a:endParaRPr>
          </a:p>
        </p:txBody>
      </p:sp>
      <p:sp>
        <p:nvSpPr>
          <p:cNvPr id="173" name="Title 1">
            <a:extLst>
              <a:ext uri="{FF2B5EF4-FFF2-40B4-BE49-F238E27FC236}">
                <a16:creationId xmlns:a16="http://schemas.microsoft.com/office/drawing/2014/main" id="{17FFB923-4754-4514-9C8A-096D496A3CFD}"/>
              </a:ext>
            </a:extLst>
          </p:cNvPr>
          <p:cNvSpPr>
            <a:spLocks noGrp="1"/>
          </p:cNvSpPr>
          <p:nvPr>
            <p:ph type="title"/>
          </p:nvPr>
        </p:nvSpPr>
        <p:spPr>
          <a:xfrm>
            <a:off x="2027464" y="3051380"/>
            <a:ext cx="6143423" cy="1456267"/>
          </a:xfrm>
        </p:spPr>
        <p:txBody>
          <a:bodyPr>
            <a:noAutofit/>
          </a:bodyPr>
          <a:lstStyle/>
          <a:p>
            <a:r>
              <a:rPr lang="en-US" sz="1600" dirty="0">
                <a:latin typeface="Bahnschrift Condensed" panose="020B0502040204020203" pitchFamily="34" charset="0"/>
              </a:rPr>
              <a:t>This research work investigates the potential of ‘Full Home Control’, which is the aim of the Home Automation Systems in near future. The analysis and implementation of the home automation technology using Global System for Mobile Communication (GSM) modem to control home appliances such as light, conditional system, and security system via Short Message Service (SMS) text messages is presented in this paper. The proposed research work is focused on functionality of the GSM protocol, which allows the user to control the target system away from residential using the frequency bandwidths. The concept of serial communication and AT-commands has been applied towards development of the smart GSM-based home automation system. Home owners will be able to receive feedback status of any home appliances under control whether switched on or off remotely from their mobile phones. PIC16F887 microcontroller with the integration of GSM provides the smart automated house system with the desired baud rate of 9600 bps. The proposed prototype of GSM based home automation system was implemented and tested with maximum of four loads and shows the accuracy of ≥98%.</a:t>
            </a:r>
            <a:endParaRPr lang="ru-RU" sz="1600" dirty="0">
              <a:latin typeface="Bahnschrift Condensed" panose="020B0502040204020203" pitchFamily="34" charset="0"/>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4493860" y="804909"/>
            <a:ext cx="2794708" cy="1456267"/>
          </a:xfrm>
        </p:spPr>
        <p:txBody>
          <a:bodyPr/>
          <a:lstStyle/>
          <a:p>
            <a:r>
              <a:rPr lang="en-US" dirty="0">
                <a:solidFill>
                  <a:schemeClr val="tx2">
                    <a:lumMod val="10000"/>
                  </a:schemeClr>
                </a:solidFill>
                <a:latin typeface="Arial Black" panose="020B0A04020102020204" pitchFamily="34" charset="0"/>
              </a:rPr>
              <a:t>NOVELTY</a:t>
            </a:r>
          </a:p>
        </p:txBody>
      </p:sp>
      <p:sp>
        <p:nvSpPr>
          <p:cNvPr id="4" name="Content Placeholder 3">
            <a:extLst>
              <a:ext uri="{FF2B5EF4-FFF2-40B4-BE49-F238E27FC236}">
                <a16:creationId xmlns:a16="http://schemas.microsoft.com/office/drawing/2014/main" id="{5D957770-9186-427D-8DA0-F7BC148083BE}"/>
              </a:ext>
            </a:extLst>
          </p:cNvPr>
          <p:cNvSpPr>
            <a:spLocks noGrp="1"/>
          </p:cNvSpPr>
          <p:nvPr>
            <p:ph idx="1"/>
          </p:nvPr>
        </p:nvSpPr>
        <p:spPr/>
        <p:txBody>
          <a:bodyPr>
            <a:normAutofit fontScale="92500" lnSpcReduction="20000"/>
          </a:bodyPr>
          <a:lstStyle/>
          <a:p>
            <a:r>
              <a:rPr lang="en-US" dirty="0">
                <a:latin typeface="Bahnschrift Condensed" panose="020B0502040204020203" pitchFamily="34" charset="0"/>
              </a:rPr>
              <a:t>The 8-bit PIC16F887 microcontroller generally consists of timers, Analog to  Digital Converters  (ADCs), and  Universal Synchronous  Asynchronous  Receiver  Transmitter (USART). In  the proposed  research work,  the  microcontroller receives instructions  and  decodes  them  to  give  device  address  and command,  then  sends corresponding  signals to  the driver  of the power circuit. In addition, the microcontroller ensures dual independent operation action to turn on the device or switch it off. A  feedback status of any  devices under  control whether switched on or off will be provided by the microcontroller.  The  RS-232 interface  standard  defines the  electrical  and mechanical  details  of  the  interface  between  Data  Terminal Equipment  (DTE)  and  Data  Communications  Equipment (DCE),  which  employ  serial  binary  data  interchange.  The current version of the standard refers to DCE as Data Circuit terminating  Equipment.  Physically,  interfacing  between  the PIC16F887 and GSM modem was implemented using RS232 standard installed on Max232.  Since  the  system  design  has  not  included  a  battery,  an external  power  supply  is  connected  to  the  system  to  drive sufficient amount of  current through  the circuit  connections. Relays  had been  connected to  the output  loads  for a  stable electrical control because these relays can provide feeding for different  voltage  level  loads.  Hence,  the  output  selection becomes easier at any voltage.  Fig. 2  demonstrates the simulation  of the proposed GSM based home automation system being implemented in several stages. The PIC16F887 was simulated with the GSM modem by connecting it to the physical ports on the PC. MAX232 was placed to ensure proper transmission of data between the two terminals. Virtual terminal monitors the text sent from, and to the PIC16F887 while  checking the  transmission process  and testing  the algorithm.  The waveform  of  the transmitted  and received messages is monitored from the oscilloscope. While simulating the GSM modem, the “COMPIM” clock physically tests the  response of the GSM  modem by connecting it  to a physical port on PC. </a:t>
            </a:r>
            <a:endParaRPr lang="en-IN" dirty="0">
              <a:latin typeface="Bahnschrift Condensed" panose="020B0502040204020203" pitchFamily="34"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solidFill>
                  <a:schemeClr val="tx2">
                    <a:lumMod val="10000"/>
                  </a:schemeClr>
                </a:solidFill>
                <a:latin typeface="Arial Black" panose="020B0A04020102020204" pitchFamily="34" charset="0"/>
              </a:rPr>
              <a:t>TECHNOLOGY STACK</a:t>
            </a:r>
          </a:p>
        </p:txBody>
      </p:sp>
      <p:sp>
        <p:nvSpPr>
          <p:cNvPr id="6" name="Content Placeholder 5">
            <a:extLst>
              <a:ext uri="{FF2B5EF4-FFF2-40B4-BE49-F238E27FC236}">
                <a16:creationId xmlns:a16="http://schemas.microsoft.com/office/drawing/2014/main" id="{8EA49342-FA77-47B3-971A-C387CDF71D05}"/>
              </a:ext>
            </a:extLst>
          </p:cNvPr>
          <p:cNvSpPr>
            <a:spLocks noGrp="1"/>
          </p:cNvSpPr>
          <p:nvPr>
            <p:ph sz="half" idx="2"/>
          </p:nvPr>
        </p:nvSpPr>
        <p:spPr>
          <a:xfrm>
            <a:off x="1296140" y="2142067"/>
            <a:ext cx="9521087" cy="3649133"/>
          </a:xfrm>
        </p:spPr>
        <p:txBody>
          <a:bodyPr/>
          <a:lstStyle/>
          <a:p>
            <a:r>
              <a:rPr lang="en-US" dirty="0"/>
              <a:t>A layout is designed using Proteus ISIS Professional,</a:t>
            </a:r>
          </a:p>
          <a:p>
            <a:r>
              <a:rPr lang="en-US" dirty="0"/>
              <a:t>while adding Virtual Terminal and connecting it to COMPIM,</a:t>
            </a:r>
          </a:p>
          <a:p>
            <a:r>
              <a:rPr lang="en-US" dirty="0"/>
              <a:t>which is physically the DB9 connector in the PC terminal. It</a:t>
            </a:r>
          </a:p>
          <a:p>
            <a:r>
              <a:rPr lang="en-US" dirty="0"/>
              <a:t>can be added from the library . </a:t>
            </a:r>
          </a:p>
          <a:p>
            <a:r>
              <a:rPr lang="en-US" dirty="0"/>
              <a:t>The message alert text indicates that the message has been successfully</a:t>
            </a:r>
          </a:p>
          <a:p>
            <a:r>
              <a:rPr lang="en-US" dirty="0"/>
              <a:t>received and stored in the SIM card in the memory location.</a:t>
            </a:r>
            <a:endParaRPr lang="en-IN" dirty="0"/>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2157274" y="621437"/>
            <a:ext cx="7448364" cy="1604060"/>
          </a:xfrm>
        </p:spPr>
        <p:txBody>
          <a:bodyPr>
            <a:normAutofit/>
          </a:bodyPr>
          <a:lstStyle/>
          <a:p>
            <a:r>
              <a:rPr lang="en-US" sz="3600" dirty="0">
                <a:solidFill>
                  <a:schemeClr val="tx2">
                    <a:lumMod val="10000"/>
                  </a:schemeClr>
                </a:solidFill>
                <a:latin typeface="Arial Black" panose="020B0A04020102020204" pitchFamily="34" charset="0"/>
              </a:rPr>
              <a:t>Hardware or software implementation</a:t>
            </a:r>
          </a:p>
        </p:txBody>
      </p:sp>
      <p:sp>
        <p:nvSpPr>
          <p:cNvPr id="6" name="TextBox 5">
            <a:extLst>
              <a:ext uri="{FF2B5EF4-FFF2-40B4-BE49-F238E27FC236}">
                <a16:creationId xmlns:a16="http://schemas.microsoft.com/office/drawing/2014/main" id="{1378FDB4-B120-421E-9855-88A071D8329D}"/>
              </a:ext>
            </a:extLst>
          </p:cNvPr>
          <p:cNvSpPr txBox="1"/>
          <p:nvPr/>
        </p:nvSpPr>
        <p:spPr>
          <a:xfrm>
            <a:off x="3684233" y="2391452"/>
            <a:ext cx="9197266" cy="4247317"/>
          </a:xfrm>
          <a:prstGeom prst="rect">
            <a:avLst/>
          </a:prstGeom>
          <a:noFill/>
        </p:spPr>
        <p:txBody>
          <a:bodyPr wrap="square" rtlCol="0">
            <a:spAutoFit/>
          </a:bodyPr>
          <a:lstStyle/>
          <a:p>
            <a:r>
              <a:rPr lang="en-US" dirty="0">
                <a:latin typeface="Bahnschrift Condensed" panose="020B0502040204020203" pitchFamily="34" charset="0"/>
              </a:rPr>
              <a:t>The design of our proposed smart GSM-based home</a:t>
            </a:r>
          </a:p>
          <a:p>
            <a:r>
              <a:rPr lang="en-US" dirty="0">
                <a:latin typeface="Bahnschrift Condensed" panose="020B0502040204020203" pitchFamily="34" charset="0"/>
              </a:rPr>
              <a:t>automation system. The architecture consists</a:t>
            </a:r>
          </a:p>
          <a:p>
            <a:r>
              <a:rPr lang="en-US" dirty="0">
                <a:latin typeface="Bahnschrift Condensed" panose="020B0502040204020203" pitchFamily="34" charset="0"/>
              </a:rPr>
              <a:t>of mobile phone and GSM modem. In the proposed system</a:t>
            </a:r>
          </a:p>
          <a:p>
            <a:r>
              <a:rPr lang="en-US" dirty="0">
                <a:latin typeface="Bahnschrift Condensed" panose="020B0502040204020203" pitchFamily="34" charset="0"/>
              </a:rPr>
              <a:t>design, incoming SMS message is sent from the user phone to</a:t>
            </a:r>
          </a:p>
          <a:p>
            <a:r>
              <a:rPr lang="en-US" dirty="0">
                <a:latin typeface="Bahnschrift Condensed" panose="020B0502040204020203" pitchFamily="34" charset="0"/>
              </a:rPr>
              <a:t>the GSM modem as a text message via cellular network. The</a:t>
            </a:r>
          </a:p>
          <a:p>
            <a:r>
              <a:rPr lang="en-US" dirty="0">
                <a:latin typeface="Bahnschrift Condensed" panose="020B0502040204020203" pitchFamily="34" charset="0"/>
              </a:rPr>
              <a:t>GSM modem then sends the commands in text mode to the</a:t>
            </a:r>
          </a:p>
          <a:p>
            <a:r>
              <a:rPr lang="en-US" dirty="0">
                <a:latin typeface="Bahnschrift Condensed" panose="020B0502040204020203" pitchFamily="34" charset="0"/>
              </a:rPr>
              <a:t>PIC microcontroller using an RS232 interface. The RS232</a:t>
            </a:r>
          </a:p>
          <a:p>
            <a:r>
              <a:rPr lang="en-US" dirty="0">
                <a:latin typeface="Bahnschrift Condensed" panose="020B0502040204020203" pitchFamily="34" charset="0"/>
              </a:rPr>
              <a:t>voltage levels are at ±12V whereas both the microcontroller</a:t>
            </a:r>
          </a:p>
          <a:p>
            <a:r>
              <a:rPr lang="en-US" dirty="0">
                <a:latin typeface="Bahnschrift Condensed" panose="020B0502040204020203" pitchFamily="34" charset="0"/>
              </a:rPr>
              <a:t>input and output operates at 0V to +5V. Since RS232 is not</a:t>
            </a:r>
          </a:p>
          <a:p>
            <a:r>
              <a:rPr lang="en-US" dirty="0">
                <a:latin typeface="Bahnschrift Condensed" panose="020B0502040204020203" pitchFamily="34" charset="0"/>
              </a:rPr>
              <a:t>compatible with microcontroller, MAX232 is utilized to</a:t>
            </a:r>
          </a:p>
          <a:p>
            <a:r>
              <a:rPr lang="en-US" dirty="0">
                <a:latin typeface="Bahnschrift Condensed" panose="020B0502040204020203" pitchFamily="34" charset="0"/>
              </a:rPr>
              <a:t>enable the communication between both the GSM modem and</a:t>
            </a:r>
          </a:p>
          <a:p>
            <a:r>
              <a:rPr lang="en-US" dirty="0">
                <a:latin typeface="Bahnschrift Condensed" panose="020B0502040204020203" pitchFamily="34" charset="0"/>
              </a:rPr>
              <a:t>PIC microcontroller by converting RS232 level signals to TTL</a:t>
            </a:r>
          </a:p>
          <a:p>
            <a:r>
              <a:rPr lang="en-US" dirty="0">
                <a:latin typeface="Bahnschrift Condensed" panose="020B0502040204020203" pitchFamily="34" charset="0"/>
              </a:rPr>
              <a:t>level signal. Outgoing message from the system containing the</a:t>
            </a:r>
          </a:p>
          <a:p>
            <a:r>
              <a:rPr lang="en-US" dirty="0">
                <a:latin typeface="Bahnschrift Condensed" panose="020B0502040204020203" pitchFamily="34" charset="0"/>
              </a:rPr>
              <a:t>home appliances status is delivered to the mobile phone</a:t>
            </a:r>
          </a:p>
          <a:p>
            <a:r>
              <a:rPr lang="en-US" dirty="0">
                <a:latin typeface="Bahnschrift Condensed" panose="020B0502040204020203" pitchFamily="34" charset="0"/>
              </a:rPr>
              <a:t>through GSM modem.</a:t>
            </a:r>
            <a:endParaRPr lang="en-IN" dirty="0">
              <a:latin typeface="Bahnschrift Condensed" panose="020B0502040204020203" pitchFamily="34" charset="0"/>
            </a:endParaRP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1BDC1-BE36-4A20-B830-3E84EE150025}"/>
              </a:ext>
            </a:extLst>
          </p:cNvPr>
          <p:cNvSpPr txBox="1"/>
          <p:nvPr/>
        </p:nvSpPr>
        <p:spPr>
          <a:xfrm>
            <a:off x="3293616" y="994300"/>
            <a:ext cx="6409677" cy="646331"/>
          </a:xfrm>
          <a:prstGeom prst="rect">
            <a:avLst/>
          </a:prstGeom>
          <a:noFill/>
        </p:spPr>
        <p:txBody>
          <a:bodyPr wrap="square" rtlCol="0">
            <a:spAutoFit/>
          </a:bodyPr>
          <a:lstStyle/>
          <a:p>
            <a:r>
              <a:rPr lang="en-US" sz="3600" dirty="0">
                <a:solidFill>
                  <a:schemeClr val="tx2">
                    <a:lumMod val="10000"/>
                  </a:schemeClr>
                </a:solidFill>
                <a:latin typeface="Arial Black" panose="020B0A04020102020204" pitchFamily="34" charset="0"/>
              </a:rPr>
              <a:t>BUSINESS SCOPE</a:t>
            </a:r>
            <a:endParaRPr lang="en-IN" sz="3600" dirty="0">
              <a:solidFill>
                <a:schemeClr val="tx2">
                  <a:lumMod val="1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813B137A-58BC-4302-B3CD-162425691FDC}"/>
              </a:ext>
            </a:extLst>
          </p:cNvPr>
          <p:cNvSpPr txBox="1"/>
          <p:nvPr/>
        </p:nvSpPr>
        <p:spPr>
          <a:xfrm>
            <a:off x="2112886" y="1855433"/>
            <a:ext cx="8611340" cy="4247317"/>
          </a:xfrm>
          <a:prstGeom prst="rect">
            <a:avLst/>
          </a:prstGeom>
          <a:noFill/>
        </p:spPr>
        <p:txBody>
          <a:bodyPr wrap="square" rtlCol="0">
            <a:spAutoFit/>
          </a:bodyPr>
          <a:lstStyle/>
          <a:p>
            <a:r>
              <a:rPr lang="en-US" dirty="0"/>
              <a:t>The prototype of the proposed GSM based home</a:t>
            </a:r>
          </a:p>
          <a:p>
            <a:r>
              <a:rPr lang="en-US" dirty="0"/>
              <a:t>automation system. A 12V is supplied to the</a:t>
            </a:r>
          </a:p>
          <a:p>
            <a:r>
              <a:rPr lang="en-US" dirty="0"/>
              <a:t>voltage regulator to power the circuit. MAX232 is connected</a:t>
            </a:r>
          </a:p>
          <a:p>
            <a:r>
              <a:rPr lang="en-US" dirty="0"/>
              <a:t>to the GSM modem and the system run smoothly after the text</a:t>
            </a:r>
          </a:p>
          <a:p>
            <a:r>
              <a:rPr lang="en-US" dirty="0"/>
              <a:t>message was received. The output loads were activated and</a:t>
            </a:r>
          </a:p>
          <a:p>
            <a:r>
              <a:rPr lang="en-US" dirty="0"/>
              <a:t>automated the house in desirable basis.</a:t>
            </a:r>
          </a:p>
          <a:p>
            <a:r>
              <a:rPr lang="en-US" dirty="0"/>
              <a:t>Recently, the home automation market is very promising</a:t>
            </a:r>
          </a:p>
          <a:p>
            <a:r>
              <a:rPr lang="en-US" dirty="0"/>
              <a:t>field that is growing very fast and needs vast range of</a:t>
            </a:r>
          </a:p>
          <a:p>
            <a:r>
              <a:rPr lang="en-US" dirty="0"/>
              <a:t>developments that can be carried out in the concept of smart</a:t>
            </a:r>
          </a:p>
          <a:p>
            <a:r>
              <a:rPr lang="en-US" dirty="0"/>
              <a:t>home. In this project design and implementation of smart</a:t>
            </a:r>
          </a:p>
          <a:p>
            <a:r>
              <a:rPr lang="en-US" dirty="0"/>
              <a:t>GSM house was considered. PIC16F887 microcontroller with</a:t>
            </a:r>
          </a:p>
          <a:p>
            <a:r>
              <a:rPr lang="en-US" dirty="0"/>
              <a:t>the cooperation of GSM provides the smart automated house</a:t>
            </a:r>
          </a:p>
          <a:p>
            <a:r>
              <a:rPr lang="en-US" dirty="0"/>
              <a:t>system with the desired baud rate of 9600 bps. The proposed</a:t>
            </a:r>
          </a:p>
          <a:p>
            <a:r>
              <a:rPr lang="en-US" dirty="0"/>
              <a:t>prototype was implemented and tested with maximum of four</a:t>
            </a:r>
          </a:p>
          <a:p>
            <a:r>
              <a:rPr lang="en-US"/>
              <a:t>loads and shows the accuracy of ≥98%. </a:t>
            </a:r>
            <a:endParaRPr lang="en-IN" dirty="0"/>
          </a:p>
        </p:txBody>
      </p:sp>
    </p:spTree>
    <p:extLst>
      <p:ext uri="{BB962C8B-B14F-4D97-AF65-F5344CB8AC3E}">
        <p14:creationId xmlns:p14="http://schemas.microsoft.com/office/powerpoint/2010/main" val="353961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27</TotalTime>
  <Words>946</Words>
  <Application>Microsoft Office PowerPoint</Application>
  <PresentationFormat>Widescreen</PresentationFormat>
  <Paragraphs>52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Bahnschrift Condensed</vt:lpstr>
      <vt:lpstr>Calibri</vt:lpstr>
      <vt:lpstr>Calibri Light</vt:lpstr>
      <vt:lpstr>Celestial</vt:lpstr>
      <vt:lpstr>PowerPoint Presentation</vt:lpstr>
      <vt:lpstr>This research work investigates the potential of ‘Full Home Control’, which is the aim of the Home Automation Systems in near future. The analysis and implementation of the home automation technology using Global System for Mobile Communication (GSM) modem to control home appliances such as light, conditional system, and security system via Short Message Service (SMS) text messages is presented in this paper. The proposed research work is focused on functionality of the GSM protocol, which allows the user to control the target system away from residential using the frequency bandwidths. The concept of serial communication and AT-commands has been applied towards development of the smart GSM-based home automation system. Home owners will be able to receive feedback status of any home appliances under control whether switched on or off remotely from their mobile phones. PIC16F887 microcontroller with the integration of GSM provides the smart automated house system with the desired baud rate of 9600 bps. The proposed prototype of GSM based home automation system was implemented and tested with maximum of four loads and shows the accuracy of ≥98%.</vt:lpstr>
      <vt:lpstr>NOVELTY</vt:lpstr>
      <vt:lpstr>TECHNOLOGY STACK</vt:lpstr>
      <vt:lpstr>Hardware or software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20251A6633:BESTTA DEEKSHA</dc:creator>
  <cp:lastModifiedBy>20251A6633:BESTTA DEEKSHA</cp:lastModifiedBy>
  <cp:revision>1</cp:revision>
  <dcterms:created xsi:type="dcterms:W3CDTF">2021-07-30T04:00:36Z</dcterms:created>
  <dcterms:modified xsi:type="dcterms:W3CDTF">2021-07-30T04:28:16Z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