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120A5-9639-4800-B640-4FB9CB9789FD}"/>
              </a:ext>
            </a:extLst>
          </p:cNvPr>
          <p:cNvSpPr txBox="1"/>
          <p:nvPr/>
        </p:nvSpPr>
        <p:spPr>
          <a:xfrm>
            <a:off x="531222" y="889595"/>
            <a:ext cx="978843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smtClean="0"/>
              <a:t>Team </a:t>
            </a:r>
            <a:r>
              <a:rPr lang="en-IN" sz="2400" b="1" dirty="0"/>
              <a:t>Name </a:t>
            </a:r>
            <a:r>
              <a:rPr lang="en-IN" sz="2400" dirty="0"/>
              <a:t>: </a:t>
            </a:r>
            <a:r>
              <a:rPr lang="en-IN" sz="2400" u="sng" dirty="0"/>
              <a:t>Yakuza</a:t>
            </a:r>
          </a:p>
          <a:p>
            <a:endParaRPr lang="en-IN" sz="2400" dirty="0"/>
          </a:p>
          <a:p>
            <a:r>
              <a:rPr lang="en-IN" sz="2400" dirty="0"/>
              <a:t>2. </a:t>
            </a:r>
            <a:r>
              <a:rPr lang="en-IN" sz="2400" b="1" dirty="0"/>
              <a:t>Members Name and Phone Numbers </a:t>
            </a:r>
            <a:r>
              <a:rPr lang="en-IN" sz="2400" b="1" dirty="0" smtClean="0"/>
              <a:t>:</a:t>
            </a:r>
          </a:p>
          <a:p>
            <a:r>
              <a:rPr lang="en-IN" sz="2200" dirty="0" err="1"/>
              <a:t>Abinesh</a:t>
            </a:r>
            <a:r>
              <a:rPr lang="en-IN" sz="2200" dirty="0"/>
              <a:t> </a:t>
            </a:r>
            <a:r>
              <a:rPr lang="en-IN" sz="2200" dirty="0" err="1"/>
              <a:t>Balaji</a:t>
            </a:r>
            <a:r>
              <a:rPr lang="en-IN" sz="2200" dirty="0"/>
              <a:t> B (19euec004) (Leader</a:t>
            </a:r>
            <a:r>
              <a:rPr lang="en-IN" sz="2200" dirty="0" smtClean="0"/>
              <a:t>)-7397778840 </a:t>
            </a:r>
          </a:p>
          <a:p>
            <a:r>
              <a:rPr lang="en-IN" sz="2200" dirty="0" smtClean="0"/>
              <a:t>Abdul </a:t>
            </a:r>
            <a:r>
              <a:rPr lang="en-IN" sz="2200" dirty="0" err="1"/>
              <a:t>Wahhab</a:t>
            </a:r>
            <a:r>
              <a:rPr lang="en-IN" sz="2200" dirty="0"/>
              <a:t> A R (19euec002</a:t>
            </a:r>
            <a:r>
              <a:rPr lang="en-IN" sz="2200" dirty="0" smtClean="0"/>
              <a:t>)-9361487029</a:t>
            </a:r>
            <a:endParaRPr lang="en-IN" sz="2200" dirty="0"/>
          </a:p>
          <a:p>
            <a:r>
              <a:rPr lang="en-IN" sz="2200" dirty="0" err="1" smtClean="0"/>
              <a:t>Aniruth</a:t>
            </a:r>
            <a:r>
              <a:rPr lang="en-IN" sz="2200" dirty="0" smtClean="0"/>
              <a:t> </a:t>
            </a:r>
            <a:r>
              <a:rPr lang="en-IN" sz="2200" dirty="0"/>
              <a:t>Chakravarthy N (19euec013</a:t>
            </a:r>
            <a:r>
              <a:rPr lang="en-IN" sz="2200" dirty="0" smtClean="0"/>
              <a:t>)-8760702989</a:t>
            </a:r>
            <a:endParaRPr lang="en-IN" sz="2200" dirty="0"/>
          </a:p>
          <a:p>
            <a:r>
              <a:rPr lang="en-IN" sz="2200" u="sng" dirty="0" smtClean="0"/>
              <a:t>MENTOR</a:t>
            </a:r>
            <a:r>
              <a:rPr lang="en-IN" sz="2200" dirty="0" smtClean="0"/>
              <a:t> : </a:t>
            </a:r>
            <a:r>
              <a:rPr lang="en-IN" sz="2200" dirty="0" err="1" smtClean="0"/>
              <a:t>DR.A.Albert</a:t>
            </a:r>
            <a:r>
              <a:rPr lang="en-IN" sz="2200" dirty="0" smtClean="0"/>
              <a:t> Raj</a:t>
            </a:r>
          </a:p>
          <a:p>
            <a:endParaRPr lang="en-IN" sz="2400" dirty="0"/>
          </a:p>
          <a:p>
            <a:r>
              <a:rPr lang="en-IN" sz="2400" dirty="0"/>
              <a:t>3</a:t>
            </a:r>
            <a:r>
              <a:rPr lang="en-IN" sz="2400" b="1" dirty="0"/>
              <a:t>. Domain name </a:t>
            </a:r>
            <a:r>
              <a:rPr lang="en-IN" sz="2400" dirty="0" smtClean="0"/>
              <a:t>: OPEN INNOVATION.</a:t>
            </a:r>
            <a:endParaRPr lang="en-IN" sz="2400" dirty="0"/>
          </a:p>
          <a:p>
            <a:r>
              <a:rPr lang="en-IN" sz="2400" dirty="0" smtClean="0"/>
              <a:t>4</a:t>
            </a:r>
            <a:r>
              <a:rPr lang="en-IN" sz="2400" dirty="0"/>
              <a:t>. </a:t>
            </a:r>
            <a:r>
              <a:rPr lang="en-IN" sz="2400" b="1" dirty="0"/>
              <a:t>Problem </a:t>
            </a:r>
            <a:r>
              <a:rPr lang="en-IN" sz="2400" b="1" dirty="0" smtClean="0"/>
              <a:t>statement :</a:t>
            </a:r>
            <a:r>
              <a:rPr lang="en-IN" sz="2400" dirty="0" smtClean="0"/>
              <a:t> </a:t>
            </a:r>
            <a:r>
              <a:rPr lang="en-US" sz="2200" dirty="0"/>
              <a:t>In tourism industry Guides plays major role.  But problem with the guide </a:t>
            </a:r>
            <a:r>
              <a:rPr lang="en-US" sz="2200" dirty="0" smtClean="0"/>
              <a:t>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Unpredictable expenses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err="1" smtClean="0"/>
              <a:t>Accomodation</a:t>
            </a:r>
            <a:r>
              <a:rPr lang="en-US" sz="2200" dirty="0" smtClean="0"/>
              <a:t> in our transport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S</a:t>
            </a:r>
            <a:r>
              <a:rPr lang="en-US" sz="2200" dirty="0" smtClean="0"/>
              <a:t>ecurity is one of the major challenges faced by </a:t>
            </a:r>
            <a:r>
              <a:rPr lang="en-US" sz="2200" dirty="0"/>
              <a:t>I</a:t>
            </a:r>
            <a:r>
              <a:rPr lang="en-US" sz="2200" dirty="0" smtClean="0"/>
              <a:t>ndian </a:t>
            </a:r>
            <a:r>
              <a:rPr lang="en-US" sz="2200" dirty="0"/>
              <a:t>T</a:t>
            </a:r>
            <a:r>
              <a:rPr lang="en-US" sz="2200" dirty="0" smtClean="0"/>
              <a:t>ourism.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he increasing rate of sexual abuse of women, theft, food poisoning, terrorism, and public violence is affecting </a:t>
            </a:r>
            <a:r>
              <a:rPr lang="en-US" sz="2200" dirty="0"/>
              <a:t>I</a:t>
            </a:r>
            <a:r>
              <a:rPr lang="en-US" sz="2200" dirty="0" smtClean="0"/>
              <a:t>ndian </a:t>
            </a:r>
            <a:r>
              <a:rPr lang="en-US" sz="2200" dirty="0"/>
              <a:t>T</a:t>
            </a:r>
            <a:r>
              <a:rPr lang="en-US" sz="2200" dirty="0" smtClean="0"/>
              <a:t>ourism to a high extent.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b="1" dirty="0" smtClean="0"/>
              <a:t>In </a:t>
            </a:r>
            <a:r>
              <a:rPr lang="en-US" sz="2200" b="1" dirty="0"/>
              <a:t>order </a:t>
            </a:r>
            <a:r>
              <a:rPr lang="en-US" sz="2200" b="1" dirty="0" smtClean="0"/>
              <a:t>to avoid this, </a:t>
            </a:r>
            <a:r>
              <a:rPr lang="en-US" sz="2200" b="1" dirty="0"/>
              <a:t>we propose this </a:t>
            </a:r>
            <a:r>
              <a:rPr lang="en-US" sz="2200" b="1" dirty="0" smtClean="0"/>
              <a:t>project</a:t>
            </a:r>
            <a:r>
              <a:rPr lang="en-US" sz="2200" dirty="0" smtClean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8144"/>
            <a:ext cx="12192002" cy="685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383740" y="210118"/>
            <a:ext cx="4234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273643"/>
            <a:ext cx="107524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Bebas Neue" panose="020B060402020202020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 CONTROL OF THE EXPENSES FOR GUIDE IN YOUR PRESIOUS TOUR.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AVOID ACCOMADATION IN YOUR TRANSPORT , HOTELS AND RESTAURANTS.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OVERCOME THE BUSINESS DEPLITION OF TOURIST GUIDE AS A CONSEQENCE OF PANDAMIC SITUATION(COVID-19).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DEVICE TO GET THE BETTER OF THE ABOVE PROBLEMS BY USING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TOURIST GADGET </a:t>
            </a:r>
            <a:r>
              <a:rPr lang="en-US" cap="all" dirty="0">
                <a:latin typeface="Calibri" panose="020F0502020204030204" pitchFamily="34" charset="0"/>
                <a:cs typeface="Calibri" panose="020F0502020204030204" pitchFamily="34" charset="0"/>
              </a:rPr>
              <a:t>to overcome the presence of Tourist Guide</a:t>
            </a:r>
            <a:r>
              <a:rPr lang="en-US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cap="al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all" dirty="0">
                <a:latin typeface="Calibri" panose="020F0502020204030204" pitchFamily="34" charset="0"/>
                <a:cs typeface="Calibri" panose="020F0502020204030204" pitchFamily="34" charset="0"/>
              </a:rPr>
              <a:t>Similar to Alexa, using voice assistant this gadget helps to lead the way for tourist by providing location, direction</a:t>
            </a:r>
            <a:r>
              <a:rPr lang="en-US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, weather, </a:t>
            </a:r>
            <a:r>
              <a:rPr lang="en-US" cap="al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hotels,restaurants</a:t>
            </a:r>
            <a:r>
              <a:rPr lang="en-US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all" dirty="0">
                <a:latin typeface="Calibri" panose="020F0502020204030204" pitchFamily="34" charset="0"/>
                <a:cs typeface="Calibri" panose="020F0502020204030204" pitchFamily="34" charset="0"/>
              </a:rPr>
              <a:t>and particulars about that location or spot.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Bebas Neue" panose="020B0604020202020204" charset="0"/>
            </a:endParaRPr>
          </a:p>
          <a:p>
            <a:endParaRPr lang="en-US" sz="1600" dirty="0">
              <a:latin typeface="Bebas Neue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F4D3-A7BB-4C89-A219-661F198EFCA7}"/>
              </a:ext>
            </a:extLst>
          </p:cNvPr>
          <p:cNvSpPr txBox="1"/>
          <p:nvPr/>
        </p:nvSpPr>
        <p:spPr>
          <a:xfrm>
            <a:off x="838200" y="1690688"/>
            <a:ext cx="826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Rather than being searched visually in Google,  we can utilize  this gadget </a:t>
            </a:r>
            <a:r>
              <a:rPr lang="en-US" sz="2800" dirty="0" smtClean="0"/>
              <a:t>and can </a:t>
            </a:r>
            <a:r>
              <a:rPr lang="en-US" sz="2800" dirty="0"/>
              <a:t>gather  our particulars of the spot through auditory </a:t>
            </a:r>
            <a:r>
              <a:rPr lang="en-US" sz="2800" dirty="0" smtClean="0"/>
              <a:t>perception identical to google assistant &amp; </a:t>
            </a:r>
            <a:r>
              <a:rPr lang="en-US" sz="2800" dirty="0"/>
              <a:t>A</a:t>
            </a:r>
            <a:r>
              <a:rPr lang="en-US" sz="2800" dirty="0" smtClean="0"/>
              <a:t>lexa, which </a:t>
            </a:r>
            <a:r>
              <a:rPr lang="en-US" sz="2800" dirty="0"/>
              <a:t>will </a:t>
            </a:r>
            <a:r>
              <a:rPr lang="en-US" sz="2800" dirty="0" smtClean="0"/>
              <a:t>also be more  </a:t>
            </a:r>
            <a:r>
              <a:rPr lang="en-US" sz="2800" dirty="0" err="1"/>
              <a:t>favourable</a:t>
            </a:r>
            <a:r>
              <a:rPr lang="en-US" sz="2800" dirty="0"/>
              <a:t> for visually impaired people.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9" y="3709329"/>
            <a:ext cx="3316511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4934"/>
            <a:ext cx="12192002" cy="6857999"/>
          </a:xfrm>
          <a:prstGeom prst="rect">
            <a:avLst/>
          </a:prstGeom>
        </p:spPr>
      </p:pic>
      <p:sp>
        <p:nvSpPr>
          <p:cNvPr id="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406780" y="5653000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  <p:sp>
        <p:nvSpPr>
          <p:cNvPr id="12" name="Google Shape;136;p3"/>
          <p:cNvSpPr/>
          <p:nvPr/>
        </p:nvSpPr>
        <p:spPr>
          <a:xfrm>
            <a:off x="-118204" y="365125"/>
            <a:ext cx="63467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200" b="1" i="0" strike="noStrike" cap="all" dirty="0">
                <a:solidFill>
                  <a:schemeClr val="accent6">
                    <a:lumMod val="20000"/>
                    <a:lumOff val="80000"/>
                  </a:schemeClr>
                </a:solidFill>
                <a:latin typeface="Bebas Neue" panose="020B0604020202020204" charset="0"/>
                <a:ea typeface="Calibri"/>
                <a:cs typeface="Calibri"/>
                <a:sym typeface="Calibri"/>
              </a:rPr>
              <a:t>Technology Stack Used</a:t>
            </a:r>
            <a:endParaRPr sz="3200" b="1" i="0" strike="noStrike" cap="all" dirty="0">
              <a:solidFill>
                <a:schemeClr val="accent6">
                  <a:lumMod val="20000"/>
                  <a:lumOff val="80000"/>
                </a:schemeClr>
              </a:solidFill>
              <a:latin typeface="Bebas Neue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5694" y="1996582"/>
            <a:ext cx="6933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ebas Neue" panose="020B0604020202020204" charset="0"/>
              </a:rPr>
              <a:t>ARTIFICIAL INTELLIGENCE(AI)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ebas Neue" panose="020B0604020202020204" charset="0"/>
              </a:rPr>
              <a:t>IOT(Internet of Things)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ebas Neue" panose="020B0604020202020204" charset="0"/>
              </a:rPr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ebas Neue" panose="020B0604020202020204" charset="0"/>
              </a:rPr>
              <a:t>RASPBERRY 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ebas Neue" panose="020B0604020202020204" charset="0"/>
              </a:rPr>
              <a:t>SPEAKERS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ebas Neue" panose="020B0604020202020204" charset="0"/>
              </a:rPr>
              <a:t>GPS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ebas Neue" panose="020B0604020202020204" charset="0"/>
              </a:rPr>
              <a:t>SD CARD</a:t>
            </a:r>
          </a:p>
          <a:p>
            <a:pPr marL="342900" indent="-342900">
              <a:buAutoNum type="arabicPeriod" startAt="8"/>
            </a:pPr>
            <a:r>
              <a:rPr lang="en-US" sz="2000" dirty="0">
                <a:latin typeface="Bebas Neue" panose="020B0604020202020204" charset="0"/>
              </a:rPr>
              <a:t>POWER SUPPLY UNIT</a:t>
            </a:r>
          </a:p>
          <a:p>
            <a:pPr marL="342900" indent="-342900">
              <a:buAutoNum type="arabicPeriod" startAt="9"/>
            </a:pPr>
            <a:r>
              <a:rPr lang="en-US" sz="2000" dirty="0">
                <a:latin typeface="Bebas Neue" panose="020B0604020202020204" charset="0"/>
              </a:rPr>
              <a:t>RELAY UNIT</a:t>
            </a:r>
          </a:p>
          <a:p>
            <a:pPr marL="342900" indent="-342900">
              <a:buAutoNum type="arabicPeriod" startAt="9"/>
            </a:pPr>
            <a:r>
              <a:rPr lang="en-US" sz="2000" dirty="0">
                <a:latin typeface="Bebas Neue" panose="020B0604020202020204" charset="0"/>
              </a:rPr>
              <a:t>GYROSCOPE SENSOR</a:t>
            </a:r>
          </a:p>
          <a:p>
            <a:pPr marL="342900" indent="-342900">
              <a:buAutoNum type="arabicPeriod" startAt="9"/>
            </a:pPr>
            <a:r>
              <a:rPr lang="en-US" sz="2000" dirty="0">
                <a:latin typeface="Bebas Neue" panose="020B0604020202020204" charset="0"/>
              </a:rPr>
              <a:t>HUMIDITY SENSOR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87" y="1996582"/>
            <a:ext cx="1187946" cy="38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4779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2F7EC-38CB-44E5-A007-B60C1C4BD18F}"/>
              </a:ext>
            </a:extLst>
          </p:cNvPr>
          <p:cNvSpPr txBox="1"/>
          <p:nvPr/>
        </p:nvSpPr>
        <p:spPr>
          <a:xfrm>
            <a:off x="-248832" y="365125"/>
            <a:ext cx="791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FD952-0232-4B0E-9B57-1FB704C21CF8}"/>
              </a:ext>
            </a:extLst>
          </p:cNvPr>
          <p:cNvSpPr txBox="1"/>
          <p:nvPr/>
        </p:nvSpPr>
        <p:spPr>
          <a:xfrm>
            <a:off x="2657061" y="1667992"/>
            <a:ext cx="7070036" cy="445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ebas Neue" panose="020B0604020202020204" charset="0"/>
                <a:ea typeface="Calibri"/>
                <a:cs typeface="Calibri"/>
                <a:sym typeface="Calibri"/>
              </a:rPr>
              <a:t>Sensors like GPS, Gyroscope and humidity sensors are connected to Raspberry PI 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ebas Neue" panose="020B0604020202020204" charset="0"/>
                <a:ea typeface="Calibri"/>
                <a:cs typeface="Calibri"/>
                <a:sym typeface="Calibri"/>
              </a:rPr>
              <a:t>Raspberry PI is connected to cloud storage for online news feeds 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ebas Neue" panose="020B0604020202020204" charset="0"/>
                <a:ea typeface="Calibri"/>
                <a:cs typeface="Calibri"/>
                <a:sym typeface="Calibri"/>
              </a:rPr>
              <a:t>The guide can store information about the recent events in SD card which is connected to Raspberry PI.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ebas Neue" panose="020B0604020202020204" charset="0"/>
                <a:ea typeface="Calibri"/>
                <a:cs typeface="Calibri"/>
                <a:sym typeface="Calibri"/>
              </a:rPr>
              <a:t>Power supply and relay unit are used .</a:t>
            </a:r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5575B3-3475-487C-93F7-B606E48CFD9D}"/>
              </a:ext>
            </a:extLst>
          </p:cNvPr>
          <p:cNvSpPr/>
          <p:nvPr/>
        </p:nvSpPr>
        <p:spPr>
          <a:xfrm>
            <a:off x="3808429" y="760073"/>
            <a:ext cx="2997724" cy="5804011"/>
          </a:xfrm>
          <a:prstGeom prst="roundRect">
            <a:avLst/>
          </a:prstGeom>
          <a:solidFill>
            <a:schemeClr val="accent1">
              <a:lumMod val="75000"/>
              <a:alpha val="49804"/>
            </a:schemeClr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RASPBERRY PI B+</a:t>
            </a:r>
          </a:p>
          <a:p>
            <a:pPr algn="ctr"/>
            <a:endParaRPr lang="en-IN" sz="14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6B4116-5D47-473C-AEE7-7F42BE3C95A8}"/>
              </a:ext>
            </a:extLst>
          </p:cNvPr>
          <p:cNvSpPr/>
          <p:nvPr/>
        </p:nvSpPr>
        <p:spPr>
          <a:xfrm>
            <a:off x="758245" y="2038344"/>
            <a:ext cx="1980760" cy="90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GYROSCOPE </a:t>
            </a:r>
          </a:p>
          <a:p>
            <a:pPr algn="ctr"/>
            <a:r>
              <a:rPr lang="en-US" sz="1400" b="1" dirty="0"/>
              <a:t>SENSOR</a:t>
            </a:r>
            <a:endParaRPr lang="en-IN" sz="1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DB4CCE-D386-49BD-8C5B-419233C549E5}"/>
              </a:ext>
            </a:extLst>
          </p:cNvPr>
          <p:cNvSpPr/>
          <p:nvPr/>
        </p:nvSpPr>
        <p:spPr>
          <a:xfrm>
            <a:off x="758245" y="3237799"/>
            <a:ext cx="1998483" cy="90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GPS SENSOR</a:t>
            </a:r>
            <a:endParaRPr lang="en-IN" sz="1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306B1E-C70B-43E9-A6DC-263FA8E1D6C8}"/>
              </a:ext>
            </a:extLst>
          </p:cNvPr>
          <p:cNvSpPr/>
          <p:nvPr/>
        </p:nvSpPr>
        <p:spPr>
          <a:xfrm>
            <a:off x="740523" y="4417815"/>
            <a:ext cx="1998483" cy="90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SD CARD</a:t>
            </a:r>
            <a:endParaRPr lang="en-IN" sz="14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3174E5-1D9A-4739-B9AF-E262EB65CF2C}"/>
              </a:ext>
            </a:extLst>
          </p:cNvPr>
          <p:cNvSpPr/>
          <p:nvPr/>
        </p:nvSpPr>
        <p:spPr>
          <a:xfrm>
            <a:off x="6909718" y="3364189"/>
            <a:ext cx="754145" cy="35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1547F-6316-4829-A9A0-81EAAC2FBD50}"/>
              </a:ext>
            </a:extLst>
          </p:cNvPr>
          <p:cNvSpPr/>
          <p:nvPr/>
        </p:nvSpPr>
        <p:spPr>
          <a:xfrm>
            <a:off x="7765239" y="3112330"/>
            <a:ext cx="1706252" cy="1046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</a:t>
            </a:r>
          </a:p>
          <a:p>
            <a:pPr algn="ctr"/>
            <a:r>
              <a:rPr lang="en-US" sz="1400" b="1" dirty="0"/>
              <a:t>APPLICATION</a:t>
            </a:r>
            <a:endParaRPr lang="en-IN" sz="1400" b="1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89F52A3E-5461-4551-9861-7364711FB84B}"/>
              </a:ext>
            </a:extLst>
          </p:cNvPr>
          <p:cNvSpPr/>
          <p:nvPr/>
        </p:nvSpPr>
        <p:spPr>
          <a:xfrm>
            <a:off x="7687954" y="832001"/>
            <a:ext cx="1860823" cy="1329179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CLOUD STORAGE</a:t>
            </a:r>
            <a:endParaRPr lang="en-IN" sz="1400" b="1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BF80E44D-988D-41C7-A464-3FD6F47AA98D}"/>
              </a:ext>
            </a:extLst>
          </p:cNvPr>
          <p:cNvSpPr/>
          <p:nvPr/>
        </p:nvSpPr>
        <p:spPr>
          <a:xfrm rot="12802962">
            <a:off x="8045342" y="2324174"/>
            <a:ext cx="540265" cy="609141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6DAEE275-356D-4A78-8B53-F9363D257EAF}"/>
              </a:ext>
            </a:extLst>
          </p:cNvPr>
          <p:cNvSpPr/>
          <p:nvPr/>
        </p:nvSpPr>
        <p:spPr>
          <a:xfrm rot="18721975">
            <a:off x="9538235" y="3411402"/>
            <a:ext cx="651032" cy="448228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CEB16CD-B35D-467A-9637-5A918CA17BBF}"/>
              </a:ext>
            </a:extLst>
          </p:cNvPr>
          <p:cNvSpPr/>
          <p:nvPr/>
        </p:nvSpPr>
        <p:spPr>
          <a:xfrm>
            <a:off x="10248167" y="2936001"/>
            <a:ext cx="1852091" cy="1329179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EVENT MESSAGES</a:t>
            </a:r>
            <a:endParaRPr lang="en-IN" sz="1400" b="1" dirty="0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6DF66C61-CD3E-4CA8-93BD-1F510FE0DBC6}"/>
              </a:ext>
            </a:extLst>
          </p:cNvPr>
          <p:cNvSpPr/>
          <p:nvPr/>
        </p:nvSpPr>
        <p:spPr>
          <a:xfrm rot="1847436">
            <a:off x="8379556" y="4353141"/>
            <a:ext cx="594235" cy="413995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60262B46-8429-4E51-A6E2-2DCA687C2F9C}"/>
              </a:ext>
            </a:extLst>
          </p:cNvPr>
          <p:cNvSpPr/>
          <p:nvPr/>
        </p:nvSpPr>
        <p:spPr>
          <a:xfrm>
            <a:off x="7870070" y="4994523"/>
            <a:ext cx="2079479" cy="1329179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DIRECTION </a:t>
            </a:r>
          </a:p>
          <a:p>
            <a:pPr algn="ctr"/>
            <a:r>
              <a:rPr lang="en-US" sz="1400" b="1" dirty="0"/>
              <a:t>MESSAGES</a:t>
            </a:r>
            <a:endParaRPr lang="en-IN" sz="14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7CAE91-752B-4E47-8759-BFCD6FB8EB98}"/>
              </a:ext>
            </a:extLst>
          </p:cNvPr>
          <p:cNvSpPr/>
          <p:nvPr/>
        </p:nvSpPr>
        <p:spPr>
          <a:xfrm>
            <a:off x="758245" y="890831"/>
            <a:ext cx="1980760" cy="90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HUMIDITY </a:t>
            </a:r>
          </a:p>
          <a:p>
            <a:pPr algn="ctr"/>
            <a:r>
              <a:rPr lang="en-US" sz="1400" b="1" dirty="0"/>
              <a:t>SENSOR</a:t>
            </a:r>
            <a:endParaRPr lang="en-IN" sz="1400" b="1" dirty="0"/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CD947A8E-5589-4B6B-AA85-B9A416F83CB5}"/>
              </a:ext>
            </a:extLst>
          </p:cNvPr>
          <p:cNvSpPr/>
          <p:nvPr/>
        </p:nvSpPr>
        <p:spPr>
          <a:xfrm rot="5678841">
            <a:off x="6908580" y="1499836"/>
            <a:ext cx="746099" cy="511955"/>
          </a:xfrm>
          <a:prstGeom prst="lightningBol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6F8E9C4A-3916-4D41-9755-5C150CB20734}"/>
              </a:ext>
            </a:extLst>
          </p:cNvPr>
          <p:cNvSpPr/>
          <p:nvPr/>
        </p:nvSpPr>
        <p:spPr>
          <a:xfrm>
            <a:off x="2853349" y="1164207"/>
            <a:ext cx="747011" cy="358219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50109BE2-FD65-4188-A262-3803746DA9B5}"/>
              </a:ext>
            </a:extLst>
          </p:cNvPr>
          <p:cNvSpPr/>
          <p:nvPr/>
        </p:nvSpPr>
        <p:spPr>
          <a:xfrm>
            <a:off x="2853349" y="2311720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3AA77480-740C-4578-92B5-57C2734C02FE}"/>
              </a:ext>
            </a:extLst>
          </p:cNvPr>
          <p:cNvSpPr/>
          <p:nvPr/>
        </p:nvSpPr>
        <p:spPr>
          <a:xfrm>
            <a:off x="2853349" y="3491736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57E5F669-34F8-4021-92E8-BAF1B70C14EE}"/>
              </a:ext>
            </a:extLst>
          </p:cNvPr>
          <p:cNvSpPr/>
          <p:nvPr/>
        </p:nvSpPr>
        <p:spPr>
          <a:xfrm>
            <a:off x="2853349" y="4636304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90A974-E47F-495D-9096-D64DA69A2BA7}"/>
              </a:ext>
            </a:extLst>
          </p:cNvPr>
          <p:cNvSpPr/>
          <p:nvPr/>
        </p:nvSpPr>
        <p:spPr>
          <a:xfrm>
            <a:off x="758245" y="5659112"/>
            <a:ext cx="1994099" cy="90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POWER SUPPLY</a:t>
            </a:r>
            <a:endParaRPr lang="en-IN" sz="1400" b="1" dirty="0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03280271-6BDA-421D-9882-A9B8F3DECF5A}"/>
              </a:ext>
            </a:extLst>
          </p:cNvPr>
          <p:cNvSpPr/>
          <p:nvPr/>
        </p:nvSpPr>
        <p:spPr>
          <a:xfrm>
            <a:off x="2853349" y="5965483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BF80E44D-988D-41C7-A464-3FD6F47AA98D}"/>
              </a:ext>
            </a:extLst>
          </p:cNvPr>
          <p:cNvSpPr/>
          <p:nvPr/>
        </p:nvSpPr>
        <p:spPr>
          <a:xfrm rot="1508825">
            <a:off x="8741650" y="2236650"/>
            <a:ext cx="568367" cy="654589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E681FBA-4B44-484A-866A-F11FA909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4F3AEE-BBE8-4731-BFD8-D86FBFD7D7DC}"/>
              </a:ext>
            </a:extLst>
          </p:cNvPr>
          <p:cNvSpPr/>
          <p:nvPr/>
        </p:nvSpPr>
        <p:spPr>
          <a:xfrm>
            <a:off x="3988194" y="1064874"/>
            <a:ext cx="2997724" cy="5651611"/>
          </a:xfrm>
          <a:prstGeom prst="roundRect">
            <a:avLst/>
          </a:prstGeom>
          <a:solidFill>
            <a:schemeClr val="accent1">
              <a:lumMod val="75000"/>
              <a:alpha val="49804"/>
            </a:schemeClr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RASPBERRY PI B+</a:t>
            </a:r>
          </a:p>
          <a:p>
            <a:pPr algn="ctr"/>
            <a:endParaRPr lang="en-IN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D0F2CDC-D4C9-49C5-A4C9-07C2C58DAF17}"/>
              </a:ext>
            </a:extLst>
          </p:cNvPr>
          <p:cNvSpPr/>
          <p:nvPr/>
        </p:nvSpPr>
        <p:spPr>
          <a:xfrm>
            <a:off x="910645" y="2190744"/>
            <a:ext cx="1980760" cy="90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GYROSCOPE </a:t>
            </a:r>
          </a:p>
          <a:p>
            <a:pPr algn="ctr"/>
            <a:r>
              <a:rPr lang="en-US" sz="1400" b="1" dirty="0"/>
              <a:t>SENSOR</a:t>
            </a:r>
            <a:endParaRPr lang="en-IN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F8481B5-170F-4217-A493-C0D132A39006}"/>
              </a:ext>
            </a:extLst>
          </p:cNvPr>
          <p:cNvSpPr/>
          <p:nvPr/>
        </p:nvSpPr>
        <p:spPr>
          <a:xfrm>
            <a:off x="910645" y="3390199"/>
            <a:ext cx="1998483" cy="90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GPS SENSOR</a:t>
            </a:r>
            <a:endParaRPr lang="en-IN" sz="1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3AE602-9D7D-4FCD-AA8F-DFD9AFDB2AD8}"/>
              </a:ext>
            </a:extLst>
          </p:cNvPr>
          <p:cNvSpPr/>
          <p:nvPr/>
        </p:nvSpPr>
        <p:spPr>
          <a:xfrm>
            <a:off x="892923" y="4570215"/>
            <a:ext cx="1998483" cy="90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SD CARD</a:t>
            </a:r>
            <a:endParaRPr lang="en-IN" sz="1400" b="1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698CD29-23D6-4CD9-81F8-69C881A0A732}"/>
              </a:ext>
            </a:extLst>
          </p:cNvPr>
          <p:cNvSpPr/>
          <p:nvPr/>
        </p:nvSpPr>
        <p:spPr>
          <a:xfrm>
            <a:off x="7062118" y="3516589"/>
            <a:ext cx="754145" cy="35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398813-B977-4088-964F-8BE9E578E045}"/>
              </a:ext>
            </a:extLst>
          </p:cNvPr>
          <p:cNvSpPr/>
          <p:nvPr/>
        </p:nvSpPr>
        <p:spPr>
          <a:xfrm>
            <a:off x="7917639" y="3264730"/>
            <a:ext cx="1706252" cy="1046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</a:t>
            </a:r>
          </a:p>
          <a:p>
            <a:pPr algn="ctr"/>
            <a:r>
              <a:rPr lang="en-US" sz="1400" b="1" dirty="0"/>
              <a:t>APPLICATION</a:t>
            </a:r>
            <a:endParaRPr lang="en-IN" sz="1400" b="1" dirty="0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BC6AD80E-6C8B-458A-A39F-125DE906329D}"/>
              </a:ext>
            </a:extLst>
          </p:cNvPr>
          <p:cNvSpPr/>
          <p:nvPr/>
        </p:nvSpPr>
        <p:spPr>
          <a:xfrm>
            <a:off x="7826042" y="1104803"/>
            <a:ext cx="1791382" cy="128124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CLOUD STORAGE</a:t>
            </a:r>
            <a:endParaRPr lang="en-IN" sz="1400" b="1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12CDA5F2-BF95-4FE6-860D-BC24DD628795}"/>
              </a:ext>
            </a:extLst>
          </p:cNvPr>
          <p:cNvSpPr/>
          <p:nvPr/>
        </p:nvSpPr>
        <p:spPr>
          <a:xfrm rot="12802962">
            <a:off x="8197742" y="2476574"/>
            <a:ext cx="540265" cy="609141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8" name="Lightning Bolt 37">
            <a:extLst>
              <a:ext uri="{FF2B5EF4-FFF2-40B4-BE49-F238E27FC236}">
                <a16:creationId xmlns:a16="http://schemas.microsoft.com/office/drawing/2014/main" id="{AD991FA7-5D8F-4260-960C-F741E9C24F7D}"/>
              </a:ext>
            </a:extLst>
          </p:cNvPr>
          <p:cNvSpPr/>
          <p:nvPr/>
        </p:nvSpPr>
        <p:spPr>
          <a:xfrm rot="18721975">
            <a:off x="9690635" y="3563802"/>
            <a:ext cx="651032" cy="448228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E51DBD84-132E-4E93-A492-643B36F57B2E}"/>
              </a:ext>
            </a:extLst>
          </p:cNvPr>
          <p:cNvSpPr/>
          <p:nvPr/>
        </p:nvSpPr>
        <p:spPr>
          <a:xfrm>
            <a:off x="10400567" y="3088401"/>
            <a:ext cx="1706253" cy="1329179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EVENT MESSAGES</a:t>
            </a:r>
            <a:endParaRPr lang="en-IN" sz="1400" b="1" dirty="0"/>
          </a:p>
        </p:txBody>
      </p:sp>
      <p:sp>
        <p:nvSpPr>
          <p:cNvPr id="40" name="Lightning Bolt 39">
            <a:extLst>
              <a:ext uri="{FF2B5EF4-FFF2-40B4-BE49-F238E27FC236}">
                <a16:creationId xmlns:a16="http://schemas.microsoft.com/office/drawing/2014/main" id="{91E91AA5-06BE-4056-B965-0FC6BE0152CC}"/>
              </a:ext>
            </a:extLst>
          </p:cNvPr>
          <p:cNvSpPr/>
          <p:nvPr/>
        </p:nvSpPr>
        <p:spPr>
          <a:xfrm rot="1847436">
            <a:off x="8531956" y="4505541"/>
            <a:ext cx="594235" cy="413995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583D6A53-4449-4BA8-851B-37FE4037C3A2}"/>
              </a:ext>
            </a:extLst>
          </p:cNvPr>
          <p:cNvSpPr/>
          <p:nvPr/>
        </p:nvSpPr>
        <p:spPr>
          <a:xfrm>
            <a:off x="8022470" y="5146923"/>
            <a:ext cx="2079479" cy="1329179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DIRECTION </a:t>
            </a:r>
          </a:p>
          <a:p>
            <a:pPr algn="ctr"/>
            <a:r>
              <a:rPr lang="en-US" sz="1400" b="1" dirty="0"/>
              <a:t>MESSAGES</a:t>
            </a:r>
            <a:endParaRPr lang="en-IN" sz="1400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BA977F0-0D83-45AC-897D-6EB6973A7543}"/>
              </a:ext>
            </a:extLst>
          </p:cNvPr>
          <p:cNvSpPr/>
          <p:nvPr/>
        </p:nvSpPr>
        <p:spPr>
          <a:xfrm>
            <a:off x="910645" y="1043231"/>
            <a:ext cx="1980760" cy="90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HUMIDITY </a:t>
            </a:r>
          </a:p>
          <a:p>
            <a:pPr algn="ctr"/>
            <a:r>
              <a:rPr lang="en-US" sz="1400" b="1" dirty="0"/>
              <a:t>SENSOR</a:t>
            </a:r>
            <a:endParaRPr lang="en-IN" sz="1400" b="1" dirty="0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ED787A83-A18B-47A8-8F8E-1297C8DE1A9B}"/>
              </a:ext>
            </a:extLst>
          </p:cNvPr>
          <p:cNvSpPr/>
          <p:nvPr/>
        </p:nvSpPr>
        <p:spPr>
          <a:xfrm rot="5678841">
            <a:off x="7060980" y="1652236"/>
            <a:ext cx="746099" cy="511955"/>
          </a:xfrm>
          <a:prstGeom prst="lightningBol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44" name="Arrow: Notched Right 43">
            <a:extLst>
              <a:ext uri="{FF2B5EF4-FFF2-40B4-BE49-F238E27FC236}">
                <a16:creationId xmlns:a16="http://schemas.microsoft.com/office/drawing/2014/main" id="{D6B85A5B-8AE8-44D8-A96A-A352DDDFD357}"/>
              </a:ext>
            </a:extLst>
          </p:cNvPr>
          <p:cNvSpPr/>
          <p:nvPr/>
        </p:nvSpPr>
        <p:spPr>
          <a:xfrm>
            <a:off x="3005749" y="1316607"/>
            <a:ext cx="747011" cy="358219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5" name="Arrow: Notched Right 44">
            <a:extLst>
              <a:ext uri="{FF2B5EF4-FFF2-40B4-BE49-F238E27FC236}">
                <a16:creationId xmlns:a16="http://schemas.microsoft.com/office/drawing/2014/main" id="{AF9A3E42-0227-43A5-89F5-EF8E8BF18815}"/>
              </a:ext>
            </a:extLst>
          </p:cNvPr>
          <p:cNvSpPr/>
          <p:nvPr/>
        </p:nvSpPr>
        <p:spPr>
          <a:xfrm>
            <a:off x="3005749" y="2464120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6" name="Arrow: Notched Right 45">
            <a:extLst>
              <a:ext uri="{FF2B5EF4-FFF2-40B4-BE49-F238E27FC236}">
                <a16:creationId xmlns:a16="http://schemas.microsoft.com/office/drawing/2014/main" id="{684A985C-BC0A-44C5-AE4E-A4F65C0524F6}"/>
              </a:ext>
            </a:extLst>
          </p:cNvPr>
          <p:cNvSpPr/>
          <p:nvPr/>
        </p:nvSpPr>
        <p:spPr>
          <a:xfrm>
            <a:off x="3005749" y="3644136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7" name="Arrow: Notched Right 46">
            <a:extLst>
              <a:ext uri="{FF2B5EF4-FFF2-40B4-BE49-F238E27FC236}">
                <a16:creationId xmlns:a16="http://schemas.microsoft.com/office/drawing/2014/main" id="{420AA91E-BC0C-40C9-B5A2-578B00D056FB}"/>
              </a:ext>
            </a:extLst>
          </p:cNvPr>
          <p:cNvSpPr/>
          <p:nvPr/>
        </p:nvSpPr>
        <p:spPr>
          <a:xfrm>
            <a:off x="3005749" y="4788704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903F1EE-4132-43BB-A763-A62D50C1404E}"/>
              </a:ext>
            </a:extLst>
          </p:cNvPr>
          <p:cNvSpPr/>
          <p:nvPr/>
        </p:nvSpPr>
        <p:spPr>
          <a:xfrm>
            <a:off x="910645" y="5811512"/>
            <a:ext cx="1994099" cy="90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POWER SUPPLY</a:t>
            </a:r>
            <a:endParaRPr lang="en-IN" sz="1400" b="1" dirty="0"/>
          </a:p>
        </p:txBody>
      </p:sp>
      <p:sp>
        <p:nvSpPr>
          <p:cNvPr id="49" name="Arrow: Notched Right 48">
            <a:extLst>
              <a:ext uri="{FF2B5EF4-FFF2-40B4-BE49-F238E27FC236}">
                <a16:creationId xmlns:a16="http://schemas.microsoft.com/office/drawing/2014/main" id="{3B0BACC0-7D16-48A0-846A-5A0C5C644B47}"/>
              </a:ext>
            </a:extLst>
          </p:cNvPr>
          <p:cNvSpPr/>
          <p:nvPr/>
        </p:nvSpPr>
        <p:spPr>
          <a:xfrm>
            <a:off x="3005749" y="6117883"/>
            <a:ext cx="747011" cy="358219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50" name="Lightning Bolt 49">
            <a:extLst>
              <a:ext uri="{FF2B5EF4-FFF2-40B4-BE49-F238E27FC236}">
                <a16:creationId xmlns:a16="http://schemas.microsoft.com/office/drawing/2014/main" id="{B58FC269-F17C-4C33-B340-681B401D891F}"/>
              </a:ext>
            </a:extLst>
          </p:cNvPr>
          <p:cNvSpPr/>
          <p:nvPr/>
        </p:nvSpPr>
        <p:spPr>
          <a:xfrm rot="1508825">
            <a:off x="8894050" y="2389050"/>
            <a:ext cx="568367" cy="654589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394F2-A793-4A7A-BA1B-64B01DA2F6BC}"/>
              </a:ext>
            </a:extLst>
          </p:cNvPr>
          <p:cNvSpPr txBox="1"/>
          <p:nvPr/>
        </p:nvSpPr>
        <p:spPr>
          <a:xfrm>
            <a:off x="552360" y="342412"/>
            <a:ext cx="40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BLOCK DIAGRAM</a:t>
            </a:r>
            <a:endParaRPr lang="en-IN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9EFC-0BB3-4BB2-BE78-B2259712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F8BF-193B-494C-A288-F481813E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5F767-C299-45A4-9D15-BD0972BE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DAB86-101C-472E-8C9B-BBED37A2F815}"/>
              </a:ext>
            </a:extLst>
          </p:cNvPr>
          <p:cNvSpPr txBox="1"/>
          <p:nvPr/>
        </p:nvSpPr>
        <p:spPr>
          <a:xfrm>
            <a:off x="342304" y="230188"/>
            <a:ext cx="7264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44758-0E32-4352-A1A8-104F72D8884F}"/>
              </a:ext>
            </a:extLst>
          </p:cNvPr>
          <p:cNvSpPr txBox="1"/>
          <p:nvPr/>
        </p:nvSpPr>
        <p:spPr>
          <a:xfrm>
            <a:off x="2463777" y="2260532"/>
            <a:ext cx="72644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Bebas Neue" panose="020B0604020202020204" charset="0"/>
              </a:rPr>
              <a:t>Even it’s a Gadget that have been carried by the tourist, information must be updated day by day manually.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Bebas Neu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Bebas Neue" panose="020B0604020202020204" charset="0"/>
              </a:rPr>
              <a:t>Every tourists must return the gadget to sellers as they bought for rent.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Bebas Neu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Bebas Neue" panose="020B0604020202020204" charset="0"/>
              </a:rPr>
              <a:t>This gadget cannot be used without internet.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5314C8-8C35-4984-A85C-A90E5886A0E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6" y="2197095"/>
            <a:ext cx="1263541" cy="36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8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10120018" y="5458056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148;p4"/>
          <p:cNvSpPr txBox="1"/>
          <p:nvPr/>
        </p:nvSpPr>
        <p:spPr>
          <a:xfrm>
            <a:off x="5811974" y="1445531"/>
            <a:ext cx="323154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sng" strike="noStrike" cap="none" dirty="0">
                <a:latin typeface="Bebas Neue" panose="020B0604020202020204" charset="0"/>
                <a:ea typeface="Calibri"/>
                <a:cs typeface="Calibri"/>
                <a:sym typeface="Calibri"/>
              </a:rPr>
              <a:t>How it’s better than existing solutions </a:t>
            </a:r>
            <a:endParaRPr sz="2000" b="1" i="0" u="sng" strike="noStrike" cap="none" dirty="0">
              <a:latin typeface="Bebas Neue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4061" y="1274331"/>
            <a:ext cx="43540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>
              <a:solidFill>
                <a:schemeClr val="bg1"/>
              </a:solidFill>
              <a:latin typeface="Bebas Neue" panose="020B0604020202020204" charset="0"/>
            </a:endParaRPr>
          </a:p>
          <a:p>
            <a:r>
              <a:rPr lang="en-US" sz="2000" dirty="0" smtClean="0">
                <a:latin typeface="Bebas Neue" panose="020B0604020202020204" charset="0"/>
              </a:rPr>
              <a:t>By </a:t>
            </a:r>
            <a:r>
              <a:rPr lang="en-US" sz="2000" dirty="0">
                <a:latin typeface="Bebas Neue" panose="020B0604020202020204" charset="0"/>
              </a:rPr>
              <a:t>establishing mass production of this device -&gt; selling to sellers and dealers -&gt; sold by tourist guides to tourists for </a:t>
            </a:r>
            <a:r>
              <a:rPr lang="en-US" sz="2000" dirty="0" smtClean="0">
                <a:latin typeface="Bebas Neue" panose="020B0604020202020204" charset="0"/>
              </a:rPr>
              <a:t>rent-&gt;tourists </a:t>
            </a:r>
            <a:r>
              <a:rPr lang="en-US" sz="2000" dirty="0">
                <a:latin typeface="Bebas Neue" panose="020B0604020202020204" charset="0"/>
              </a:rPr>
              <a:t>can buy it buy paying advance -&gt; tourists must return the bought gadget to tourist guide again -&gt; tourist will get the cash back (excluding charges for rent).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23" y="2579978"/>
            <a:ext cx="2250671" cy="18185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73858" y="2459504"/>
            <a:ext cx="3629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bas Neue" panose="020B0604020202020204" charset="0"/>
              </a:rPr>
              <a:t>Even so the gadget isn't existing,  after formulation the tourist guide can do his job  trouble-free and concurrently they can cope with many tourist.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6823" y="5258582"/>
            <a:ext cx="427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bas Neue" panose="020B0604020202020204" charset="0"/>
              </a:rPr>
              <a:t> “</a:t>
            </a:r>
            <a:r>
              <a:rPr lang="en-US" b="1" dirty="0">
                <a:latin typeface="Bebas Neue" panose="020B0604020202020204" charset="0"/>
              </a:rPr>
              <a:t>Thus the Tourist Guides have made financial gain and developed their business using our Gadget.”</a:t>
            </a:r>
            <a:endParaRPr lang="en-US" dirty="0">
              <a:latin typeface="Bebas Neue" panose="020B060402020202020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524017" y="1095632"/>
            <a:ext cx="12022" cy="37353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6092" y="230188"/>
            <a:ext cx="499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Bebas Neue" panose="020B0604020202020204" charset="0"/>
              </a:rPr>
              <a:t>BUSINESS PROCESS</a:t>
            </a:r>
            <a:r>
              <a:rPr lang="en-US" sz="2800" dirty="0">
                <a:solidFill>
                  <a:schemeClr val="bg1"/>
                </a:solidFill>
                <a:latin typeface="Bebas Neue" panose="020B0604020202020204" charset="0"/>
              </a:rPr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555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psara</cp:lastModifiedBy>
  <cp:revision>16</cp:revision>
  <dcterms:created xsi:type="dcterms:W3CDTF">2021-07-29T07:28:42Z</dcterms:created>
  <dcterms:modified xsi:type="dcterms:W3CDTF">2021-07-30T03:58:59Z</dcterms:modified>
</cp:coreProperties>
</file>