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562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pPr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0DB6B0-5766-46DE-B466-DC0080D88952}"/>
              </a:ext>
            </a:extLst>
          </p:cNvPr>
          <p:cNvSpPr txBox="1"/>
          <p:nvPr/>
        </p:nvSpPr>
        <p:spPr>
          <a:xfrm>
            <a:off x="630315" y="145684"/>
            <a:ext cx="5752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</a:t>
            </a:r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56DD8C-520F-4BC4-A68F-119AD8E7EE6E}"/>
              </a:ext>
            </a:extLst>
          </p:cNvPr>
          <p:cNvSpPr txBox="1"/>
          <p:nvPr/>
        </p:nvSpPr>
        <p:spPr>
          <a:xfrm>
            <a:off x="727970" y="1485818"/>
            <a:ext cx="108396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Team Name </a:t>
            </a:r>
          </a:p>
          <a:p>
            <a:r>
              <a:rPr lang="en-IN" sz="2800" dirty="0" smtClean="0"/>
              <a:t>	Thinkers</a:t>
            </a:r>
            <a:endParaRPr lang="en-IN" sz="2800" dirty="0"/>
          </a:p>
          <a:p>
            <a:r>
              <a:rPr lang="en-IN" sz="2800" dirty="0"/>
              <a:t>2. Members Name and Phone Numbers  		</a:t>
            </a:r>
            <a:endParaRPr lang="en-IN" sz="2800" dirty="0" smtClean="0"/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Pillella</a:t>
            </a:r>
            <a:r>
              <a:rPr lang="en-IN" sz="2400" dirty="0" smtClean="0"/>
              <a:t> </a:t>
            </a:r>
            <a:r>
              <a:rPr lang="en-IN" sz="2400" dirty="0" err="1" smtClean="0"/>
              <a:t>Sruthi</a:t>
            </a:r>
            <a:r>
              <a:rPr lang="en-IN" sz="2400" dirty="0" smtClean="0"/>
              <a:t> </a:t>
            </a:r>
            <a:r>
              <a:rPr lang="en-IN" sz="2400" dirty="0" err="1" smtClean="0"/>
              <a:t>Priya</a:t>
            </a:r>
            <a:r>
              <a:rPr lang="en-IN" sz="2400" dirty="0" smtClean="0"/>
              <a:t> – 93901 </a:t>
            </a:r>
            <a:r>
              <a:rPr lang="en-IN" sz="2400" dirty="0" smtClean="0"/>
              <a:t>69395(Leader)</a:t>
            </a:r>
            <a:endParaRPr lang="en-IN" sz="2400" dirty="0" smtClean="0"/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Vangala</a:t>
            </a:r>
            <a:r>
              <a:rPr lang="en-IN" sz="2400" dirty="0" smtClean="0"/>
              <a:t> </a:t>
            </a:r>
            <a:r>
              <a:rPr lang="en-IN" sz="2400" dirty="0" err="1" smtClean="0"/>
              <a:t>Sowmya</a:t>
            </a:r>
            <a:r>
              <a:rPr lang="en-IN" sz="2400" dirty="0" smtClean="0"/>
              <a:t> </a:t>
            </a:r>
            <a:r>
              <a:rPr lang="en-IN" sz="2400" dirty="0" smtClean="0"/>
              <a:t>– 78158 87349</a:t>
            </a:r>
            <a:endParaRPr lang="en-IN" sz="2400" dirty="0" smtClean="0"/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Vakati</a:t>
            </a:r>
            <a:r>
              <a:rPr lang="en-IN" sz="2400" dirty="0" smtClean="0"/>
              <a:t> </a:t>
            </a:r>
            <a:r>
              <a:rPr lang="en-IN" sz="2400" dirty="0" err="1" smtClean="0"/>
              <a:t>Harshitha</a:t>
            </a:r>
            <a:r>
              <a:rPr lang="en-IN" sz="2400" dirty="0" smtClean="0"/>
              <a:t> </a:t>
            </a:r>
            <a:r>
              <a:rPr lang="en-IN" sz="2400" dirty="0" smtClean="0"/>
              <a:t>– 93904 05052</a:t>
            </a:r>
            <a:endParaRPr lang="en-IN" sz="2400" dirty="0" smtClean="0"/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Kakarla</a:t>
            </a:r>
            <a:r>
              <a:rPr lang="en-IN" sz="2400" dirty="0" smtClean="0"/>
              <a:t> </a:t>
            </a:r>
            <a:r>
              <a:rPr lang="en-IN" sz="2400" dirty="0" err="1" smtClean="0"/>
              <a:t>Jajitha</a:t>
            </a:r>
            <a:r>
              <a:rPr lang="en-IN" sz="2400" dirty="0" smtClean="0"/>
              <a:t> – 8688765600</a:t>
            </a:r>
            <a:endParaRPr lang="en-IN" sz="2800" dirty="0"/>
          </a:p>
          <a:p>
            <a:r>
              <a:rPr lang="en-IN" sz="2800" dirty="0"/>
              <a:t>3. Domain name </a:t>
            </a:r>
          </a:p>
          <a:p>
            <a:r>
              <a:rPr lang="en-IN" sz="2800" dirty="0" smtClean="0"/>
              <a:t>	</a:t>
            </a:r>
            <a:r>
              <a:rPr lang="en-IN" sz="2800" dirty="0" err="1" smtClean="0"/>
              <a:t>IoT</a:t>
            </a:r>
            <a:endParaRPr lang="en-IN" sz="2800" dirty="0"/>
          </a:p>
          <a:p>
            <a:r>
              <a:rPr lang="en-IN" sz="2800" dirty="0"/>
              <a:t>4. Problem </a:t>
            </a:r>
            <a:r>
              <a:rPr lang="en-IN" sz="2800" dirty="0" smtClean="0"/>
              <a:t>statement </a:t>
            </a:r>
          </a:p>
          <a:p>
            <a:r>
              <a:rPr lang="en-IN" sz="2800" dirty="0" smtClean="0"/>
              <a:t>	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Home application using GSM-based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cellular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F2BA90-2F41-4792-B44E-87442EF55334}"/>
              </a:ext>
            </a:extLst>
          </p:cNvPr>
          <p:cNvSpPr txBox="1"/>
          <p:nvPr/>
        </p:nvSpPr>
        <p:spPr>
          <a:xfrm>
            <a:off x="577049" y="149363"/>
            <a:ext cx="261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F7FB979-2C0B-4346-9656-4D853F72929F}"/>
              </a:ext>
            </a:extLst>
          </p:cNvPr>
          <p:cNvSpPr txBox="1"/>
          <p:nvPr/>
        </p:nvSpPr>
        <p:spPr>
          <a:xfrm>
            <a:off x="639193" y="1038689"/>
            <a:ext cx="1106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969" y="217502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369" y="232742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2769" y="247982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5169" y="263222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7569" y="278462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89969" y="293702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437" y="1970843"/>
            <a:ext cx="11812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you are out of your home (and/or in another country) and suddenly </a:t>
            </a:r>
            <a:r>
              <a:rPr lang="en-US" dirty="0" err="1" smtClean="0"/>
              <a:t>realise</a:t>
            </a:r>
            <a:r>
              <a:rPr lang="en-US" dirty="0" smtClean="0"/>
              <a:t> that you have forgotten to turn off the geyser, lights and other electrical appliances</a:t>
            </a:r>
            <a:r>
              <a:rPr lang="en-US" dirty="0" smtClean="0"/>
              <a:t>??? </a:t>
            </a:r>
            <a:r>
              <a:rPr lang="en-US" dirty="0" smtClean="0"/>
              <a:t>This costly mistake can increase the electricity bill as well as put your and others lives in danger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Fear not. </a:t>
            </a:r>
            <a:r>
              <a:rPr lang="en-US" dirty="0" smtClean="0"/>
              <a:t>Here we are explaining about an </a:t>
            </a:r>
            <a:r>
              <a:rPr lang="en-US" dirty="0" err="1" smtClean="0"/>
              <a:t>IoT</a:t>
            </a:r>
            <a:r>
              <a:rPr lang="en-US" dirty="0" smtClean="0"/>
              <a:t>-based </a:t>
            </a:r>
            <a:r>
              <a:rPr lang="en-US" dirty="0" smtClean="0"/>
              <a:t>cellular device for home automation, which will help you in controlling your home appliances, no matter where you are.</a:t>
            </a:r>
            <a:endParaRPr lang="en-US" dirty="0" smtClean="0"/>
          </a:p>
          <a:p>
            <a:r>
              <a:rPr lang="en-US" dirty="0" smtClean="0"/>
              <a:t>Nowadays</a:t>
            </a:r>
            <a:r>
              <a:rPr lang="en-US" dirty="0" smtClean="0"/>
              <a:t>, the remote Home Automation turns out to be more and more significant and appealing</a:t>
            </a:r>
            <a:r>
              <a:rPr lang="en-US" dirty="0" smtClean="0"/>
              <a:t>. </a:t>
            </a:r>
            <a:r>
              <a:rPr lang="en-US" dirty="0" smtClean="0"/>
              <a:t>Home automation has </a:t>
            </a:r>
          </a:p>
          <a:p>
            <a:r>
              <a:rPr lang="en-US" dirty="0" smtClean="0"/>
              <a:t>been an important issue throughout the last two decades. Most recently, Internet and wireless communications have </a:t>
            </a:r>
            <a:endParaRPr lang="en-US" dirty="0" smtClean="0"/>
          </a:p>
          <a:p>
            <a:r>
              <a:rPr lang="en-US" dirty="0" smtClean="0"/>
              <a:t>been </a:t>
            </a:r>
            <a:r>
              <a:rPr lang="en-US" dirty="0" smtClean="0"/>
              <a:t>utilized in home </a:t>
            </a:r>
            <a:r>
              <a:rPr lang="en-US" dirty="0" smtClean="0"/>
              <a:t>automations. Many </a:t>
            </a:r>
            <a:r>
              <a:rPr lang="en-US" dirty="0" smtClean="0"/>
              <a:t>solutions have been reported and </a:t>
            </a:r>
            <a:r>
              <a:rPr lang="en-US" dirty="0" smtClean="0"/>
              <a:t>implemented. It improves </a:t>
            </a:r>
            <a:r>
              <a:rPr lang="en-US" dirty="0" smtClean="0"/>
              <a:t>the value </a:t>
            </a:r>
            <a:r>
              <a:rPr lang="en-US" dirty="0" smtClean="0"/>
              <a:t>of </a:t>
            </a:r>
            <a:r>
              <a:rPr lang="en-US" dirty="0" smtClean="0"/>
              <a:t>our </a:t>
            </a:r>
            <a:endParaRPr lang="en-US" dirty="0" smtClean="0"/>
          </a:p>
          <a:p>
            <a:r>
              <a:rPr lang="en-US" dirty="0" smtClean="0"/>
              <a:t>lives </a:t>
            </a:r>
            <a:r>
              <a:rPr lang="en-US" dirty="0" smtClean="0"/>
              <a:t>by automating various electrical appliances or instruments. </a:t>
            </a:r>
            <a:r>
              <a:rPr lang="en-US" dirty="0" smtClean="0"/>
              <a:t>Here, we are showing GSM (</a:t>
            </a:r>
            <a:r>
              <a:rPr lang="en-US" dirty="0" smtClean="0"/>
              <a:t>Global System </a:t>
            </a:r>
            <a:r>
              <a:rPr lang="en-US" dirty="0" smtClean="0"/>
              <a:t>Messaging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 smtClean="0"/>
              <a:t>secured device control system using App Inventor for Android mobile phones. App </a:t>
            </a:r>
            <a:r>
              <a:rPr lang="en-US" dirty="0" smtClean="0"/>
              <a:t>Inventor </a:t>
            </a:r>
            <a:r>
              <a:rPr lang="en-US" dirty="0" smtClean="0"/>
              <a:t>is a latest </a:t>
            </a:r>
            <a:r>
              <a:rPr lang="en-US" dirty="0" smtClean="0"/>
              <a:t>visual </a:t>
            </a:r>
          </a:p>
          <a:p>
            <a:r>
              <a:rPr lang="en-US" dirty="0" smtClean="0"/>
              <a:t>programming </a:t>
            </a:r>
            <a:r>
              <a:rPr lang="en-US" dirty="0" smtClean="0"/>
              <a:t>platform for developing mobile applications for Android-based smart phones. With the recent development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mobile computing devices and mobile networks, new and better solutions can be developed to make </a:t>
            </a:r>
            <a:r>
              <a:rPr lang="en-US" dirty="0" smtClean="0"/>
              <a:t>home </a:t>
            </a:r>
            <a:r>
              <a:rPr lang="en-US" dirty="0" smtClean="0"/>
              <a:t>automation </a:t>
            </a:r>
            <a:endParaRPr lang="en-US" dirty="0" smtClean="0"/>
          </a:p>
          <a:p>
            <a:r>
              <a:rPr lang="en-US" dirty="0" smtClean="0"/>
              <a:t>more convenient </a:t>
            </a:r>
            <a:r>
              <a:rPr lang="en-US" dirty="0" smtClean="0"/>
              <a:t>and </a:t>
            </a:r>
            <a:r>
              <a:rPr lang="en-US" dirty="0" smtClean="0"/>
              <a:t>accessible </a:t>
            </a:r>
            <a:r>
              <a:rPr lang="en-US" dirty="0" smtClean="0"/>
              <a:t>on </a:t>
            </a:r>
            <a:r>
              <a:rPr lang="en-US" dirty="0" smtClean="0"/>
              <a:t>the base </a:t>
            </a:r>
            <a:r>
              <a:rPr lang="en-US" dirty="0" smtClean="0"/>
              <a:t>of 24/7 from </a:t>
            </a:r>
            <a:r>
              <a:rPr lang="en-US" dirty="0" smtClean="0"/>
              <a:t>anywhere </a:t>
            </a:r>
            <a:r>
              <a:rPr lang="en-US" dirty="0" smtClean="0"/>
              <a:t>at </a:t>
            </a:r>
            <a:r>
              <a:rPr lang="en-US" dirty="0" smtClean="0"/>
              <a:t>anytime.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395F767-C299-45A4-9D15-BD0972BE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905" y="168676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SLIDE 3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171" y="156246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464" y="2281562"/>
            <a:ext cx="117897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Among the cellular technologies, GSM network is preferred for the communication between the home appliances and the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smtClean="0"/>
              <a:t>due to its wide spread coverage [8,9] which makes the whole system online for almost all the time. Another advantage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smtClean="0"/>
              <a:t>using the GSM network in home automation is its high security infrastructure, which provides maximum reliability </a:t>
            </a:r>
            <a:endParaRPr lang="en-US" dirty="0" smtClean="0"/>
          </a:p>
          <a:p>
            <a:r>
              <a:rPr lang="en-US" dirty="0" smtClean="0"/>
              <a:t>whereby </a:t>
            </a:r>
            <a:r>
              <a:rPr lang="en-US" dirty="0" smtClean="0"/>
              <a:t>other people cannot monitor the information sent or received</a:t>
            </a:r>
            <a:r>
              <a:rPr lang="en-US" dirty="0" smtClean="0"/>
              <a:t>. </a:t>
            </a:r>
            <a:r>
              <a:rPr lang="en-US" dirty="0" smtClean="0"/>
              <a:t>The analysis and implementation of the home </a:t>
            </a:r>
            <a:endParaRPr lang="en-US" dirty="0" smtClean="0"/>
          </a:p>
          <a:p>
            <a:r>
              <a:rPr lang="en-US" dirty="0" smtClean="0"/>
              <a:t>automation </a:t>
            </a:r>
            <a:r>
              <a:rPr lang="en-US" dirty="0" smtClean="0"/>
              <a:t>technology using Global System for Mobile Communication (GSM) modem to control home appliances such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light, conditional system, and security system via Short Message Service (SMS) text messages is presented in this paper.</a:t>
            </a:r>
            <a:endParaRPr lang="en-US" dirty="0" smtClean="0"/>
          </a:p>
          <a:p>
            <a:r>
              <a:rPr lang="en-US" dirty="0" smtClean="0"/>
              <a:t>Wireless Home Automation system(WHAS) using </a:t>
            </a:r>
            <a:r>
              <a:rPr lang="en-US" dirty="0" err="1" smtClean="0"/>
              <a:t>IoT</a:t>
            </a:r>
            <a:r>
              <a:rPr lang="en-US" dirty="0" smtClean="0"/>
              <a:t> is a system that uses computers or mobile devices to control basic </a:t>
            </a:r>
            <a:endParaRPr lang="en-US" dirty="0" smtClean="0"/>
          </a:p>
          <a:p>
            <a:r>
              <a:rPr lang="en-US" dirty="0" smtClean="0"/>
              <a:t>home </a:t>
            </a:r>
            <a:r>
              <a:rPr lang="en-US" dirty="0" smtClean="0"/>
              <a:t>functions and features automatically through internet from anywhere around the world. An automated home is </a:t>
            </a:r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 smtClean="0"/>
              <a:t>called a smart home. It is meant to save the electric power and human energy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most common applications of home automation are lighting control, HVAC, outdoor lawn irrigation, kitchen </a:t>
            </a:r>
            <a:endParaRPr lang="en-US" dirty="0" smtClean="0"/>
          </a:p>
          <a:p>
            <a:r>
              <a:rPr lang="en-US" dirty="0" smtClean="0"/>
              <a:t>appliances</a:t>
            </a:r>
            <a:r>
              <a:rPr lang="en-US" dirty="0" smtClean="0"/>
              <a:t>, and security systems.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67CB3E-8A08-41D6-B1A9-7FDCE72D1075}"/>
              </a:ext>
            </a:extLst>
          </p:cNvPr>
          <p:cNvSpPr txBox="1"/>
          <p:nvPr/>
        </p:nvSpPr>
        <p:spPr>
          <a:xfrm>
            <a:off x="534881" y="134151"/>
            <a:ext cx="3282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</a:t>
            </a:r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C6F4D3-A7BB-4C89-A219-661F198EFCA7}"/>
              </a:ext>
            </a:extLst>
          </p:cNvPr>
          <p:cNvSpPr txBox="1"/>
          <p:nvPr/>
        </p:nvSpPr>
        <p:spPr>
          <a:xfrm>
            <a:off x="594804" y="1322011"/>
            <a:ext cx="350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lang="en-IN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818" y="2068497"/>
            <a:ext cx="116565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automation has been an important issue throughout the last two decades. Many solutions </a:t>
            </a:r>
            <a:r>
              <a:rPr lang="en-US" dirty="0" smtClean="0"/>
              <a:t>with different ways have </a:t>
            </a:r>
          </a:p>
          <a:p>
            <a:r>
              <a:rPr lang="en-US" dirty="0" smtClean="0"/>
              <a:t>been </a:t>
            </a:r>
            <a:r>
              <a:rPr lang="en-US" dirty="0" smtClean="0"/>
              <a:t>reported and </a:t>
            </a:r>
            <a:r>
              <a:rPr lang="en-US" dirty="0" smtClean="0"/>
              <a:t>Implemented. There can be few features added to existing home automation systems.</a:t>
            </a:r>
          </a:p>
          <a:p>
            <a:r>
              <a:rPr lang="en-US" dirty="0" smtClean="0"/>
              <a:t>As we know, </a:t>
            </a:r>
            <a:r>
              <a:rPr lang="en-US" dirty="0" smtClean="0"/>
              <a:t>“Automation is all about being able to control things in your </a:t>
            </a:r>
            <a:r>
              <a:rPr lang="en-US" dirty="0" smtClean="0"/>
              <a:t>home” can be developed using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or App </a:t>
            </a:r>
          </a:p>
          <a:p>
            <a:r>
              <a:rPr lang="en-US" dirty="0" smtClean="0"/>
              <a:t>Inventor in which either of them include GSM module to send and receive messages. </a:t>
            </a:r>
          </a:p>
          <a:p>
            <a:pPr marL="342900" indent="-342900">
              <a:buAutoNum type="arabicPeriod"/>
            </a:pPr>
            <a:r>
              <a:rPr lang="en-US" dirty="0" smtClean="0"/>
              <a:t>Remote Access( through Android)</a:t>
            </a:r>
          </a:p>
          <a:p>
            <a:pPr marL="342900" indent="-342900">
              <a:buAutoNum type="arabicPeriod"/>
            </a:pPr>
            <a:r>
              <a:rPr lang="en-US" dirty="0" smtClean="0"/>
              <a:t>Upgradability( to show whatever updates are made)</a:t>
            </a:r>
          </a:p>
          <a:p>
            <a:pPr marL="342900" indent="-342900">
              <a:buAutoNum type="arabicPeriod"/>
            </a:pPr>
            <a:r>
              <a:rPr lang="en-US" dirty="0" smtClean="0"/>
              <a:t>Variety of user interfaces (either remote, mobile, tab, laptop, etc…)</a:t>
            </a:r>
          </a:p>
          <a:p>
            <a:pPr marL="342900" indent="-342900">
              <a:buAutoNum type="arabicPeriod"/>
            </a:pPr>
            <a:r>
              <a:rPr lang="en-US" dirty="0" smtClean="0"/>
              <a:t>Time tracking ( we can keep track on amount of time we used electronics)</a:t>
            </a:r>
          </a:p>
          <a:p>
            <a:pPr marL="342900" indent="-342900">
              <a:buAutoNum type="arabicPeriod"/>
            </a:pPr>
            <a:r>
              <a:rPr lang="en-US" dirty="0" smtClean="0"/>
              <a:t>Automated response (we can set a time on how many hours we can on a light,.. If time is done then automatically the </a:t>
            </a:r>
          </a:p>
          <a:p>
            <a:pPr marL="342900" indent="-342900"/>
            <a:r>
              <a:rPr lang="en-US" dirty="0" smtClean="0"/>
              <a:t>	light will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882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E51880-4E01-4D0A-B2CD-C220958F60A2}"/>
              </a:ext>
            </a:extLst>
          </p:cNvPr>
          <p:cNvSpPr txBox="1"/>
          <p:nvPr/>
        </p:nvSpPr>
        <p:spPr>
          <a:xfrm>
            <a:off x="579268" y="176922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</a:t>
            </a:r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951881-1D60-49A5-8A64-FBF0355C218C}"/>
              </a:ext>
            </a:extLst>
          </p:cNvPr>
          <p:cNvSpPr txBox="1"/>
          <p:nvPr/>
        </p:nvSpPr>
        <p:spPr>
          <a:xfrm>
            <a:off x="337351" y="1223154"/>
            <a:ext cx="444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314" y="2024109"/>
            <a:ext cx="114396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err="1" smtClean="0"/>
              <a:t>Adafruit</a:t>
            </a:r>
            <a:r>
              <a:rPr lang="en-US" dirty="0" smtClean="0"/>
              <a:t> </a:t>
            </a:r>
            <a:r>
              <a:rPr lang="en-US" dirty="0" err="1" smtClean="0"/>
              <a:t>Fona</a:t>
            </a:r>
            <a:r>
              <a:rPr lang="en-US" dirty="0" smtClean="0"/>
              <a:t> </a:t>
            </a:r>
            <a:r>
              <a:rPr lang="en-US" dirty="0" smtClean="0"/>
              <a:t>library in </a:t>
            </a:r>
            <a:r>
              <a:rPr lang="en-US" dirty="0" err="1" smtClean="0"/>
              <a:t>Arduino</a:t>
            </a:r>
            <a:r>
              <a:rPr lang="en-US" dirty="0" smtClean="0"/>
              <a:t> IDE: </a:t>
            </a:r>
            <a:r>
              <a:rPr lang="en-US" dirty="0" smtClean="0"/>
              <a:t>This library requires </a:t>
            </a:r>
            <a:r>
              <a:rPr lang="en-US" dirty="0" err="1" smtClean="0"/>
              <a:t>Arduino</a:t>
            </a:r>
            <a:r>
              <a:rPr lang="en-US" dirty="0" smtClean="0"/>
              <a:t> v1.0.6 or higher. This is a library for the </a:t>
            </a:r>
            <a:r>
              <a:rPr lang="en-US" dirty="0" err="1" smtClean="0"/>
              <a:t>Adafruit</a:t>
            </a:r>
            <a:r>
              <a:rPr lang="en-US" dirty="0" smtClean="0"/>
              <a:t> FONA </a:t>
            </a:r>
            <a:endParaRPr lang="en-US" dirty="0" smtClean="0"/>
          </a:p>
          <a:p>
            <a:pPr marL="342900" indent="-342900"/>
            <a:r>
              <a:rPr lang="en-US" dirty="0" smtClean="0"/>
              <a:t>Cellular </a:t>
            </a:r>
            <a:r>
              <a:rPr lang="en-US" dirty="0" smtClean="0"/>
              <a:t>GSM Breakouts etc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Introducing </a:t>
            </a:r>
            <a:r>
              <a:rPr lang="en-US" dirty="0" err="1" smtClean="0"/>
              <a:t>Adafruit</a:t>
            </a:r>
            <a:r>
              <a:rPr lang="en-US" dirty="0" smtClean="0"/>
              <a:t> </a:t>
            </a:r>
            <a:r>
              <a:rPr lang="en-US" dirty="0" smtClean="0"/>
              <a:t>FONA, </a:t>
            </a:r>
            <a:r>
              <a:rPr lang="en-US" dirty="0" smtClean="0"/>
              <a:t>an adorable all-in-one cellular phone module that lets you add voice, text, SMS and data to </a:t>
            </a:r>
            <a:endParaRPr lang="en-US" dirty="0" smtClean="0"/>
          </a:p>
          <a:p>
            <a:pPr marL="342900" indent="-342900"/>
            <a:r>
              <a:rPr lang="en-US" dirty="0" smtClean="0"/>
              <a:t>your </a:t>
            </a:r>
            <a:r>
              <a:rPr lang="en-US" dirty="0" smtClean="0"/>
              <a:t>project in an adorable little package. This module measures only 1.75"x1.25" but packs a surprising amount of </a:t>
            </a:r>
            <a:endParaRPr lang="en-US" dirty="0" smtClean="0"/>
          </a:p>
          <a:p>
            <a:pPr marL="342900" indent="-342900"/>
            <a:r>
              <a:rPr lang="en-US" dirty="0" smtClean="0"/>
              <a:t>technology </a:t>
            </a:r>
            <a:r>
              <a:rPr lang="en-US" dirty="0" smtClean="0"/>
              <a:t>into it's little </a:t>
            </a:r>
            <a:r>
              <a:rPr lang="en-US" dirty="0" smtClean="0"/>
              <a:t>frame. </a:t>
            </a:r>
          </a:p>
          <a:p>
            <a:r>
              <a:rPr lang="en-US" dirty="0" smtClean="0"/>
              <a:t>Quad-band 850/900/1800/1900MHz - connect onto any global GSM network with any 2G SIM (in the USA, T-Mobile is </a:t>
            </a:r>
            <a:endParaRPr lang="en-US" dirty="0" smtClean="0"/>
          </a:p>
          <a:p>
            <a:r>
              <a:rPr lang="en-US" dirty="0" smtClean="0"/>
              <a:t>suggested).</a:t>
            </a:r>
            <a:endParaRPr lang="en-US" dirty="0" smtClean="0"/>
          </a:p>
          <a:p>
            <a:r>
              <a:rPr lang="en-US" dirty="0" smtClean="0"/>
              <a:t>Make and receive voice calls using a headset OR an external 8Ω speaker + </a:t>
            </a:r>
            <a:r>
              <a:rPr lang="en-US" dirty="0" err="1" smtClean="0"/>
              <a:t>electret</a:t>
            </a:r>
            <a:r>
              <a:rPr lang="en-US" dirty="0" smtClean="0"/>
              <a:t> </a:t>
            </a:r>
            <a:r>
              <a:rPr lang="en-US" dirty="0" smtClean="0"/>
              <a:t>microphone.</a:t>
            </a:r>
            <a:endParaRPr lang="en-US" dirty="0" smtClean="0"/>
          </a:p>
          <a:p>
            <a:r>
              <a:rPr lang="en-US" dirty="0" smtClean="0"/>
              <a:t>Send and receive SMS </a:t>
            </a:r>
            <a:r>
              <a:rPr lang="en-US" dirty="0" smtClean="0"/>
              <a:t>messages.</a:t>
            </a:r>
            <a:endParaRPr lang="en-US" dirty="0" smtClean="0"/>
          </a:p>
          <a:p>
            <a:r>
              <a:rPr lang="en-US" dirty="0" smtClean="0"/>
              <a:t>Send and receive GPRS data (TCP/IP, HTTP, etc</a:t>
            </a:r>
            <a:r>
              <a:rPr lang="en-US" dirty="0" smtClean="0"/>
              <a:t>.).</a:t>
            </a:r>
            <a:endParaRPr lang="en-US" dirty="0" smtClean="0"/>
          </a:p>
          <a:p>
            <a:r>
              <a:rPr lang="en-US" dirty="0" smtClean="0"/>
              <a:t>Scan and receive FM radio broadcasts (yeah, we don't exactly know why this was included but it works really well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PWM/Buzzer </a:t>
            </a:r>
            <a:r>
              <a:rPr lang="en-US" dirty="0" err="1" smtClean="0"/>
              <a:t>vibrational</a:t>
            </a:r>
            <a:r>
              <a:rPr lang="en-US" dirty="0" smtClean="0"/>
              <a:t> motor </a:t>
            </a:r>
            <a:r>
              <a:rPr lang="en-US" dirty="0" smtClean="0"/>
              <a:t>control.</a:t>
            </a:r>
            <a:endParaRPr lang="en-US" dirty="0" smtClean="0"/>
          </a:p>
          <a:p>
            <a:r>
              <a:rPr lang="en-US" dirty="0" smtClean="0"/>
              <a:t>AT command interface with "auto baud" </a:t>
            </a:r>
            <a:r>
              <a:rPr lang="en-US" dirty="0" smtClean="0"/>
              <a:t>detection.</a:t>
            </a:r>
            <a:endParaRPr lang="en-US" dirty="0" smtClean="0"/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9041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02F7EC-38CB-44E5-A007-B60C1C4BD18F}"/>
              </a:ext>
            </a:extLst>
          </p:cNvPr>
          <p:cNvSpPr txBox="1"/>
          <p:nvPr/>
        </p:nvSpPr>
        <p:spPr>
          <a:xfrm>
            <a:off x="183471" y="1292332"/>
            <a:ext cx="8818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59827E-67EA-40D1-BB28-4A63AE98FEB5}"/>
              </a:ext>
            </a:extLst>
          </p:cNvPr>
          <p:cNvSpPr txBox="1"/>
          <p:nvPr/>
        </p:nvSpPr>
        <p:spPr>
          <a:xfrm>
            <a:off x="597022" y="160784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</a:t>
            </a:r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438" y="2041864"/>
            <a:ext cx="38555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Components: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Arduino</a:t>
            </a:r>
            <a:r>
              <a:rPr lang="en-US" dirty="0" smtClean="0"/>
              <a:t> UNO/Mini</a:t>
            </a:r>
          </a:p>
          <a:p>
            <a:pPr marL="342900" indent="-342900">
              <a:buAutoNum type="arabicPeriod"/>
            </a:pPr>
            <a:r>
              <a:rPr lang="en-US" dirty="0" smtClean="0"/>
              <a:t>SIM</a:t>
            </a:r>
          </a:p>
          <a:p>
            <a:pPr marL="342900" indent="-342900">
              <a:buAutoNum type="arabicPeriod"/>
            </a:pPr>
            <a:r>
              <a:rPr lang="en-US" dirty="0" smtClean="0"/>
              <a:t>Relay</a:t>
            </a:r>
          </a:p>
          <a:p>
            <a:pPr marL="342900" indent="-342900">
              <a:buAutoNum type="arabicPeriod"/>
            </a:pPr>
            <a:r>
              <a:rPr lang="en-US" dirty="0" smtClean="0"/>
              <a:t>Wires</a:t>
            </a:r>
          </a:p>
          <a:p>
            <a:pPr marL="342900" indent="-342900">
              <a:buAutoNum type="arabicPeriod"/>
            </a:pPr>
            <a:r>
              <a:rPr lang="en-US" dirty="0" smtClean="0"/>
              <a:t>Sensors</a:t>
            </a:r>
          </a:p>
          <a:p>
            <a:pPr marL="342900" indent="-342900"/>
            <a:r>
              <a:rPr lang="en-US" dirty="0" smtClean="0"/>
              <a:t>Software Components: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Adafruit</a:t>
            </a:r>
            <a:r>
              <a:rPr lang="en-US" dirty="0" smtClean="0"/>
              <a:t> </a:t>
            </a:r>
            <a:r>
              <a:rPr lang="en-US" dirty="0" err="1" smtClean="0"/>
              <a:t>Fona</a:t>
            </a:r>
            <a:r>
              <a:rPr lang="en-US" dirty="0" smtClean="0"/>
              <a:t> library in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IDE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IoT</a:t>
            </a:r>
            <a:r>
              <a:rPr lang="en-US" dirty="0" smtClean="0"/>
              <a:t> Device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Cloub</a:t>
            </a:r>
            <a:r>
              <a:rPr lang="en-US" dirty="0" smtClean="0"/>
              <a:t>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57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EEC449-C851-4B76-B087-43C8E71A11B9}"/>
              </a:ext>
            </a:extLst>
          </p:cNvPr>
          <p:cNvSpPr txBox="1"/>
          <p:nvPr/>
        </p:nvSpPr>
        <p:spPr>
          <a:xfrm>
            <a:off x="159797" y="1214276"/>
            <a:ext cx="400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E8DF02-9E99-4F5F-94F4-A3531FAF3A9A}"/>
              </a:ext>
            </a:extLst>
          </p:cNvPr>
          <p:cNvSpPr txBox="1"/>
          <p:nvPr/>
        </p:nvSpPr>
        <p:spPr>
          <a:xfrm>
            <a:off x="534880" y="168044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</a:t>
            </a:r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437" y="1882066"/>
            <a:ext cx="117268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 home automation market is primarily driven by growing need for effective solutions in various domestic applications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 smtClean="0"/>
              <a:t>as lighting, safety and security, energy management, entertainment (audio and video), and HVAC (heating, </a:t>
            </a:r>
            <a:endParaRPr lang="en-US" dirty="0" smtClean="0"/>
          </a:p>
          <a:p>
            <a:r>
              <a:rPr lang="en-US" dirty="0" smtClean="0"/>
              <a:t>ventilation</a:t>
            </a:r>
            <a:r>
              <a:rPr lang="en-US" dirty="0" smtClean="0"/>
              <a:t>, and air conditioning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</a:t>
            </a:r>
            <a:r>
              <a:rPr lang="en-US" dirty="0" smtClean="0"/>
              <a:t> home automation systems are used for controlling the indoor &amp; outdoor lights, heat, ventilation, air conditioning in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 smtClean="0"/>
              <a:t> house, to lock or open the doors &amp; gates, to control electrical &amp; electronic appliances and so on using various control </a:t>
            </a:r>
            <a:endParaRPr lang="en-US" dirty="0" smtClean="0"/>
          </a:p>
          <a:p>
            <a:r>
              <a:rPr lang="en-US" dirty="0" smtClean="0"/>
              <a:t>systems </a:t>
            </a:r>
            <a:r>
              <a:rPr lang="en-US" dirty="0" smtClean="0"/>
              <a:t>with appropriate sensors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a dream, home automation is slowly but steadily becoming a part of daily lives around the world. In fact, it is </a:t>
            </a:r>
            <a:endParaRPr lang="en-US" dirty="0" smtClean="0"/>
          </a:p>
          <a:p>
            <a:r>
              <a:rPr lang="en-US" dirty="0" smtClean="0"/>
              <a:t>believed </a:t>
            </a:r>
            <a:r>
              <a:rPr lang="en-US" dirty="0" smtClean="0"/>
              <a:t>that the global market for smart home automation will reach </a:t>
            </a:r>
            <a:r>
              <a:rPr lang="en-US" dirty="0" smtClean="0"/>
              <a:t>$100 </a:t>
            </a:r>
            <a:r>
              <a:rPr lang="en-US" dirty="0" smtClean="0"/>
              <a:t>billion by </a:t>
            </a:r>
            <a:r>
              <a:rPr lang="en-US" dirty="0" smtClean="0"/>
              <a:t>2025. </a:t>
            </a:r>
            <a:r>
              <a:rPr lang="en-US" dirty="0" smtClean="0"/>
              <a:t>This shouldn't be surprising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you consider the convenience and ease that smart home devices offer.</a:t>
            </a:r>
            <a:endParaRPr lang="en-US" dirty="0" smtClean="0"/>
          </a:p>
          <a:p>
            <a:r>
              <a:rPr lang="en-US" dirty="0" smtClean="0"/>
              <a:t>These days many people are interested in home automation system. So many companies and brands are trying to </a:t>
            </a:r>
          </a:p>
          <a:p>
            <a:r>
              <a:rPr lang="en-US" dirty="0" smtClean="0"/>
              <a:t>i</a:t>
            </a:r>
            <a:r>
              <a:rPr lang="en-US" dirty="0" smtClean="0"/>
              <a:t>mplement various new features so people will be interested. Home automation system is quite common in foreign </a:t>
            </a:r>
          </a:p>
          <a:p>
            <a:r>
              <a:rPr lang="en-US" dirty="0" smtClean="0"/>
              <a:t>c</a:t>
            </a:r>
            <a:r>
              <a:rPr lang="en-US" dirty="0" smtClean="0"/>
              <a:t>ountries. Here, this system in which new features are added to existing features are people will welcome. </a:t>
            </a:r>
          </a:p>
          <a:p>
            <a:r>
              <a:rPr lang="en-US" dirty="0" smtClean="0"/>
              <a:t>Here, in which people want to implement automation system in their home mainly because they find it cool, can save time,</a:t>
            </a:r>
          </a:p>
          <a:p>
            <a:r>
              <a:rPr lang="en-US" dirty="0" smtClean="0"/>
              <a:t>a</a:t>
            </a:r>
            <a:r>
              <a:rPr lang="en-US" dirty="0" smtClean="0"/>
              <a:t>lso who are lazy. So, the market for home automation is increasing gradually.</a:t>
            </a:r>
          </a:p>
        </p:txBody>
      </p:sp>
    </p:spTree>
    <p:extLst>
      <p:ext uri="{BB962C8B-B14F-4D97-AF65-F5344CB8AC3E}">
        <p14:creationId xmlns:p14="http://schemas.microsoft.com/office/powerpoint/2010/main" xmlns="" val="42900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502</Words>
  <Application>Microsoft Office PowerPoint</Application>
  <PresentationFormat>Custom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JAJITHA</cp:lastModifiedBy>
  <cp:revision>11</cp:revision>
  <dcterms:created xsi:type="dcterms:W3CDTF">2021-07-29T07:28:42Z</dcterms:created>
  <dcterms:modified xsi:type="dcterms:W3CDTF">2021-07-29T21:28:54Z</dcterms:modified>
</cp:coreProperties>
</file>