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30-07-2021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30-07-2021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jp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6.jp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630315" y="145684"/>
            <a:ext cx="575272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id="{6956DD8C-520F-4BC4-A68F-119AD8E7EE6E}"/>
              </a:ext>
            </a:extLst>
          </p:cNvPr>
          <p:cNvSpPr txBox="1"/>
          <p:nvPr/>
        </p:nvSpPr>
        <p:spPr>
          <a:xfrm>
            <a:off x="1524000" y="1485820"/>
            <a:ext cx="9741763" cy="4647426"/>
          </a:xfrm>
          <a:prstGeom prst="rect">
            <a:avLst/>
          </a:prstGeom>
          <a:noFill/>
        </p:spPr>
        <p:txBody>
          <a:bodyPr wrap="square" rtlCol="0">
            <a:spAutoFit/>
          </a:bodyPr>
          <a:lstStyle/>
          <a:p>
            <a:pPr marL="342900" indent="-342900">
              <a:buAutoNum type="arabicPeriod"/>
            </a:pPr>
            <a:r>
              <a:rPr lang="en-IN" sz="2800" dirty="0"/>
              <a:t>Team Name- BioHackers</a:t>
            </a:r>
          </a:p>
          <a:p>
            <a:endParaRPr lang="en-IN" sz="2800" dirty="0"/>
          </a:p>
          <a:p>
            <a:r>
              <a:rPr lang="en-IN" sz="2800" dirty="0"/>
              <a:t>2. Members Name and Phone Numbers </a:t>
            </a:r>
          </a:p>
          <a:p>
            <a:r>
              <a:rPr lang="en-IN" sz="2400" dirty="0"/>
              <a:t>Gauri </a:t>
            </a:r>
            <a:r>
              <a:rPr lang="en-IN" sz="2400" dirty="0" err="1"/>
              <a:t>Ghule</a:t>
            </a:r>
            <a:r>
              <a:rPr lang="en-IN" sz="2400" dirty="0"/>
              <a:t>(leader) – 9518559475</a:t>
            </a:r>
          </a:p>
          <a:p>
            <a:r>
              <a:rPr lang="en-IN" sz="2400" dirty="0"/>
              <a:t>Triyaksh Mathur – 9860910769</a:t>
            </a:r>
          </a:p>
          <a:p>
            <a:r>
              <a:rPr lang="en-IN" sz="2400" dirty="0"/>
              <a:t>Nishant </a:t>
            </a:r>
            <a:r>
              <a:rPr lang="en-IN" sz="2400" dirty="0" err="1"/>
              <a:t>Chandolia</a:t>
            </a:r>
            <a:r>
              <a:rPr lang="en-IN" sz="2400" dirty="0"/>
              <a:t> - 9619659447 </a:t>
            </a:r>
          </a:p>
          <a:p>
            <a:endParaRPr lang="en-IN" sz="2800" dirty="0"/>
          </a:p>
          <a:p>
            <a:r>
              <a:rPr lang="en-IN" sz="2800" dirty="0"/>
              <a:t>3. Domain name- Open Innovation (Image Processing)</a:t>
            </a:r>
          </a:p>
          <a:p>
            <a:endParaRPr lang="en-IN" sz="2800" dirty="0"/>
          </a:p>
          <a:p>
            <a:r>
              <a:rPr lang="en-IN" sz="2800" dirty="0"/>
              <a:t>4. Problem statement- </a:t>
            </a:r>
            <a:r>
              <a:rPr lang="en-US" sz="2800" dirty="0"/>
              <a:t>Predicting the genetic composition of tumor using images for brain cancer treatment</a:t>
            </a:r>
            <a:r>
              <a:rPr lang="en-IN" sz="2800" dirty="0"/>
              <a:t>.</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094A-5D02-42B4-8132-01896C9FE5C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pic>
        <p:nvPicPr>
          <p:cNvPr id="11" name="Content Placeholder 10" descr="A close-up of a human brain&#10;&#10;Description automatically generated with medium confidence">
            <a:extLst>
              <a:ext uri="{FF2B5EF4-FFF2-40B4-BE49-F238E27FC236}">
                <a16:creationId xmlns:a16="http://schemas.microsoft.com/office/drawing/2014/main" id="{6577BB7E-9A94-4DF1-9390-F99689EFAA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81243" y="3390737"/>
            <a:ext cx="2438400" cy="1876425"/>
          </a:xfrm>
        </p:spPr>
      </p:pic>
      <p:sp>
        <p:nvSpPr>
          <p:cNvPr id="14" name="TextBox 13">
            <a:extLst>
              <a:ext uri="{FF2B5EF4-FFF2-40B4-BE49-F238E27FC236}">
                <a16:creationId xmlns:a16="http://schemas.microsoft.com/office/drawing/2014/main" id="{F8F2BA90-2F41-4792-B44E-87442EF55334}"/>
              </a:ext>
            </a:extLst>
          </p:cNvPr>
          <p:cNvSpPr txBox="1"/>
          <p:nvPr/>
        </p:nvSpPr>
        <p:spPr>
          <a:xfrm>
            <a:off x="523783" y="122730"/>
            <a:ext cx="2610035" cy="707886"/>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id="{8F7FB979-2C0B-4346-9656-4D853F72929F}"/>
              </a:ext>
            </a:extLst>
          </p:cNvPr>
          <p:cNvSpPr txBox="1"/>
          <p:nvPr/>
        </p:nvSpPr>
        <p:spPr>
          <a:xfrm>
            <a:off x="4048217" y="927159"/>
            <a:ext cx="4234648"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ABSTRACT </a:t>
            </a:r>
          </a:p>
        </p:txBody>
      </p:sp>
      <p:sp>
        <p:nvSpPr>
          <p:cNvPr id="5" name="TextBox 4">
            <a:extLst>
              <a:ext uri="{FF2B5EF4-FFF2-40B4-BE49-F238E27FC236}">
                <a16:creationId xmlns:a16="http://schemas.microsoft.com/office/drawing/2014/main" id="{FF9A4431-7777-436C-B51E-27956F5266C9}"/>
              </a:ext>
            </a:extLst>
          </p:cNvPr>
          <p:cNvSpPr txBox="1"/>
          <p:nvPr/>
        </p:nvSpPr>
        <p:spPr>
          <a:xfrm>
            <a:off x="772357" y="1921999"/>
            <a:ext cx="11026066" cy="1754326"/>
          </a:xfrm>
          <a:prstGeom prst="rect">
            <a:avLst/>
          </a:prstGeom>
          <a:noFill/>
        </p:spPr>
        <p:txBody>
          <a:bodyPr wrap="square" rtlCol="0">
            <a:spAutoFit/>
          </a:bodyPr>
          <a:lstStyle/>
          <a:p>
            <a:r>
              <a:rPr lang="en-US" b="0" i="0" u="sng" dirty="0">
                <a:effectLst/>
                <a:latin typeface="Inter"/>
              </a:rPr>
              <a:t>Glioblastoma, a malignant tumor in the brain is a life-threatening condition</a:t>
            </a:r>
            <a:r>
              <a:rPr lang="en-US" b="0" i="0" dirty="0">
                <a:effectLst/>
                <a:latin typeface="Inter"/>
              </a:rPr>
              <a:t>. It</a:t>
            </a:r>
            <a:r>
              <a:rPr lang="en-US" b="0" i="0" dirty="0">
                <a:solidFill>
                  <a:srgbClr val="111111"/>
                </a:solidFill>
                <a:effectLst/>
                <a:latin typeface="Helvetica" panose="020B0604020202020204" pitchFamily="34" charset="0"/>
              </a:rPr>
              <a:t> can occur at any age but tends to occur more often in older adults. It can cause worsening headaches, nausea, vomiting and seizures.</a:t>
            </a:r>
            <a:r>
              <a:rPr lang="en-US" b="0" i="0" dirty="0">
                <a:effectLst/>
                <a:latin typeface="Inter"/>
              </a:rPr>
              <a:t> It's both the most common form of brain cancer in adults and the one with the worst prognosis, with median survival being less than a year. </a:t>
            </a:r>
            <a:r>
              <a:rPr lang="en-US" b="0" i="0" u="sng" dirty="0">
                <a:effectLst/>
                <a:latin typeface="Inter"/>
              </a:rPr>
              <a:t>The presence of a specific genetic sequence</a:t>
            </a:r>
            <a:r>
              <a:rPr lang="en-US" b="0" i="0" dirty="0">
                <a:effectLst/>
                <a:latin typeface="Inter"/>
              </a:rPr>
              <a:t> in the tumor known as MGMT promoter methylation has been shown to be a favorable prognostic factor and a strong predictor of responsiveness to chemotherapy.</a:t>
            </a:r>
            <a:endParaRPr lang="en-IN" dirty="0"/>
          </a:p>
        </p:txBody>
      </p:sp>
      <p:sp>
        <p:nvSpPr>
          <p:cNvPr id="12" name="TextBox 11">
            <a:extLst>
              <a:ext uri="{FF2B5EF4-FFF2-40B4-BE49-F238E27FC236}">
                <a16:creationId xmlns:a16="http://schemas.microsoft.com/office/drawing/2014/main" id="{17D94C0C-EC5F-4CB2-ABC2-B63CA935BCD1}"/>
              </a:ext>
            </a:extLst>
          </p:cNvPr>
          <p:cNvSpPr txBox="1"/>
          <p:nvPr/>
        </p:nvSpPr>
        <p:spPr>
          <a:xfrm>
            <a:off x="2636668" y="3567379"/>
            <a:ext cx="6445187" cy="2031325"/>
          </a:xfrm>
          <a:prstGeom prst="rect">
            <a:avLst/>
          </a:prstGeom>
          <a:noFill/>
        </p:spPr>
        <p:txBody>
          <a:bodyPr wrap="square" rtlCol="0">
            <a:spAutoFit/>
          </a:bodyPr>
          <a:lstStyle/>
          <a:p>
            <a:r>
              <a:rPr lang="en-US" b="0" i="0" dirty="0">
                <a:effectLst/>
                <a:latin typeface="Inter"/>
              </a:rPr>
              <a:t>Currently, genetic analysis of cancer requires surgery to extract a </a:t>
            </a:r>
            <a:r>
              <a:rPr lang="en-US" b="0" i="0" u="sng" dirty="0">
                <a:effectLst/>
                <a:latin typeface="Inter"/>
              </a:rPr>
              <a:t>tissue sample</a:t>
            </a:r>
            <a:r>
              <a:rPr lang="en-US" b="0" i="0" dirty="0">
                <a:effectLst/>
                <a:latin typeface="Inter"/>
              </a:rPr>
              <a:t>. Then it can take several weeks to determine the genetic characterization of the tumor. Depending upon the results and type of initial therapy chosen, a subsequent surgery may be necessary. </a:t>
            </a:r>
            <a:r>
              <a:rPr lang="en-US" dirty="0">
                <a:latin typeface="Inter"/>
              </a:rPr>
              <a:t>The development of an accurate method to predict the genetics of the cancer </a:t>
            </a:r>
            <a:r>
              <a:rPr lang="en-US" u="sng" dirty="0">
                <a:latin typeface="Inter"/>
              </a:rPr>
              <a:t>through imaging</a:t>
            </a:r>
            <a:r>
              <a:rPr lang="en-US" dirty="0">
                <a:latin typeface="Inter"/>
              </a:rPr>
              <a:t> would </a:t>
            </a:r>
            <a:r>
              <a:rPr lang="en-US" b="0" i="0" dirty="0">
                <a:effectLst/>
                <a:latin typeface="Inter"/>
              </a:rPr>
              <a:t>potentially minimize the number of surgeries and refine the type of therapy required.</a:t>
            </a:r>
            <a:r>
              <a:rPr lang="en-US" dirty="0">
                <a:latin typeface="Inter"/>
              </a:rPr>
              <a:t> </a:t>
            </a:r>
            <a:endParaRPr lang="en-IN" dirty="0"/>
          </a:p>
        </p:txBody>
      </p:sp>
      <p:pic>
        <p:nvPicPr>
          <p:cNvPr id="16" name="Picture 15" descr="A picture containing hospital room, indoor, bed, room&#10;&#10;Description automatically generated">
            <a:extLst>
              <a:ext uri="{FF2B5EF4-FFF2-40B4-BE49-F238E27FC236}">
                <a16:creationId xmlns:a16="http://schemas.microsoft.com/office/drawing/2014/main" id="{E8E8623B-8AB5-4835-8D8E-7E795509B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3" y="3907636"/>
            <a:ext cx="2038395" cy="1413075"/>
          </a:xfrm>
          <a:prstGeom prst="rect">
            <a:avLst/>
          </a:prstGeom>
        </p:spPr>
      </p:pic>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585-C319-416A-93E1-72A4299F2313}"/>
              </a:ext>
            </a:extLst>
          </p:cNvPr>
          <p:cNvSpPr>
            <a:spLocks noGrp="1"/>
          </p:cNvSpPr>
          <p:nvPr>
            <p:ph type="title"/>
          </p:nvPr>
        </p:nvSpPr>
        <p:spPr/>
        <p:txBody>
          <a:bodyPr/>
          <a:lstStyle/>
          <a:p>
            <a:endParaRPr lang="en-IN"/>
          </a:p>
        </p:txBody>
      </p:sp>
      <p:pic>
        <p:nvPicPr>
          <p:cNvPr id="11" name="Content Placeholder 10" descr="A picture containing text, person, window, posing&#10;&#10;Description automatically generated">
            <a:extLst>
              <a:ext uri="{FF2B5EF4-FFF2-40B4-BE49-F238E27FC236}">
                <a16:creationId xmlns:a16="http://schemas.microsoft.com/office/drawing/2014/main" id="{9872DBA5-C597-497C-94B9-6984B36B2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7725" y="3205956"/>
            <a:ext cx="2876550" cy="1590675"/>
          </a:xfrm>
        </p:spPr>
      </p:pic>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437226" y="125274"/>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id="{B5C6F4D3-A7BB-4C89-A219-661F198EFCA7}"/>
              </a:ext>
            </a:extLst>
          </p:cNvPr>
          <p:cNvSpPr txBox="1"/>
          <p:nvPr/>
        </p:nvSpPr>
        <p:spPr>
          <a:xfrm>
            <a:off x="4563121" y="988715"/>
            <a:ext cx="3506679"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NOVELTY</a:t>
            </a:r>
            <a:r>
              <a:rPr lang="en-IN" dirty="0"/>
              <a:t> </a:t>
            </a:r>
          </a:p>
        </p:txBody>
      </p:sp>
      <p:sp>
        <p:nvSpPr>
          <p:cNvPr id="10" name="TextBox 9">
            <a:extLst>
              <a:ext uri="{FF2B5EF4-FFF2-40B4-BE49-F238E27FC236}">
                <a16:creationId xmlns:a16="http://schemas.microsoft.com/office/drawing/2014/main" id="{D7EFBD14-5C05-4C0A-85E9-6934899F023B}"/>
              </a:ext>
            </a:extLst>
          </p:cNvPr>
          <p:cNvSpPr txBox="1"/>
          <p:nvPr/>
        </p:nvSpPr>
        <p:spPr>
          <a:xfrm>
            <a:off x="772357" y="1921999"/>
            <a:ext cx="11026066" cy="2308324"/>
          </a:xfrm>
          <a:prstGeom prst="rect">
            <a:avLst/>
          </a:prstGeom>
          <a:noFill/>
        </p:spPr>
        <p:txBody>
          <a:bodyPr wrap="square" rtlCol="0">
            <a:spAutoFit/>
          </a:bodyPr>
          <a:lstStyle/>
          <a:p>
            <a:r>
              <a:rPr lang="en-US" dirty="0">
                <a:latin typeface="Inter"/>
              </a:rPr>
              <a:t>A surgery not only have a physical effect but also a major </a:t>
            </a:r>
            <a:r>
              <a:rPr lang="en-US" u="sng" dirty="0">
                <a:latin typeface="Inter"/>
              </a:rPr>
              <a:t>psychological effect</a:t>
            </a:r>
            <a:r>
              <a:rPr lang="en-US" dirty="0">
                <a:latin typeface="Inter"/>
              </a:rPr>
              <a:t>. It can cause changes in a personality and ability to think. Patients may experience challenges with their communication, concentration, memory and emotional abilities. Most brain tumor patients exhibit signs that are consistent with </a:t>
            </a:r>
            <a:r>
              <a:rPr lang="en-US" u="sng" dirty="0">
                <a:latin typeface="Inter"/>
              </a:rPr>
              <a:t>depression and agitation</a:t>
            </a:r>
            <a:r>
              <a:rPr lang="en-US" dirty="0">
                <a:latin typeface="Inter"/>
              </a:rPr>
              <a:t>, especially post surgery. Patients may feel self worthlessness. Many lose interest in their usual activities, and they become socially isolated. The prescribed medicines post surgery can also have a massive impact on one’s life. We are developing a </a:t>
            </a:r>
            <a:r>
              <a:rPr lang="en-US" u="sng" dirty="0">
                <a:latin typeface="Inter"/>
              </a:rPr>
              <a:t>web-based application </a:t>
            </a:r>
            <a:r>
              <a:rPr lang="en-US" dirty="0">
                <a:latin typeface="Inter"/>
              </a:rPr>
              <a:t>that will predict the genetics of the tumor, making it easier for the doctors to proceed with the treatment without the need of an invasive diagnosis (surgery). This application can assist doctors in decision making and </a:t>
            </a:r>
            <a:r>
              <a:rPr lang="en-US" u="sng" dirty="0">
                <a:latin typeface="Inter"/>
              </a:rPr>
              <a:t>plan the best course of treatment for the patient</a:t>
            </a:r>
            <a:r>
              <a:rPr lang="en-US" dirty="0">
                <a:latin typeface="Inter"/>
              </a:rPr>
              <a:t>. </a:t>
            </a:r>
            <a:endParaRPr lang="en-IN" dirty="0"/>
          </a:p>
        </p:txBody>
      </p:sp>
      <p:pic>
        <p:nvPicPr>
          <p:cNvPr id="13" name="Picture 12" descr="A picture containing text, person, window, posing&#10;&#10;Description automatically generated">
            <a:extLst>
              <a:ext uri="{FF2B5EF4-FFF2-40B4-BE49-F238E27FC236}">
                <a16:creationId xmlns:a16="http://schemas.microsoft.com/office/drawing/2014/main" id="{CC2EB24E-DB6D-4053-B91C-DF6899A38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725" y="4505722"/>
            <a:ext cx="2876550" cy="1590675"/>
          </a:xfrm>
          <a:prstGeom prst="rect">
            <a:avLst/>
          </a:prstGeom>
        </p:spPr>
      </p:pic>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pic>
        <p:nvPicPr>
          <p:cNvPr id="11" name="Content Placeholder 10" descr="Logo, icon&#10;&#10;Description automatically generated">
            <a:extLst>
              <a:ext uri="{FF2B5EF4-FFF2-40B4-BE49-F238E27FC236}">
                <a16:creationId xmlns:a16="http://schemas.microsoft.com/office/drawing/2014/main" id="{7DD0B2CC-67DB-470F-8567-577D98BCB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40321" y="1945779"/>
            <a:ext cx="1411873" cy="1411873"/>
          </a:xfrm>
        </p:spPr>
      </p:pic>
      <p:sp>
        <p:nvSpPr>
          <p:cNvPr id="7" name="TextBox 6">
            <a:extLst>
              <a:ext uri="{FF2B5EF4-FFF2-40B4-BE49-F238E27FC236}">
                <a16:creationId xmlns:a16="http://schemas.microsoft.com/office/drawing/2014/main"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id="{C8951881-1D60-49A5-8A64-FBF0355C218C}"/>
              </a:ext>
            </a:extLst>
          </p:cNvPr>
          <p:cNvSpPr txBox="1"/>
          <p:nvPr/>
        </p:nvSpPr>
        <p:spPr>
          <a:xfrm>
            <a:off x="3484485" y="1011456"/>
            <a:ext cx="4705165"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TECHNOLOGY </a:t>
            </a:r>
          </a:p>
          <a:p>
            <a:pPr algn="ctr"/>
            <a:r>
              <a:rPr lang="en-IN" sz="4400" b="1" dirty="0">
                <a:latin typeface="Times New Roman" panose="02020603050405020304" pitchFamily="18" charset="0"/>
                <a:cs typeface="Times New Roman" panose="02020603050405020304" pitchFamily="18" charset="0"/>
              </a:rPr>
              <a:t>STACK </a:t>
            </a:r>
          </a:p>
        </p:txBody>
      </p:sp>
      <p:sp>
        <p:nvSpPr>
          <p:cNvPr id="10" name="TextBox 9">
            <a:extLst>
              <a:ext uri="{FF2B5EF4-FFF2-40B4-BE49-F238E27FC236}">
                <a16:creationId xmlns:a16="http://schemas.microsoft.com/office/drawing/2014/main" id="{EDD8DFCC-DCDD-4254-BEF7-ECCDCFBD8DE0}"/>
              </a:ext>
            </a:extLst>
          </p:cNvPr>
          <p:cNvSpPr txBox="1"/>
          <p:nvPr/>
        </p:nvSpPr>
        <p:spPr>
          <a:xfrm>
            <a:off x="838200" y="2713097"/>
            <a:ext cx="11026066" cy="1477328"/>
          </a:xfrm>
          <a:prstGeom prst="rect">
            <a:avLst/>
          </a:prstGeom>
          <a:noFill/>
        </p:spPr>
        <p:txBody>
          <a:bodyPr wrap="square" rtlCol="0">
            <a:spAutoFit/>
          </a:bodyPr>
          <a:lstStyle/>
          <a:p>
            <a:r>
              <a:rPr lang="en-US" dirty="0">
                <a:latin typeface="Inter"/>
              </a:rPr>
              <a:t>Deploying a Website Stack comprises of  </a:t>
            </a:r>
          </a:p>
          <a:p>
            <a:r>
              <a:rPr lang="en-US" b="1" dirty="0">
                <a:latin typeface="Inter"/>
              </a:rPr>
              <a:t>FRONT END CLIENT SIDE</a:t>
            </a:r>
            <a:r>
              <a:rPr lang="en-US" dirty="0">
                <a:latin typeface="Inter"/>
              </a:rPr>
              <a:t>-HTML – Hypertext Markup Language and CSS – Cascading Style Sheets</a:t>
            </a:r>
          </a:p>
          <a:p>
            <a:r>
              <a:rPr lang="en-US" b="1" dirty="0">
                <a:latin typeface="Inter"/>
              </a:rPr>
              <a:t>BACK-END</a:t>
            </a:r>
            <a:r>
              <a:rPr lang="en-US" dirty="0">
                <a:latin typeface="Inter"/>
              </a:rPr>
              <a:t> SERVER SIDE-PROFRAMMING LANGUAGES-PYTHON for building CNN(Convolutional Neural Network) for image classification.(TensorFlow, Keras, NumPy)</a:t>
            </a:r>
          </a:p>
          <a:p>
            <a:r>
              <a:rPr lang="en-US" b="1" dirty="0">
                <a:latin typeface="Inter"/>
              </a:rPr>
              <a:t>DATABASE</a:t>
            </a:r>
            <a:r>
              <a:rPr lang="en-US" dirty="0">
                <a:latin typeface="Inter"/>
              </a:rPr>
              <a:t>- Open-Source Brain Tumor MRI database on Kaggle</a:t>
            </a:r>
            <a:endParaRPr lang="en-IN" dirty="0"/>
          </a:p>
        </p:txBody>
      </p:sp>
      <p:pic>
        <p:nvPicPr>
          <p:cNvPr id="15" name="Picture 14" descr="Graphical user interface, application&#10;&#10;Description automatically generated">
            <a:extLst>
              <a:ext uri="{FF2B5EF4-FFF2-40B4-BE49-F238E27FC236}">
                <a16:creationId xmlns:a16="http://schemas.microsoft.com/office/drawing/2014/main" id="{8EF13A1A-B5B8-4DE0-BD3F-80DE79E913A9}"/>
              </a:ext>
            </a:extLst>
          </p:cNvPr>
          <p:cNvPicPr>
            <a:picLocks noChangeAspect="1"/>
          </p:cNvPicPr>
          <p:nvPr/>
        </p:nvPicPr>
        <p:blipFill rotWithShape="1">
          <a:blip r:embed="rId4">
            <a:extLst>
              <a:ext uri="{28A0092B-C50C-407E-A947-70E740481C1C}">
                <a14:useLocalDpi xmlns:a14="http://schemas.microsoft.com/office/drawing/2010/main" val="0"/>
              </a:ext>
            </a:extLst>
          </a:blip>
          <a:srcRect t="7643"/>
          <a:stretch/>
        </p:blipFill>
        <p:spPr>
          <a:xfrm>
            <a:off x="3736324" y="4295020"/>
            <a:ext cx="4201485" cy="2197855"/>
          </a:xfrm>
          <a:prstGeom prst="rect">
            <a:avLst/>
          </a:prstGeom>
        </p:spPr>
      </p:pic>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pic>
        <p:nvPicPr>
          <p:cNvPr id="9" name="Content Placeholder 8" descr="A screenshot of a computer&#10;&#10;Description automatically generated with medium confidence">
            <a:extLst>
              <a:ext uri="{FF2B5EF4-FFF2-40B4-BE49-F238E27FC236}">
                <a16:creationId xmlns:a16="http://schemas.microsoft.com/office/drawing/2014/main" id="{D5C20F93-B86A-430D-B35E-1A82C6CDD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995" y="4039339"/>
            <a:ext cx="6790008" cy="2415749"/>
          </a:xfrm>
        </p:spPr>
      </p:pic>
      <p:sp>
        <p:nvSpPr>
          <p:cNvPr id="5" name="TextBox 4">
            <a:extLst>
              <a:ext uri="{FF2B5EF4-FFF2-40B4-BE49-F238E27FC236}">
                <a16:creationId xmlns:a16="http://schemas.microsoft.com/office/drawing/2014/main" id="{E302F7EC-38CB-44E5-A007-B60C1C4BD18F}"/>
              </a:ext>
            </a:extLst>
          </p:cNvPr>
          <p:cNvSpPr txBox="1"/>
          <p:nvPr/>
        </p:nvSpPr>
        <p:spPr>
          <a:xfrm>
            <a:off x="2136558" y="1144588"/>
            <a:ext cx="7918882"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SOFTWARE IMPLEMENTATION </a:t>
            </a:r>
          </a:p>
        </p:txBody>
      </p:sp>
      <p:sp>
        <p:nvSpPr>
          <p:cNvPr id="7" name="TextBox 6">
            <a:extLst>
              <a:ext uri="{FF2B5EF4-FFF2-40B4-BE49-F238E27FC236}">
                <a16:creationId xmlns:a16="http://schemas.microsoft.com/office/drawing/2014/main" id="{E459827E-67EA-40D1-BB28-4A63AE98FEB5}"/>
              </a:ext>
            </a:extLst>
          </p:cNvPr>
          <p:cNvSpPr txBox="1"/>
          <p:nvPr/>
        </p:nvSpPr>
        <p:spPr>
          <a:xfrm>
            <a:off x="614778" y="311705"/>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5</a:t>
            </a:r>
          </a:p>
        </p:txBody>
      </p:sp>
      <p:sp>
        <p:nvSpPr>
          <p:cNvPr id="8" name="TextBox 7">
            <a:extLst>
              <a:ext uri="{FF2B5EF4-FFF2-40B4-BE49-F238E27FC236}">
                <a16:creationId xmlns:a16="http://schemas.microsoft.com/office/drawing/2014/main" id="{B5BFA060-1A60-4695-AE31-B1142A0007DC}"/>
              </a:ext>
            </a:extLst>
          </p:cNvPr>
          <p:cNvSpPr txBox="1"/>
          <p:nvPr/>
        </p:nvSpPr>
        <p:spPr>
          <a:xfrm>
            <a:off x="838200" y="2713097"/>
            <a:ext cx="11026066" cy="923330"/>
          </a:xfrm>
          <a:prstGeom prst="rect">
            <a:avLst/>
          </a:prstGeom>
          <a:noFill/>
        </p:spPr>
        <p:txBody>
          <a:bodyPr wrap="square" rtlCol="0">
            <a:spAutoFit/>
          </a:bodyPr>
          <a:lstStyle/>
          <a:p>
            <a:r>
              <a:rPr lang="en-US" dirty="0">
                <a:latin typeface="Inter"/>
              </a:rPr>
              <a:t>Embed a DL model in Web Application (created in Flask)Creating Deep learning model for Brain Tumor Image Classification. Developing web-app using Flask and integrate the model in the application. </a:t>
            </a:r>
          </a:p>
          <a:p>
            <a:r>
              <a:rPr lang="en-US" u="sng" dirty="0">
                <a:latin typeface="Inter"/>
              </a:rPr>
              <a:t>FUTURE PROSPECT – Deploying the app on Cloud Service.</a:t>
            </a:r>
            <a:endParaRPr lang="en-IN" u="sng" dirty="0"/>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2" cy="6857999"/>
          </a:xfrm>
          <a:prstGeom prst="rect">
            <a:avLst/>
          </a:prstGeom>
        </p:spPr>
      </p:pic>
      <p:pic>
        <p:nvPicPr>
          <p:cNvPr id="9" name="Content Placeholder 8" descr="A picture containing text&#10;&#10;Description automatically generated">
            <a:extLst>
              <a:ext uri="{FF2B5EF4-FFF2-40B4-BE49-F238E27FC236}">
                <a16:creationId xmlns:a16="http://schemas.microsoft.com/office/drawing/2014/main" id="{BD208B7C-71F2-48EF-9665-9DC67FE89E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3436" y="4463765"/>
            <a:ext cx="2905125" cy="1571625"/>
          </a:xfrm>
        </p:spPr>
      </p:pic>
      <p:sp>
        <p:nvSpPr>
          <p:cNvPr id="5" name="TextBox 4">
            <a:extLst>
              <a:ext uri="{FF2B5EF4-FFF2-40B4-BE49-F238E27FC236}">
                <a16:creationId xmlns:a16="http://schemas.microsoft.com/office/drawing/2014/main" id="{6DEEC449-C851-4B76-B087-43C8E71A11B9}"/>
              </a:ext>
            </a:extLst>
          </p:cNvPr>
          <p:cNvSpPr txBox="1"/>
          <p:nvPr/>
        </p:nvSpPr>
        <p:spPr>
          <a:xfrm>
            <a:off x="3915052" y="1144588"/>
            <a:ext cx="4003830"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BUSINESS SCOPE </a:t>
            </a:r>
          </a:p>
        </p:txBody>
      </p:sp>
      <p:sp>
        <p:nvSpPr>
          <p:cNvPr id="7" name="TextBox 6">
            <a:extLst>
              <a:ext uri="{FF2B5EF4-FFF2-40B4-BE49-F238E27FC236}">
                <a16:creationId xmlns:a16="http://schemas.microsoft.com/office/drawing/2014/main" id="{3AE8DF02-9E99-4F5F-94F4-A3531FAF3A9A}"/>
              </a:ext>
            </a:extLst>
          </p:cNvPr>
          <p:cNvSpPr txBox="1"/>
          <p:nvPr/>
        </p:nvSpPr>
        <p:spPr>
          <a:xfrm>
            <a:off x="5348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SLIDE  6</a:t>
            </a:r>
          </a:p>
        </p:txBody>
      </p:sp>
      <p:sp>
        <p:nvSpPr>
          <p:cNvPr id="8" name="TextBox 7">
            <a:extLst>
              <a:ext uri="{FF2B5EF4-FFF2-40B4-BE49-F238E27FC236}">
                <a16:creationId xmlns:a16="http://schemas.microsoft.com/office/drawing/2014/main" id="{C07783D2-EE94-40CA-AD48-4FC64B6593C2}"/>
              </a:ext>
            </a:extLst>
          </p:cNvPr>
          <p:cNvSpPr txBox="1"/>
          <p:nvPr/>
        </p:nvSpPr>
        <p:spPr>
          <a:xfrm>
            <a:off x="838200" y="2713097"/>
            <a:ext cx="11026066" cy="1477328"/>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The global cancer diagnostics market size is projected to </a:t>
            </a:r>
            <a:r>
              <a:rPr lang="en-US" b="1" i="0" dirty="0">
                <a:solidFill>
                  <a:srgbClr val="202124"/>
                </a:solidFill>
                <a:effectLst/>
                <a:latin typeface="arial" panose="020B0604020202020204" pitchFamily="34" charset="0"/>
              </a:rPr>
              <a:t>reach USD 26.6 billion by 2026</a:t>
            </a:r>
            <a:r>
              <a:rPr lang="en-US" b="0" i="0" dirty="0">
                <a:solidFill>
                  <a:srgbClr val="202124"/>
                </a:solidFill>
                <a:effectLst/>
                <a:latin typeface="arial" panose="020B0604020202020204" pitchFamily="34" charset="0"/>
              </a:rPr>
              <a:t> from USD 17.2 billion in 2021, at a CAGR of 11.5% during the forecast period. </a:t>
            </a:r>
            <a:r>
              <a:rPr lang="en-US" dirty="0">
                <a:solidFill>
                  <a:srgbClr val="202124"/>
                </a:solidFill>
                <a:latin typeface="arial" panose="020B0604020202020204" pitchFamily="34" charset="0"/>
              </a:rPr>
              <a:t>The primary users of our innovation are the healthcare workers- mainly Doctors. Deployment of the application and its access to the cloud service will ensure that the innovation can benefit the intended users globally. Continuous R and D will ensure that the innovation is ready to compete with the always evolving market. </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583</Words>
  <Application>Microsoft Office PowerPoint</Application>
  <PresentationFormat>Widescreen</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Gauri Ghule</cp:lastModifiedBy>
  <cp:revision>16</cp:revision>
  <dcterms:created xsi:type="dcterms:W3CDTF">2021-07-29T07:28:42Z</dcterms:created>
  <dcterms:modified xsi:type="dcterms:W3CDTF">2021-07-30T01:07:00Z</dcterms:modified>
</cp:coreProperties>
</file>