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faizan-alam-1.github.io/Flo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youtu.be/xp0sE6jLqvM" TargetMode="External"/><Relationship Id="rId5" Type="http://schemas.openxmlformats.org/officeDocument/2006/relationships/hyperlink" Target="https://photos.app.goo.gl/fkm15D3iiTfaNavY7" TargetMode="External"/><Relationship Id="rId6" Type="http://schemas.openxmlformats.org/officeDocument/2006/relationships/hyperlink" Target="https://github.com/Faizan-Alam-1/Hack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86" name="Google Shape;86;p13"/>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87" name="Google Shape;87;p13"/>
          <p:cNvSpPr txBox="1"/>
          <p:nvPr/>
        </p:nvSpPr>
        <p:spPr>
          <a:xfrm>
            <a:off x="630315" y="145684"/>
            <a:ext cx="575272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4800" u="none" cap="none" strike="noStrike">
                <a:solidFill>
                  <a:schemeClr val="lt1"/>
                </a:solidFill>
                <a:latin typeface="Times New Roman"/>
                <a:ea typeface="Times New Roman"/>
                <a:cs typeface="Times New Roman"/>
                <a:sym typeface="Times New Roman"/>
              </a:rPr>
              <a:t>SLIDE 1 </a:t>
            </a:r>
            <a:endParaRPr/>
          </a:p>
        </p:txBody>
      </p:sp>
      <p:sp>
        <p:nvSpPr>
          <p:cNvPr id="88" name="Google Shape;88;p13"/>
          <p:cNvSpPr txBox="1"/>
          <p:nvPr/>
        </p:nvSpPr>
        <p:spPr>
          <a:xfrm>
            <a:off x="2629268" y="1485820"/>
            <a:ext cx="6933600" cy="4494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AutoNum type="arabicPeriod"/>
            </a:pPr>
            <a:r>
              <a:rPr lang="en-IN" sz="2800">
                <a:solidFill>
                  <a:schemeClr val="dk1"/>
                </a:solidFill>
              </a:rPr>
              <a:t>Alone</a:t>
            </a:r>
            <a:r>
              <a:rPr lang="en-IN" sz="28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IN" sz="2800">
                <a:solidFill>
                  <a:schemeClr val="dk1"/>
                </a:solidFill>
                <a:latin typeface="Arial"/>
                <a:ea typeface="Arial"/>
                <a:cs typeface="Arial"/>
                <a:sym typeface="Arial"/>
              </a:rPr>
              <a:t>2. </a:t>
            </a:r>
            <a:r>
              <a:rPr lang="en-IN" sz="2800">
                <a:solidFill>
                  <a:schemeClr val="dk1"/>
                </a:solidFill>
              </a:rPr>
              <a:t>P.Karimulla Khan</a:t>
            </a:r>
            <a:r>
              <a:rPr lang="en-IN" sz="2800">
                <a:solidFill>
                  <a:schemeClr val="dk1"/>
                </a:solidFill>
                <a:latin typeface="Arial"/>
                <a:ea typeface="Arial"/>
                <a:cs typeface="Arial"/>
                <a:sym typeface="Arial"/>
              </a:rPr>
              <a:t> and </a:t>
            </a:r>
            <a:r>
              <a:rPr lang="en-IN" sz="2800">
                <a:solidFill>
                  <a:schemeClr val="dk1"/>
                </a:solidFill>
              </a:rPr>
              <a:t>9587594265</a:t>
            </a:r>
            <a:r>
              <a:rPr lang="en-IN" sz="2800">
                <a:solidFill>
                  <a:schemeClr val="dk1"/>
                </a:solidFill>
                <a:latin typeface="Arial"/>
                <a:ea typeface="Arial"/>
                <a:cs typeface="Arial"/>
                <a:sym typeface="Arial"/>
              </a:rPr>
              <a:t>  		(</a:t>
            </a:r>
            <a:r>
              <a:rPr lang="en-IN" sz="3100">
                <a:solidFill>
                  <a:schemeClr val="dk1"/>
                </a:solidFill>
              </a:rPr>
              <a:t>Faizan Alam</a:t>
            </a:r>
            <a:r>
              <a:rPr lang="en-IN" sz="2600">
                <a:solidFill>
                  <a:schemeClr val="dk1"/>
                </a:solidFill>
                <a:latin typeface="Arial"/>
                <a:ea typeface="Arial"/>
                <a:cs typeface="Arial"/>
                <a:sym typeface="Arial"/>
              </a:rPr>
              <a:t> )</a:t>
            </a:r>
            <a:endParaRPr sz="1600"/>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IN" sz="2800">
                <a:solidFill>
                  <a:schemeClr val="dk1"/>
                </a:solidFill>
                <a:latin typeface="Arial"/>
                <a:ea typeface="Arial"/>
                <a:cs typeface="Arial"/>
                <a:sym typeface="Arial"/>
              </a:rPr>
              <a:t>3. </a:t>
            </a:r>
            <a:r>
              <a:rPr lang="en-IN" sz="3200">
                <a:solidFill>
                  <a:schemeClr val="dk1"/>
                </a:solidFill>
              </a:rPr>
              <a:t>Wearable tech</a:t>
            </a:r>
            <a:endParaRPr sz="100">
              <a:solidFill>
                <a:schemeClr val="dk1"/>
              </a:solidFil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IN" sz="2800">
                <a:solidFill>
                  <a:schemeClr val="dk1"/>
                </a:solidFill>
                <a:latin typeface="Arial"/>
                <a:ea typeface="Arial"/>
                <a:cs typeface="Arial"/>
                <a:sym typeface="Arial"/>
              </a:rPr>
              <a:t>4. </a:t>
            </a:r>
            <a:r>
              <a:rPr lang="en-IN" sz="2700">
                <a:solidFill>
                  <a:schemeClr val="dk1"/>
                </a:solidFill>
                <a:latin typeface="Times New Roman"/>
                <a:ea typeface="Times New Roman"/>
                <a:cs typeface="Times New Roman"/>
                <a:sym typeface="Times New Roman"/>
              </a:rPr>
              <a:t>Wearable Device for Measurement and Indication of Emotional State</a:t>
            </a:r>
            <a:endParaRPr sz="2700">
              <a:solidFill>
                <a:schemeClr val="dk1"/>
              </a:solidFill>
            </a:endParaRPr>
          </a:p>
          <a:p>
            <a:pPr indent="0" lvl="0" marL="0" marR="0" rtl="0" algn="l">
              <a:spcBef>
                <a:spcPts val="0"/>
              </a:spcBef>
              <a:spcAft>
                <a:spcPts val="0"/>
              </a:spcAft>
              <a:buNone/>
            </a:pPr>
            <a:r>
              <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94" name="Google Shape;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5" name="Google Shape;95;p14"/>
          <p:cNvPicPr preferRelativeResize="0"/>
          <p:nvPr/>
        </p:nvPicPr>
        <p:blipFill rotWithShape="1">
          <a:blip r:embed="rId3">
            <a:alphaModFix/>
          </a:blip>
          <a:srcRect b="0" l="0" r="0" t="0"/>
          <a:stretch/>
        </p:blipFill>
        <p:spPr>
          <a:xfrm>
            <a:off x="-2" y="122726"/>
            <a:ext cx="12192003" cy="6857998"/>
          </a:xfrm>
          <a:prstGeom prst="rect">
            <a:avLst/>
          </a:prstGeom>
          <a:noFill/>
          <a:ln>
            <a:noFill/>
          </a:ln>
        </p:spPr>
      </p:pic>
      <p:sp>
        <p:nvSpPr>
          <p:cNvPr id="96" name="Google Shape;96;p14"/>
          <p:cNvSpPr txBox="1"/>
          <p:nvPr/>
        </p:nvSpPr>
        <p:spPr>
          <a:xfrm>
            <a:off x="523783" y="122730"/>
            <a:ext cx="261003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lt1"/>
                </a:solidFill>
                <a:latin typeface="Times New Roman"/>
                <a:ea typeface="Times New Roman"/>
                <a:cs typeface="Times New Roman"/>
                <a:sym typeface="Times New Roman"/>
              </a:rPr>
              <a:t>SLIDE  2</a:t>
            </a:r>
            <a:endParaRPr/>
          </a:p>
        </p:txBody>
      </p:sp>
      <p:sp>
        <p:nvSpPr>
          <p:cNvPr id="97" name="Google Shape;97;p14"/>
          <p:cNvSpPr txBox="1"/>
          <p:nvPr/>
        </p:nvSpPr>
        <p:spPr>
          <a:xfrm>
            <a:off x="3797147" y="994626"/>
            <a:ext cx="42345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Times New Roman"/>
                <a:ea typeface="Times New Roman"/>
                <a:cs typeface="Times New Roman"/>
                <a:sym typeface="Times New Roman"/>
              </a:rPr>
              <a:t>ABSTRACT </a:t>
            </a:r>
            <a:endParaRPr/>
          </a:p>
        </p:txBody>
      </p:sp>
      <p:sp>
        <p:nvSpPr>
          <p:cNvPr id="98" name="Google Shape;98;p14"/>
          <p:cNvSpPr txBox="1"/>
          <p:nvPr/>
        </p:nvSpPr>
        <p:spPr>
          <a:xfrm>
            <a:off x="1076750" y="2108000"/>
            <a:ext cx="110022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600"/>
              <a:t>This project aims to solve the daily challenges faced by the people, who are unable to speak (dumb) or the ones who have recently undergone an accident and are temporarily unable to speak. It can also be used by elderly people, who find difficulty in speaking. With this wearable hand assistant glove, dumb people or patients can easily communicate by just tapping the points on the glove by their thumb that results in 12 different commands that are both audible audio and image on any Android smartphone via. an application. This can also be used in automation of day to day gadgets like home appliances and many more. </a:t>
            </a:r>
            <a:endParaRPr b="1"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04" name="Google Shape;10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05" name="Google Shape;105;p15"/>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06" name="Google Shape;106;p15"/>
          <p:cNvSpPr txBox="1"/>
          <p:nvPr/>
        </p:nvSpPr>
        <p:spPr>
          <a:xfrm>
            <a:off x="437226" y="125274"/>
            <a:ext cx="32825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lt1"/>
                </a:solidFill>
                <a:latin typeface="Times New Roman"/>
                <a:ea typeface="Times New Roman"/>
                <a:cs typeface="Times New Roman"/>
                <a:sym typeface="Times New Roman"/>
              </a:rPr>
              <a:t>SLIDE  3</a:t>
            </a:r>
            <a:endParaRPr/>
          </a:p>
        </p:txBody>
      </p:sp>
      <p:sp>
        <p:nvSpPr>
          <p:cNvPr id="107" name="Google Shape;107;p15"/>
          <p:cNvSpPr txBox="1"/>
          <p:nvPr/>
        </p:nvSpPr>
        <p:spPr>
          <a:xfrm>
            <a:off x="4342657" y="921204"/>
            <a:ext cx="35067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chemeClr val="dk1"/>
                </a:solidFill>
                <a:latin typeface="Times New Roman"/>
                <a:ea typeface="Times New Roman"/>
                <a:cs typeface="Times New Roman"/>
                <a:sym typeface="Times New Roman"/>
              </a:rPr>
              <a:t>NOVELTY</a:t>
            </a:r>
            <a:r>
              <a:rPr lang="en-IN" sz="1800">
                <a:solidFill>
                  <a:schemeClr val="dk1"/>
                </a:solidFill>
                <a:latin typeface="Arial"/>
                <a:ea typeface="Arial"/>
                <a:cs typeface="Arial"/>
                <a:sym typeface="Arial"/>
              </a:rPr>
              <a:t> </a:t>
            </a:r>
            <a:endParaRPr/>
          </a:p>
        </p:txBody>
      </p:sp>
      <p:sp>
        <p:nvSpPr>
          <p:cNvPr id="108" name="Google Shape;108;p15"/>
          <p:cNvSpPr txBox="1"/>
          <p:nvPr/>
        </p:nvSpPr>
        <p:spPr>
          <a:xfrm>
            <a:off x="688700" y="1578572"/>
            <a:ext cx="10972800" cy="51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900"/>
              <a:t>The project is unique in its function as till date dumb people have been using either sign language or used to simply point at things and the other person had to guess what exactly the person wants to convey ,but using our project he can simply press buttons and convey his exact feelings with ease and the other person need not also know the sign language .</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rPr b="1" lang="en-IN" sz="1900"/>
              <a:t>Such a product has not been in use or development and hence itself makes this project unique.</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rPr b="1" lang="en-IN" sz="1900"/>
              <a:t>The usabil</a:t>
            </a:r>
            <a:r>
              <a:rPr b="1" lang="en-IN" sz="1900"/>
              <a:t>ity of the project is not restricted to any certain area or range ,the user can easily wear it and use it wherever he feels the need of it.</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rPr b="1" lang="en-IN" sz="1900"/>
              <a:t>This project brings ease to both sides as the user doesn't have to learn any sign language or need a person to explain others what he is saying and the listener would also understand everything easily .</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rPr b="1" lang="en-IN" sz="1900"/>
              <a:t>The Gloves having a stylish look doesn't bother the user as an extra equipment which he or she had to carry .</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14" name="Google Shape;11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15" name="Google Shape;115;p16"/>
          <p:cNvPicPr preferRelativeResize="0"/>
          <p:nvPr/>
        </p:nvPicPr>
        <p:blipFill rotWithShape="1">
          <a:blip r:embed="rId3">
            <a:alphaModFix/>
          </a:blip>
          <a:srcRect b="0" l="0" r="0" t="0"/>
          <a:stretch/>
        </p:blipFill>
        <p:spPr>
          <a:xfrm>
            <a:off x="88498" y="1"/>
            <a:ext cx="12192003" cy="6857998"/>
          </a:xfrm>
          <a:prstGeom prst="rect">
            <a:avLst/>
          </a:prstGeom>
          <a:noFill/>
          <a:ln>
            <a:noFill/>
          </a:ln>
        </p:spPr>
      </p:pic>
      <p:sp>
        <p:nvSpPr>
          <p:cNvPr id="116" name="Google Shape;116;p16"/>
          <p:cNvSpPr txBox="1"/>
          <p:nvPr/>
        </p:nvSpPr>
        <p:spPr>
          <a:xfrm>
            <a:off x="517124" y="230188"/>
            <a:ext cx="60945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600">
                <a:solidFill>
                  <a:schemeClr val="lt1"/>
                </a:solidFill>
                <a:latin typeface="Times New Roman"/>
                <a:ea typeface="Times New Roman"/>
                <a:cs typeface="Times New Roman"/>
                <a:sym typeface="Times New Roman"/>
              </a:rPr>
              <a:t>SLIDE  4</a:t>
            </a:r>
            <a:endParaRPr/>
          </a:p>
        </p:txBody>
      </p:sp>
      <p:sp>
        <p:nvSpPr>
          <p:cNvPr id="117" name="Google Shape;117;p16"/>
          <p:cNvSpPr txBox="1"/>
          <p:nvPr/>
        </p:nvSpPr>
        <p:spPr>
          <a:xfrm>
            <a:off x="2136000" y="1056125"/>
            <a:ext cx="8097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400">
                <a:solidFill>
                  <a:schemeClr val="dk1"/>
                </a:solidFill>
                <a:latin typeface="Times New Roman"/>
                <a:ea typeface="Times New Roman"/>
                <a:cs typeface="Times New Roman"/>
                <a:sym typeface="Times New Roman"/>
              </a:rPr>
              <a:t>TECHNOLOGY STACK </a:t>
            </a:r>
            <a:endParaRPr/>
          </a:p>
        </p:txBody>
      </p:sp>
      <p:sp>
        <p:nvSpPr>
          <p:cNvPr id="118" name="Google Shape;118;p16"/>
          <p:cNvSpPr txBox="1"/>
          <p:nvPr/>
        </p:nvSpPr>
        <p:spPr>
          <a:xfrm>
            <a:off x="3030800" y="2345000"/>
            <a:ext cx="67695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400"/>
              <a:t>● Microprocessor - Arduino UNO </a:t>
            </a:r>
            <a:endParaRPr sz="3400"/>
          </a:p>
          <a:p>
            <a:pPr indent="0" lvl="0" marL="0" rtl="0" algn="l">
              <a:spcBef>
                <a:spcPts val="0"/>
              </a:spcBef>
              <a:spcAft>
                <a:spcPts val="0"/>
              </a:spcAft>
              <a:buNone/>
            </a:pPr>
            <a:r>
              <a:rPr lang="en-IN" sz="3400"/>
              <a:t>● Bluetooth Module - HC-05 </a:t>
            </a:r>
            <a:endParaRPr sz="3400"/>
          </a:p>
          <a:p>
            <a:pPr indent="0" lvl="0" marL="0" rtl="0" algn="l">
              <a:spcBef>
                <a:spcPts val="0"/>
              </a:spcBef>
              <a:spcAft>
                <a:spcPts val="0"/>
              </a:spcAft>
              <a:buNone/>
            </a:pPr>
            <a:r>
              <a:rPr lang="en-IN" sz="3400"/>
              <a:t>● Programming Language - C</a:t>
            </a:r>
            <a:endParaRPr sz="3400"/>
          </a:p>
          <a:p>
            <a:pPr indent="0" lvl="0" marL="0" rtl="0" algn="l">
              <a:spcBef>
                <a:spcPts val="0"/>
              </a:spcBef>
              <a:spcAft>
                <a:spcPts val="0"/>
              </a:spcAft>
              <a:buNone/>
            </a:pPr>
            <a:r>
              <a:rPr lang="en-IN" sz="3400"/>
              <a:t>● IDE - Arduino IDE </a:t>
            </a:r>
            <a:endParaRPr sz="3400"/>
          </a:p>
          <a:p>
            <a:pPr indent="0" lvl="0" marL="0" rtl="0" algn="l">
              <a:spcBef>
                <a:spcPts val="0"/>
              </a:spcBef>
              <a:spcAft>
                <a:spcPts val="0"/>
              </a:spcAft>
              <a:buNone/>
            </a:pPr>
            <a:r>
              <a:rPr lang="en-IN" sz="3400"/>
              <a:t>● App - MIT App Inventor</a:t>
            </a:r>
            <a:endParaRPr sz="3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24" name="Google Shape;12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5" name="Google Shape;125;p17"/>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26" name="Google Shape;126;p17"/>
          <p:cNvSpPr txBox="1"/>
          <p:nvPr/>
        </p:nvSpPr>
        <p:spPr>
          <a:xfrm>
            <a:off x="2247159" y="1075408"/>
            <a:ext cx="79188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0">
                <a:solidFill>
                  <a:schemeClr val="dk1"/>
                </a:solidFill>
                <a:latin typeface="Times New Roman"/>
                <a:ea typeface="Times New Roman"/>
                <a:cs typeface="Times New Roman"/>
                <a:sym typeface="Times New Roman"/>
              </a:rPr>
              <a:t>HARDWARE / SOFTWARE IMPLEMENTATION </a:t>
            </a:r>
            <a:endParaRPr/>
          </a:p>
        </p:txBody>
      </p:sp>
      <p:sp>
        <p:nvSpPr>
          <p:cNvPr id="127" name="Google Shape;127;p17"/>
          <p:cNvSpPr txBox="1"/>
          <p:nvPr/>
        </p:nvSpPr>
        <p:spPr>
          <a:xfrm>
            <a:off x="614778" y="311705"/>
            <a:ext cx="60945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imes New Roman"/>
                <a:ea typeface="Times New Roman"/>
                <a:cs typeface="Times New Roman"/>
                <a:sym typeface="Times New Roman"/>
              </a:rPr>
              <a:t>SLIDE  5</a:t>
            </a:r>
            <a:endParaRPr/>
          </a:p>
        </p:txBody>
      </p:sp>
      <p:sp>
        <p:nvSpPr>
          <p:cNvPr id="128" name="Google Shape;128;p17"/>
          <p:cNvSpPr txBox="1"/>
          <p:nvPr/>
        </p:nvSpPr>
        <p:spPr>
          <a:xfrm>
            <a:off x="2610475" y="2588350"/>
            <a:ext cx="69687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600"/>
              <a:t>This project consists of an Arduino UNO for processing. And HC-05 bluetooth module to send the data in an Android application. Tapping the points on the glove by their thumb to send the digital value to the phone.</a:t>
            </a:r>
            <a:endParaRPr b="1" sz="2600"/>
          </a:p>
        </p:txBody>
      </p:sp>
      <p:sp>
        <p:nvSpPr>
          <p:cNvPr id="129" name="Google Shape;129;p17"/>
          <p:cNvSpPr txBox="1"/>
          <p:nvPr/>
        </p:nvSpPr>
        <p:spPr>
          <a:xfrm>
            <a:off x="2610475" y="5174350"/>
            <a:ext cx="7918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300"/>
              <a:t>Flow Diagram : </a:t>
            </a:r>
            <a:r>
              <a:rPr lang="en-IN" sz="2300" u="sng">
                <a:solidFill>
                  <a:schemeClr val="hlink"/>
                </a:solidFill>
                <a:hlinkClick r:id="rId4"/>
              </a:rPr>
              <a:t>https://faizan-alam-1.github.io/Flow/</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35" name="Google Shape;13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6" name="Google Shape;136;p18"/>
          <p:cNvPicPr preferRelativeResize="0"/>
          <p:nvPr/>
        </p:nvPicPr>
        <p:blipFill rotWithShape="1">
          <a:blip r:embed="rId3">
            <a:alphaModFix/>
          </a:blip>
          <a:srcRect b="0" l="0" r="0" t="0"/>
          <a:stretch/>
        </p:blipFill>
        <p:spPr>
          <a:xfrm>
            <a:off x="-2" y="1"/>
            <a:ext cx="12192002" cy="6857999"/>
          </a:xfrm>
          <a:prstGeom prst="rect">
            <a:avLst/>
          </a:prstGeom>
          <a:noFill/>
          <a:ln>
            <a:noFill/>
          </a:ln>
        </p:spPr>
      </p:pic>
      <p:sp>
        <p:nvSpPr>
          <p:cNvPr id="137" name="Google Shape;137;p18"/>
          <p:cNvSpPr txBox="1"/>
          <p:nvPr/>
        </p:nvSpPr>
        <p:spPr>
          <a:xfrm>
            <a:off x="3171625" y="935538"/>
            <a:ext cx="7189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chemeClr val="dk1"/>
                </a:solidFill>
                <a:latin typeface="Times New Roman"/>
                <a:ea typeface="Times New Roman"/>
                <a:cs typeface="Times New Roman"/>
                <a:sym typeface="Times New Roman"/>
              </a:rPr>
              <a:t>     </a:t>
            </a:r>
            <a:r>
              <a:rPr b="1" lang="en-IN" sz="4400">
                <a:solidFill>
                  <a:schemeClr val="dk1"/>
                </a:solidFill>
                <a:latin typeface="Times New Roman"/>
                <a:ea typeface="Times New Roman"/>
                <a:cs typeface="Times New Roman"/>
                <a:sym typeface="Times New Roman"/>
              </a:rPr>
              <a:t>BUSINES</a:t>
            </a:r>
            <a:r>
              <a:rPr b="1" lang="en-IN" sz="4400">
                <a:solidFill>
                  <a:schemeClr val="dk1"/>
                </a:solidFill>
                <a:latin typeface="Times New Roman"/>
                <a:ea typeface="Times New Roman"/>
                <a:cs typeface="Times New Roman"/>
                <a:sym typeface="Times New Roman"/>
              </a:rPr>
              <a:t>S </a:t>
            </a:r>
            <a:r>
              <a:rPr b="1" lang="en-IN" sz="4400">
                <a:solidFill>
                  <a:schemeClr val="dk1"/>
                </a:solidFill>
                <a:latin typeface="Times New Roman"/>
                <a:ea typeface="Times New Roman"/>
                <a:cs typeface="Times New Roman"/>
                <a:sym typeface="Times New Roman"/>
              </a:rPr>
              <a:t>SCOPE </a:t>
            </a:r>
            <a:endParaRPr/>
          </a:p>
        </p:txBody>
      </p:sp>
      <p:sp>
        <p:nvSpPr>
          <p:cNvPr id="138" name="Google Shape;138;p18"/>
          <p:cNvSpPr txBox="1"/>
          <p:nvPr/>
        </p:nvSpPr>
        <p:spPr>
          <a:xfrm>
            <a:off x="534880" y="230188"/>
            <a:ext cx="60945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lt1"/>
                </a:solidFill>
                <a:latin typeface="Times New Roman"/>
                <a:ea typeface="Times New Roman"/>
                <a:cs typeface="Times New Roman"/>
                <a:sym typeface="Times New Roman"/>
              </a:rPr>
              <a:t>SLIDE  6</a:t>
            </a:r>
            <a:endParaRPr/>
          </a:p>
        </p:txBody>
      </p:sp>
      <p:sp>
        <p:nvSpPr>
          <p:cNvPr id="139" name="Google Shape;139;p18"/>
          <p:cNvSpPr txBox="1"/>
          <p:nvPr/>
        </p:nvSpPr>
        <p:spPr>
          <a:xfrm>
            <a:off x="1155425" y="1690700"/>
            <a:ext cx="99891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t>We intend to decrease the circuit board size to fit it it with the gloves itself and also we intend to make the gloves look more sophisticated and stylish.We see hospitalised patients ,dumb(not able to speak ) people ,and old aged people finding difficulty in speaking as our major potential customers.we do not intend to make huge profits from a single unit and would keep the price affordable and because of the ease and comfort it brings to the user the sales would automatically blow up also benefitting us - The creators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IN" sz="2000"/>
              <a:t>We also have thought few advancements for the gloves but will implement it after getting a feedback from the users based upon their needs.We intend to improve the functionality of the gloves assistant. We intend to make a pair of gloves having 14 buttons on each of the glove making a complete keyboard of alphabets and space button which would enable the user to write out a custom message which would then be shown as a message on the mobile application and also so would be converted into speech output easily communicating the exact statement.</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t/>
            </a:r>
            <a:endParaRPr/>
          </a:p>
        </p:txBody>
      </p:sp>
      <p:sp>
        <p:nvSpPr>
          <p:cNvPr id="145" name="Google Shape;14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6" name="Google Shape;146;p19"/>
          <p:cNvPicPr preferRelativeResize="0"/>
          <p:nvPr/>
        </p:nvPicPr>
        <p:blipFill rotWithShape="1">
          <a:blip r:embed="rId3">
            <a:alphaModFix/>
          </a:blip>
          <a:srcRect b="0" l="0" r="0" t="0"/>
          <a:stretch/>
        </p:blipFill>
        <p:spPr>
          <a:xfrm>
            <a:off x="-2" y="1"/>
            <a:ext cx="12192003" cy="6857998"/>
          </a:xfrm>
          <a:prstGeom prst="rect">
            <a:avLst/>
          </a:prstGeom>
          <a:noFill/>
          <a:ln>
            <a:noFill/>
          </a:ln>
        </p:spPr>
      </p:pic>
      <p:sp>
        <p:nvSpPr>
          <p:cNvPr id="147" name="Google Shape;147;p19"/>
          <p:cNvSpPr txBox="1"/>
          <p:nvPr/>
        </p:nvSpPr>
        <p:spPr>
          <a:xfrm>
            <a:off x="3801125" y="1526450"/>
            <a:ext cx="5556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Times New Roman"/>
                <a:ea typeface="Times New Roman"/>
                <a:cs typeface="Times New Roman"/>
                <a:sym typeface="Times New Roman"/>
              </a:rPr>
              <a:t>Video Demonstration</a:t>
            </a:r>
            <a:endParaRPr/>
          </a:p>
        </p:txBody>
      </p:sp>
      <p:sp>
        <p:nvSpPr>
          <p:cNvPr id="148" name="Google Shape;148;p19"/>
          <p:cNvSpPr txBox="1"/>
          <p:nvPr/>
        </p:nvSpPr>
        <p:spPr>
          <a:xfrm>
            <a:off x="3119275" y="2875925"/>
            <a:ext cx="43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9" name="Google Shape;149;p19"/>
          <p:cNvSpPr txBox="1"/>
          <p:nvPr/>
        </p:nvSpPr>
        <p:spPr>
          <a:xfrm>
            <a:off x="2389250" y="2071650"/>
            <a:ext cx="72021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           </a:t>
            </a:r>
            <a:r>
              <a:rPr lang="en-IN" sz="3100" u="sng">
                <a:solidFill>
                  <a:schemeClr val="hlink"/>
                </a:solidFill>
                <a:hlinkClick r:id="rId4"/>
              </a:rPr>
              <a:t>https://youtu.be/xp0sE6jLqvM</a:t>
            </a:r>
            <a:endParaRPr sz="3100"/>
          </a:p>
        </p:txBody>
      </p:sp>
      <p:sp>
        <p:nvSpPr>
          <p:cNvPr id="150" name="Google Shape;150;p19"/>
          <p:cNvSpPr txBox="1"/>
          <p:nvPr/>
        </p:nvSpPr>
        <p:spPr>
          <a:xfrm>
            <a:off x="3737850" y="2875929"/>
            <a:ext cx="471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4200"/>
              <a:t> </a:t>
            </a:r>
            <a:r>
              <a:rPr b="1" lang="en-IN" sz="3300"/>
              <a:t>GitHub Link</a:t>
            </a:r>
            <a:endParaRPr b="1" sz="3300"/>
          </a:p>
        </p:txBody>
      </p:sp>
      <p:sp>
        <p:nvSpPr>
          <p:cNvPr id="151" name="Google Shape;151;p19"/>
          <p:cNvSpPr txBox="1"/>
          <p:nvPr/>
        </p:nvSpPr>
        <p:spPr>
          <a:xfrm>
            <a:off x="2919975" y="4195875"/>
            <a:ext cx="624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400"/>
              <a:t>Some pictures</a:t>
            </a:r>
            <a:r>
              <a:rPr b="1" lang="en-IN" sz="3400"/>
              <a:t> of our model</a:t>
            </a:r>
            <a:endParaRPr b="1" sz="3400"/>
          </a:p>
        </p:txBody>
      </p:sp>
      <p:sp>
        <p:nvSpPr>
          <p:cNvPr id="152" name="Google Shape;152;p19"/>
          <p:cNvSpPr txBox="1"/>
          <p:nvPr/>
        </p:nvSpPr>
        <p:spPr>
          <a:xfrm>
            <a:off x="2499975" y="4892450"/>
            <a:ext cx="7410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u="sng">
                <a:solidFill>
                  <a:schemeClr val="hlink"/>
                </a:solidFill>
                <a:hlinkClick r:id="rId5"/>
              </a:rPr>
              <a:t>https://photos.app.goo.gl/fkm15D3iiTfaNavY7</a:t>
            </a:r>
            <a:endParaRPr sz="2700"/>
          </a:p>
        </p:txBody>
      </p:sp>
      <p:sp>
        <p:nvSpPr>
          <p:cNvPr id="153" name="Google Shape;153;p19"/>
          <p:cNvSpPr txBox="1"/>
          <p:nvPr/>
        </p:nvSpPr>
        <p:spPr>
          <a:xfrm>
            <a:off x="2499850" y="3576050"/>
            <a:ext cx="7410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u="sng">
                <a:solidFill>
                  <a:schemeClr val="hlink"/>
                </a:solidFill>
                <a:hlinkClick r:id="rId6"/>
              </a:rPr>
              <a:t>https://github.com/Faizan-Alam-1/HackX</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