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58" r:id="rId5"/>
    <p:sldId id="259"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733CA-5971-49A5-A0AF-3ADD61D8BE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4231507-4022-4E4B-842C-8056E4A38D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05B903D-3E3A-463B-BEC5-2907DC670149}"/>
              </a:ext>
            </a:extLst>
          </p:cNvPr>
          <p:cNvSpPr>
            <a:spLocks noGrp="1"/>
          </p:cNvSpPr>
          <p:nvPr>
            <p:ph type="dt" sz="half" idx="10"/>
          </p:nvPr>
        </p:nvSpPr>
        <p:spPr/>
        <p:txBody>
          <a:bodyPr/>
          <a:lstStyle/>
          <a:p>
            <a:fld id="{7402F40B-4C67-443D-ABA3-FAAD07C5B96E}" type="datetimeFigureOut">
              <a:rPr lang="en-IN" smtClean="0"/>
              <a:t>29-07-2021</a:t>
            </a:fld>
            <a:endParaRPr lang="en-IN"/>
          </a:p>
        </p:txBody>
      </p:sp>
      <p:sp>
        <p:nvSpPr>
          <p:cNvPr id="5" name="Footer Placeholder 4">
            <a:extLst>
              <a:ext uri="{FF2B5EF4-FFF2-40B4-BE49-F238E27FC236}">
                <a16:creationId xmlns:a16="http://schemas.microsoft.com/office/drawing/2014/main" id="{64028F0E-3268-4886-A6B7-524777D29C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8067B9-FA81-4582-8FEB-F1AD1C203F28}"/>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88648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17FB7-CE37-4B47-8136-73D5C295EA9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CE1D401-7700-485D-85F9-FF3FFBDB06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FE9A0D-2865-4269-B14B-69CC47D86060}"/>
              </a:ext>
            </a:extLst>
          </p:cNvPr>
          <p:cNvSpPr>
            <a:spLocks noGrp="1"/>
          </p:cNvSpPr>
          <p:nvPr>
            <p:ph type="dt" sz="half" idx="10"/>
          </p:nvPr>
        </p:nvSpPr>
        <p:spPr/>
        <p:txBody>
          <a:bodyPr/>
          <a:lstStyle/>
          <a:p>
            <a:fld id="{7402F40B-4C67-443D-ABA3-FAAD07C5B96E}" type="datetimeFigureOut">
              <a:rPr lang="en-IN" smtClean="0"/>
              <a:t>29-07-2021</a:t>
            </a:fld>
            <a:endParaRPr lang="en-IN"/>
          </a:p>
        </p:txBody>
      </p:sp>
      <p:sp>
        <p:nvSpPr>
          <p:cNvPr id="5" name="Footer Placeholder 4">
            <a:extLst>
              <a:ext uri="{FF2B5EF4-FFF2-40B4-BE49-F238E27FC236}">
                <a16:creationId xmlns:a16="http://schemas.microsoft.com/office/drawing/2014/main" id="{9B3CE9E3-9C34-4733-8052-F94777B74B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4273CD-9285-4E73-81BE-836C839224D4}"/>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1971372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61E63E-08A8-4433-917F-98F23689EBF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48A6125-4E6A-47B5-9EDA-AD78DE2949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69A64B-C9B6-4662-A72B-C6CE6F974807}"/>
              </a:ext>
            </a:extLst>
          </p:cNvPr>
          <p:cNvSpPr>
            <a:spLocks noGrp="1"/>
          </p:cNvSpPr>
          <p:nvPr>
            <p:ph type="dt" sz="half" idx="10"/>
          </p:nvPr>
        </p:nvSpPr>
        <p:spPr/>
        <p:txBody>
          <a:bodyPr/>
          <a:lstStyle/>
          <a:p>
            <a:fld id="{7402F40B-4C67-443D-ABA3-FAAD07C5B96E}" type="datetimeFigureOut">
              <a:rPr lang="en-IN" smtClean="0"/>
              <a:t>29-07-2021</a:t>
            </a:fld>
            <a:endParaRPr lang="en-IN"/>
          </a:p>
        </p:txBody>
      </p:sp>
      <p:sp>
        <p:nvSpPr>
          <p:cNvPr id="5" name="Footer Placeholder 4">
            <a:extLst>
              <a:ext uri="{FF2B5EF4-FFF2-40B4-BE49-F238E27FC236}">
                <a16:creationId xmlns:a16="http://schemas.microsoft.com/office/drawing/2014/main" id="{161EC123-1E2B-4F6A-915F-15F90843E2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AD06BF-8F9A-4EFD-9278-CD8E1E41402D}"/>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3075209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ABFF3-D858-48BD-94B3-81E02C2BBFA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E00E011-ACA0-40F2-A2C4-AADA62ACCC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453DF8-06F0-472F-A5D3-96A82D5043B1}"/>
              </a:ext>
            </a:extLst>
          </p:cNvPr>
          <p:cNvSpPr>
            <a:spLocks noGrp="1"/>
          </p:cNvSpPr>
          <p:nvPr>
            <p:ph type="dt" sz="half" idx="10"/>
          </p:nvPr>
        </p:nvSpPr>
        <p:spPr/>
        <p:txBody>
          <a:bodyPr/>
          <a:lstStyle/>
          <a:p>
            <a:fld id="{7402F40B-4C67-443D-ABA3-FAAD07C5B96E}" type="datetimeFigureOut">
              <a:rPr lang="en-IN" smtClean="0"/>
              <a:t>29-07-2021</a:t>
            </a:fld>
            <a:endParaRPr lang="en-IN"/>
          </a:p>
        </p:txBody>
      </p:sp>
      <p:sp>
        <p:nvSpPr>
          <p:cNvPr id="5" name="Footer Placeholder 4">
            <a:extLst>
              <a:ext uri="{FF2B5EF4-FFF2-40B4-BE49-F238E27FC236}">
                <a16:creationId xmlns:a16="http://schemas.microsoft.com/office/drawing/2014/main" id="{3E8A30BE-9F76-42E4-B683-8940B8080C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9AA5BC-F189-4627-A619-F57064289625}"/>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1631343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0931C-2CB0-436D-8BA4-AB16CC423C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EF47AB1-E1F6-40A7-8865-A1883C5CE8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5F0273-7502-47C9-B791-902DBBCBC06E}"/>
              </a:ext>
            </a:extLst>
          </p:cNvPr>
          <p:cNvSpPr>
            <a:spLocks noGrp="1"/>
          </p:cNvSpPr>
          <p:nvPr>
            <p:ph type="dt" sz="half" idx="10"/>
          </p:nvPr>
        </p:nvSpPr>
        <p:spPr/>
        <p:txBody>
          <a:bodyPr/>
          <a:lstStyle/>
          <a:p>
            <a:fld id="{7402F40B-4C67-443D-ABA3-FAAD07C5B96E}" type="datetimeFigureOut">
              <a:rPr lang="en-IN" smtClean="0"/>
              <a:t>29-07-2021</a:t>
            </a:fld>
            <a:endParaRPr lang="en-IN"/>
          </a:p>
        </p:txBody>
      </p:sp>
      <p:sp>
        <p:nvSpPr>
          <p:cNvPr id="5" name="Footer Placeholder 4">
            <a:extLst>
              <a:ext uri="{FF2B5EF4-FFF2-40B4-BE49-F238E27FC236}">
                <a16:creationId xmlns:a16="http://schemas.microsoft.com/office/drawing/2014/main" id="{FAA6B3FA-5699-4520-ACA9-AE62D00C4B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583688-5B72-426C-B432-F4D10A39B34E}"/>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3902887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AF81B-D5CA-45D9-A7F6-505574952AE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2A4AC9-EBBB-4C84-B84E-4644192866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482BF70-BB2E-499A-A91E-FFCC2751A0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D671F50-6818-4513-8564-C59FA3D3E378}"/>
              </a:ext>
            </a:extLst>
          </p:cNvPr>
          <p:cNvSpPr>
            <a:spLocks noGrp="1"/>
          </p:cNvSpPr>
          <p:nvPr>
            <p:ph type="dt" sz="half" idx="10"/>
          </p:nvPr>
        </p:nvSpPr>
        <p:spPr/>
        <p:txBody>
          <a:bodyPr/>
          <a:lstStyle/>
          <a:p>
            <a:fld id="{7402F40B-4C67-443D-ABA3-FAAD07C5B96E}" type="datetimeFigureOut">
              <a:rPr lang="en-IN" smtClean="0"/>
              <a:t>29-07-2021</a:t>
            </a:fld>
            <a:endParaRPr lang="en-IN"/>
          </a:p>
        </p:txBody>
      </p:sp>
      <p:sp>
        <p:nvSpPr>
          <p:cNvPr id="6" name="Footer Placeholder 5">
            <a:extLst>
              <a:ext uri="{FF2B5EF4-FFF2-40B4-BE49-F238E27FC236}">
                <a16:creationId xmlns:a16="http://schemas.microsoft.com/office/drawing/2014/main" id="{9685900A-5BAA-477A-95B3-AF2BF57B8F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88863E-D6A0-4218-A79A-04912C51AA97}"/>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2554061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89E99-A8D8-40CB-A136-755B1930541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0FC309A-A9B3-4ECC-83E6-B26FB81727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862DA2-A3FB-421C-B546-6E84967731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EBB82E2-ED3C-4F14-A459-812EDF8106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A7C10A-9E8E-4638-B35D-6539974B4D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BEB2B99-F613-4D64-8A1F-EB81741E6D8E}"/>
              </a:ext>
            </a:extLst>
          </p:cNvPr>
          <p:cNvSpPr>
            <a:spLocks noGrp="1"/>
          </p:cNvSpPr>
          <p:nvPr>
            <p:ph type="dt" sz="half" idx="10"/>
          </p:nvPr>
        </p:nvSpPr>
        <p:spPr/>
        <p:txBody>
          <a:bodyPr/>
          <a:lstStyle/>
          <a:p>
            <a:fld id="{7402F40B-4C67-443D-ABA3-FAAD07C5B96E}" type="datetimeFigureOut">
              <a:rPr lang="en-IN" smtClean="0"/>
              <a:t>29-07-2021</a:t>
            </a:fld>
            <a:endParaRPr lang="en-IN"/>
          </a:p>
        </p:txBody>
      </p:sp>
      <p:sp>
        <p:nvSpPr>
          <p:cNvPr id="8" name="Footer Placeholder 7">
            <a:extLst>
              <a:ext uri="{FF2B5EF4-FFF2-40B4-BE49-F238E27FC236}">
                <a16:creationId xmlns:a16="http://schemas.microsoft.com/office/drawing/2014/main" id="{BB30E2B8-24F7-4DF8-A2D3-54748249374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B79B71B-06A5-49BC-B437-6F766700D5B3}"/>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2154849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388BC-6B52-4F40-B6AA-59093DC13E3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46CDEE8-5819-4128-B7C0-62238350B233}"/>
              </a:ext>
            </a:extLst>
          </p:cNvPr>
          <p:cNvSpPr>
            <a:spLocks noGrp="1"/>
          </p:cNvSpPr>
          <p:nvPr>
            <p:ph type="dt" sz="half" idx="10"/>
          </p:nvPr>
        </p:nvSpPr>
        <p:spPr/>
        <p:txBody>
          <a:bodyPr/>
          <a:lstStyle/>
          <a:p>
            <a:fld id="{7402F40B-4C67-443D-ABA3-FAAD07C5B96E}" type="datetimeFigureOut">
              <a:rPr lang="en-IN" smtClean="0"/>
              <a:t>29-07-2021</a:t>
            </a:fld>
            <a:endParaRPr lang="en-IN"/>
          </a:p>
        </p:txBody>
      </p:sp>
      <p:sp>
        <p:nvSpPr>
          <p:cNvPr id="4" name="Footer Placeholder 3">
            <a:extLst>
              <a:ext uri="{FF2B5EF4-FFF2-40B4-BE49-F238E27FC236}">
                <a16:creationId xmlns:a16="http://schemas.microsoft.com/office/drawing/2014/main" id="{AB3B2DE0-C653-4220-BEBB-F69803929A9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A8F69CD-E869-4354-A049-A3E192318AF1}"/>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3095425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DA5830-F343-41AC-A794-205F3E699B4E}"/>
              </a:ext>
            </a:extLst>
          </p:cNvPr>
          <p:cNvSpPr>
            <a:spLocks noGrp="1"/>
          </p:cNvSpPr>
          <p:nvPr>
            <p:ph type="dt" sz="half" idx="10"/>
          </p:nvPr>
        </p:nvSpPr>
        <p:spPr/>
        <p:txBody>
          <a:bodyPr/>
          <a:lstStyle/>
          <a:p>
            <a:fld id="{7402F40B-4C67-443D-ABA3-FAAD07C5B96E}" type="datetimeFigureOut">
              <a:rPr lang="en-IN" smtClean="0"/>
              <a:t>29-07-2021</a:t>
            </a:fld>
            <a:endParaRPr lang="en-IN"/>
          </a:p>
        </p:txBody>
      </p:sp>
      <p:sp>
        <p:nvSpPr>
          <p:cNvPr id="3" name="Footer Placeholder 2">
            <a:extLst>
              <a:ext uri="{FF2B5EF4-FFF2-40B4-BE49-F238E27FC236}">
                <a16:creationId xmlns:a16="http://schemas.microsoft.com/office/drawing/2014/main" id="{0AF95466-8536-42C9-914D-A9CBDD82550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E8DCA77-6E57-490F-817D-A5725FD06982}"/>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424345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646D3-504C-47A9-9FD0-7A590C4684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BDA0347-9901-4FDD-BFF2-CFAEA684A3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C72D2A5-D9D1-4C0D-A61A-16EB13DCE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9D168D-D1C6-4B3E-8FC0-32EE382ADB83}"/>
              </a:ext>
            </a:extLst>
          </p:cNvPr>
          <p:cNvSpPr>
            <a:spLocks noGrp="1"/>
          </p:cNvSpPr>
          <p:nvPr>
            <p:ph type="dt" sz="half" idx="10"/>
          </p:nvPr>
        </p:nvSpPr>
        <p:spPr/>
        <p:txBody>
          <a:bodyPr/>
          <a:lstStyle/>
          <a:p>
            <a:fld id="{7402F40B-4C67-443D-ABA3-FAAD07C5B96E}" type="datetimeFigureOut">
              <a:rPr lang="en-IN" smtClean="0"/>
              <a:t>29-07-2021</a:t>
            </a:fld>
            <a:endParaRPr lang="en-IN"/>
          </a:p>
        </p:txBody>
      </p:sp>
      <p:sp>
        <p:nvSpPr>
          <p:cNvPr id="6" name="Footer Placeholder 5">
            <a:extLst>
              <a:ext uri="{FF2B5EF4-FFF2-40B4-BE49-F238E27FC236}">
                <a16:creationId xmlns:a16="http://schemas.microsoft.com/office/drawing/2014/main" id="{92D68917-B61B-4705-9832-9BD0C265B9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312860-4FF5-4864-B44A-B726F1133A0F}"/>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3681200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8BB2D-62A5-482E-8A05-A3486CE479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7863485-3B9A-4774-B276-680A28BA7B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12D5D9C-E1DE-4FD3-8B0E-D51E489B26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A3DF5-BB4D-48E6-B012-0C9A91E0F375}"/>
              </a:ext>
            </a:extLst>
          </p:cNvPr>
          <p:cNvSpPr>
            <a:spLocks noGrp="1"/>
          </p:cNvSpPr>
          <p:nvPr>
            <p:ph type="dt" sz="half" idx="10"/>
          </p:nvPr>
        </p:nvSpPr>
        <p:spPr/>
        <p:txBody>
          <a:bodyPr/>
          <a:lstStyle/>
          <a:p>
            <a:fld id="{7402F40B-4C67-443D-ABA3-FAAD07C5B96E}" type="datetimeFigureOut">
              <a:rPr lang="en-IN" smtClean="0"/>
              <a:t>29-07-2021</a:t>
            </a:fld>
            <a:endParaRPr lang="en-IN"/>
          </a:p>
        </p:txBody>
      </p:sp>
      <p:sp>
        <p:nvSpPr>
          <p:cNvPr id="6" name="Footer Placeholder 5">
            <a:extLst>
              <a:ext uri="{FF2B5EF4-FFF2-40B4-BE49-F238E27FC236}">
                <a16:creationId xmlns:a16="http://schemas.microsoft.com/office/drawing/2014/main" id="{A3DD8239-0E68-4C71-B8D6-57DF3F38FE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B36E080-1794-4F93-BAD1-4DA3C1CF8DFC}"/>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1702573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B6F462-2225-4AF9-AADF-85308465D4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277D72A-A8E9-4CCF-9661-6367A44F2D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06C1A8-50EF-459B-B14B-4DA18A7759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02F40B-4C67-443D-ABA3-FAAD07C5B96E}" type="datetimeFigureOut">
              <a:rPr lang="en-IN" smtClean="0"/>
              <a:t>29-07-2021</a:t>
            </a:fld>
            <a:endParaRPr lang="en-IN"/>
          </a:p>
        </p:txBody>
      </p:sp>
      <p:sp>
        <p:nvSpPr>
          <p:cNvPr id="5" name="Footer Placeholder 4">
            <a:extLst>
              <a:ext uri="{FF2B5EF4-FFF2-40B4-BE49-F238E27FC236}">
                <a16:creationId xmlns:a16="http://schemas.microsoft.com/office/drawing/2014/main" id="{FC2BACA3-B6FA-418E-9F8D-A2F1872136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5A8F6A4-DFD8-4777-AA1A-5F9C9F0F80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A71071-71F2-4D84-9B28-CA4BD4EC8894}" type="slidenum">
              <a:rPr lang="en-IN" smtClean="0"/>
              <a:t>‹#›</a:t>
            </a:fld>
            <a:endParaRPr lang="en-IN"/>
          </a:p>
        </p:txBody>
      </p:sp>
    </p:spTree>
    <p:extLst>
      <p:ext uri="{BB962C8B-B14F-4D97-AF65-F5344CB8AC3E}">
        <p14:creationId xmlns:p14="http://schemas.microsoft.com/office/powerpoint/2010/main" val="638397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67E73-2B22-44F8-BC57-0AB55F47783C}"/>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5B2788A3-1625-45C3-8E49-072E7D379945}"/>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E609BF8A-E39C-48EC-BF4B-31E1C56E21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8879"/>
            <a:ext cx="12192002" cy="6857999"/>
          </a:xfrm>
          <a:prstGeom prst="rect">
            <a:avLst/>
          </a:prstGeom>
        </p:spPr>
      </p:pic>
      <p:sp>
        <p:nvSpPr>
          <p:cNvPr id="4" name="TextBox 3">
            <a:extLst>
              <a:ext uri="{FF2B5EF4-FFF2-40B4-BE49-F238E27FC236}">
                <a16:creationId xmlns:a16="http://schemas.microsoft.com/office/drawing/2014/main" id="{CF0DB6B0-5766-46DE-B466-DC0080D88952}"/>
              </a:ext>
            </a:extLst>
          </p:cNvPr>
          <p:cNvSpPr txBox="1"/>
          <p:nvPr/>
        </p:nvSpPr>
        <p:spPr>
          <a:xfrm>
            <a:off x="630315" y="145684"/>
            <a:ext cx="5752729" cy="830997"/>
          </a:xfrm>
          <a:prstGeom prst="rect">
            <a:avLst/>
          </a:prstGeom>
          <a:noFill/>
        </p:spPr>
        <p:txBody>
          <a:bodyPr wrap="square" rtlCol="0">
            <a:spAutoFit/>
          </a:bodyPr>
          <a:lstStyle/>
          <a:p>
            <a:r>
              <a:rPr lang="en-IN" sz="4800" b="1" dirty="0">
                <a:solidFill>
                  <a:schemeClr val="bg1"/>
                </a:solidFill>
                <a:latin typeface="Times New Roman" panose="02020603050405020304" pitchFamily="18" charset="0"/>
                <a:cs typeface="Times New Roman" panose="02020603050405020304" pitchFamily="18" charset="0"/>
              </a:rPr>
              <a:t>SLIDE 1 </a:t>
            </a:r>
          </a:p>
        </p:txBody>
      </p:sp>
      <p:sp>
        <p:nvSpPr>
          <p:cNvPr id="9" name="TextBox 8">
            <a:extLst>
              <a:ext uri="{FF2B5EF4-FFF2-40B4-BE49-F238E27FC236}">
                <a16:creationId xmlns:a16="http://schemas.microsoft.com/office/drawing/2014/main" id="{6956DD8C-520F-4BC4-A68F-119AD8E7EE6E}"/>
              </a:ext>
            </a:extLst>
          </p:cNvPr>
          <p:cNvSpPr txBox="1"/>
          <p:nvPr/>
        </p:nvSpPr>
        <p:spPr>
          <a:xfrm>
            <a:off x="2616691" y="1073195"/>
            <a:ext cx="6900171" cy="5386090"/>
          </a:xfrm>
          <a:prstGeom prst="rect">
            <a:avLst/>
          </a:prstGeom>
          <a:noFill/>
        </p:spPr>
        <p:txBody>
          <a:bodyPr wrap="square" rtlCol="0">
            <a:spAutoFit/>
          </a:bodyPr>
          <a:lstStyle/>
          <a:p>
            <a:pPr marL="342900" indent="-342900">
              <a:buAutoNum type="arabicPeriod"/>
            </a:pPr>
            <a:r>
              <a:rPr lang="en-IN" sz="2800" dirty="0"/>
              <a:t>Team Name  </a:t>
            </a:r>
          </a:p>
          <a:p>
            <a:r>
              <a:rPr lang="en-IN" sz="2800" b="1" dirty="0" err="1"/>
              <a:t>Break_The_Chain</a:t>
            </a:r>
            <a:endParaRPr lang="en-IN" sz="2800" dirty="0"/>
          </a:p>
          <a:p>
            <a:r>
              <a:rPr lang="en-IN" sz="2800" dirty="0"/>
              <a:t>2. Members Name and Phone Numbers 	</a:t>
            </a:r>
          </a:p>
          <a:p>
            <a:pPr marL="342900" indent="-342900">
              <a:buFont typeface="Arial" panose="020B0604020202020204" pitchFamily="34" charset="0"/>
              <a:buChar char="•"/>
            </a:pPr>
            <a:r>
              <a:rPr lang="en-IN" sz="2400" dirty="0"/>
              <a:t>Kartik Kumar (6206822839)</a:t>
            </a:r>
            <a:r>
              <a:rPr lang="en-IN" sz="2400" i="0" dirty="0">
                <a:solidFill>
                  <a:srgbClr val="202124"/>
                </a:solidFill>
                <a:effectLst/>
                <a:latin typeface="Roboto" panose="020B0604020202020204" pitchFamily="2" charset="0"/>
              </a:rPr>
              <a:t> </a:t>
            </a:r>
            <a:r>
              <a:rPr lang="en-IN" sz="2400" i="0" dirty="0">
                <a:solidFill>
                  <a:srgbClr val="202124"/>
                </a:solidFill>
                <a:effectLst/>
                <a:latin typeface="Calibri" panose="020F0502020204030204" pitchFamily="34" charset="0"/>
                <a:cs typeface="Calibri" panose="020F0502020204030204" pitchFamily="34" charset="0"/>
              </a:rPr>
              <a:t>(Leader)</a:t>
            </a:r>
          </a:p>
          <a:p>
            <a:pPr marL="342900" indent="-342900">
              <a:buFont typeface="Arial" panose="020B0604020202020204" pitchFamily="34" charset="0"/>
              <a:buChar char="•"/>
            </a:pPr>
            <a:r>
              <a:rPr lang="en-IN" sz="2400" dirty="0"/>
              <a:t>Shashank Sinha (6380509191)</a:t>
            </a:r>
          </a:p>
          <a:p>
            <a:pPr marL="342900" indent="-342900">
              <a:buFont typeface="Arial" panose="020B0604020202020204" pitchFamily="34" charset="0"/>
              <a:buChar char="•"/>
            </a:pPr>
            <a:r>
              <a:rPr lang="en-IN" sz="2400" dirty="0"/>
              <a:t>Siddartha Mareedu (9888405477)</a:t>
            </a:r>
            <a:endParaRPr lang="en-IN" sz="2800" dirty="0"/>
          </a:p>
          <a:p>
            <a:r>
              <a:rPr lang="en-IN" sz="2800" dirty="0"/>
              <a:t>3. Domain name </a:t>
            </a:r>
          </a:p>
          <a:p>
            <a:r>
              <a:rPr lang="en-IN" sz="2800" b="1" dirty="0"/>
              <a:t>Open Innovation</a:t>
            </a:r>
            <a:r>
              <a:rPr lang="en-IN" sz="2800" dirty="0"/>
              <a:t> </a:t>
            </a:r>
          </a:p>
          <a:p>
            <a:r>
              <a:rPr lang="en-IN" sz="2800" dirty="0"/>
              <a:t>4. Problem statement </a:t>
            </a:r>
          </a:p>
          <a:p>
            <a:r>
              <a:rPr lang="en-IN" sz="2800" b="1" dirty="0"/>
              <a:t>Health Care For All</a:t>
            </a:r>
          </a:p>
          <a:p>
            <a:r>
              <a:rPr lang="en-IN" sz="2800" dirty="0"/>
              <a:t>-&gt;</a:t>
            </a:r>
            <a:r>
              <a:rPr lang="en-IN" sz="2400" dirty="0"/>
              <a:t> Innovative way of presenting a system of Healthcare for all to prevent deadly and contagious diseases.</a:t>
            </a:r>
          </a:p>
        </p:txBody>
      </p:sp>
    </p:spTree>
    <p:extLst>
      <p:ext uri="{BB962C8B-B14F-4D97-AF65-F5344CB8AC3E}">
        <p14:creationId xmlns:p14="http://schemas.microsoft.com/office/powerpoint/2010/main" val="2423832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D094A-5D02-42B4-8132-01896C9FE5C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E101F98-A24A-46A8-A3E8-EF567DCBF1D4}"/>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99F6108C-EBEB-42C4-A8A6-FD22C7B0F1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81998"/>
            <a:ext cx="12192002" cy="6857999"/>
          </a:xfrm>
          <a:prstGeom prst="rect">
            <a:avLst/>
          </a:prstGeom>
        </p:spPr>
      </p:pic>
      <p:sp>
        <p:nvSpPr>
          <p:cNvPr id="14" name="TextBox 13">
            <a:extLst>
              <a:ext uri="{FF2B5EF4-FFF2-40B4-BE49-F238E27FC236}">
                <a16:creationId xmlns:a16="http://schemas.microsoft.com/office/drawing/2014/main" id="{F8F2BA90-2F41-4792-B44E-87442EF55334}"/>
              </a:ext>
            </a:extLst>
          </p:cNvPr>
          <p:cNvSpPr txBox="1"/>
          <p:nvPr/>
        </p:nvSpPr>
        <p:spPr>
          <a:xfrm>
            <a:off x="523783" y="122730"/>
            <a:ext cx="2610035" cy="707886"/>
          </a:xfrm>
          <a:prstGeom prst="rect">
            <a:avLst/>
          </a:prstGeom>
          <a:noFill/>
        </p:spPr>
        <p:txBody>
          <a:bodyPr wrap="square" rtlCol="0">
            <a:spAutoFit/>
          </a:bodyPr>
          <a:lstStyle/>
          <a:p>
            <a:r>
              <a:rPr lang="en-IN" sz="4000" b="1" dirty="0">
                <a:solidFill>
                  <a:schemeClr val="bg1"/>
                </a:solidFill>
                <a:latin typeface="Times New Roman" panose="02020603050405020304" pitchFamily="18" charset="0"/>
                <a:cs typeface="Times New Roman" panose="02020603050405020304" pitchFamily="18" charset="0"/>
              </a:rPr>
              <a:t>SLIDE  2</a:t>
            </a:r>
          </a:p>
        </p:txBody>
      </p:sp>
      <p:sp>
        <p:nvSpPr>
          <p:cNvPr id="15" name="TextBox 14">
            <a:extLst>
              <a:ext uri="{FF2B5EF4-FFF2-40B4-BE49-F238E27FC236}">
                <a16:creationId xmlns:a16="http://schemas.microsoft.com/office/drawing/2014/main" id="{8F7FB979-2C0B-4346-9656-4D853F72929F}"/>
              </a:ext>
            </a:extLst>
          </p:cNvPr>
          <p:cNvSpPr txBox="1"/>
          <p:nvPr/>
        </p:nvSpPr>
        <p:spPr>
          <a:xfrm>
            <a:off x="4128117" y="1132651"/>
            <a:ext cx="3870664" cy="646331"/>
          </a:xfrm>
          <a:prstGeom prst="rect">
            <a:avLst/>
          </a:prstGeom>
          <a:noFill/>
        </p:spPr>
        <p:txBody>
          <a:bodyPr wrap="square" rtlCol="0">
            <a:spAutoFit/>
          </a:bodyPr>
          <a:lstStyle/>
          <a:p>
            <a:r>
              <a:rPr lang="en-IN" sz="3600" b="1" dirty="0">
                <a:latin typeface="Times New Roman" panose="02020603050405020304" pitchFamily="18" charset="0"/>
                <a:cs typeface="Times New Roman" panose="02020603050405020304" pitchFamily="18" charset="0"/>
              </a:rPr>
              <a:t>ABSTRACT </a:t>
            </a:r>
          </a:p>
        </p:txBody>
      </p:sp>
      <p:sp>
        <p:nvSpPr>
          <p:cNvPr id="5" name="TextBox 4">
            <a:extLst>
              <a:ext uri="{FF2B5EF4-FFF2-40B4-BE49-F238E27FC236}">
                <a16:creationId xmlns:a16="http://schemas.microsoft.com/office/drawing/2014/main" id="{E93D55D4-56FA-48BE-978E-24A9C5AD2EB1}"/>
              </a:ext>
            </a:extLst>
          </p:cNvPr>
          <p:cNvSpPr txBox="1"/>
          <p:nvPr/>
        </p:nvSpPr>
        <p:spPr>
          <a:xfrm>
            <a:off x="2570086" y="1690688"/>
            <a:ext cx="6986726" cy="5016758"/>
          </a:xfrm>
          <a:prstGeom prst="rect">
            <a:avLst/>
          </a:prstGeom>
          <a:noFill/>
        </p:spPr>
        <p:txBody>
          <a:bodyPr wrap="square" rtlCol="0">
            <a:spAutoFit/>
          </a:bodyPr>
          <a:lstStyle/>
          <a:p>
            <a:pPr marL="285750" indent="-285750">
              <a:buFont typeface="Arial" panose="020B0604020202020204" pitchFamily="34" charset="0"/>
              <a:buChar char="•"/>
            </a:pPr>
            <a:r>
              <a:rPr lang="en-US" sz="2000" dirty="0"/>
              <a:t>Our model basically works machine learning predictions. The given  model would record the symptoms which are experienced by the patient  and would give 3 result (possible disease) that would be evaluated  through three classification and regression models namely Random  Forest, Decision Tree and Naïve Bayes algorithm.</a:t>
            </a:r>
          </a:p>
          <a:p>
            <a:endParaRPr lang="en-US" sz="2000" dirty="0"/>
          </a:p>
          <a:p>
            <a:pPr marL="285750" indent="-285750">
              <a:buFont typeface="Arial" panose="020B0604020202020204" pitchFamily="34" charset="0"/>
              <a:buChar char="•"/>
            </a:pPr>
            <a:r>
              <a:rPr lang="en-US" sz="2000" dirty="0"/>
              <a:t>Further this model will be available as a self-made UI / UX models  which would give a better experience to the users. Our UI/UX models will be  available on web platform.</a:t>
            </a:r>
          </a:p>
          <a:p>
            <a:endParaRPr lang="en-US" sz="2000" dirty="0"/>
          </a:p>
          <a:p>
            <a:pPr marL="285750" indent="-285750">
              <a:buFont typeface="Arial" panose="020B0604020202020204" pitchFamily="34" charset="0"/>
              <a:buChar char="•"/>
            </a:pPr>
            <a:r>
              <a:rPr lang="en-US" sz="2000" dirty="0"/>
              <a:t>We will be basically providing the necessary remedies and valuable data using web scrap to make searching efficient and further assist the user to take the precautions which will in turn save the time.</a:t>
            </a:r>
          </a:p>
          <a:p>
            <a:endParaRPr lang="en-US" sz="2000" b="1" dirty="0"/>
          </a:p>
        </p:txBody>
      </p:sp>
    </p:spTree>
    <p:extLst>
      <p:ext uri="{BB962C8B-B14F-4D97-AF65-F5344CB8AC3E}">
        <p14:creationId xmlns:p14="http://schemas.microsoft.com/office/powerpoint/2010/main" val="1065600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D094A-5D02-42B4-8132-01896C9FE5C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E101F98-A24A-46A8-A3E8-EF567DCBF1D4}"/>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99F6108C-EBEB-42C4-A8A6-FD22C7B0F1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3851"/>
            <a:ext cx="12192002" cy="6857999"/>
          </a:xfrm>
          <a:prstGeom prst="rect">
            <a:avLst/>
          </a:prstGeom>
        </p:spPr>
      </p:pic>
      <p:sp>
        <p:nvSpPr>
          <p:cNvPr id="14" name="TextBox 13">
            <a:extLst>
              <a:ext uri="{FF2B5EF4-FFF2-40B4-BE49-F238E27FC236}">
                <a16:creationId xmlns:a16="http://schemas.microsoft.com/office/drawing/2014/main" id="{F8F2BA90-2F41-4792-B44E-87442EF55334}"/>
              </a:ext>
            </a:extLst>
          </p:cNvPr>
          <p:cNvSpPr txBox="1"/>
          <p:nvPr/>
        </p:nvSpPr>
        <p:spPr>
          <a:xfrm>
            <a:off x="523783" y="122730"/>
            <a:ext cx="2610035" cy="707886"/>
          </a:xfrm>
          <a:prstGeom prst="rect">
            <a:avLst/>
          </a:prstGeom>
          <a:noFill/>
        </p:spPr>
        <p:txBody>
          <a:bodyPr wrap="square" rtlCol="0">
            <a:spAutoFit/>
          </a:bodyPr>
          <a:lstStyle/>
          <a:p>
            <a:r>
              <a:rPr lang="en-IN" sz="4000" b="1" dirty="0">
                <a:solidFill>
                  <a:schemeClr val="bg1"/>
                </a:solidFill>
                <a:latin typeface="Times New Roman" panose="02020603050405020304" pitchFamily="18" charset="0"/>
                <a:cs typeface="Times New Roman" panose="02020603050405020304" pitchFamily="18" charset="0"/>
              </a:rPr>
              <a:t>SLIDE  2</a:t>
            </a:r>
          </a:p>
        </p:txBody>
      </p:sp>
      <p:sp>
        <p:nvSpPr>
          <p:cNvPr id="15" name="TextBox 14">
            <a:extLst>
              <a:ext uri="{FF2B5EF4-FFF2-40B4-BE49-F238E27FC236}">
                <a16:creationId xmlns:a16="http://schemas.microsoft.com/office/drawing/2014/main" id="{8F7FB979-2C0B-4346-9656-4D853F72929F}"/>
              </a:ext>
            </a:extLst>
          </p:cNvPr>
          <p:cNvSpPr txBox="1"/>
          <p:nvPr/>
        </p:nvSpPr>
        <p:spPr>
          <a:xfrm>
            <a:off x="4128117" y="1132650"/>
            <a:ext cx="3533312" cy="830997"/>
          </a:xfrm>
          <a:prstGeom prst="rect">
            <a:avLst/>
          </a:prstGeom>
          <a:noFill/>
        </p:spPr>
        <p:txBody>
          <a:bodyPr wrap="square" rtlCol="0">
            <a:spAutoFit/>
          </a:bodyPr>
          <a:lstStyle/>
          <a:p>
            <a:r>
              <a:rPr lang="en-IN" sz="4800" b="1" dirty="0">
                <a:latin typeface="Times New Roman" panose="02020603050405020304" pitchFamily="18" charset="0"/>
                <a:cs typeface="Times New Roman" panose="02020603050405020304" pitchFamily="18" charset="0"/>
              </a:rPr>
              <a:t>ABSTRACT </a:t>
            </a:r>
          </a:p>
        </p:txBody>
      </p:sp>
      <p:sp>
        <p:nvSpPr>
          <p:cNvPr id="6" name="TextBox 5">
            <a:extLst>
              <a:ext uri="{FF2B5EF4-FFF2-40B4-BE49-F238E27FC236}">
                <a16:creationId xmlns:a16="http://schemas.microsoft.com/office/drawing/2014/main" id="{0FFCA1F5-9CF5-46A9-A969-0FC7EDC7C3FC}"/>
              </a:ext>
            </a:extLst>
          </p:cNvPr>
          <p:cNvSpPr txBox="1"/>
          <p:nvPr/>
        </p:nvSpPr>
        <p:spPr>
          <a:xfrm>
            <a:off x="2965142" y="2139518"/>
            <a:ext cx="6161103" cy="1477328"/>
          </a:xfrm>
          <a:prstGeom prst="rect">
            <a:avLst/>
          </a:prstGeom>
          <a:noFill/>
        </p:spPr>
        <p:txBody>
          <a:bodyPr wrap="square" rtlCol="0">
            <a:spAutoFit/>
          </a:bodyPr>
          <a:lstStyle/>
          <a:p>
            <a:pPr marL="285750" indent="-285750">
              <a:buFont typeface="Arial" panose="020B0604020202020204" pitchFamily="34" charset="0"/>
              <a:buChar char="•"/>
            </a:pPr>
            <a:r>
              <a:rPr lang="en-US" sz="1800" dirty="0"/>
              <a:t>We have also taken specially-abled people into consideration, in which  the options available to the user will read through a python code and  further actions will be fully assisted.</a:t>
            </a:r>
            <a:endParaRPr lang="en-IN" sz="1800"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4268466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D8585-C319-416A-93E1-72A4299F231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F061D69-6EF9-454E-BF4D-E0D3401AFD00}"/>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7148D7E8-CF3B-4E0E-AD89-B90A33497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46" y="0"/>
            <a:ext cx="12192002" cy="6857999"/>
          </a:xfrm>
          <a:prstGeom prst="rect">
            <a:avLst/>
          </a:prstGeom>
        </p:spPr>
      </p:pic>
      <p:sp>
        <p:nvSpPr>
          <p:cNvPr id="7" name="TextBox 6">
            <a:extLst>
              <a:ext uri="{FF2B5EF4-FFF2-40B4-BE49-F238E27FC236}">
                <a16:creationId xmlns:a16="http://schemas.microsoft.com/office/drawing/2014/main" id="{6F67CB3E-8A08-41D6-B1A9-7FDCE72D1075}"/>
              </a:ext>
            </a:extLst>
          </p:cNvPr>
          <p:cNvSpPr txBox="1"/>
          <p:nvPr/>
        </p:nvSpPr>
        <p:spPr>
          <a:xfrm>
            <a:off x="437226" y="125274"/>
            <a:ext cx="3282518" cy="646331"/>
          </a:xfrm>
          <a:prstGeom prst="rect">
            <a:avLst/>
          </a:prstGeom>
          <a:noFill/>
        </p:spPr>
        <p:txBody>
          <a:bodyPr wrap="square">
            <a:spAutoFit/>
          </a:bodyPr>
          <a:lstStyle/>
          <a:p>
            <a:r>
              <a:rPr lang="en-IN" sz="3600" b="1" dirty="0">
                <a:solidFill>
                  <a:schemeClr val="bg1"/>
                </a:solidFill>
                <a:latin typeface="Times New Roman" panose="02020603050405020304" pitchFamily="18" charset="0"/>
                <a:cs typeface="Times New Roman" panose="02020603050405020304" pitchFamily="18" charset="0"/>
              </a:rPr>
              <a:t>SLIDE  3</a:t>
            </a:r>
          </a:p>
        </p:txBody>
      </p:sp>
      <p:sp>
        <p:nvSpPr>
          <p:cNvPr id="8" name="TextBox 7">
            <a:extLst>
              <a:ext uri="{FF2B5EF4-FFF2-40B4-BE49-F238E27FC236}">
                <a16:creationId xmlns:a16="http://schemas.microsoft.com/office/drawing/2014/main" id="{B5C6F4D3-A7BB-4C89-A219-661F198EFCA7}"/>
              </a:ext>
            </a:extLst>
          </p:cNvPr>
          <p:cNvSpPr txBox="1"/>
          <p:nvPr/>
        </p:nvSpPr>
        <p:spPr>
          <a:xfrm>
            <a:off x="4563122" y="916281"/>
            <a:ext cx="3506679" cy="769441"/>
          </a:xfrm>
          <a:prstGeom prst="rect">
            <a:avLst/>
          </a:prstGeom>
          <a:noFill/>
        </p:spPr>
        <p:txBody>
          <a:bodyPr wrap="square" rtlCol="0">
            <a:spAutoFit/>
          </a:bodyPr>
          <a:lstStyle/>
          <a:p>
            <a:r>
              <a:rPr lang="en-IN" sz="4400" b="1" dirty="0">
                <a:latin typeface="Times New Roman" panose="02020603050405020304" pitchFamily="18" charset="0"/>
                <a:cs typeface="Times New Roman" panose="02020603050405020304" pitchFamily="18" charset="0"/>
              </a:rPr>
              <a:t>NOVELTY</a:t>
            </a:r>
            <a:r>
              <a:rPr lang="en-IN" dirty="0"/>
              <a:t> </a:t>
            </a:r>
          </a:p>
        </p:txBody>
      </p:sp>
      <p:sp>
        <p:nvSpPr>
          <p:cNvPr id="5" name="TextBox 4">
            <a:extLst>
              <a:ext uri="{FF2B5EF4-FFF2-40B4-BE49-F238E27FC236}">
                <a16:creationId xmlns:a16="http://schemas.microsoft.com/office/drawing/2014/main" id="{36983FE4-3E94-452F-AE61-A9F4E97B6D55}"/>
              </a:ext>
            </a:extLst>
          </p:cNvPr>
          <p:cNvSpPr txBox="1"/>
          <p:nvPr/>
        </p:nvSpPr>
        <p:spPr>
          <a:xfrm>
            <a:off x="2997692" y="1685722"/>
            <a:ext cx="6072326" cy="4247317"/>
          </a:xfrm>
          <a:prstGeom prst="rect">
            <a:avLst/>
          </a:prstGeom>
          <a:noFill/>
        </p:spPr>
        <p:txBody>
          <a:bodyPr wrap="square" rtlCol="0">
            <a:spAutoFit/>
          </a:bodyPr>
          <a:lstStyle/>
          <a:p>
            <a:r>
              <a:rPr lang="en-US" dirty="0"/>
              <a:t>As there are a very few web apps which provide an account of the problems faced by our patients hence we won’t be using any open source which is an add on as there won’t be any repetitive designs and hence our web app would stand out as a good initiative .</a:t>
            </a:r>
          </a:p>
          <a:p>
            <a:endParaRPr lang="en-US" dirty="0"/>
          </a:p>
          <a:p>
            <a:r>
              <a:rPr lang="en-US" sz="1800" dirty="0"/>
              <a:t>The data will be provided explicitly without any premium features so that everyone can use the web app without any restrictions and the data.</a:t>
            </a:r>
          </a:p>
          <a:p>
            <a:endParaRPr lang="en-US" dirty="0"/>
          </a:p>
          <a:p>
            <a:r>
              <a:rPr lang="en-US" dirty="0"/>
              <a:t>With  good web scraping  we plan to take it to the next level to provide explicit and valuable data to the users .</a:t>
            </a:r>
          </a:p>
          <a:p>
            <a:endParaRPr lang="en-US" dirty="0"/>
          </a:p>
          <a:p>
            <a:r>
              <a:rPr lang="en-US" dirty="0"/>
              <a:t>The prediction will be based on thorough calculations and not just any random data.</a:t>
            </a:r>
            <a:endParaRPr lang="en-IN" dirty="0"/>
          </a:p>
        </p:txBody>
      </p:sp>
    </p:spTree>
    <p:extLst>
      <p:ext uri="{BB962C8B-B14F-4D97-AF65-F5344CB8AC3E}">
        <p14:creationId xmlns:p14="http://schemas.microsoft.com/office/powerpoint/2010/main" val="2878824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A1FBB-50F0-4DD6-A756-D7AD1741E57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049DA2A-52A6-4238-8655-030947D1F4EB}"/>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792315AE-BF33-4CFA-A98C-378F138318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7" name="TextBox 6">
            <a:extLst>
              <a:ext uri="{FF2B5EF4-FFF2-40B4-BE49-F238E27FC236}">
                <a16:creationId xmlns:a16="http://schemas.microsoft.com/office/drawing/2014/main" id="{BCE51880-4E01-4D0A-B2CD-C220958F60A2}"/>
              </a:ext>
            </a:extLst>
          </p:cNvPr>
          <p:cNvSpPr txBox="1"/>
          <p:nvPr/>
        </p:nvSpPr>
        <p:spPr>
          <a:xfrm>
            <a:off x="517124" y="230188"/>
            <a:ext cx="6094520" cy="646331"/>
          </a:xfrm>
          <a:prstGeom prst="rect">
            <a:avLst/>
          </a:prstGeom>
          <a:noFill/>
        </p:spPr>
        <p:txBody>
          <a:bodyPr wrap="square">
            <a:spAutoFit/>
          </a:bodyPr>
          <a:lstStyle/>
          <a:p>
            <a:r>
              <a:rPr lang="en-IN" sz="3600" b="1" dirty="0">
                <a:solidFill>
                  <a:schemeClr val="bg1"/>
                </a:solidFill>
                <a:latin typeface="Times New Roman" panose="02020603050405020304" pitchFamily="18" charset="0"/>
                <a:cs typeface="Times New Roman" panose="02020603050405020304" pitchFamily="18" charset="0"/>
              </a:rPr>
              <a:t>SLIDE  4</a:t>
            </a:r>
          </a:p>
        </p:txBody>
      </p:sp>
      <p:sp>
        <p:nvSpPr>
          <p:cNvPr id="8" name="TextBox 7">
            <a:extLst>
              <a:ext uri="{FF2B5EF4-FFF2-40B4-BE49-F238E27FC236}">
                <a16:creationId xmlns:a16="http://schemas.microsoft.com/office/drawing/2014/main" id="{C8951881-1D60-49A5-8A64-FBF0355C218C}"/>
              </a:ext>
            </a:extLst>
          </p:cNvPr>
          <p:cNvSpPr txBox="1"/>
          <p:nvPr/>
        </p:nvSpPr>
        <p:spPr>
          <a:xfrm>
            <a:off x="3435658" y="1056184"/>
            <a:ext cx="4758431" cy="769441"/>
          </a:xfrm>
          <a:prstGeom prst="rect">
            <a:avLst/>
          </a:prstGeom>
          <a:noFill/>
        </p:spPr>
        <p:txBody>
          <a:bodyPr wrap="square" rtlCol="0">
            <a:spAutoFit/>
          </a:bodyPr>
          <a:lstStyle/>
          <a:p>
            <a:pPr algn="ctr"/>
            <a:r>
              <a:rPr lang="en-IN" sz="2800" b="1" dirty="0">
                <a:latin typeface="Times New Roman" panose="02020603050405020304" pitchFamily="18" charset="0"/>
                <a:cs typeface="Times New Roman" panose="02020603050405020304" pitchFamily="18" charset="0"/>
              </a:rPr>
              <a:t>TECHNOLOGY STACK</a:t>
            </a:r>
            <a:r>
              <a:rPr lang="en-IN" sz="4400" b="1" dirty="0">
                <a:latin typeface="Times New Roman" panose="02020603050405020304" pitchFamily="18" charset="0"/>
                <a:cs typeface="Times New Roman" panose="02020603050405020304" pitchFamily="18" charset="0"/>
              </a:rPr>
              <a:t> </a:t>
            </a:r>
          </a:p>
        </p:txBody>
      </p:sp>
      <p:sp>
        <p:nvSpPr>
          <p:cNvPr id="10" name="TextBox 9">
            <a:extLst>
              <a:ext uri="{FF2B5EF4-FFF2-40B4-BE49-F238E27FC236}">
                <a16:creationId xmlns:a16="http://schemas.microsoft.com/office/drawing/2014/main" id="{53C84F07-7BBA-4C73-9CC8-BDCD7C21E5A5}"/>
              </a:ext>
            </a:extLst>
          </p:cNvPr>
          <p:cNvSpPr txBox="1"/>
          <p:nvPr/>
        </p:nvSpPr>
        <p:spPr>
          <a:xfrm>
            <a:off x="2814221" y="2432482"/>
            <a:ext cx="6391923" cy="1477328"/>
          </a:xfrm>
          <a:prstGeom prst="rect">
            <a:avLst/>
          </a:prstGeom>
          <a:noFill/>
        </p:spPr>
        <p:txBody>
          <a:bodyPr wrap="square" rtlCol="0">
            <a:spAutoFit/>
          </a:bodyPr>
          <a:lstStyle/>
          <a:p>
            <a:pPr marL="285750" indent="-285750">
              <a:buFont typeface="Arial" panose="020B0604020202020204" pitchFamily="34" charset="0"/>
              <a:buChar char="•"/>
            </a:pPr>
            <a:r>
              <a:rPr lang="en-US" dirty="0"/>
              <a:t>Python</a:t>
            </a:r>
          </a:p>
          <a:p>
            <a:pPr marL="285750" indent="-285750">
              <a:buFont typeface="Arial" panose="020B0604020202020204" pitchFamily="34" charset="0"/>
              <a:buChar char="•"/>
            </a:pPr>
            <a:r>
              <a:rPr lang="en-US" dirty="0"/>
              <a:t>Figma</a:t>
            </a:r>
          </a:p>
          <a:p>
            <a:pPr marL="285750" indent="-285750">
              <a:buFont typeface="Arial" panose="020B0604020202020204" pitchFamily="34" charset="0"/>
              <a:buChar char="•"/>
            </a:pPr>
            <a:r>
              <a:rPr lang="en-US" dirty="0"/>
              <a:t>Dataset and content from website.</a:t>
            </a:r>
          </a:p>
          <a:p>
            <a:pPr marL="285750" indent="-285750">
              <a:buFont typeface="Arial" panose="020B0604020202020204" pitchFamily="34" charset="0"/>
              <a:buChar char="•"/>
            </a:pPr>
            <a:r>
              <a:rPr lang="en-US" dirty="0"/>
              <a:t>Machine Learning</a:t>
            </a:r>
          </a:p>
          <a:p>
            <a:pPr marL="285750" indent="-285750">
              <a:buFont typeface="Arial" panose="020B0604020202020204" pitchFamily="34" charset="0"/>
              <a:buChar char="•"/>
            </a:pPr>
            <a:r>
              <a:rPr lang="en-US" dirty="0"/>
              <a:t>Web Scraping</a:t>
            </a:r>
          </a:p>
        </p:txBody>
      </p:sp>
    </p:spTree>
    <p:extLst>
      <p:ext uri="{BB962C8B-B14F-4D97-AF65-F5344CB8AC3E}">
        <p14:creationId xmlns:p14="http://schemas.microsoft.com/office/powerpoint/2010/main" val="2790412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2220B-E895-4866-BBED-EEE234BCCC7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45F9203-E635-4615-922F-2E13FD4D5587}"/>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D262CFA4-C7DB-4830-9134-38BEB2B048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5" name="TextBox 4">
            <a:extLst>
              <a:ext uri="{FF2B5EF4-FFF2-40B4-BE49-F238E27FC236}">
                <a16:creationId xmlns:a16="http://schemas.microsoft.com/office/drawing/2014/main" id="{E302F7EC-38CB-44E5-A007-B60C1C4BD18F}"/>
              </a:ext>
            </a:extLst>
          </p:cNvPr>
          <p:cNvSpPr txBox="1"/>
          <p:nvPr/>
        </p:nvSpPr>
        <p:spPr>
          <a:xfrm>
            <a:off x="3027284" y="1482498"/>
            <a:ext cx="6300187" cy="523220"/>
          </a:xfrm>
          <a:prstGeom prst="rect">
            <a:avLst/>
          </a:prstGeom>
          <a:noFill/>
        </p:spPr>
        <p:txBody>
          <a:bodyPr wrap="square" rtlCol="0">
            <a:spAutoFit/>
          </a:bodyPr>
          <a:lstStyle/>
          <a:p>
            <a:pPr algn="ctr"/>
            <a:r>
              <a:rPr lang="en-IN" sz="2800" b="1" dirty="0">
                <a:latin typeface="Times New Roman" panose="02020603050405020304" pitchFamily="18" charset="0"/>
                <a:cs typeface="Times New Roman" panose="02020603050405020304" pitchFamily="18" charset="0"/>
              </a:rPr>
              <a:t>SOFTWARE IMPLEMENTATION </a:t>
            </a:r>
          </a:p>
        </p:txBody>
      </p:sp>
      <p:sp>
        <p:nvSpPr>
          <p:cNvPr id="7" name="TextBox 6">
            <a:extLst>
              <a:ext uri="{FF2B5EF4-FFF2-40B4-BE49-F238E27FC236}">
                <a16:creationId xmlns:a16="http://schemas.microsoft.com/office/drawing/2014/main" id="{E459827E-67EA-40D1-BB28-4A63AE98FEB5}"/>
              </a:ext>
            </a:extLst>
          </p:cNvPr>
          <p:cNvSpPr txBox="1"/>
          <p:nvPr/>
        </p:nvSpPr>
        <p:spPr>
          <a:xfrm>
            <a:off x="614778" y="311705"/>
            <a:ext cx="6094520" cy="584775"/>
          </a:xfrm>
          <a:prstGeom prst="rect">
            <a:avLst/>
          </a:prstGeom>
          <a:noFill/>
        </p:spPr>
        <p:txBody>
          <a:bodyPr wrap="square">
            <a:spAutoFit/>
          </a:bodyPr>
          <a:lstStyle/>
          <a:p>
            <a:r>
              <a:rPr lang="en-IN" sz="3200" b="1" dirty="0">
                <a:solidFill>
                  <a:schemeClr val="bg1"/>
                </a:solidFill>
                <a:latin typeface="Times New Roman" panose="02020603050405020304" pitchFamily="18" charset="0"/>
                <a:cs typeface="Times New Roman" panose="02020603050405020304" pitchFamily="18" charset="0"/>
              </a:rPr>
              <a:t>SLIDE  5</a:t>
            </a:r>
          </a:p>
        </p:txBody>
      </p:sp>
      <p:sp>
        <p:nvSpPr>
          <p:cNvPr id="6" name="TextBox 5">
            <a:extLst>
              <a:ext uri="{FF2B5EF4-FFF2-40B4-BE49-F238E27FC236}">
                <a16:creationId xmlns:a16="http://schemas.microsoft.com/office/drawing/2014/main" id="{1BE417C2-70F7-4943-8921-229AE37D5A3A}"/>
              </a:ext>
            </a:extLst>
          </p:cNvPr>
          <p:cNvSpPr txBox="1"/>
          <p:nvPr/>
        </p:nvSpPr>
        <p:spPr>
          <a:xfrm>
            <a:off x="3027284" y="2396971"/>
            <a:ext cx="5335481" cy="923330"/>
          </a:xfrm>
          <a:prstGeom prst="rect">
            <a:avLst/>
          </a:prstGeom>
          <a:noFill/>
        </p:spPr>
        <p:txBody>
          <a:bodyPr wrap="square" rtlCol="0">
            <a:spAutoFit/>
          </a:bodyPr>
          <a:lstStyle/>
          <a:p>
            <a:pPr marL="285750" indent="-285750">
              <a:buFont typeface="Arial" panose="020B0604020202020204" pitchFamily="34" charset="0"/>
              <a:buChar char="•"/>
            </a:pPr>
            <a:r>
              <a:rPr lang="en-US" dirty="0"/>
              <a:t>Our product would be implemented as a Functioning Web App  and the design prototype would be taken care of in the Figma .</a:t>
            </a:r>
            <a:endParaRPr lang="en-IN" dirty="0"/>
          </a:p>
        </p:txBody>
      </p:sp>
    </p:spTree>
    <p:extLst>
      <p:ext uri="{BB962C8B-B14F-4D97-AF65-F5344CB8AC3E}">
        <p14:creationId xmlns:p14="http://schemas.microsoft.com/office/powerpoint/2010/main" val="374577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32191-0FB7-4EA7-BE68-852AF2184E3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6633C95-24F0-4539-B8B0-BBEEE3556DA3}"/>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293BD1D4-7E2D-4E8A-B4DD-DD75C0D936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5" name="TextBox 4">
            <a:extLst>
              <a:ext uri="{FF2B5EF4-FFF2-40B4-BE49-F238E27FC236}">
                <a16:creationId xmlns:a16="http://schemas.microsoft.com/office/drawing/2014/main" id="{6DEEC449-C851-4B76-B087-43C8E71A11B9}"/>
              </a:ext>
            </a:extLst>
          </p:cNvPr>
          <p:cNvSpPr txBox="1"/>
          <p:nvPr/>
        </p:nvSpPr>
        <p:spPr>
          <a:xfrm>
            <a:off x="3915052" y="1825625"/>
            <a:ext cx="4003830" cy="523220"/>
          </a:xfrm>
          <a:prstGeom prst="rect">
            <a:avLst/>
          </a:prstGeom>
          <a:noFill/>
        </p:spPr>
        <p:txBody>
          <a:bodyPr wrap="square" rtlCol="0">
            <a:spAutoFit/>
          </a:bodyPr>
          <a:lstStyle/>
          <a:p>
            <a:pPr algn="ctr"/>
            <a:r>
              <a:rPr lang="en-IN" sz="2800" b="1" dirty="0">
                <a:latin typeface="Times New Roman" panose="02020603050405020304" pitchFamily="18" charset="0"/>
                <a:cs typeface="Times New Roman" panose="02020603050405020304" pitchFamily="18" charset="0"/>
              </a:rPr>
              <a:t>BUSINESS SCOPE </a:t>
            </a:r>
          </a:p>
        </p:txBody>
      </p:sp>
      <p:sp>
        <p:nvSpPr>
          <p:cNvPr id="7" name="TextBox 6">
            <a:extLst>
              <a:ext uri="{FF2B5EF4-FFF2-40B4-BE49-F238E27FC236}">
                <a16:creationId xmlns:a16="http://schemas.microsoft.com/office/drawing/2014/main" id="{3AE8DF02-9E99-4F5F-94F4-A3531FAF3A9A}"/>
              </a:ext>
            </a:extLst>
          </p:cNvPr>
          <p:cNvSpPr txBox="1"/>
          <p:nvPr/>
        </p:nvSpPr>
        <p:spPr>
          <a:xfrm>
            <a:off x="534880" y="230188"/>
            <a:ext cx="6094520" cy="584775"/>
          </a:xfrm>
          <a:prstGeom prst="rect">
            <a:avLst/>
          </a:prstGeom>
          <a:noFill/>
        </p:spPr>
        <p:txBody>
          <a:bodyPr wrap="square">
            <a:spAutoFit/>
          </a:bodyPr>
          <a:lstStyle/>
          <a:p>
            <a:r>
              <a:rPr lang="en-IN" sz="3200" b="1" dirty="0">
                <a:solidFill>
                  <a:schemeClr val="bg1"/>
                </a:solidFill>
                <a:latin typeface="Times New Roman" panose="02020603050405020304" pitchFamily="18" charset="0"/>
                <a:cs typeface="Times New Roman" panose="02020603050405020304" pitchFamily="18" charset="0"/>
              </a:rPr>
              <a:t>SLIDE  6</a:t>
            </a:r>
          </a:p>
        </p:txBody>
      </p:sp>
      <p:sp>
        <p:nvSpPr>
          <p:cNvPr id="6" name="TextBox 5">
            <a:extLst>
              <a:ext uri="{FF2B5EF4-FFF2-40B4-BE49-F238E27FC236}">
                <a16:creationId xmlns:a16="http://schemas.microsoft.com/office/drawing/2014/main" id="{E3A7A8D4-2D53-4642-BA1E-9F78E8F27785}"/>
              </a:ext>
            </a:extLst>
          </p:cNvPr>
          <p:cNvSpPr txBox="1"/>
          <p:nvPr/>
        </p:nvSpPr>
        <p:spPr>
          <a:xfrm>
            <a:off x="3062796" y="2672179"/>
            <a:ext cx="5628443" cy="2554545"/>
          </a:xfrm>
          <a:prstGeom prst="rect">
            <a:avLst/>
          </a:prstGeom>
          <a:noFill/>
        </p:spPr>
        <p:txBody>
          <a:bodyPr wrap="square" rtlCol="0">
            <a:spAutoFit/>
          </a:bodyPr>
          <a:lstStyle/>
          <a:p>
            <a:r>
              <a:rPr lang="en-US" sz="2000" dirty="0"/>
              <a:t>The data will be provided explicitly without any premium features so that everyone can use the web app without any restrictions and the data.</a:t>
            </a:r>
          </a:p>
          <a:p>
            <a:endParaRPr lang="en-US" sz="2000" dirty="0"/>
          </a:p>
          <a:p>
            <a:r>
              <a:rPr lang="en-US" sz="2000" dirty="0"/>
              <a:t>We plan to expand the reach of the Web App through proper advertising so that it reaches a wider section of audience especially the targeted ones which include the age group of 50-80.</a:t>
            </a:r>
            <a:endParaRPr lang="en-IN" sz="2000" dirty="0"/>
          </a:p>
        </p:txBody>
      </p:sp>
    </p:spTree>
    <p:extLst>
      <p:ext uri="{BB962C8B-B14F-4D97-AF65-F5344CB8AC3E}">
        <p14:creationId xmlns:p14="http://schemas.microsoft.com/office/powerpoint/2010/main" val="42900197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457</TotalTime>
  <Words>449</Words>
  <Application>Microsoft Office PowerPoint</Application>
  <PresentationFormat>Widescreen</PresentationFormat>
  <Paragraphs>46</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Roboto</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ANMOL AGARWAL</dc:creator>
  <cp:lastModifiedBy>Siddartha Mareedu</cp:lastModifiedBy>
  <cp:revision>6</cp:revision>
  <dcterms:created xsi:type="dcterms:W3CDTF">2021-07-29T07:28:42Z</dcterms:created>
  <dcterms:modified xsi:type="dcterms:W3CDTF">2021-07-29T18:20:27Z</dcterms:modified>
</cp:coreProperties>
</file>