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4389"/>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4339650"/>
          </a:xfrm>
          <a:prstGeom prst="rect">
            <a:avLst/>
          </a:prstGeom>
          <a:noFill/>
        </p:spPr>
        <p:txBody>
          <a:bodyPr wrap="square" rtlCol="0">
            <a:spAutoFit/>
          </a:bodyPr>
          <a:lstStyle/>
          <a:p>
            <a:pPr algn="ctr"/>
            <a:r>
              <a:rPr lang="en-US" sz="4000" b="1" dirty="0">
                <a:latin typeface="Berlin Sans FB" panose="020E0602020502020306" pitchFamily="34" charset="0"/>
              </a:rPr>
              <a:t>TEAM DRACULA</a:t>
            </a:r>
          </a:p>
          <a:p>
            <a:pPr algn="ctr"/>
            <a:endParaRPr lang="en-US" sz="4000" b="1" dirty="0">
              <a:latin typeface="Berlin Sans FB" panose="020E0602020502020306" pitchFamily="34" charset="0"/>
            </a:endParaRPr>
          </a:p>
          <a:p>
            <a:pPr algn="ctr"/>
            <a:r>
              <a:rPr lang="en-IN" sz="2800" b="1" dirty="0">
                <a:latin typeface="Algerian" panose="04020705040A02060702" pitchFamily="82" charset="0"/>
              </a:rPr>
              <a:t>OPEN INNOVATION</a:t>
            </a:r>
          </a:p>
          <a:p>
            <a:pPr algn="ctr"/>
            <a:endParaRPr lang="en-IN" sz="2800" b="1" dirty="0">
              <a:latin typeface="Algerian" panose="04020705040A02060702" pitchFamily="82" charset="0"/>
            </a:endParaRPr>
          </a:p>
          <a:p>
            <a:pPr marL="342900" indent="-342900">
              <a:buFont typeface="Wingdings" panose="05000000000000000000" pitchFamily="2" charset="2"/>
              <a:buChar char="q"/>
            </a:pPr>
            <a:r>
              <a:rPr lang="en-IN" sz="2000" b="1" dirty="0">
                <a:latin typeface="Bahnschrift SemiCondensed" panose="020B0502040204020203" pitchFamily="34" charset="0"/>
              </a:rPr>
              <a:t>ARKA DEY (LEADER)</a:t>
            </a:r>
          </a:p>
          <a:p>
            <a:pPr marL="342900" indent="-342900">
              <a:buFont typeface="Wingdings" panose="05000000000000000000" pitchFamily="2" charset="2"/>
              <a:buChar char="q"/>
            </a:pPr>
            <a:r>
              <a:rPr lang="en-IN" sz="2000" b="1" dirty="0">
                <a:latin typeface="Bahnschrift SemiCondensed" panose="020B0502040204020203" pitchFamily="34" charset="0"/>
              </a:rPr>
              <a:t>PRIYANSHU KUMAR</a:t>
            </a:r>
          </a:p>
          <a:p>
            <a:endParaRPr lang="en-IN" sz="2000" b="1" dirty="0">
              <a:latin typeface="Bahnschrift SemiCondensed" panose="020B0502040204020203" pitchFamily="34" charset="0"/>
            </a:endParaRPr>
          </a:p>
          <a:p>
            <a:r>
              <a:rPr lang="en-IN" sz="2000" b="1" dirty="0">
                <a:latin typeface="Bahnschrift SemiCondensed" panose="020B0502040204020203" pitchFamily="34" charset="0"/>
              </a:rPr>
              <a:t>A website designed especially to point out the economic and the mechanical differences between Fuel cars and Electric cars through an user interactive method which also includes 3D depiction of specifies cars models.</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1497366" y="1418430"/>
            <a:ext cx="8223682" cy="5316840"/>
          </a:xfrm>
          <a:prstGeom prst="rect">
            <a:avLst/>
          </a:prstGeom>
          <a:noFill/>
        </p:spPr>
        <p:txBody>
          <a:bodyPr wrap="square" rtlCol="0">
            <a:spAutoFit/>
          </a:bodyPr>
          <a:lstStyle/>
          <a:p>
            <a:pPr algn="ctr">
              <a:lnSpc>
                <a:spcPct val="150000"/>
              </a:lnSpc>
            </a:pPr>
            <a:r>
              <a:rPr lang="en-US" sz="2800" dirty="0">
                <a:latin typeface="Kristen ITC" panose="03050502040202030202" pitchFamily="66" charset="0"/>
                <a:cs typeface="Times New Roman" panose="02020603050405020304" pitchFamily="18" charset="0"/>
              </a:rPr>
              <a:t>ABSTARCT</a:t>
            </a:r>
          </a:p>
          <a:p>
            <a:pPr>
              <a:lnSpc>
                <a:spcPct val="150000"/>
              </a:lnSpc>
            </a:pPr>
            <a:r>
              <a:rPr lang="en-US" sz="2000" dirty="0">
                <a:latin typeface="Matura MT Script Capitals" panose="03020802060602070202" pitchFamily="66" charset="0"/>
                <a:cs typeface="Times New Roman" panose="02020603050405020304" pitchFamily="18" charset="0"/>
              </a:rPr>
              <a:t>We have created a with information on Fuel cars and Electric cars and have also provided an interactive way of filtering out the cars which the user chooses. We have also tried to depict 3-D models of certain Electric and Fuel cars, which provides a real-time visual experience to the user while entering out website.</a:t>
            </a:r>
            <a:br>
              <a:rPr lang="en-US" sz="2000" dirty="0">
                <a:latin typeface="Matura MT Script Capitals" panose="03020802060602070202" pitchFamily="66" charset="0"/>
                <a:cs typeface="Times New Roman" panose="02020603050405020304" pitchFamily="18" charset="0"/>
              </a:rPr>
            </a:br>
            <a:r>
              <a:rPr lang="en-US" sz="2000" dirty="0">
                <a:latin typeface="Matura MT Script Capitals" panose="03020802060602070202" pitchFamily="66" charset="0"/>
                <a:cs typeface="Times New Roman" panose="02020603050405020304" pitchFamily="18" charset="0"/>
              </a:rPr>
              <a:t>The most eye-catching features of our website are the 3-D visualizations of the cars and the other one is the appropriate filtering of users choices of cars.</a:t>
            </a:r>
            <a:br>
              <a:rPr lang="en-US" sz="2000" dirty="0">
                <a:latin typeface="Matura MT Script Capitals" panose="03020802060602070202" pitchFamily="66" charset="0"/>
                <a:cs typeface="Times New Roman" panose="02020603050405020304" pitchFamily="18" charset="0"/>
              </a:rPr>
            </a:br>
            <a:r>
              <a:rPr lang="en-US" sz="2000" dirty="0">
                <a:latin typeface="Matura MT Script Capitals" panose="03020802060602070202" pitchFamily="66" charset="0"/>
                <a:cs typeface="Times New Roman" panose="02020603050405020304" pitchFamily="18" charset="0"/>
              </a:rPr>
              <a:t>This is a prototype which can be further developed if added a Database of </a:t>
            </a:r>
            <a:r>
              <a:rPr lang="en-US" sz="2000" dirty="0" err="1">
                <a:latin typeface="Matura MT Script Capitals" panose="03020802060602070202" pitchFamily="66" charset="0"/>
                <a:cs typeface="Times New Roman" panose="02020603050405020304" pitchFamily="18" charset="0"/>
              </a:rPr>
              <a:t>cars’s</a:t>
            </a:r>
            <a:r>
              <a:rPr lang="en-US" sz="2000" dirty="0">
                <a:latin typeface="Matura MT Script Capitals" panose="03020802060602070202" pitchFamily="66" charset="0"/>
                <a:cs typeface="Times New Roman" panose="02020603050405020304" pitchFamily="18" charset="0"/>
              </a:rPr>
              <a:t> data to it.</a:t>
            </a:r>
            <a:endParaRPr lang="en-IN" sz="2000" dirty="0">
              <a:latin typeface="Matura MT Script Capitals" panose="03020802060602070202" pitchFamily="66"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graphicFrame>
        <p:nvGraphicFramePr>
          <p:cNvPr id="5" name="Table 5">
            <a:extLst>
              <a:ext uri="{FF2B5EF4-FFF2-40B4-BE49-F238E27FC236}">
                <a16:creationId xmlns:a16="http://schemas.microsoft.com/office/drawing/2014/main" id="{DC71E7F1-E93F-44B2-806F-4530484435BA}"/>
              </a:ext>
            </a:extLst>
          </p:cNvPr>
          <p:cNvGraphicFramePr>
            <a:graphicFrameLocks noGrp="1"/>
          </p:cNvGraphicFramePr>
          <p:nvPr>
            <p:ph idx="1"/>
            <p:extLst>
              <p:ext uri="{D42A27DB-BD31-4B8C-83A1-F6EECF244321}">
                <p14:modId xmlns:p14="http://schemas.microsoft.com/office/powerpoint/2010/main" val="3670233422"/>
              </p:ext>
            </p:extLst>
          </p:nvPr>
        </p:nvGraphicFramePr>
        <p:xfrm>
          <a:off x="838200" y="1825625"/>
          <a:ext cx="10515597" cy="14833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632002675"/>
                    </a:ext>
                  </a:extLst>
                </a:gridCol>
                <a:gridCol w="3505199">
                  <a:extLst>
                    <a:ext uri="{9D8B030D-6E8A-4147-A177-3AD203B41FA5}">
                      <a16:colId xmlns:a16="http://schemas.microsoft.com/office/drawing/2014/main" val="1856876554"/>
                    </a:ext>
                  </a:extLst>
                </a:gridCol>
                <a:gridCol w="3505199">
                  <a:extLst>
                    <a:ext uri="{9D8B030D-6E8A-4147-A177-3AD203B41FA5}">
                      <a16:colId xmlns:a16="http://schemas.microsoft.com/office/drawing/2014/main" val="782583409"/>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89478266"/>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48109427"/>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58677711"/>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20701659"/>
                  </a:ext>
                </a:extLst>
              </a:tr>
            </a:tbl>
          </a:graphicData>
        </a:graphic>
      </p:graphicFrame>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1464815" y="1690688"/>
            <a:ext cx="9019713" cy="4493538"/>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p>
          <a:p>
            <a:pPr marL="342900" indent="-342900">
              <a:buFont typeface="Wingdings" panose="05000000000000000000" pitchFamily="2" charset="2"/>
              <a:buChar char="Ø"/>
            </a:pPr>
            <a:r>
              <a:rPr lang="en-IN" sz="2400" b="1" dirty="0">
                <a:latin typeface="SimSun-ExtB" panose="02010609060101010101" pitchFamily="49" charset="-122"/>
                <a:ea typeface="SimSun-ExtB" panose="02010609060101010101" pitchFamily="49" charset="-122"/>
                <a:cs typeface="Times New Roman" panose="02020603050405020304" pitchFamily="18" charset="0"/>
              </a:rPr>
              <a:t>3D rotating car models allowing the user to see the get a real time experience with the exteriors of their favourite car.</a:t>
            </a:r>
          </a:p>
          <a:p>
            <a:pPr marL="342900" indent="-342900">
              <a:buFont typeface="Wingdings" panose="05000000000000000000" pitchFamily="2" charset="2"/>
              <a:buChar char="Ø"/>
            </a:pPr>
            <a:r>
              <a:rPr lang="en-IN" sz="2400" b="1" dirty="0">
                <a:latin typeface="SimSun-ExtB" panose="02010609060101010101" pitchFamily="49" charset="-122"/>
                <a:ea typeface="SimSun-ExtB" panose="02010609060101010101" pitchFamily="49" charset="-122"/>
                <a:cs typeface="Times New Roman" panose="02020603050405020304" pitchFamily="18" charset="0"/>
              </a:rPr>
              <a:t>With further development it can also be programmed for 3D visualization of the indoors of the car.</a:t>
            </a:r>
          </a:p>
          <a:p>
            <a:pPr marL="342900" indent="-342900">
              <a:buFont typeface="Wingdings" panose="05000000000000000000" pitchFamily="2" charset="2"/>
              <a:buChar char="Ø"/>
            </a:pPr>
            <a:endParaRPr lang="en-IN" sz="2400" b="1" dirty="0">
              <a:latin typeface="SimSun-ExtB" panose="02010609060101010101" pitchFamily="49" charset="-122"/>
              <a:ea typeface="SimSun-ExtB"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Ø"/>
            </a:pPr>
            <a:endParaRPr lang="en-IN" sz="2400" b="1" dirty="0">
              <a:latin typeface="SimSun-ExtB" panose="02010609060101010101" pitchFamily="49" charset="-122"/>
              <a:ea typeface="SimSun-ExtB" panose="02010609060101010101" pitchFamily="49" charset="-122"/>
              <a:cs typeface="Times New Roman" panose="02020603050405020304" pitchFamily="18" charset="0"/>
            </a:endParaRPr>
          </a:p>
          <a:p>
            <a:endParaRPr lang="en-IN" sz="4400" b="1" dirty="0">
              <a:latin typeface="Times New Roman" panose="02020603050405020304" pitchFamily="18" charset="0"/>
              <a:cs typeface="Times New Roman" panose="02020603050405020304" pitchFamily="18" charset="0"/>
            </a:endParaRPr>
          </a:p>
          <a:p>
            <a:r>
              <a:rPr lang="en-IN" dirty="0"/>
              <a:t> </a:t>
            </a:r>
          </a:p>
        </p:txBody>
      </p:sp>
      <p:graphicFrame>
        <p:nvGraphicFramePr>
          <p:cNvPr id="9" name="Table 9">
            <a:extLst>
              <a:ext uri="{FF2B5EF4-FFF2-40B4-BE49-F238E27FC236}">
                <a16:creationId xmlns:a16="http://schemas.microsoft.com/office/drawing/2014/main" id="{07C2511A-EA85-4066-8706-7E6C33978F60}"/>
              </a:ext>
            </a:extLst>
          </p:cNvPr>
          <p:cNvGraphicFramePr>
            <a:graphicFrameLocks noGrp="1"/>
          </p:cNvGraphicFramePr>
          <p:nvPr>
            <p:extLst>
              <p:ext uri="{D42A27DB-BD31-4B8C-83A1-F6EECF244321}">
                <p14:modId xmlns:p14="http://schemas.microsoft.com/office/powerpoint/2010/main" val="2978831796"/>
              </p:ext>
            </p:extLst>
          </p:nvPr>
        </p:nvGraphicFramePr>
        <p:xfrm>
          <a:off x="1764439" y="442563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53896382"/>
                    </a:ext>
                  </a:extLst>
                </a:gridCol>
                <a:gridCol w="4064000">
                  <a:extLst>
                    <a:ext uri="{9D8B030D-6E8A-4147-A177-3AD203B41FA5}">
                      <a16:colId xmlns:a16="http://schemas.microsoft.com/office/drawing/2014/main" val="1161027550"/>
                    </a:ext>
                  </a:extLst>
                </a:gridCol>
              </a:tblGrid>
              <a:tr h="370840">
                <a:tc>
                  <a:txBody>
                    <a:bodyPr/>
                    <a:lstStyle/>
                    <a:p>
                      <a:r>
                        <a:rPr lang="en-US" dirty="0"/>
                        <a:t>FUEL CARS</a:t>
                      </a:r>
                      <a:endParaRPr lang="en-IN" dirty="0"/>
                    </a:p>
                  </a:txBody>
                  <a:tcPr/>
                </a:tc>
                <a:tc>
                  <a:txBody>
                    <a:bodyPr/>
                    <a:lstStyle/>
                    <a:p>
                      <a:r>
                        <a:rPr lang="en-US" dirty="0"/>
                        <a:t>ELECTRIC CARS</a:t>
                      </a:r>
                      <a:endParaRPr lang="en-IN" dirty="0"/>
                    </a:p>
                  </a:txBody>
                  <a:tcPr/>
                </a:tc>
                <a:extLst>
                  <a:ext uri="{0D108BD9-81ED-4DB2-BD59-A6C34878D82A}">
                    <a16:rowId xmlns:a16="http://schemas.microsoft.com/office/drawing/2014/main" val="3720280856"/>
                  </a:ext>
                </a:extLst>
              </a:tr>
              <a:tr h="370840">
                <a:tc>
                  <a:txBody>
                    <a:bodyPr/>
                    <a:lstStyle/>
                    <a:p>
                      <a:r>
                        <a:rPr lang="en-US" dirty="0"/>
                        <a:t>PORSCHE CAYENNE</a:t>
                      </a:r>
                      <a:endParaRPr lang="en-IN" dirty="0"/>
                    </a:p>
                  </a:txBody>
                  <a:tcPr/>
                </a:tc>
                <a:tc>
                  <a:txBody>
                    <a:bodyPr/>
                    <a:lstStyle/>
                    <a:p>
                      <a:r>
                        <a:rPr lang="en-US" dirty="0"/>
                        <a:t>JAGUAR </a:t>
                      </a:r>
                      <a:r>
                        <a:rPr lang="en-US" dirty="0" err="1"/>
                        <a:t>i</a:t>
                      </a:r>
                      <a:r>
                        <a:rPr lang="en-US" dirty="0"/>
                        <a:t>-PACE</a:t>
                      </a:r>
                      <a:endParaRPr lang="en-IN" dirty="0"/>
                    </a:p>
                  </a:txBody>
                  <a:tcPr/>
                </a:tc>
                <a:extLst>
                  <a:ext uri="{0D108BD9-81ED-4DB2-BD59-A6C34878D82A}">
                    <a16:rowId xmlns:a16="http://schemas.microsoft.com/office/drawing/2014/main" val="1357067574"/>
                  </a:ext>
                </a:extLst>
              </a:tr>
              <a:tr h="370840">
                <a:tc>
                  <a:txBody>
                    <a:bodyPr/>
                    <a:lstStyle/>
                    <a:p>
                      <a:r>
                        <a:rPr lang="en-US" dirty="0"/>
                        <a:t>MERCEDES BENZ</a:t>
                      </a:r>
                      <a:endParaRPr lang="en-IN" dirty="0"/>
                    </a:p>
                  </a:txBody>
                  <a:tcPr/>
                </a:tc>
                <a:tc>
                  <a:txBody>
                    <a:bodyPr/>
                    <a:lstStyle/>
                    <a:p>
                      <a:r>
                        <a:rPr lang="en-US" dirty="0"/>
                        <a:t>RIVINA-C2-NEVARA</a:t>
                      </a:r>
                      <a:endParaRPr lang="en-IN" dirty="0"/>
                    </a:p>
                  </a:txBody>
                  <a:tcPr/>
                </a:tc>
                <a:extLst>
                  <a:ext uri="{0D108BD9-81ED-4DB2-BD59-A6C34878D82A}">
                    <a16:rowId xmlns:a16="http://schemas.microsoft.com/office/drawing/2014/main" val="667450240"/>
                  </a:ext>
                </a:extLst>
              </a:tr>
              <a:tr h="370840">
                <a:tc>
                  <a:txBody>
                    <a:bodyPr/>
                    <a:lstStyle/>
                    <a:p>
                      <a:r>
                        <a:rPr lang="en-US" dirty="0"/>
                        <a:t>AUDI Q7</a:t>
                      </a:r>
                      <a:endParaRPr lang="en-IN" dirty="0"/>
                    </a:p>
                  </a:txBody>
                  <a:tcPr/>
                </a:tc>
                <a:tc>
                  <a:txBody>
                    <a:bodyPr/>
                    <a:lstStyle/>
                    <a:p>
                      <a:r>
                        <a:rPr lang="en-US"/>
                        <a:t>RIVINA CONCEPT ONE</a:t>
                      </a:r>
                      <a:endParaRPr lang="en-IN" dirty="0"/>
                    </a:p>
                  </a:txBody>
                  <a:tcPr/>
                </a:tc>
                <a:extLst>
                  <a:ext uri="{0D108BD9-81ED-4DB2-BD59-A6C34878D82A}">
                    <a16:rowId xmlns:a16="http://schemas.microsoft.com/office/drawing/2014/main" val="614150966"/>
                  </a:ext>
                </a:extLst>
              </a:tr>
            </a:tbl>
          </a:graphicData>
        </a:graphic>
      </p:graphicFrame>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549305" y="1789767"/>
            <a:ext cx="11093387" cy="4154984"/>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TECHNOLOGY STACK</a:t>
            </a:r>
          </a:p>
          <a:p>
            <a:pPr algn="ctr"/>
            <a:r>
              <a:rPr lang="en-US" sz="2400" b="1" dirty="0">
                <a:latin typeface="Times New Roman" panose="02020603050405020304" pitchFamily="18" charset="0"/>
                <a:cs typeface="Times New Roman" panose="02020603050405020304" pitchFamily="18" charset="0"/>
              </a:rPr>
              <a:t>1.Three.js:-Three.js is a JavaScript library that makes webGL-3d in the browser-very easy.</a:t>
            </a:r>
          </a:p>
          <a:p>
            <a:pPr algn="ctr"/>
            <a:r>
              <a:rPr lang="en-US" sz="2400" b="1" dirty="0">
                <a:latin typeface="Times New Roman" panose="02020603050405020304" pitchFamily="18" charset="0"/>
                <a:cs typeface="Times New Roman" panose="02020603050405020304" pitchFamily="18" charset="0"/>
              </a:rPr>
              <a:t>To actually be able to display anything with Three.js, we need three things:</a:t>
            </a:r>
          </a:p>
          <a:p>
            <a:pPr algn="ctr"/>
            <a:r>
              <a:rPr lang="en-US" sz="2400" b="1" dirty="0">
                <a:latin typeface="Times New Roman" panose="02020603050405020304" pitchFamily="18" charset="0"/>
                <a:cs typeface="Times New Roman" panose="02020603050405020304" pitchFamily="18" charset="0"/>
              </a:rPr>
              <a:t>              A scene, a camera and a renderer.</a:t>
            </a:r>
          </a:p>
          <a:p>
            <a:pPr marL="342900" indent="-342900" algn="ct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Scenes allow you to set up what and where is to be rendered by three.js.</a:t>
            </a:r>
          </a:p>
          <a:p>
            <a:pPr marL="342900" indent="-342900" algn="ct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The most common camera used in three.js is the perspective camera. it gives a 3d view where things in the distance appear smaller than things up close. </a:t>
            </a:r>
          </a:p>
          <a:p>
            <a:pPr marL="342900" indent="-342900" algn="ct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webGL</a:t>
            </a:r>
            <a:r>
              <a:rPr lang="en-US" sz="2400" b="1" dirty="0">
                <a:latin typeface="Times New Roman" panose="02020603050405020304" pitchFamily="18" charset="0"/>
                <a:cs typeface="Times New Roman" panose="02020603050405020304" pitchFamily="18" charset="0"/>
              </a:rPr>
              <a:t> renderer displays your beautifully crafted scenes using </a:t>
            </a:r>
            <a:r>
              <a:rPr lang="en-US" sz="2400" b="1" dirty="0" err="1">
                <a:latin typeface="Times New Roman" panose="02020603050405020304" pitchFamily="18" charset="0"/>
                <a:cs typeface="Times New Roman" panose="02020603050405020304" pitchFamily="18" charset="0"/>
              </a:rPr>
              <a:t>webGl</a:t>
            </a:r>
            <a:r>
              <a:rPr lang="en-US" sz="2400" b="1" dirty="0">
                <a:latin typeface="Times New Roman" panose="02020603050405020304" pitchFamily="18" charset="0"/>
                <a:cs typeface="Times New Roman" panose="02020603050405020304" pitchFamily="18" charset="0"/>
              </a:rPr>
              <a:t>. 2.GLTFLoader.js:- </a:t>
            </a:r>
            <a:r>
              <a:rPr lang="en-US" sz="2400" b="1" dirty="0" err="1">
                <a:latin typeface="Times New Roman" panose="02020603050405020304" pitchFamily="18" charset="0"/>
                <a:cs typeface="Times New Roman" panose="02020603050405020304" pitchFamily="18" charset="0"/>
              </a:rPr>
              <a:t>glTF</a:t>
            </a:r>
            <a:r>
              <a:rPr lang="en-US" sz="2400" b="1" dirty="0">
                <a:latin typeface="Times New Roman" panose="02020603050405020304" pitchFamily="18" charset="0"/>
                <a:cs typeface="Times New Roman" panose="02020603050405020304" pitchFamily="18" charset="0"/>
              </a:rPr>
              <a:t> is an open format specification for efficient delivery and loading of 3D content. Therefore, GLTF loader supports </a:t>
            </a:r>
            <a:r>
              <a:rPr lang="en-US" sz="2400" b="1" dirty="0" err="1">
                <a:latin typeface="Times New Roman" panose="02020603050405020304" pitchFamily="18" charset="0"/>
                <a:cs typeface="Times New Roman" panose="02020603050405020304" pitchFamily="18" charset="0"/>
              </a:rPr>
              <a:t>glTF</a:t>
            </a:r>
            <a:r>
              <a:rPr lang="en-US" sz="2400" b="1" dirty="0">
                <a:latin typeface="Times New Roman" panose="02020603050405020304" pitchFamily="18" charset="0"/>
                <a:cs typeface="Times New Roman" panose="02020603050405020304" pitchFamily="18" charset="0"/>
              </a:rPr>
              <a:t> 2.0 extensions.</a:t>
            </a: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1941250" y="1616025"/>
            <a:ext cx="7918882" cy="477053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TECHNOLOGY STACK</a:t>
            </a:r>
          </a:p>
          <a:p>
            <a:pPr algn="ctr"/>
            <a:r>
              <a:rPr lang="en-IN" sz="2400" b="1" dirty="0">
                <a:latin typeface="Times New Roman" panose="02020603050405020304" pitchFamily="18" charset="0"/>
                <a:cs typeface="Times New Roman" panose="02020603050405020304" pitchFamily="18" charset="0"/>
              </a:rPr>
              <a:t>1.jQuery.js:-jQuery is a JavaScript library designed to simplify HTML,DOM,CSS animation and many more.</a:t>
            </a:r>
          </a:p>
          <a:p>
            <a:pPr algn="ctr"/>
            <a:r>
              <a:rPr lang="en-IN" sz="2400" b="1" dirty="0" err="1">
                <a:latin typeface="Times New Roman" panose="02020603050405020304" pitchFamily="18" charset="0"/>
                <a:cs typeface="Times New Roman" panose="02020603050405020304" pitchFamily="18" charset="0"/>
              </a:rPr>
              <a:t>Jquery</a:t>
            </a:r>
            <a:r>
              <a:rPr lang="en-IN" sz="2400" b="1" dirty="0">
                <a:latin typeface="Times New Roman" panose="02020603050405020304" pitchFamily="18" charset="0"/>
                <a:cs typeface="Times New Roman" panose="02020603050405020304" pitchFamily="18" charset="0"/>
              </a:rPr>
              <a:t> takes a lot of common tasks that require many lines of JavaScript code to accomplish, and wraps them into methods that you can call with a single line of code.</a:t>
            </a:r>
          </a:p>
          <a:p>
            <a:pPr algn="ctr"/>
            <a:endParaRPr lang="en-IN"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2.Modernizr.js:-</a:t>
            </a:r>
            <a:r>
              <a:rPr lang="en-IN" sz="2400" b="1" dirty="0" err="1">
                <a:latin typeface="Times New Roman" panose="02020603050405020304" pitchFamily="18" charset="0"/>
                <a:cs typeface="Times New Roman" panose="02020603050405020304" pitchFamily="18" charset="0"/>
              </a:rPr>
              <a:t>Modernizr</a:t>
            </a:r>
            <a:r>
              <a:rPr lang="en-IN" sz="2400" b="1" dirty="0">
                <a:latin typeface="Times New Roman" panose="02020603050405020304" pitchFamily="18" charset="0"/>
                <a:cs typeface="Times New Roman" panose="02020603050405020304" pitchFamily="18" charset="0"/>
              </a:rPr>
              <a:t> is a JavaScript library that detects the features available in a user’s browser. This lets web pages avoid unsupported features by informing the user their browser isn’t supported or loading a </a:t>
            </a:r>
            <a:r>
              <a:rPr lang="en-IN" sz="2400" b="1" dirty="0" err="1">
                <a:latin typeface="Times New Roman" panose="02020603050405020304" pitchFamily="18" charset="0"/>
                <a:cs typeface="Times New Roman" panose="02020603050405020304" pitchFamily="18" charset="0"/>
              </a:rPr>
              <a:t>polyfill</a:t>
            </a:r>
            <a:r>
              <a:rPr lang="en-IN" sz="2400" b="1" dirty="0">
                <a:latin typeface="Times New Roman" panose="02020603050405020304" pitchFamily="18" charset="0"/>
                <a:cs typeface="Times New Roman" panose="02020603050405020304" pitchFamily="18" charset="0"/>
              </a:rPr>
              <a:t>.</a:t>
            </a:r>
          </a:p>
          <a:p>
            <a:pPr algn="ctr"/>
            <a:r>
              <a:rPr lang="en-IN" sz="40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1088994" y="1180087"/>
            <a:ext cx="10014012" cy="6063198"/>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a:t>
            </a:r>
          </a:p>
          <a:p>
            <a:endParaRPr lang="en-IN" sz="4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b="1" dirty="0">
                <a:latin typeface="Segoe UI Emoji" panose="020B0502040204020203" pitchFamily="34" charset="0"/>
                <a:ea typeface="Segoe UI Emoji" panose="020B0502040204020203" pitchFamily="34" charset="0"/>
                <a:cs typeface="Times New Roman" panose="02020603050405020304" pitchFamily="18" charset="0"/>
              </a:rPr>
              <a:t>On further development it can become a better website to rate, review and compare cars before buying, everything depending on User Experience.</a:t>
            </a:r>
          </a:p>
          <a:p>
            <a:pPr marL="342900" indent="-342900">
              <a:lnSpc>
                <a:spcPct val="150000"/>
              </a:lnSpc>
              <a:buFont typeface="Wingdings" panose="05000000000000000000" pitchFamily="2" charset="2"/>
              <a:buChar char="Ø"/>
            </a:pPr>
            <a:r>
              <a:rPr lang="en-IN" sz="2400" b="1" dirty="0">
                <a:latin typeface="Segoe UI Emoji" panose="020B0502040204020203" pitchFamily="34" charset="0"/>
                <a:ea typeface="Segoe UI Emoji" panose="020B0502040204020203" pitchFamily="34" charset="0"/>
                <a:cs typeface="Times New Roman" panose="02020603050405020304" pitchFamily="18" charset="0"/>
              </a:rPr>
              <a:t>The 3D designs are good communication method between business and non-technical clients.</a:t>
            </a:r>
          </a:p>
          <a:p>
            <a:pPr marL="342900" indent="-342900">
              <a:lnSpc>
                <a:spcPct val="200000"/>
              </a:lnSpc>
              <a:buFont typeface="Wingdings" panose="05000000000000000000" pitchFamily="2" charset="2"/>
              <a:buChar char="Ø"/>
            </a:pPr>
            <a:r>
              <a:rPr lang="en-IN" sz="2400" b="1" dirty="0">
                <a:latin typeface="Segoe UI Emoji" panose="020B0502040204020203" pitchFamily="34" charset="0"/>
                <a:ea typeface="Segoe UI Emoji" panose="020B0502040204020203" pitchFamily="34" charset="0"/>
                <a:cs typeface="Times New Roman" panose="02020603050405020304" pitchFamily="18" charset="0"/>
              </a:rPr>
              <a:t>The 3D car model prior actual product will help enhance the quality of the final product.</a:t>
            </a:r>
          </a:p>
          <a:p>
            <a:pPr marL="342900" indent="-342900">
              <a:buFont typeface="Wingdings" panose="05000000000000000000" pitchFamily="2" charset="2"/>
              <a:buChar char="Ø"/>
            </a:pPr>
            <a:endParaRPr lang="en-IN" sz="2400" b="1" dirty="0">
              <a:latin typeface="Segoe UI Emoji" panose="020B0502040204020203" pitchFamily="34" charset="0"/>
              <a:ea typeface="Segoe UI Emoji" panose="020B0502040204020203"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522</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SimSun-ExtB</vt:lpstr>
      <vt:lpstr>Algerian</vt:lpstr>
      <vt:lpstr>Arial</vt:lpstr>
      <vt:lpstr>Bahnschrift SemiCondensed</vt:lpstr>
      <vt:lpstr>Berlin Sans FB</vt:lpstr>
      <vt:lpstr>Calibri</vt:lpstr>
      <vt:lpstr>Calibri Light</vt:lpstr>
      <vt:lpstr>Kristen ITC</vt:lpstr>
      <vt:lpstr>Matura MT Script Capitals</vt:lpstr>
      <vt:lpstr>Segoe UI Emoji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ARKA DEY</cp:lastModifiedBy>
  <cp:revision>7</cp:revision>
  <dcterms:created xsi:type="dcterms:W3CDTF">2021-07-29T07:28:42Z</dcterms:created>
  <dcterms:modified xsi:type="dcterms:W3CDTF">2021-07-30T04:26:24Z</dcterms:modified>
</cp:coreProperties>
</file>