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62" r:id="rId4"/>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B0026-B7D1-4CEE-A9EC-024BAE7ECDFA}" type="datetimeFigureOut">
              <a:rPr lang="en-IN" smtClean="0"/>
              <a:t>29-07-2021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EB200-983D-4A1E-84AF-61B298A5786E}" type="slidenum">
              <a:rPr lang="en-IN" smtClean="0"/>
              <a:t>‹#›</a:t>
            </a:fld>
            <a:endParaRPr lang="en-IN"/>
          </a:p>
        </p:txBody>
      </p:sp>
    </p:spTree>
    <p:extLst>
      <p:ext uri="{BB962C8B-B14F-4D97-AF65-F5344CB8AC3E}">
        <p14:creationId xmlns:p14="http://schemas.microsoft.com/office/powerpoint/2010/main" val="404465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1398954" y="1485820"/>
            <a:ext cx="9386277" cy="4832092"/>
          </a:xfrm>
          <a:prstGeom prst="rect">
            <a:avLst/>
          </a:prstGeom>
          <a:noFill/>
        </p:spPr>
        <p:txBody>
          <a:bodyPr wrap="square" rtlCol="0">
            <a:spAutoFit/>
          </a:bodyPr>
          <a:lstStyle/>
          <a:p>
            <a:pPr marL="342900" indent="-342900">
              <a:buAutoNum type="arabicPeriod"/>
            </a:pPr>
            <a:r>
              <a:rPr lang="en-IN" sz="3200" dirty="0"/>
              <a:t>Team Name - </a:t>
            </a:r>
            <a:r>
              <a:rPr lang="en-IN" sz="2800" b="1" u="sng" dirty="0"/>
              <a:t>DALCV_CODE_WITH_US</a:t>
            </a:r>
          </a:p>
          <a:p>
            <a:endParaRPr lang="en-IN" sz="3200" dirty="0"/>
          </a:p>
          <a:p>
            <a:r>
              <a:rPr lang="en-IN" sz="3200" dirty="0"/>
              <a:t>2. Members Name and Phone Numbers  </a:t>
            </a:r>
          </a:p>
          <a:p>
            <a:r>
              <a:rPr lang="en-IN" sz="2400" b="1" u="sng" dirty="0" err="1"/>
              <a:t>Sreeram</a:t>
            </a:r>
            <a:r>
              <a:rPr lang="en-IN" sz="2400" b="1" u="sng" dirty="0"/>
              <a:t> </a:t>
            </a:r>
            <a:r>
              <a:rPr lang="en-IN" sz="2400" b="1" u="sng" dirty="0" err="1"/>
              <a:t>Divya</a:t>
            </a:r>
            <a:r>
              <a:rPr lang="en-IN" sz="2400" b="1" u="sng" dirty="0"/>
              <a:t> Sri(Leader) *</a:t>
            </a:r>
            <a:r>
              <a:rPr lang="en-IN" sz="2400" b="1" dirty="0"/>
              <a:t>           ph.no: 9150466889</a:t>
            </a:r>
          </a:p>
          <a:p>
            <a:r>
              <a:rPr lang="en-IN" sz="2400" b="1" dirty="0" err="1"/>
              <a:t>Nerella</a:t>
            </a:r>
            <a:r>
              <a:rPr lang="en-IN" sz="2400" b="1" dirty="0"/>
              <a:t> Sai                                          ph.no: 9390083836</a:t>
            </a:r>
          </a:p>
          <a:p>
            <a:r>
              <a:rPr lang="en-IN" sz="2400" b="1" dirty="0" err="1"/>
              <a:t>A.Sai</a:t>
            </a:r>
            <a:r>
              <a:rPr lang="en-IN" sz="2400" b="1" dirty="0"/>
              <a:t> </a:t>
            </a:r>
            <a:r>
              <a:rPr lang="en-IN" sz="2400" b="1" dirty="0" err="1"/>
              <a:t>Charish</a:t>
            </a:r>
            <a:r>
              <a:rPr lang="en-IN" sz="2400" b="1" dirty="0"/>
              <a:t>                                      ph.no: 7386347481</a:t>
            </a:r>
          </a:p>
          <a:p>
            <a:r>
              <a:rPr lang="en-IN" sz="2400" b="1" dirty="0"/>
              <a:t>Vara Lakshmi </a:t>
            </a:r>
            <a:r>
              <a:rPr lang="en-IN" sz="2400" b="1" dirty="0" err="1"/>
              <a:t>Yimani</a:t>
            </a:r>
            <a:r>
              <a:rPr lang="en-IN" sz="2400" b="1" dirty="0"/>
              <a:t>                        ph.no: 6309807747</a:t>
            </a:r>
          </a:p>
          <a:p>
            <a:r>
              <a:rPr lang="en-IN" sz="2400" b="1" dirty="0" err="1"/>
              <a:t>K.Lahari</a:t>
            </a:r>
            <a:r>
              <a:rPr lang="en-IN" sz="2400" b="1" dirty="0"/>
              <a:t>                                               ph.no: 6304918170</a:t>
            </a:r>
          </a:p>
          <a:p>
            <a:r>
              <a:rPr lang="en-IN" sz="3200" dirty="0"/>
              <a:t>3. Domain name - </a:t>
            </a:r>
            <a:r>
              <a:rPr lang="en-IN" sz="2800" dirty="0"/>
              <a:t>OPEN INNOVATION</a:t>
            </a:r>
          </a:p>
          <a:p>
            <a:endParaRPr lang="en-IN" sz="3200" dirty="0"/>
          </a:p>
          <a:p>
            <a:endParaRPr lang="en-IN" sz="2800" dirty="0"/>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2946400" y="1163642"/>
            <a:ext cx="7956062" cy="769441"/>
          </a:xfrm>
          <a:prstGeom prst="rect">
            <a:avLst/>
          </a:prstGeom>
          <a:noFill/>
        </p:spPr>
        <p:txBody>
          <a:bodyPr wrap="square" rtlCol="0">
            <a:spAutoFit/>
          </a:bodyPr>
          <a:lstStyle/>
          <a:p>
            <a:r>
              <a:rPr lang="en-IN" sz="4400" b="1" i="0" dirty="0">
                <a:solidFill>
                  <a:srgbClr val="000000"/>
                </a:solidFill>
                <a:effectLst/>
                <a:latin typeface="Times New Roman" panose="02020603050405020304" pitchFamily="18" charset="0"/>
                <a:cs typeface="Times New Roman" panose="02020603050405020304" pitchFamily="18" charset="0"/>
              </a:rPr>
              <a:t>PROBLEM STATEMENT</a:t>
            </a:r>
            <a:endParaRPr lang="en-IN" sz="4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D8EBEA9-F749-4907-814E-F1F8CB5CF6C0}"/>
              </a:ext>
            </a:extLst>
          </p:cNvPr>
          <p:cNvSpPr txBox="1"/>
          <p:nvPr/>
        </p:nvSpPr>
        <p:spPr>
          <a:xfrm>
            <a:off x="375137" y="2267290"/>
            <a:ext cx="11441723" cy="3693319"/>
          </a:xfrm>
          <a:prstGeom prst="rect">
            <a:avLst/>
          </a:prstGeom>
          <a:noFill/>
        </p:spPr>
        <p:txBody>
          <a:bodyPr wrap="square" rtlCol="0">
            <a:spAutoFit/>
          </a:bodyPr>
          <a:lstStyle/>
          <a:p>
            <a:pPr algn="just" rtl="0">
              <a:spcBef>
                <a:spcPts val="0"/>
              </a:spcBef>
              <a:spcAft>
                <a:spcPts val="0"/>
              </a:spcAft>
            </a:pPr>
            <a:r>
              <a:rPr lang="en-US" sz="1800" b="0" i="0" u="none" strike="noStrike" dirty="0">
                <a:solidFill>
                  <a:srgbClr val="000000"/>
                </a:solidFill>
                <a:effectLst/>
                <a:latin typeface="Arial" panose="020B0604020202020204" pitchFamily="34" charset="0"/>
              </a:rPr>
              <a:t>Maximum number of farmers are uneducated . They are not aware of agricultural technologies. They are still using traditional practices . They are travelling long distances just to get to know about their soil fertility , crop problems, to get good fertilizers, pesticides. And so many are facing weather related problems. Regulation of  water in their agricultural lands on time basis</a:t>
            </a:r>
            <a:r>
              <a:rPr lang="en-US" dirty="0"/>
              <a:t> </a:t>
            </a:r>
            <a:r>
              <a:rPr lang="en-US" dirty="0">
                <a:solidFill>
                  <a:srgbClr val="000000"/>
                </a:solidFill>
                <a:latin typeface="Arial" panose="020B0604020202020204" pitchFamily="34" charset="0"/>
              </a:rPr>
              <a:t>a</a:t>
            </a:r>
            <a:r>
              <a:rPr lang="en-US" sz="1800" b="0" i="0" u="none" strike="noStrike" dirty="0">
                <a:solidFill>
                  <a:srgbClr val="000000"/>
                </a:solidFill>
                <a:effectLst/>
                <a:latin typeface="Arial" panose="020B0604020202020204" pitchFamily="34" charset="0"/>
              </a:rPr>
              <a:t>nd they are facing difficulties to sell their crop at their desired prices, farmers are facing difficulties in calculating profit loss .and some novice farmers find difficulties to farm</a:t>
            </a:r>
            <a:endParaRPr lang="en-US"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After some period, when farmers find no crops to be grown they can use crop rotation technique and some plants require more fertility for their growth while others require less. So we included crop rotation methodology through which farmer can gain knowledge on this .to know more or get practical knowledge, farmers can see </a:t>
            </a:r>
            <a:r>
              <a:rPr lang="en-US" sz="1800" b="0" i="0" u="none" strike="noStrike" dirty="0" err="1">
                <a:solidFill>
                  <a:srgbClr val="000000"/>
                </a:solidFill>
                <a:effectLst/>
                <a:latin typeface="Arial" panose="020B0604020202020204" pitchFamily="34" charset="0"/>
              </a:rPr>
              <a:t>youtube</a:t>
            </a:r>
            <a:r>
              <a:rPr lang="en-US" sz="1800" b="0" i="0" u="none" strike="noStrike" dirty="0">
                <a:solidFill>
                  <a:srgbClr val="000000"/>
                </a:solidFill>
                <a:effectLst/>
                <a:latin typeface="Arial" panose="020B0604020202020204" pitchFamily="34" charset="0"/>
              </a:rPr>
              <a:t> videos which will be included in the website</a:t>
            </a:r>
            <a:r>
              <a:rPr lang="en-US" dirty="0"/>
              <a:t>. </a:t>
            </a:r>
            <a:r>
              <a:rPr lang="en-US" sz="1800" b="0" i="0" u="none" strike="noStrike" dirty="0">
                <a:solidFill>
                  <a:srgbClr val="000000"/>
                </a:solidFill>
                <a:effectLst/>
                <a:latin typeface="Arial" panose="020B0604020202020204" pitchFamily="34" charset="0"/>
              </a:rPr>
              <a:t>This pandemic situation has affected all domain people and there was a huge economic </a:t>
            </a:r>
            <a:r>
              <a:rPr lang="en-US" sz="1800" b="0" i="0" u="none" strike="noStrike" dirty="0" err="1">
                <a:solidFill>
                  <a:srgbClr val="000000"/>
                </a:solidFill>
                <a:effectLst/>
                <a:latin typeface="Arial" panose="020B0604020202020204" pitchFamily="34" charset="0"/>
              </a:rPr>
              <a:t>loss.It</a:t>
            </a:r>
            <a:r>
              <a:rPr lang="en-US" sz="1800" b="0" i="0" u="none" strike="noStrike" dirty="0">
                <a:solidFill>
                  <a:srgbClr val="000000"/>
                </a:solidFill>
                <a:effectLst/>
                <a:latin typeface="Arial" panose="020B0604020202020204" pitchFamily="34" charset="0"/>
              </a:rPr>
              <a:t> affected farmers all over the world. So through this website ,we are providing future pandemic prediction technology using artificial intelligence</a:t>
            </a:r>
            <a:endParaRPr lang="en-US" b="0" dirty="0">
              <a:effectLst/>
            </a:endParaRPr>
          </a:p>
          <a:p>
            <a:pPr algn="just"/>
            <a:br>
              <a:rPr lang="en-US" dirty="0"/>
            </a:br>
            <a:endParaRPr lang="en-IN" dirty="0"/>
          </a:p>
        </p:txBody>
      </p:sp>
    </p:spTree>
    <p:extLst>
      <p:ext uri="{BB962C8B-B14F-4D97-AF65-F5344CB8AC3E}">
        <p14:creationId xmlns:p14="http://schemas.microsoft.com/office/powerpoint/2010/main" val="2405463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9EFC-0BB3-4BB2-BE78-B22597126D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04F8BF-193B-494C-A288-F481813EECF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BA1B047B-A2D2-4A5C-8627-999473D49AD9}"/>
              </a:ext>
            </a:extLst>
          </p:cNvPr>
          <p:cNvSpPr txBox="1"/>
          <p:nvPr/>
        </p:nvSpPr>
        <p:spPr>
          <a:xfrm>
            <a:off x="500184" y="112004"/>
            <a:ext cx="2399323" cy="1323439"/>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3</a:t>
            </a:r>
          </a:p>
          <a:p>
            <a:endParaRPr lang="en-IN" sz="4000" dirty="0"/>
          </a:p>
        </p:txBody>
      </p:sp>
      <p:pic>
        <p:nvPicPr>
          <p:cNvPr id="22" name="Picture 21">
            <a:extLst>
              <a:ext uri="{FF2B5EF4-FFF2-40B4-BE49-F238E27FC236}">
                <a16:creationId xmlns:a16="http://schemas.microsoft.com/office/drawing/2014/main" id="{C953505C-16A8-458B-B044-13523F9B0536}"/>
              </a:ext>
            </a:extLst>
          </p:cNvPr>
          <p:cNvPicPr>
            <a:picLocks noChangeAspect="1"/>
          </p:cNvPicPr>
          <p:nvPr/>
        </p:nvPicPr>
        <p:blipFill>
          <a:blip r:embed="rId3"/>
          <a:stretch>
            <a:fillRect/>
          </a:stretch>
        </p:blipFill>
        <p:spPr>
          <a:xfrm>
            <a:off x="1484923" y="1350500"/>
            <a:ext cx="9401908" cy="5085965"/>
          </a:xfrm>
          <a:prstGeom prst="rect">
            <a:avLst/>
          </a:prstGeom>
        </p:spPr>
      </p:pic>
      <p:sp>
        <p:nvSpPr>
          <p:cNvPr id="4" name="Rectangle 3">
            <a:extLst>
              <a:ext uri="{FF2B5EF4-FFF2-40B4-BE49-F238E27FC236}">
                <a16:creationId xmlns:a16="http://schemas.microsoft.com/office/drawing/2014/main" id="{FB15F3C9-D663-48D3-BACE-112A6FCFB421}"/>
              </a:ext>
            </a:extLst>
          </p:cNvPr>
          <p:cNvSpPr/>
          <p:nvPr/>
        </p:nvSpPr>
        <p:spPr>
          <a:xfrm>
            <a:off x="6971323" y="2766646"/>
            <a:ext cx="429846" cy="1484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0449CD0-6DE1-4AD9-9B91-9EAB89589A6D}"/>
              </a:ext>
            </a:extLst>
          </p:cNvPr>
          <p:cNvSpPr txBox="1"/>
          <p:nvPr/>
        </p:nvSpPr>
        <p:spPr>
          <a:xfrm>
            <a:off x="6900984" y="2659647"/>
            <a:ext cx="984739" cy="307777"/>
          </a:xfrm>
          <a:prstGeom prst="rect">
            <a:avLst/>
          </a:prstGeom>
          <a:noFill/>
        </p:spPr>
        <p:txBody>
          <a:bodyPr wrap="square" rtlCol="0">
            <a:spAutoFit/>
          </a:bodyPr>
          <a:lstStyle/>
          <a:p>
            <a:r>
              <a:rPr lang="en-IN" sz="1400" dirty="0"/>
              <a:t>soil</a:t>
            </a:r>
          </a:p>
        </p:txBody>
      </p:sp>
      <p:sp>
        <p:nvSpPr>
          <p:cNvPr id="8" name="TextBox 7">
            <a:extLst>
              <a:ext uri="{FF2B5EF4-FFF2-40B4-BE49-F238E27FC236}">
                <a16:creationId xmlns:a16="http://schemas.microsoft.com/office/drawing/2014/main" id="{68EAC1AB-1E23-4589-B49F-5584307DF719}"/>
              </a:ext>
            </a:extLst>
          </p:cNvPr>
          <p:cNvSpPr txBox="1"/>
          <p:nvPr/>
        </p:nvSpPr>
        <p:spPr>
          <a:xfrm>
            <a:off x="7854463" y="3314186"/>
            <a:ext cx="2742223" cy="307777"/>
          </a:xfrm>
          <a:prstGeom prst="rect">
            <a:avLst/>
          </a:prstGeom>
          <a:noFill/>
        </p:spPr>
        <p:txBody>
          <a:bodyPr wrap="square" rtlCol="0">
            <a:spAutoFit/>
          </a:bodyPr>
          <a:lstStyle/>
          <a:p>
            <a:r>
              <a:rPr lang="en-IN" sz="1400" dirty="0"/>
              <a:t>,Water resource management</a:t>
            </a:r>
          </a:p>
        </p:txBody>
      </p:sp>
    </p:spTree>
    <p:extLst>
      <p:ext uri="{BB962C8B-B14F-4D97-AF65-F5344CB8AC3E}">
        <p14:creationId xmlns:p14="http://schemas.microsoft.com/office/powerpoint/2010/main" val="208159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4</a:t>
            </a:r>
          </a:p>
        </p:txBody>
      </p:sp>
      <p:sp>
        <p:nvSpPr>
          <p:cNvPr id="15" name="TextBox 14">
            <a:extLst>
              <a:ext uri="{FF2B5EF4-FFF2-40B4-BE49-F238E27FC236}">
                <a16:creationId xmlns:a16="http://schemas.microsoft.com/office/drawing/2014/main" id="{8F7FB979-2C0B-4346-9656-4D853F72929F}"/>
              </a:ext>
            </a:extLst>
          </p:cNvPr>
          <p:cNvSpPr txBox="1"/>
          <p:nvPr/>
        </p:nvSpPr>
        <p:spPr>
          <a:xfrm>
            <a:off x="4392566" y="1164233"/>
            <a:ext cx="3406863"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ABSTRACT </a:t>
            </a:r>
          </a:p>
        </p:txBody>
      </p:sp>
      <p:sp>
        <p:nvSpPr>
          <p:cNvPr id="5" name="TextBox 4">
            <a:extLst>
              <a:ext uri="{FF2B5EF4-FFF2-40B4-BE49-F238E27FC236}">
                <a16:creationId xmlns:a16="http://schemas.microsoft.com/office/drawing/2014/main" id="{4D8EBEA9-F749-4907-814E-F1F8CB5CF6C0}"/>
              </a:ext>
            </a:extLst>
          </p:cNvPr>
          <p:cNvSpPr txBox="1"/>
          <p:nvPr/>
        </p:nvSpPr>
        <p:spPr>
          <a:xfrm>
            <a:off x="375137" y="2267290"/>
            <a:ext cx="11441723" cy="3970318"/>
          </a:xfrm>
          <a:prstGeom prst="rect">
            <a:avLst/>
          </a:prstGeom>
          <a:noFill/>
        </p:spPr>
        <p:txBody>
          <a:bodyPr wrap="square" rtlCol="0">
            <a:spAutoFit/>
          </a:bodyPr>
          <a:lstStyle/>
          <a:p>
            <a:pPr algn="just" rtl="0">
              <a:spcBef>
                <a:spcPts val="0"/>
              </a:spcBef>
              <a:spcAft>
                <a:spcPts val="0"/>
              </a:spcAft>
            </a:pPr>
            <a:r>
              <a:rPr lang="en-US" sz="1800" b="0" i="0" u="none" strike="noStrike" dirty="0">
                <a:solidFill>
                  <a:srgbClr val="000000"/>
                </a:solidFill>
                <a:effectLst/>
                <a:latin typeface="Arial" panose="020B0604020202020204" pitchFamily="34" charset="0"/>
              </a:rPr>
              <a:t>Nowadays most of the farmers face many problems like they don’t know which crop to use and choosing the right crop at the right time and as the technology is developing day by day we can predict the weather but most farmers don’t know what to use and how to predict, by considering </a:t>
            </a:r>
            <a:r>
              <a:rPr lang="en-US" sz="1800" b="0" i="0" u="none" strike="noStrike">
                <a:solidFill>
                  <a:srgbClr val="000000"/>
                </a:solidFill>
                <a:effectLst/>
                <a:latin typeface="Arial" panose="020B0604020202020204" pitchFamily="34" charset="0"/>
              </a:rPr>
              <a:t>all these </a:t>
            </a:r>
            <a:r>
              <a:rPr lang="en-US" sz="1800" b="0" i="0" u="none" strike="noStrike" dirty="0">
                <a:solidFill>
                  <a:srgbClr val="000000"/>
                </a:solidFill>
                <a:effectLst/>
                <a:latin typeface="Arial" panose="020B0604020202020204" pitchFamily="34" charset="0"/>
              </a:rPr>
              <a:t>problems our team came up with some ideas.</a:t>
            </a:r>
            <a:r>
              <a:rPr lang="en-US" sz="1800" b="0" i="0" u="none" strike="noStrike" dirty="0">
                <a:solidFill>
                  <a:srgbClr val="C00000"/>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rPr>
              <a:t>By taking image of crop one can identify disease of crop and get the fertilizer, </a:t>
            </a:r>
            <a:r>
              <a:rPr lang="en-US" sz="1800" b="0" i="0" u="none" strike="noStrike" dirty="0" err="1">
                <a:solidFill>
                  <a:srgbClr val="000000"/>
                </a:solidFill>
                <a:effectLst/>
                <a:latin typeface="Arial" panose="020B0604020202020204" pitchFamily="34" charset="0"/>
              </a:rPr>
              <a:t>pesticides,and</a:t>
            </a:r>
            <a:r>
              <a:rPr lang="en-US" sz="1800" b="0" i="0" u="none" strike="noStrike" dirty="0">
                <a:solidFill>
                  <a:srgbClr val="000000"/>
                </a:solidFill>
                <a:effectLst/>
                <a:latin typeface="Arial" panose="020B0604020202020204" pitchFamily="34" charset="0"/>
              </a:rPr>
              <a:t> the farmer also can record the disease of the crop that he can see and send it in the website to concerned one, Farmer’s discussion (discussion forum)-if one faces a problem and uploads the pic, if some other also faces the same problem, they can advice the other farmer. And By taking images of land we can predict which crop suits a particular soil. We can also predict the Water availability in their locality or farms. To regulate the water supply(motor on/off by fixing time).Farmers can sell their product online at their desired rates through tie up with companies directly instead of intermediaries farmers can calculate their own profit and loss. This pandemic situation has affected all domain people and there was a huge economic loss. Through this website one can come to know about the pandemic situations, and through this ,they can regulate their crop production</a:t>
            </a:r>
            <a:endParaRPr lang="en-US" b="0" dirty="0">
              <a:effectLst/>
            </a:endParaRPr>
          </a:p>
          <a:p>
            <a:pPr algn="just"/>
            <a:br>
              <a:rPr lang="en-US" dirty="0"/>
            </a:br>
            <a:endParaRPr lang="en-IN" dirty="0"/>
          </a:p>
        </p:txBody>
      </p:sp>
    </p:spTree>
    <p:extLst>
      <p:ext uri="{BB962C8B-B14F-4D97-AF65-F5344CB8AC3E}">
        <p14:creationId xmlns:p14="http://schemas.microsoft.com/office/powerpoint/2010/main" val="106560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5</a:t>
            </a:r>
          </a:p>
        </p:txBody>
      </p:sp>
      <p:sp>
        <p:nvSpPr>
          <p:cNvPr id="8" name="TextBox 7">
            <a:extLst>
              <a:ext uri="{FF2B5EF4-FFF2-40B4-BE49-F238E27FC236}">
                <a16:creationId xmlns:a16="http://schemas.microsoft.com/office/drawing/2014/main" id="{B5C6F4D3-A7BB-4C89-A219-661F198EFCA7}"/>
              </a:ext>
            </a:extLst>
          </p:cNvPr>
          <p:cNvSpPr txBox="1"/>
          <p:nvPr/>
        </p:nvSpPr>
        <p:spPr>
          <a:xfrm>
            <a:off x="4465012" y="1161098"/>
            <a:ext cx="3506679"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NOVELTY</a:t>
            </a:r>
            <a:r>
              <a:rPr lang="en-IN" sz="4400" dirty="0"/>
              <a:t> </a:t>
            </a:r>
          </a:p>
        </p:txBody>
      </p:sp>
      <p:sp>
        <p:nvSpPr>
          <p:cNvPr id="5" name="TextBox 4">
            <a:extLst>
              <a:ext uri="{FF2B5EF4-FFF2-40B4-BE49-F238E27FC236}">
                <a16:creationId xmlns:a16="http://schemas.microsoft.com/office/drawing/2014/main" id="{F13043A0-8BBD-4ADE-9B95-EE2F6F2FA96C}"/>
              </a:ext>
            </a:extLst>
          </p:cNvPr>
          <p:cNvSpPr txBox="1"/>
          <p:nvPr/>
        </p:nvSpPr>
        <p:spPr>
          <a:xfrm>
            <a:off x="508000" y="2459563"/>
            <a:ext cx="11004062" cy="3416320"/>
          </a:xfrm>
          <a:prstGeom prst="rect">
            <a:avLst/>
          </a:prstGeom>
          <a:noFill/>
        </p:spPr>
        <p:txBody>
          <a:bodyPr wrap="square" rtlCol="0">
            <a:spAutoFit/>
          </a:bodyPr>
          <a:lstStyle/>
          <a:p>
            <a:pPr algn="just" rtl="0">
              <a:spcBef>
                <a:spcPts val="0"/>
              </a:spcBef>
              <a:spcAft>
                <a:spcPts val="0"/>
              </a:spcAft>
            </a:pPr>
            <a:r>
              <a:rPr lang="en-US" sz="1800" b="0" i="0" u="none" strike="noStrike" dirty="0">
                <a:solidFill>
                  <a:srgbClr val="000000"/>
                </a:solidFill>
                <a:effectLst/>
                <a:latin typeface="Arial" panose="020B0604020202020204" pitchFamily="34" charset="0"/>
              </a:rPr>
              <a:t>Generally, farmers cannot detect most of the diseases of their crops, so using our website(by image processing) farmers can take an image of their crop and upload it and come to know what problem the crop is having and use the particular pesticides and insecticides. We can also detect which crop suits the particular soil .Some Farmers are unaware of Crop rotation, so through this website, farmers can get complete knowledge of crop rotation and farming techniques.  Farmers can sell their crops online at their desired rates to corporate companies without brokerage. 24/7 Helpline services are also provided.</a:t>
            </a:r>
            <a:r>
              <a:rPr lang="en-US" dirty="0"/>
              <a:t> </a:t>
            </a:r>
            <a:r>
              <a:rPr lang="en-US" sz="1800" b="0" i="0" u="none" strike="noStrike" dirty="0">
                <a:solidFill>
                  <a:srgbClr val="000000"/>
                </a:solidFill>
                <a:effectLst/>
                <a:latin typeface="Arial" panose="020B0604020202020204" pitchFamily="34" charset="0"/>
              </a:rPr>
              <a:t>This website provides complete statistics of soil, weather, water available, and pesticides to be used for the crops. Other websites mostly do not contain all the above features. But we have identified major problems facing by the farmers and we have provided solutions to those problems. Thus our website stands out from other existing websites.</a:t>
            </a:r>
            <a:endParaRPr lang="en-US" b="0" dirty="0">
              <a:effectLst/>
            </a:endParaRPr>
          </a:p>
          <a:p>
            <a:pPr algn="just"/>
            <a:br>
              <a:rPr lang="en-US" dirty="0"/>
            </a:br>
            <a:endParaRPr lang="en-IN" dirty="0"/>
          </a:p>
        </p:txBody>
      </p:sp>
    </p:spTree>
    <p:extLst>
      <p:ext uri="{BB962C8B-B14F-4D97-AF65-F5344CB8AC3E}">
        <p14:creationId xmlns:p14="http://schemas.microsoft.com/office/powerpoint/2010/main" val="287882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6</a:t>
            </a:r>
          </a:p>
        </p:txBody>
      </p:sp>
      <p:sp>
        <p:nvSpPr>
          <p:cNvPr id="8" name="TextBox 7">
            <a:extLst>
              <a:ext uri="{FF2B5EF4-FFF2-40B4-BE49-F238E27FC236}">
                <a16:creationId xmlns:a16="http://schemas.microsoft.com/office/drawing/2014/main" id="{C8951881-1D60-49A5-8A64-FBF0355C218C}"/>
              </a:ext>
            </a:extLst>
          </p:cNvPr>
          <p:cNvSpPr txBox="1"/>
          <p:nvPr/>
        </p:nvSpPr>
        <p:spPr>
          <a:xfrm>
            <a:off x="2750712" y="1261765"/>
            <a:ext cx="6260427"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TECHNOLOGY STACK </a:t>
            </a:r>
          </a:p>
        </p:txBody>
      </p:sp>
      <p:sp>
        <p:nvSpPr>
          <p:cNvPr id="5" name="TextBox 4">
            <a:extLst>
              <a:ext uri="{FF2B5EF4-FFF2-40B4-BE49-F238E27FC236}">
                <a16:creationId xmlns:a16="http://schemas.microsoft.com/office/drawing/2014/main" id="{667FA411-C771-4BE8-808B-F701D4E2078B}"/>
              </a:ext>
            </a:extLst>
          </p:cNvPr>
          <p:cNvSpPr txBox="1"/>
          <p:nvPr/>
        </p:nvSpPr>
        <p:spPr>
          <a:xfrm>
            <a:off x="517124" y="2735385"/>
            <a:ext cx="11377891" cy="3108543"/>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2800" dirty="0">
                <a:solidFill>
                  <a:srgbClr val="000000"/>
                </a:solidFill>
                <a:latin typeface="Arial" panose="020B0604020202020204" pitchFamily="34" charset="0"/>
              </a:rPr>
              <a:t>I</a:t>
            </a:r>
            <a:r>
              <a:rPr lang="en-US" sz="2800" b="0" i="0" u="none" strike="noStrike" dirty="0">
                <a:solidFill>
                  <a:srgbClr val="000000"/>
                </a:solidFill>
                <a:effectLst/>
                <a:latin typeface="Arial" panose="020B0604020202020204" pitchFamily="34" charset="0"/>
              </a:rPr>
              <a:t>mage processing,</a:t>
            </a:r>
          </a:p>
          <a:p>
            <a:pPr rtl="0" fontAlgn="base">
              <a:spcBef>
                <a:spcPts val="0"/>
              </a:spcBef>
              <a:spcAft>
                <a:spcPts val="0"/>
              </a:spcAft>
              <a:buFont typeface="Arial" panose="020B0604020202020204" pitchFamily="34" charset="0"/>
              <a:buChar char="•"/>
            </a:pPr>
            <a:r>
              <a:rPr lang="en-US" sz="2800" dirty="0">
                <a:solidFill>
                  <a:srgbClr val="000000"/>
                </a:solidFill>
                <a:latin typeface="Arial" panose="020B0604020202020204" pitchFamily="34" charset="0"/>
              </a:rPr>
              <a:t>D</a:t>
            </a:r>
            <a:r>
              <a:rPr lang="en-US" sz="2800" b="0" i="0" u="none" strike="noStrike" dirty="0">
                <a:solidFill>
                  <a:srgbClr val="000000"/>
                </a:solidFill>
                <a:effectLst/>
                <a:latin typeface="Arial" panose="020B0604020202020204" pitchFamily="34" charset="0"/>
              </a:rPr>
              <a:t>ata science, </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Web development </a:t>
            </a:r>
          </a:p>
          <a:p>
            <a:pPr rtl="0" fontAlgn="base">
              <a:spcBef>
                <a:spcPts val="0"/>
              </a:spcBef>
              <a:spcAft>
                <a:spcPts val="0"/>
              </a:spcAft>
              <a:buFont typeface="Arial" panose="020B0604020202020204" pitchFamily="34" charset="0"/>
              <a:buChar char="•"/>
            </a:pPr>
            <a:r>
              <a:rPr lang="en-US" sz="2800" dirty="0">
                <a:solidFill>
                  <a:srgbClr val="000000"/>
                </a:solidFill>
                <a:latin typeface="Arial" panose="020B0604020202020204" pitchFamily="34" charset="0"/>
              </a:rPr>
              <a:t>A</a:t>
            </a:r>
            <a:r>
              <a:rPr lang="en-US" sz="2800" b="0" i="0" u="none" strike="noStrike" dirty="0">
                <a:solidFill>
                  <a:srgbClr val="000000"/>
                </a:solidFill>
                <a:effectLst/>
                <a:latin typeface="Arial" panose="020B0604020202020204" pitchFamily="34" charset="0"/>
              </a:rPr>
              <a:t>rtificial intelligence,</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GIS</a:t>
            </a:r>
          </a:p>
          <a:p>
            <a:br>
              <a:rPr lang="en-US" sz="2800" b="0" dirty="0">
                <a:effectLst/>
              </a:rPr>
            </a:br>
            <a:endParaRPr lang="en-IN" sz="2800" dirty="0"/>
          </a:p>
        </p:txBody>
      </p:sp>
    </p:spTree>
    <p:extLst>
      <p:ext uri="{BB962C8B-B14F-4D97-AF65-F5344CB8AC3E}">
        <p14:creationId xmlns:p14="http://schemas.microsoft.com/office/powerpoint/2010/main" val="279041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2074036" y="1163905"/>
            <a:ext cx="7918882" cy="1323439"/>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HARDWARE / SOFTWARE IMPLEMENTATION </a:t>
            </a: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7</a:t>
            </a:r>
          </a:p>
        </p:txBody>
      </p:sp>
      <p:sp>
        <p:nvSpPr>
          <p:cNvPr id="6" name="TextBox 5">
            <a:extLst>
              <a:ext uri="{FF2B5EF4-FFF2-40B4-BE49-F238E27FC236}">
                <a16:creationId xmlns:a16="http://schemas.microsoft.com/office/drawing/2014/main" id="{9C8792EE-DD2A-422C-9414-F4C341A3132E}"/>
              </a:ext>
            </a:extLst>
          </p:cNvPr>
          <p:cNvSpPr txBox="1"/>
          <p:nvPr/>
        </p:nvSpPr>
        <p:spPr>
          <a:xfrm>
            <a:off x="414215" y="2724021"/>
            <a:ext cx="4079631" cy="1754326"/>
          </a:xfrm>
          <a:prstGeom prst="rect">
            <a:avLst/>
          </a:prstGeom>
          <a:noFill/>
        </p:spPr>
        <p:txBody>
          <a:bodyPr wrap="square" rtlCol="0">
            <a:spAutoFit/>
          </a:bodyPr>
          <a:lstStyle/>
          <a:p>
            <a:pPr marL="457200"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Database</a:t>
            </a:r>
          </a:p>
          <a:p>
            <a:pPr marL="457200"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web development (vs code)</a:t>
            </a:r>
          </a:p>
          <a:p>
            <a:pPr marL="457200" rtl="0" fontAlgn="base">
              <a:spcBef>
                <a:spcPts val="0"/>
              </a:spcBef>
              <a:spcAft>
                <a:spcPts val="0"/>
              </a:spcAft>
              <a:buFont typeface="Arial" panose="020B0604020202020204" pitchFamily="34" charset="0"/>
              <a:buChar char="•"/>
            </a:pPr>
            <a:r>
              <a:rPr lang="en-IN" sz="1800" b="0" i="0" u="none" strike="noStrike" dirty="0" err="1">
                <a:solidFill>
                  <a:srgbClr val="000000"/>
                </a:solidFill>
                <a:effectLst/>
                <a:latin typeface="Arial" panose="020B0604020202020204" pitchFamily="34" charset="0"/>
              </a:rPr>
              <a:t>pycharm</a:t>
            </a:r>
            <a:r>
              <a:rPr lang="en-IN" sz="1800" b="0" i="0" u="none" strike="noStrike" dirty="0">
                <a:solidFill>
                  <a:srgbClr val="000000"/>
                </a:solidFill>
                <a:effectLst/>
                <a:latin typeface="Arial" panose="020B0604020202020204" pitchFamily="34" charset="0"/>
              </a:rPr>
              <a:t>(python)</a:t>
            </a:r>
          </a:p>
          <a:p>
            <a:pPr marL="457200" rtl="0" fontAlgn="base">
              <a:spcBef>
                <a:spcPts val="0"/>
              </a:spcBef>
              <a:spcAft>
                <a:spcPts val="0"/>
              </a:spcAft>
              <a:buFont typeface="Arial" panose="020B0604020202020204" pitchFamily="34" charset="0"/>
              <a:buChar char="•"/>
            </a:pPr>
            <a:r>
              <a:rPr lang="en-IN" sz="1800" b="0" i="0" u="none" strike="noStrike" dirty="0" err="1">
                <a:solidFill>
                  <a:srgbClr val="000000"/>
                </a:solidFill>
                <a:effectLst/>
                <a:latin typeface="Arial" panose="020B0604020202020204" pitchFamily="34" charset="0"/>
              </a:rPr>
              <a:t>jupyter</a:t>
            </a:r>
            <a:r>
              <a:rPr lang="en-IN" sz="1800" b="0" i="0" u="none" strike="noStrike" dirty="0">
                <a:solidFill>
                  <a:srgbClr val="000000"/>
                </a:solidFill>
                <a:effectLst/>
                <a:latin typeface="Arial" panose="020B0604020202020204" pitchFamily="34" charset="0"/>
              </a:rPr>
              <a:t> notebook</a:t>
            </a:r>
          </a:p>
          <a:p>
            <a:pPr marL="457200"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Notepad++</a:t>
            </a:r>
          </a:p>
          <a:p>
            <a:pPr marL="457200" rtl="0" fontAlgn="base">
              <a:spcBef>
                <a:spcPts val="0"/>
              </a:spcBef>
              <a:spcAft>
                <a:spcPts val="0"/>
              </a:spcAft>
              <a:buFont typeface="Arial" panose="020B0604020202020204" pitchFamily="34" charset="0"/>
              <a:buChar char="•"/>
            </a:pPr>
            <a:r>
              <a:rPr lang="en-IN" sz="1800" b="0" i="0" u="none" strike="noStrike" dirty="0" err="1">
                <a:solidFill>
                  <a:srgbClr val="000000"/>
                </a:solidFill>
                <a:effectLst/>
                <a:latin typeface="Arial" panose="020B0604020202020204" pitchFamily="34" charset="0"/>
              </a:rPr>
              <a:t>matlab</a:t>
            </a:r>
            <a:endParaRPr lang="en-IN" sz="1800" b="0" i="0" u="none" strike="noStrike" dirty="0">
              <a:solidFill>
                <a:srgbClr val="000000"/>
              </a:solidFill>
              <a:effectLst/>
              <a:latin typeface="Arial" panose="020B0604020202020204" pitchFamily="34" charset="0"/>
            </a:endParaRPr>
          </a:p>
        </p:txBody>
      </p:sp>
      <p:sp>
        <p:nvSpPr>
          <p:cNvPr id="8" name="TextBox 7">
            <a:extLst>
              <a:ext uri="{FF2B5EF4-FFF2-40B4-BE49-F238E27FC236}">
                <a16:creationId xmlns:a16="http://schemas.microsoft.com/office/drawing/2014/main" id="{A9643464-86EC-4C17-895D-D1955731A17F}"/>
              </a:ext>
            </a:extLst>
          </p:cNvPr>
          <p:cNvSpPr txBox="1"/>
          <p:nvPr/>
        </p:nvSpPr>
        <p:spPr>
          <a:xfrm>
            <a:off x="5697415" y="2724021"/>
            <a:ext cx="6197600" cy="2554545"/>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IN" sz="1600" b="0" i="0" u="none" strike="noStrike" dirty="0">
                <a:solidFill>
                  <a:srgbClr val="202124"/>
                </a:solidFill>
                <a:effectLst/>
                <a:latin typeface="Arial" panose="020B0604020202020204" pitchFamily="34" charset="0"/>
              </a:rPr>
              <a:t>Processor: Minimum 1 GHz; Recommended 2GHz or more.</a:t>
            </a:r>
          </a:p>
          <a:p>
            <a:pPr rtl="0" fontAlgn="base">
              <a:spcBef>
                <a:spcPts val="0"/>
              </a:spcBef>
              <a:spcAft>
                <a:spcPts val="0"/>
              </a:spcAft>
              <a:buFont typeface="Arial" panose="020B0604020202020204" pitchFamily="34" charset="0"/>
              <a:buChar char="•"/>
            </a:pPr>
            <a:r>
              <a:rPr lang="en-IN" sz="1600" b="0" i="0" u="none" strike="noStrike" dirty="0">
                <a:solidFill>
                  <a:srgbClr val="202124"/>
                </a:solidFill>
                <a:effectLst/>
                <a:latin typeface="Arial" panose="020B0604020202020204" pitchFamily="34" charset="0"/>
              </a:rPr>
              <a:t>Ethernet connection (LAN) OR a wireless adapter (Wi-Fi)</a:t>
            </a:r>
          </a:p>
          <a:p>
            <a:pPr rtl="0" fontAlgn="base">
              <a:spcBef>
                <a:spcPts val="0"/>
              </a:spcBef>
              <a:spcAft>
                <a:spcPts val="0"/>
              </a:spcAft>
              <a:buFont typeface="Arial" panose="020B0604020202020204" pitchFamily="34" charset="0"/>
              <a:buChar char="•"/>
            </a:pPr>
            <a:r>
              <a:rPr lang="en-IN" sz="1600" b="0" i="0" u="none" strike="noStrike" dirty="0">
                <a:solidFill>
                  <a:srgbClr val="202124"/>
                </a:solidFill>
                <a:effectLst/>
                <a:latin typeface="Arial" panose="020B0604020202020204" pitchFamily="34" charset="0"/>
              </a:rPr>
              <a:t>Hard Drive: Minimum 32 GB; Recommended 64 GB or more.</a:t>
            </a:r>
          </a:p>
          <a:p>
            <a:pPr rtl="0" fontAlgn="base">
              <a:spcBef>
                <a:spcPts val="0"/>
              </a:spcBef>
              <a:spcAft>
                <a:spcPts val="0"/>
              </a:spcAft>
              <a:buFont typeface="Arial" panose="020B0604020202020204" pitchFamily="34" charset="0"/>
              <a:buChar char="•"/>
            </a:pPr>
            <a:r>
              <a:rPr lang="en-IN" sz="1600" b="0" i="0" u="none" strike="noStrike" dirty="0">
                <a:solidFill>
                  <a:srgbClr val="202124"/>
                </a:solidFill>
                <a:effectLst/>
                <a:latin typeface="Arial" panose="020B0604020202020204" pitchFamily="34" charset="0"/>
              </a:rPr>
              <a:t>Memory (RAM): Minimum 1 GB; Recommended 4 GB or above.</a:t>
            </a:r>
          </a:p>
          <a:p>
            <a:pPr rtl="0" fontAlgn="base">
              <a:spcBef>
                <a:spcPts val="0"/>
              </a:spcBef>
              <a:spcAft>
                <a:spcPts val="0"/>
              </a:spcAft>
              <a:buFont typeface="Arial" panose="020B0604020202020204" pitchFamily="34" charset="0"/>
              <a:buChar char="•"/>
            </a:pPr>
            <a:r>
              <a:rPr lang="en-IN" sz="1600" b="0" i="0" u="none" strike="noStrike" dirty="0">
                <a:solidFill>
                  <a:srgbClr val="202124"/>
                </a:solidFill>
                <a:effectLst/>
                <a:latin typeface="Arial" panose="020B0604020202020204" pitchFamily="34" charset="0"/>
              </a:rPr>
              <a:t>Windows 10, 64 bits.</a:t>
            </a:r>
          </a:p>
          <a:p>
            <a:pPr rtl="0" fontAlgn="base">
              <a:spcBef>
                <a:spcPts val="0"/>
              </a:spcBef>
              <a:spcAft>
                <a:spcPts val="0"/>
              </a:spcAft>
              <a:buFont typeface="Arial" panose="020B0604020202020204" pitchFamily="34" charset="0"/>
              <a:buChar char="•"/>
            </a:pPr>
            <a:r>
              <a:rPr lang="en-IN" sz="1600" b="0" i="0" u="none" strike="noStrike" dirty="0">
                <a:solidFill>
                  <a:srgbClr val="202124"/>
                </a:solidFill>
                <a:effectLst/>
                <a:latin typeface="Arial" panose="020B0604020202020204" pitchFamily="34" charset="0"/>
              </a:rPr>
              <a:t>CPU quad-core or hexa-core Intel i9/</a:t>
            </a:r>
            <a:r>
              <a:rPr lang="en-IN" sz="1600" b="0" i="0" u="none" strike="noStrike" dirty="0" err="1">
                <a:solidFill>
                  <a:srgbClr val="202124"/>
                </a:solidFill>
                <a:effectLst/>
                <a:latin typeface="Arial" panose="020B0604020202020204" pitchFamily="34" charset="0"/>
              </a:rPr>
              <a:t>Threadripper</a:t>
            </a:r>
            <a:r>
              <a:rPr lang="en-IN" sz="1600" b="0" i="0" u="none" strike="noStrike" dirty="0">
                <a:solidFill>
                  <a:srgbClr val="202124"/>
                </a:solidFill>
                <a:effectLst/>
                <a:latin typeface="Arial" panose="020B0604020202020204" pitchFamily="34" charset="0"/>
              </a:rPr>
              <a:t>/</a:t>
            </a:r>
            <a:r>
              <a:rPr lang="en-IN" sz="1600" b="0" i="0" u="none" strike="noStrike" dirty="0" err="1">
                <a:solidFill>
                  <a:srgbClr val="202124"/>
                </a:solidFill>
                <a:effectLst/>
                <a:latin typeface="Arial" panose="020B0604020202020204" pitchFamily="34" charset="0"/>
              </a:rPr>
              <a:t>Ryzen</a:t>
            </a:r>
            <a:r>
              <a:rPr lang="en-IN" sz="1600" b="0" i="0" u="none" strike="noStrike" dirty="0">
                <a:solidFill>
                  <a:srgbClr val="202124"/>
                </a:solidFill>
                <a:effectLst/>
                <a:latin typeface="Arial" panose="020B0604020202020204" pitchFamily="34" charset="0"/>
              </a:rPr>
              <a:t> 9/.</a:t>
            </a:r>
          </a:p>
          <a:p>
            <a:pPr rtl="0" fontAlgn="base">
              <a:spcBef>
                <a:spcPts val="0"/>
              </a:spcBef>
              <a:spcAft>
                <a:spcPts val="0"/>
              </a:spcAft>
              <a:buFont typeface="Arial" panose="020B0604020202020204" pitchFamily="34" charset="0"/>
              <a:buChar char="•"/>
            </a:pPr>
            <a:r>
              <a:rPr lang="en-IN" sz="1600" b="0" i="0" u="none" strike="noStrike" dirty="0">
                <a:solidFill>
                  <a:srgbClr val="202124"/>
                </a:solidFill>
                <a:effectLst/>
                <a:latin typeface="Arial" panose="020B0604020202020204" pitchFamily="34" charset="0"/>
              </a:rPr>
              <a:t>GeForce GTX GPU compatible with OpenGL 3.2 and 2 GB RAM.</a:t>
            </a:r>
          </a:p>
          <a:p>
            <a:pPr rtl="0" fontAlgn="base">
              <a:spcBef>
                <a:spcPts val="0"/>
              </a:spcBef>
              <a:spcAft>
                <a:spcPts val="0"/>
              </a:spcAft>
              <a:buFont typeface="Arial" panose="020B0604020202020204" pitchFamily="34" charset="0"/>
              <a:buChar char="•"/>
            </a:pPr>
            <a:r>
              <a:rPr lang="en-IN" sz="1600" b="0" i="0" u="none" strike="noStrike" dirty="0">
                <a:solidFill>
                  <a:srgbClr val="202124"/>
                </a:solidFill>
                <a:effectLst/>
                <a:latin typeface="Arial" panose="020B0604020202020204" pitchFamily="34" charset="0"/>
              </a:rPr>
              <a:t>Hard disk: SSD.</a:t>
            </a:r>
          </a:p>
          <a:p>
            <a:pPr rtl="0" fontAlgn="base">
              <a:spcBef>
                <a:spcPts val="0"/>
              </a:spcBef>
              <a:spcAft>
                <a:spcPts val="300"/>
              </a:spcAft>
              <a:buFont typeface="Arial" panose="020B0604020202020204" pitchFamily="34" charset="0"/>
              <a:buChar char="•"/>
            </a:pPr>
            <a:r>
              <a:rPr lang="en-IN" sz="1600" b="0" i="0" u="none" strike="noStrike" dirty="0">
                <a:solidFill>
                  <a:srgbClr val="000000"/>
                </a:solidFill>
                <a:effectLst/>
                <a:latin typeface="Roboto" panose="020B0604020202020204" pitchFamily="2" charset="0"/>
              </a:rPr>
              <a:t>between 100 and 500 images at 14 MP): 16GB RAM, 30 GB SSD Free Space.</a:t>
            </a:r>
            <a:endParaRPr lang="en-IN" sz="16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7457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3319641" y="1056184"/>
            <a:ext cx="5144420"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BUSINESS SCOPE </a:t>
            </a: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8</a:t>
            </a:r>
          </a:p>
        </p:txBody>
      </p:sp>
      <p:sp>
        <p:nvSpPr>
          <p:cNvPr id="6" name="TextBox 5">
            <a:extLst>
              <a:ext uri="{FF2B5EF4-FFF2-40B4-BE49-F238E27FC236}">
                <a16:creationId xmlns:a16="http://schemas.microsoft.com/office/drawing/2014/main" id="{E476A0D0-3553-4677-BAE2-A5A642297EF9}"/>
              </a:ext>
            </a:extLst>
          </p:cNvPr>
          <p:cNvSpPr txBox="1"/>
          <p:nvPr/>
        </p:nvSpPr>
        <p:spPr>
          <a:xfrm>
            <a:off x="636953" y="2177317"/>
            <a:ext cx="10918092" cy="2308324"/>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Nowadays most of the farmers have smart phones with them. In 3-4 years at least 90% of the farmers will be having smartphones. So there's a huge scope for learning farming and solving major problems faced by farmers through this website. Farmers can use this website for free. They can also communicate with the concerned authorities using help lines in their regional language.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Novice farmers can also learn farming from this website. As There will be wide usage of this website in a few </a:t>
            </a:r>
            <a:r>
              <a:rPr lang="en-US" sz="1800" b="0" i="0" u="none" strike="noStrike" dirty="0" err="1">
                <a:solidFill>
                  <a:srgbClr val="000000"/>
                </a:solidFill>
                <a:effectLst/>
                <a:latin typeface="Arial" panose="020B0604020202020204" pitchFamily="34" charset="0"/>
              </a:rPr>
              <a:t>years,There</a:t>
            </a:r>
            <a:r>
              <a:rPr lang="en-US" sz="1800" b="0" i="0" u="none" strike="noStrike" dirty="0">
                <a:solidFill>
                  <a:srgbClr val="000000"/>
                </a:solidFill>
                <a:effectLst/>
                <a:latin typeface="Arial" panose="020B0604020202020204" pitchFamily="34" charset="0"/>
              </a:rPr>
              <a:t> is a huge scope for this website in the market.</a:t>
            </a:r>
            <a:endParaRPr lang="en-US" b="0" dirty="0">
              <a:effectLst/>
            </a:endParaRPr>
          </a:p>
          <a:p>
            <a:br>
              <a:rPr lang="en-US" dirty="0"/>
            </a:br>
            <a:endParaRPr lang="en-IN" dirty="0"/>
          </a:p>
        </p:txBody>
      </p:sp>
    </p:spTree>
    <p:extLst>
      <p:ext uri="{BB962C8B-B14F-4D97-AF65-F5344CB8AC3E}">
        <p14:creationId xmlns:p14="http://schemas.microsoft.com/office/powerpoint/2010/main"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968</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NERELLA SIVA SAI AKHILESH</cp:lastModifiedBy>
  <cp:revision>6</cp:revision>
  <dcterms:created xsi:type="dcterms:W3CDTF">2021-07-29T07:28:42Z</dcterms:created>
  <dcterms:modified xsi:type="dcterms:W3CDTF">2021-07-29T17:33:41Z</dcterms:modified>
</cp:coreProperties>
</file>