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stha Karn" userId="9c9a2f101167f8aa" providerId="LiveId" clId="{2CF73AE7-E0E7-449F-A6C9-102413A0EEA5}"/>
    <pc:docChg chg="custSel modSld">
      <pc:chgData name="Shrestha Karn" userId="9c9a2f101167f8aa" providerId="LiveId" clId="{2CF73AE7-E0E7-449F-A6C9-102413A0EEA5}" dt="2021-07-30T04:20:30.091" v="271" actId="20577"/>
      <pc:docMkLst>
        <pc:docMk/>
      </pc:docMkLst>
      <pc:sldChg chg="modSp mod">
        <pc:chgData name="Shrestha Karn" userId="9c9a2f101167f8aa" providerId="LiveId" clId="{2CF73AE7-E0E7-449F-A6C9-102413A0EEA5}" dt="2021-07-30T04:20:03.953" v="269" actId="20577"/>
        <pc:sldMkLst>
          <pc:docMk/>
          <pc:sldMk cId="2423832402" sldId="256"/>
        </pc:sldMkLst>
        <pc:spChg chg="mod">
          <ac:chgData name="Shrestha Karn" userId="9c9a2f101167f8aa" providerId="LiveId" clId="{2CF73AE7-E0E7-449F-A6C9-102413A0EEA5}" dt="2021-07-30T04:18:58.746" v="230" actId="20577"/>
          <ac:spMkLst>
            <pc:docMk/>
            <pc:sldMk cId="2423832402" sldId="256"/>
            <ac:spMk id="4" creationId="{CF0DB6B0-5766-46DE-B466-DC0080D88952}"/>
          </ac:spMkLst>
        </pc:spChg>
        <pc:spChg chg="mod">
          <ac:chgData name="Shrestha Karn" userId="9c9a2f101167f8aa" providerId="LiveId" clId="{2CF73AE7-E0E7-449F-A6C9-102413A0EEA5}" dt="2021-07-30T04:20:03.953" v="269" actId="20577"/>
          <ac:spMkLst>
            <pc:docMk/>
            <pc:sldMk cId="2423832402" sldId="256"/>
            <ac:spMk id="9" creationId="{6956DD8C-520F-4BC4-A68F-119AD8E7EE6E}"/>
          </ac:spMkLst>
        </pc:spChg>
      </pc:sldChg>
      <pc:sldChg chg="modSp mod">
        <pc:chgData name="Shrestha Karn" userId="9c9a2f101167f8aa" providerId="LiveId" clId="{2CF73AE7-E0E7-449F-A6C9-102413A0EEA5}" dt="2021-07-30T04:20:30.091" v="271" actId="20577"/>
        <pc:sldMkLst>
          <pc:docMk/>
          <pc:sldMk cId="4290019707" sldId="261"/>
        </pc:sldMkLst>
        <pc:spChg chg="mod">
          <ac:chgData name="Shrestha Karn" userId="9c9a2f101167f8aa" providerId="LiveId" clId="{2CF73AE7-E0E7-449F-A6C9-102413A0EEA5}" dt="2021-07-30T04:20:30.091" v="271" actId="20577"/>
          <ac:spMkLst>
            <pc:docMk/>
            <pc:sldMk cId="4290019707" sldId="261"/>
            <ac:spMk id="8" creationId="{59AB5A9B-6A82-4366-97B3-9AA5F4D3E1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33CA-5971-49A5-A0AF-3ADD61D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31507-4022-4E4B-842C-8056E4A3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903D-3E3A-463B-BEC5-2907DC6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8F0E-3268-4886-A6B7-524777D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67B9-FA81-4582-8FEB-F1AD1C2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7FB7-CE37-4B47-8136-73D5C29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D401-7700-485D-85F9-FF3FFBDB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9A0D-2865-4269-B14B-69CC47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E9E3-9C34-4733-8052-F94777B7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73CD-9285-4E73-81BE-836C839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1E63E-08A8-4433-917F-98F23689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A6125-4E6A-47B5-9EDA-AD78DE29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A64B-C9B6-4662-A72B-C6CE6F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C123-1E2B-4F6A-915F-15F9084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06BF-8F9A-4EFD-9278-CD8E1E41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BFF3-D858-48BD-94B3-81E02C2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E011-ACA0-40F2-A2C4-AADA62AC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3DF8-06F0-472F-A5D3-96A82D5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30BE-9F76-42E4-B683-8940B80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A5BC-F189-4627-A619-F570642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31C-2CB0-436D-8BA4-AB16CC4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7AB1-E1F6-40A7-8865-A1883C5C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0273-7502-47C9-B791-902DBBC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B3FA-5699-4520-ACA9-AE62D0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3688-5B72-426C-B432-F4D10A3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81B-D5CA-45D9-A7F6-5055749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4AC9-EBBB-4C84-B84E-46441928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2BF70-BB2E-499A-A91E-FFCC2751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1F50-6818-4513-8564-C59FA3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5900A-5BAA-477A-95B3-AF2BF57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863E-D6A0-4218-A79A-04912C5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9E99-A8D8-40CB-A136-755B193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309A-A9B3-4ECC-83E6-B26FB81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62DA2-A3FB-421C-B546-6E849677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82E2-ED3C-4F14-A459-812EDF81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7C10A-9E8E-4638-B35D-6539974B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B2B99-F613-4D64-8A1F-EB8174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0E2B8-24F7-4DF8-A2D3-5474824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9B71B-06A5-49BC-B437-6F76670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88BC-6B52-4F40-B6AA-59093DC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CDEE8-5819-4128-B7C0-622383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B2DE0-C653-4220-BEBB-F698039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69CD-E869-4354-A049-A3E19231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5830-F343-41AC-A794-205F3E6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95466-8536-42C9-914D-A9CBDD8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CA77-6E57-490F-817D-A5725F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46D3-504C-47A9-9FD0-7A590C4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0347-9901-4FDD-BFF2-CFAEA684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D2A5-D9D1-4C0D-A61A-16EB13DC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D168D-D1C6-4B3E-8FC0-32EE382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8917-B61B-4705-9832-9BD0C26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2860-4FF5-4864-B44A-B726F11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2D-62A5-482E-8A05-A3486CE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63485-3B9A-4774-B276-680A28BA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D9C-E1DE-4FD3-8B0E-D51E489B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3DF5-BB4D-48E6-B012-0C9A91E0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8239-0E68-4C71-B8D6-57DF3F38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E080-1794-4F93-BAD1-4DA3C1C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F462-2225-4AF9-AADF-8530846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D72A-A8E9-4CCF-9661-6367A44F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C1A8-50EF-459B-B14B-4DA18A77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ACA3-B6FA-418E-9F8D-A2F18721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F6A4-DFD8-4777-AA1A-5F9C9F0F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7E73-2B22-44F8-BC57-0AB55F47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88A3-1625-45C3-8E49-072E7D37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9BF8A-E39C-48EC-BF4B-31E1C56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0DB6B0-5766-46DE-B466-DC0080D88952}"/>
              </a:ext>
            </a:extLst>
          </p:cNvPr>
          <p:cNvSpPr txBox="1"/>
          <p:nvPr/>
        </p:nvSpPr>
        <p:spPr>
          <a:xfrm>
            <a:off x="630315" y="145684"/>
            <a:ext cx="57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6DD8C-520F-4BC4-A68F-119AD8E7EE6E}"/>
              </a:ext>
            </a:extLst>
          </p:cNvPr>
          <p:cNvSpPr txBox="1"/>
          <p:nvPr/>
        </p:nvSpPr>
        <p:spPr>
          <a:xfrm>
            <a:off x="2629268" y="1485820"/>
            <a:ext cx="69334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TEAM - FLAWLESS</a:t>
            </a:r>
          </a:p>
          <a:p>
            <a:endParaRPr lang="en-IN" sz="2800" dirty="0"/>
          </a:p>
          <a:p>
            <a:r>
              <a:rPr lang="en-IN" sz="2400" dirty="0"/>
              <a:t>LEADER – </a:t>
            </a:r>
            <a:r>
              <a:rPr lang="en-IN" sz="2000" dirty="0"/>
              <a:t>SHRESTHA(7485873525)</a:t>
            </a:r>
          </a:p>
          <a:p>
            <a:r>
              <a:rPr lang="en-IN" sz="2400" dirty="0"/>
              <a:t>MEMBER – </a:t>
            </a:r>
            <a:r>
              <a:rPr lang="en-IN" sz="2000" dirty="0"/>
              <a:t>PATEL DEEPKUMAR KARTIKBHAI(8980453584)</a:t>
            </a:r>
          </a:p>
          <a:p>
            <a:r>
              <a:rPr lang="en-IN" sz="2400" dirty="0"/>
              <a:t>                     </a:t>
            </a:r>
            <a:r>
              <a:rPr lang="en-IN" sz="2000" dirty="0"/>
              <a:t>UTPAL PRAJAPATI (8141553371)</a:t>
            </a:r>
          </a:p>
          <a:p>
            <a:endParaRPr lang="en-IN" sz="2800" dirty="0"/>
          </a:p>
          <a:p>
            <a:r>
              <a:rPr lang="en-IN" sz="2800" dirty="0"/>
              <a:t>DOMAIN – IoT</a:t>
            </a:r>
          </a:p>
          <a:p>
            <a:r>
              <a:rPr lang="en-IN" sz="2800" dirty="0"/>
              <a:t>PROBLEM – IoT Home application using long range communication techniques.(GSM Module)</a:t>
            </a:r>
          </a:p>
        </p:txBody>
      </p:sp>
    </p:spTree>
    <p:extLst>
      <p:ext uri="{BB962C8B-B14F-4D97-AF65-F5344CB8AC3E}">
        <p14:creationId xmlns:p14="http://schemas.microsoft.com/office/powerpoint/2010/main" val="24238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94A-5D02-42B4-8132-01896C9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1F98-A24A-46A8-A3E8-EF567DC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108C-EBEB-42C4-A8A6-FD22C7B0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F2BA90-2F41-4792-B44E-87442EF55334}"/>
              </a:ext>
            </a:extLst>
          </p:cNvPr>
          <p:cNvSpPr txBox="1"/>
          <p:nvPr/>
        </p:nvSpPr>
        <p:spPr>
          <a:xfrm>
            <a:off x="523783" y="122730"/>
            <a:ext cx="312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FB979-2C0B-4346-9656-4D853F72929F}"/>
              </a:ext>
            </a:extLst>
          </p:cNvPr>
          <p:cNvSpPr txBox="1"/>
          <p:nvPr/>
        </p:nvSpPr>
        <p:spPr>
          <a:xfrm>
            <a:off x="2207118" y="1339026"/>
            <a:ext cx="77777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Home automation has achieved a lot of popularity in recent years, as day-to-day life is getting simpler due to the rapid growth of technology.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Almost everything has become digitalized and automatic. A system for interconnecting sensors, actuators, and other data sources with the purpose of multiple home automations is proposed. The system is called </a:t>
            </a:r>
            <a:r>
              <a:rPr lang="en-IN" sz="2000" dirty="0" err="1"/>
              <a:t>qToggle</a:t>
            </a:r>
            <a:r>
              <a:rPr lang="en-IN" sz="2000" dirty="0"/>
              <a:t> and works by leveraging the power of a flexible and powerful Application Programming Interface (API), which represents the foundation of a simple and common communication scheme.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The devices used by </a:t>
            </a:r>
            <a:r>
              <a:rPr lang="en-IN" sz="2000" dirty="0" err="1"/>
              <a:t>qToggle</a:t>
            </a:r>
            <a:r>
              <a:rPr lang="en-IN" sz="2000" dirty="0"/>
              <a:t> are usually sensors or actuators with an upstream network connection implementing the </a:t>
            </a:r>
            <a:r>
              <a:rPr lang="en-IN" sz="2000" dirty="0" err="1"/>
              <a:t>qToggle</a:t>
            </a:r>
            <a:r>
              <a:rPr lang="en-IN" sz="2000" dirty="0"/>
              <a:t> API. Most devices used by </a:t>
            </a:r>
            <a:r>
              <a:rPr lang="en-IN" sz="2000" dirty="0" err="1"/>
              <a:t>qToggle</a:t>
            </a:r>
            <a:r>
              <a:rPr lang="en-IN" sz="2000" dirty="0"/>
              <a:t> are based on ESP8266/ESP8285 chips and/or on Raspberry Pi boards.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 A smartphone application has been developed that allows users to control a series of home appliances and sensors. The </a:t>
            </a:r>
            <a:r>
              <a:rPr lang="en-IN" sz="2000" dirty="0" err="1"/>
              <a:t>qToggle</a:t>
            </a:r>
            <a:r>
              <a:rPr lang="en-IN" sz="2000" dirty="0"/>
              <a:t> system is user friendly, flexible, and can be further developed by using different devices and add-ons.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585-C319-416A-93E1-72A4299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1D69-6EF9-454E-BF4D-E0D3401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8D7E8-CF3B-4E0E-AD89-B90A334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7CB3E-8A08-41D6-B1A9-7FDCE72D1075}"/>
              </a:ext>
            </a:extLst>
          </p:cNvPr>
          <p:cNvSpPr txBox="1"/>
          <p:nvPr/>
        </p:nvSpPr>
        <p:spPr>
          <a:xfrm>
            <a:off x="437226" y="125274"/>
            <a:ext cx="3282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6F4D3-A7BB-4C89-A219-661F198EFCA7}"/>
              </a:ext>
            </a:extLst>
          </p:cNvPr>
          <p:cNvSpPr txBox="1"/>
          <p:nvPr/>
        </p:nvSpPr>
        <p:spPr>
          <a:xfrm>
            <a:off x="2420586" y="1690688"/>
            <a:ext cx="73508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 A unitary and consistent solution that integrates all required features; </a:t>
            </a:r>
          </a:p>
          <a:p>
            <a:r>
              <a:rPr lang="en-IN" sz="2000" dirty="0"/>
              <a:t>• Device provisioning and management; </a:t>
            </a:r>
          </a:p>
          <a:p>
            <a:r>
              <a:rPr lang="en-IN" sz="2000" dirty="0"/>
              <a:t>• The firmware update over the same unique API used by all devices; • The use of expressions allows intelligent and complex rules to be implemented between various sensors and actuators inside a network; </a:t>
            </a:r>
          </a:p>
          <a:p>
            <a:r>
              <a:rPr lang="en-IN" sz="2000" dirty="0"/>
              <a:t>• Hierarchical master-slave topology that offers flexibility and scalability; </a:t>
            </a:r>
          </a:p>
          <a:p>
            <a:r>
              <a:rPr lang="en-IN" sz="2000" dirty="0"/>
              <a:t>• User data do not leave the premises of the local network, a cloud connection not being needed (for security and privacy reasons); </a:t>
            </a:r>
          </a:p>
          <a:p>
            <a:r>
              <a:rPr lang="en-IN" sz="2000" dirty="0"/>
              <a:t>• The integrated web app works well on all major platforms (both desktop and mobile): Android, iOS, Windows, Linux, or macOS.</a:t>
            </a:r>
          </a:p>
        </p:txBody>
      </p:sp>
    </p:spTree>
    <p:extLst>
      <p:ext uri="{BB962C8B-B14F-4D97-AF65-F5344CB8AC3E}">
        <p14:creationId xmlns:p14="http://schemas.microsoft.com/office/powerpoint/2010/main" val="28788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D225D965-D1CB-4548-A294-97813DFA8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564280"/>
              </p:ext>
            </p:extLst>
          </p:nvPr>
        </p:nvGraphicFramePr>
        <p:xfrm>
          <a:off x="838199" y="1113106"/>
          <a:ext cx="10515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032">
                  <a:extLst>
                    <a:ext uri="{9D8B030D-6E8A-4147-A177-3AD203B41FA5}">
                      <a16:colId xmlns:a16="http://schemas.microsoft.com/office/drawing/2014/main" val="3034241401"/>
                    </a:ext>
                  </a:extLst>
                </a:gridCol>
                <a:gridCol w="7470568">
                  <a:extLst>
                    <a:ext uri="{9D8B030D-6E8A-4147-A177-3AD203B41FA5}">
                      <a16:colId xmlns:a16="http://schemas.microsoft.com/office/drawing/2014/main" val="3964168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8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OpenHAB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interface, many protocols, many plugins, MQTT, EPL v1 license, extensive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8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HomeAssistant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interface, many protocols, many plugins, MQTT, Apache 2.0 license, extensive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2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Domoticz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interface, many protocols, many plugins, MQTT, GPL v3 license, extensive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9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Calaos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interface, a few protocols, under development plugins, MQTT, GPL v3 license, extensive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3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Jeedom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interface, many protocols, many plugins, MQTT, GPL v2 license, extensive documentation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3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Fhem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interface, many protocols, many plugins, MQTT, GPL v2 license, extensive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8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qToogle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interface, many protocols, a few plugins (undergoing continuous development), Hypertext Transfer Protocol (HTTP) based messaging, Apache 2.0 license, extensive documentation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394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92315AE-BF33-4CFA-A98C-378F13831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55"/>
          <a:stretch/>
        </p:blipFill>
        <p:spPr>
          <a:xfrm>
            <a:off x="-2" y="2"/>
            <a:ext cx="12192002" cy="997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51880-4E01-4D0A-B2CD-C220958F60A2}"/>
              </a:ext>
            </a:extLst>
          </p:cNvPr>
          <p:cNvSpPr txBox="1"/>
          <p:nvPr/>
        </p:nvSpPr>
        <p:spPr>
          <a:xfrm>
            <a:off x="517123" y="230188"/>
            <a:ext cx="88287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</a:t>
            </a:r>
          </a:p>
          <a:p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AED0C17-EFC3-4F93-9CD0-A0E96106A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68654"/>
              </p:ext>
            </p:extLst>
          </p:nvPr>
        </p:nvGraphicFramePr>
        <p:xfrm>
          <a:off x="838200" y="1825623"/>
          <a:ext cx="10515600" cy="369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413">
                  <a:extLst>
                    <a:ext uri="{9D8B030D-6E8A-4147-A177-3AD203B41FA5}">
                      <a16:colId xmlns:a16="http://schemas.microsoft.com/office/drawing/2014/main" val="3310901877"/>
                    </a:ext>
                  </a:extLst>
                </a:gridCol>
                <a:gridCol w="7221187">
                  <a:extLst>
                    <a:ext uri="{9D8B030D-6E8A-4147-A177-3AD203B41FA5}">
                      <a16:colId xmlns:a16="http://schemas.microsoft.com/office/drawing/2014/main" val="1887523042"/>
                    </a:ext>
                  </a:extLst>
                </a:gridCol>
              </a:tblGrid>
              <a:tr h="478043">
                <a:tc>
                  <a:txBody>
                    <a:bodyPr/>
                    <a:lstStyle/>
                    <a:p>
                      <a:r>
                        <a:rPr lang="en-IN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56878"/>
                  </a:ext>
                </a:extLst>
              </a:tr>
              <a:tr h="478043">
                <a:tc>
                  <a:txBody>
                    <a:bodyPr/>
                    <a:lstStyle/>
                    <a:p>
                      <a:r>
                        <a:rPr lang="en-IN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control appliances indoor and outdoor, within short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38653"/>
                  </a:ext>
                </a:extLst>
              </a:tr>
              <a:tr h="478043">
                <a:tc>
                  <a:txBody>
                    <a:bodyPr/>
                    <a:lstStyle/>
                    <a:p>
                      <a:r>
                        <a:rPr lang="en-IN" dirty="0"/>
                        <a:t>Raspberry PI, </a:t>
                      </a:r>
                      <a:r>
                        <a:rPr lang="en-IN" dirty="0" err="1"/>
                        <a:t>NodeMCU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controlling humidity, temperature, luminosity, movement, and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12948"/>
                  </a:ext>
                </a:extLst>
              </a:tr>
              <a:tr h="478043">
                <a:tc>
                  <a:txBody>
                    <a:bodyPr/>
                    <a:lstStyle/>
                    <a:p>
                      <a:r>
                        <a:rPr lang="en-IN" dirty="0"/>
                        <a:t>32-bit ARM 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indoor automation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60356"/>
                  </a:ext>
                </a:extLst>
              </a:tr>
              <a:tr h="478043">
                <a:tc>
                  <a:txBody>
                    <a:bodyPr/>
                    <a:lstStyle/>
                    <a:p>
                      <a:r>
                        <a:rPr lang="en-IN" dirty="0"/>
                        <a:t>ESP8266,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control of indoor appliances using mobile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0555"/>
                  </a:ext>
                </a:extLst>
              </a:tr>
              <a:tr h="478043">
                <a:tc>
                  <a:txBody>
                    <a:bodyPr/>
                    <a:lstStyle/>
                    <a:p>
                      <a:r>
                        <a:rPr lang="en-IN" dirty="0"/>
                        <a:t>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control of indoor appliances, safety, energy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60575"/>
                  </a:ext>
                </a:extLst>
              </a:tr>
              <a:tr h="825116">
                <a:tc>
                  <a:txBody>
                    <a:bodyPr/>
                    <a:lstStyle/>
                    <a:p>
                      <a:r>
                        <a:rPr lang="en-IN" dirty="0" err="1"/>
                        <a:t>qToggle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multiple home </a:t>
                      </a:r>
                      <a:r>
                        <a:rPr lang="en-IN" dirty="0" err="1"/>
                        <a:t>automationsindoor</a:t>
                      </a:r>
                      <a:r>
                        <a:rPr lang="en-IN" dirty="0"/>
                        <a:t> and outdoor, irrigations, security, monitoring, power and energy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0552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262CFA4-C7DB-4830-9134-38BEB2B04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81"/>
          <a:stretch/>
        </p:blipFill>
        <p:spPr>
          <a:xfrm>
            <a:off x="-2" y="2"/>
            <a:ext cx="12192002" cy="1009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59827E-67EA-40D1-BB28-4A63AE98FEB5}"/>
              </a:ext>
            </a:extLst>
          </p:cNvPr>
          <p:cNvSpPr txBox="1"/>
          <p:nvPr/>
        </p:nvSpPr>
        <p:spPr>
          <a:xfrm>
            <a:off x="519775" y="32616"/>
            <a:ext cx="72823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/ SOFTWARE IMPLEMENTATION</a:t>
            </a:r>
          </a:p>
          <a:p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2191-0FB7-4EA7-BE68-852AF21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3C95-24F0-4539-B8B0-BBEEE35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BD1D4-7E2D-4E8A-B4DD-DD75C0D9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E8DF02-9E99-4F5F-94F4-A3531FAF3A9A}"/>
              </a:ext>
            </a:extLst>
          </p:cNvPr>
          <p:cNvSpPr txBox="1"/>
          <p:nvPr/>
        </p:nvSpPr>
        <p:spPr>
          <a:xfrm>
            <a:off x="534880" y="230188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SCOPE </a:t>
            </a:r>
          </a:p>
          <a:p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B5A9B-6A82-4366-97B3-9AA5F4D3E136}"/>
              </a:ext>
            </a:extLst>
          </p:cNvPr>
          <p:cNvSpPr txBox="1"/>
          <p:nvPr/>
        </p:nvSpPr>
        <p:spPr>
          <a:xfrm>
            <a:off x="2374569" y="1645604"/>
            <a:ext cx="74428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</a:t>
            </a:r>
            <a:r>
              <a:rPr lang="en-IN" sz="2000"/>
              <a:t>e </a:t>
            </a:r>
            <a:r>
              <a:rPr lang="en-IN" sz="2000" dirty="0"/>
              <a:t>proposed a simple solution for home automation based on ESP8266 chips and Raspberry Pi 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qToggle</a:t>
            </a:r>
            <a:r>
              <a:rPr lang="en-IN" sz="2000" dirty="0"/>
              <a:t> is aimed to be a complete smart home prototype, with a lot of functionalities—automation, control, monitoring, and security—and it is a system that could be continuously developed and improved.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qToggle</a:t>
            </a:r>
            <a:r>
              <a:rPr lang="en-IN" sz="2000" dirty="0"/>
              <a:t> works with a selected list of devices, imposing a unitary API, firmware, and so on. We provide the open source firmware, meaning that no hacks and no 3rd party hubs or clouds are required; all devices speak the same language (API) and are controlled the same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qToggle’s</a:t>
            </a:r>
            <a:r>
              <a:rPr lang="en-IN" sz="2000" dirty="0"/>
              <a:t> strengths lie in its simplicity and flexibility. In addition, we intended to provide a low-cost home automation system. It is well known that the deployment and maintenance of a commercial home automation system come with a high cost.</a:t>
            </a:r>
          </a:p>
        </p:txBody>
      </p:sp>
    </p:spTree>
    <p:extLst>
      <p:ext uri="{BB962C8B-B14F-4D97-AF65-F5344CB8AC3E}">
        <p14:creationId xmlns:p14="http://schemas.microsoft.com/office/powerpoint/2010/main" val="429001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708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AGARWAL</dc:creator>
  <cp:lastModifiedBy>Shrestha Karn</cp:lastModifiedBy>
  <cp:revision>5</cp:revision>
  <dcterms:created xsi:type="dcterms:W3CDTF">2021-07-29T07:28:42Z</dcterms:created>
  <dcterms:modified xsi:type="dcterms:W3CDTF">2021-07-30T04:20:33Z</dcterms:modified>
</cp:coreProperties>
</file>