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7" r:id="rId2"/>
    <p:sldId id="272" r:id="rId3"/>
    <p:sldId id="265" r:id="rId4"/>
    <p:sldId id="269" r:id="rId5"/>
    <p:sldId id="260" r:id="rId6"/>
    <p:sldId id="275" r:id="rId7"/>
    <p:sldId id="274"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NT DADHICH" initials="JD" lastIdx="1" clrIdx="0">
    <p:extLst>
      <p:ext uri="{19B8F6BF-5375-455C-9EA6-DF929625EA0E}">
        <p15:presenceInfo xmlns:p15="http://schemas.microsoft.com/office/powerpoint/2012/main" userId="S::jayant.dadhich2020@vitstudent.ac.in::979704d1-8940-4c18-8655-957075122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C1E0"/>
    <a:srgbClr val="FF9999"/>
    <a:srgbClr val="E0FBD4"/>
    <a:srgbClr val="95BBFC"/>
    <a:srgbClr val="C081FF"/>
    <a:srgbClr val="8BBAFF"/>
    <a:srgbClr val="B3C6E7"/>
    <a:srgbClr val="FFB3D9"/>
    <a:srgbClr val="75A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4" d="100"/>
          <a:sy n="84"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9F540-6EBE-4099-9E90-A6EF49842B68}" type="datetimeFigureOut">
              <a:rPr lang="en-IN" smtClean="0"/>
              <a:t>30-07-2021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222F3-347B-4DCD-9D0A-B8F293EFE7E1}" type="slidenum">
              <a:rPr lang="en-IN" smtClean="0"/>
              <a:t>‹#›</a:t>
            </a:fld>
            <a:endParaRPr lang="en-IN"/>
          </a:p>
        </p:txBody>
      </p:sp>
    </p:spTree>
    <p:extLst>
      <p:ext uri="{BB962C8B-B14F-4D97-AF65-F5344CB8AC3E}">
        <p14:creationId xmlns:p14="http://schemas.microsoft.com/office/powerpoint/2010/main" val="1679352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AE6F08D-A135-4B0F-A8AC-5F04776AD639}" type="datetimeFigureOut">
              <a:rPr lang="en-IN" smtClean="0"/>
              <a:t>30-07-2021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B8FE367-0DF6-4D1A-8D2D-3FE34A954313}" type="slidenum">
              <a:rPr lang="en-IN" smtClean="0"/>
              <a:t>‹#›</a:t>
            </a:fld>
            <a:endParaRPr lang="en-IN"/>
          </a:p>
        </p:txBody>
      </p:sp>
    </p:spTree>
    <p:extLst>
      <p:ext uri="{BB962C8B-B14F-4D97-AF65-F5344CB8AC3E}">
        <p14:creationId xmlns:p14="http://schemas.microsoft.com/office/powerpoint/2010/main" val="1186719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F08D-A135-4B0F-A8AC-5F04776AD639}"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150829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F08D-A135-4B0F-A8AC-5F04776AD639}"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240187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6F08D-A135-4B0F-A8AC-5F04776AD639}"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883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AE6F08D-A135-4B0F-A8AC-5F04776AD639}" type="datetimeFigureOut">
              <a:rPr lang="en-IN" smtClean="0"/>
              <a:t>30-07-2021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4580434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6F08D-A135-4B0F-A8AC-5F04776AD639}"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8583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6F08D-A135-4B0F-A8AC-5F04776AD639}"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331948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6F08D-A135-4B0F-A8AC-5F04776AD639}"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255319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6F08D-A135-4B0F-A8AC-5F04776AD639}"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FE367-0DF6-4D1A-8D2D-3FE34A954313}" type="slidenum">
              <a:rPr lang="en-IN" smtClean="0"/>
              <a:t>‹#›</a:t>
            </a:fld>
            <a:endParaRPr lang="en-IN"/>
          </a:p>
        </p:txBody>
      </p:sp>
    </p:spTree>
    <p:extLst>
      <p:ext uri="{BB962C8B-B14F-4D97-AF65-F5344CB8AC3E}">
        <p14:creationId xmlns:p14="http://schemas.microsoft.com/office/powerpoint/2010/main" val="29116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AE6F08D-A135-4B0F-A8AC-5F04776AD639}" type="datetimeFigureOut">
              <a:rPr lang="en-IN" smtClean="0"/>
              <a:t>30-07-2021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B8FE367-0DF6-4D1A-8D2D-3FE34A954313}"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5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AE6F08D-A135-4B0F-A8AC-5F04776AD639}" type="datetimeFigureOut">
              <a:rPr lang="en-IN" smtClean="0"/>
              <a:t>30-07-2021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B8FE367-0DF6-4D1A-8D2D-3FE34A954313}"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68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AE6F08D-A135-4B0F-A8AC-5F04776AD639}" type="datetimeFigureOut">
              <a:rPr lang="en-IN" smtClean="0"/>
              <a:t>30-07-2021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B8FE367-0DF6-4D1A-8D2D-3FE34A954313}" type="slidenum">
              <a:rPr lang="en-IN" smtClean="0"/>
              <a:t>‹#›</a:t>
            </a:fld>
            <a:endParaRPr lang="en-IN"/>
          </a:p>
        </p:txBody>
      </p:sp>
    </p:spTree>
    <p:extLst>
      <p:ext uri="{BB962C8B-B14F-4D97-AF65-F5344CB8AC3E}">
        <p14:creationId xmlns:p14="http://schemas.microsoft.com/office/powerpoint/2010/main" val="20537924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wikipedia.org/wiki/Impact_of_the_2019%E2%80%9320_coronavirus_pandemic_on_relig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PowerPoint_Presentation.ppt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PowerPoint_Presentation1.ppt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A42E-5092-4778-9349-BB3B234553AE}"/>
              </a:ext>
            </a:extLst>
          </p:cNvPr>
          <p:cNvSpPr>
            <a:spLocks noGrp="1"/>
          </p:cNvSpPr>
          <p:nvPr>
            <p:ph type="title"/>
          </p:nvPr>
        </p:nvSpPr>
        <p:spPr>
          <a:xfrm flipH="1">
            <a:off x="1128466" y="1572265"/>
            <a:ext cx="10826725" cy="882389"/>
          </a:xfrm>
        </p:spPr>
        <p:txBody>
          <a:bodyPr>
            <a:normAutofit/>
          </a:bodyPr>
          <a:lstStyle/>
          <a:p>
            <a:r>
              <a:rPr lang="en-IN" sz="2400" b="1" dirty="0">
                <a:solidFill>
                  <a:srgbClr val="002060"/>
                </a:solidFill>
                <a:latin typeface="Arial" panose="020B0604020202020204" pitchFamily="34" charset="0"/>
                <a:cs typeface="Arial" panose="020B0604020202020204" pitchFamily="34" charset="0"/>
              </a:rPr>
              <a:t>    Akhil R Nair(Leader)</a:t>
            </a:r>
            <a:r>
              <a:rPr lang="en-US" sz="2400" b="1" dirty="0">
                <a:solidFill>
                  <a:srgbClr val="002060"/>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Nithin</a:t>
            </a:r>
            <a:r>
              <a:rPr lang="en-US" sz="2400" b="1" dirty="0">
                <a:solidFill>
                  <a:srgbClr val="002060"/>
                </a:solidFill>
                <a:latin typeface="Arial" panose="020B0604020202020204" pitchFamily="34" charset="0"/>
                <a:cs typeface="Arial" panose="020B0604020202020204" pitchFamily="34" charset="0"/>
              </a:rPr>
              <a:t> K Shine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62383-74626                                                 75107-28766</a:t>
            </a:r>
            <a:endParaRPr lang="en-IN" sz="2400" b="1" dirty="0">
              <a:solidFill>
                <a:srgbClr val="C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72726A-B615-4F77-8711-BEC52054CDA6}"/>
              </a:ext>
            </a:extLst>
          </p:cNvPr>
          <p:cNvSpPr txBox="1"/>
          <p:nvPr/>
        </p:nvSpPr>
        <p:spPr>
          <a:xfrm>
            <a:off x="74043" y="6656094"/>
            <a:ext cx="1573782" cy="507831"/>
          </a:xfrm>
          <a:prstGeom prst="rect">
            <a:avLst/>
          </a:prstGeom>
          <a:noFill/>
        </p:spPr>
        <p:txBody>
          <a:bodyPr wrap="square" rtlCol="0">
            <a:spAutoFit/>
          </a:bodyPr>
          <a:lstStyle/>
          <a:p>
            <a:r>
              <a:rPr lang="en-IN" sz="900">
                <a:hlinkClick r:id="rId2" tooltip="https://en.wikipedia.org/wiki/Impact_of_the_2019%E2%80%9320_coronavirus_pandemic_on_religion"/>
              </a:rPr>
              <a:t>This Photo</a:t>
            </a:r>
            <a:r>
              <a:rPr lang="en-IN" sz="900"/>
              <a:t> by Unknown Author is licensed under </a:t>
            </a:r>
            <a:r>
              <a:rPr lang="en-IN" sz="900">
                <a:hlinkClick r:id="rId3" tooltip="https://creativecommons.org/licenses/by-sa/3.0/"/>
              </a:rPr>
              <a:t>CC BY-SA</a:t>
            </a:r>
            <a:endParaRPr lang="en-IN" sz="900"/>
          </a:p>
        </p:txBody>
      </p:sp>
      <p:sp>
        <p:nvSpPr>
          <p:cNvPr id="9" name="TextBox 8">
            <a:extLst>
              <a:ext uri="{FF2B5EF4-FFF2-40B4-BE49-F238E27FC236}">
                <a16:creationId xmlns:a16="http://schemas.microsoft.com/office/drawing/2014/main" id="{6B3F635C-D051-49DE-9DBE-71E32F4E0AB2}"/>
              </a:ext>
            </a:extLst>
          </p:cNvPr>
          <p:cNvSpPr txBox="1"/>
          <p:nvPr/>
        </p:nvSpPr>
        <p:spPr>
          <a:xfrm>
            <a:off x="11955191" y="3002619"/>
            <a:ext cx="236810" cy="6463308"/>
          </a:xfrm>
          <a:prstGeom prst="rect">
            <a:avLst/>
          </a:prstGeom>
          <a:noFill/>
        </p:spPr>
        <p:txBody>
          <a:bodyPr wrap="square" rtlCol="0">
            <a:spAutoFit/>
          </a:bodyPr>
          <a:lstStyle/>
          <a:p>
            <a:r>
              <a:rPr lang="en-IN" sz="900">
                <a:hlinkClick r:id="rId2" tooltip="https://en.wikipedia.org/wiki/Impact_of_the_2019%E2%80%9320_coronavirus_pandemic_on_religion"/>
              </a:rPr>
              <a:t>This Photo</a:t>
            </a:r>
            <a:r>
              <a:rPr lang="en-IN" sz="900"/>
              <a:t> by Unknown Author is licensed under </a:t>
            </a:r>
            <a:r>
              <a:rPr lang="en-IN" sz="900">
                <a:hlinkClick r:id="rId3" tooltip="https://creativecommons.org/licenses/by-sa/3.0/"/>
              </a:rPr>
              <a:t>CC BY-SA</a:t>
            </a:r>
            <a:endParaRPr lang="en-IN" sz="900"/>
          </a:p>
        </p:txBody>
      </p:sp>
      <p:sp>
        <p:nvSpPr>
          <p:cNvPr id="10" name="Rectangle 9">
            <a:extLst>
              <a:ext uri="{FF2B5EF4-FFF2-40B4-BE49-F238E27FC236}">
                <a16:creationId xmlns:a16="http://schemas.microsoft.com/office/drawing/2014/main" id="{AC1477BB-2D27-43A8-BCF0-20D5283C49A9}"/>
              </a:ext>
            </a:extLst>
          </p:cNvPr>
          <p:cNvSpPr/>
          <p:nvPr/>
        </p:nvSpPr>
        <p:spPr>
          <a:xfrm>
            <a:off x="322789" y="645077"/>
            <a:ext cx="11704370" cy="1015663"/>
          </a:xfrm>
          <a:prstGeom prst="rect">
            <a:avLst/>
          </a:prstGeom>
          <a:noFill/>
        </p:spPr>
        <p:txBody>
          <a:bodyPr wrap="square" lIns="91440" tIns="45720" rIns="91440" bIns="45720">
            <a:spAutoFit/>
          </a:bodyPr>
          <a:lstStyle/>
          <a:p>
            <a:pPr algn="ctr"/>
            <a:r>
              <a:rPr lang="en-US" sz="6000" dirty="0" err="1">
                <a:ln w="0"/>
                <a:effectLst>
                  <a:outerShdw blurRad="38100" dist="19050" dir="2700000" algn="tl" rotWithShape="0">
                    <a:schemeClr val="dk1">
                      <a:alpha val="40000"/>
                    </a:schemeClr>
                  </a:outerShdw>
                </a:effectLst>
                <a:latin typeface="Forte" panose="03060902040502070203" pitchFamily="66" charset="0"/>
              </a:rPr>
              <a:t>HackX</a:t>
            </a:r>
            <a:r>
              <a:rPr lang="en-US" sz="6000" dirty="0">
                <a:ln w="0"/>
                <a:effectLst>
                  <a:outerShdw blurRad="38100" dist="19050" dir="2700000" algn="tl" rotWithShape="0">
                    <a:schemeClr val="dk1">
                      <a:alpha val="40000"/>
                    </a:schemeClr>
                  </a:outerShdw>
                </a:effectLst>
                <a:latin typeface="Forte" panose="03060902040502070203" pitchFamily="66" charset="0"/>
              </a:rPr>
              <a:t> Team : Techy Titans</a:t>
            </a:r>
          </a:p>
        </p:txBody>
      </p:sp>
      <p:sp>
        <p:nvSpPr>
          <p:cNvPr id="23" name="Title 1">
            <a:extLst>
              <a:ext uri="{FF2B5EF4-FFF2-40B4-BE49-F238E27FC236}">
                <a16:creationId xmlns:a16="http://schemas.microsoft.com/office/drawing/2014/main" id="{89C3D927-086D-4989-897C-61927667ADB9}"/>
              </a:ext>
            </a:extLst>
          </p:cNvPr>
          <p:cNvSpPr txBox="1">
            <a:spLocks/>
          </p:cNvSpPr>
          <p:nvPr/>
        </p:nvSpPr>
        <p:spPr>
          <a:xfrm>
            <a:off x="1512628" y="2346864"/>
            <a:ext cx="10058400" cy="8402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b="1" dirty="0">
                <a:solidFill>
                  <a:srgbClr val="002060"/>
                </a:solidFill>
                <a:latin typeface="Arial" panose="020B0604020202020204" pitchFamily="34" charset="0"/>
                <a:cs typeface="Arial" panose="020B0604020202020204" pitchFamily="34" charset="0"/>
              </a:rPr>
              <a:t>                     </a:t>
            </a:r>
            <a:r>
              <a:rPr lang="en-IN" sz="2400" b="1" dirty="0">
                <a:solidFill>
                  <a:srgbClr val="002060"/>
                </a:solidFill>
                <a:latin typeface="Arial" panose="020B0604020202020204" pitchFamily="34" charset="0"/>
                <a:cs typeface="Arial" panose="020B0604020202020204" pitchFamily="34" charset="0"/>
              </a:rPr>
              <a:t>     </a:t>
            </a:r>
            <a:r>
              <a:rPr lang="en-IN" sz="2600" b="1" dirty="0">
                <a:solidFill>
                  <a:srgbClr val="002060"/>
                </a:solidFill>
                <a:latin typeface="Arial" panose="020B0604020202020204" pitchFamily="34" charset="0"/>
                <a:cs typeface="Arial" panose="020B0604020202020204" pitchFamily="34" charset="0"/>
              </a:rPr>
              <a:t>Sradha N</a:t>
            </a:r>
            <a:br>
              <a:rPr lang="en-IN" sz="2600" b="1" dirty="0">
                <a:solidFill>
                  <a:srgbClr val="002060"/>
                </a:solidFill>
                <a:latin typeface="Arial" panose="020B0604020202020204" pitchFamily="34" charset="0"/>
                <a:cs typeface="Arial" panose="020B0604020202020204" pitchFamily="34" charset="0"/>
              </a:rPr>
            </a:br>
            <a:r>
              <a:rPr lang="en-IN" sz="2600" b="1" dirty="0">
                <a:solidFill>
                  <a:srgbClr val="002060"/>
                </a:solidFill>
                <a:latin typeface="Arial" panose="020B0604020202020204" pitchFamily="34" charset="0"/>
                <a:cs typeface="Arial" panose="020B0604020202020204" pitchFamily="34" charset="0"/>
              </a:rPr>
              <a:t>                                         94000-60273</a:t>
            </a:r>
            <a:endParaRPr lang="en-IN" sz="2600" dirty="0"/>
          </a:p>
        </p:txBody>
      </p:sp>
      <p:sp>
        <p:nvSpPr>
          <p:cNvPr id="24" name="Title 4">
            <a:extLst>
              <a:ext uri="{FF2B5EF4-FFF2-40B4-BE49-F238E27FC236}">
                <a16:creationId xmlns:a16="http://schemas.microsoft.com/office/drawing/2014/main" id="{E6F84D35-15B2-492A-BEAF-871A1880869B}"/>
              </a:ext>
            </a:extLst>
          </p:cNvPr>
          <p:cNvSpPr txBox="1">
            <a:spLocks/>
          </p:cNvSpPr>
          <p:nvPr/>
        </p:nvSpPr>
        <p:spPr>
          <a:xfrm>
            <a:off x="315502" y="3140778"/>
            <a:ext cx="11447607" cy="12932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sz="3200" b="1" dirty="0">
                <a:solidFill>
                  <a:srgbClr val="002060"/>
                </a:solidFill>
                <a:latin typeface="Arial" panose="020B0604020202020204" pitchFamily="34" charset="0"/>
                <a:cs typeface="Arial" panose="020B0604020202020204" pitchFamily="34" charset="0"/>
              </a:rPr>
              <a:t>          </a:t>
            </a:r>
            <a:r>
              <a:rPr lang="en-US" sz="2500" b="1" dirty="0" err="1">
                <a:solidFill>
                  <a:srgbClr val="002060"/>
                </a:solidFill>
                <a:latin typeface="Arial" panose="020B0604020202020204" pitchFamily="34" charset="0"/>
                <a:cs typeface="Arial" panose="020B0604020202020204" pitchFamily="34" charset="0"/>
              </a:rPr>
              <a:t>Sarath</a:t>
            </a:r>
            <a:r>
              <a:rPr lang="en-US" sz="2500" b="1" dirty="0">
                <a:solidFill>
                  <a:srgbClr val="002060"/>
                </a:solidFill>
                <a:latin typeface="Arial" panose="020B0604020202020204" pitchFamily="34" charset="0"/>
                <a:cs typeface="Arial" panose="020B0604020202020204" pitchFamily="34" charset="0"/>
              </a:rPr>
              <a:t> Krishna C</a:t>
            </a:r>
            <a:r>
              <a:rPr lang="en-IN" sz="2500" b="1" dirty="0">
                <a:solidFill>
                  <a:srgbClr val="002060"/>
                </a:solidFill>
                <a:latin typeface="Arial" panose="020B0604020202020204" pitchFamily="34" charset="0"/>
                <a:cs typeface="Arial" panose="020B0604020202020204" pitchFamily="34" charset="0"/>
              </a:rPr>
              <a:t>                                            Jayant Dadhich</a:t>
            </a:r>
            <a:br>
              <a:rPr lang="en-IN" sz="2500" b="1" dirty="0">
                <a:solidFill>
                  <a:srgbClr val="002060"/>
                </a:solidFill>
                <a:latin typeface="Arial" panose="020B0604020202020204" pitchFamily="34" charset="0"/>
                <a:cs typeface="Arial" panose="020B0604020202020204" pitchFamily="34" charset="0"/>
              </a:rPr>
            </a:br>
            <a:r>
              <a:rPr lang="en-IN" sz="2500" b="1" dirty="0">
                <a:solidFill>
                  <a:srgbClr val="002060"/>
                </a:solidFill>
                <a:latin typeface="Arial" panose="020B0604020202020204" pitchFamily="34" charset="0"/>
                <a:cs typeface="Arial" panose="020B0604020202020204" pitchFamily="34" charset="0"/>
              </a:rPr>
              <a:t>              86101-32762                                                    95499-46415</a:t>
            </a:r>
            <a:endParaRPr lang="en-IN" sz="2500" dirty="0"/>
          </a:p>
        </p:txBody>
      </p:sp>
      <p:sp>
        <p:nvSpPr>
          <p:cNvPr id="11" name="TextBox 10">
            <a:extLst>
              <a:ext uri="{FF2B5EF4-FFF2-40B4-BE49-F238E27FC236}">
                <a16:creationId xmlns:a16="http://schemas.microsoft.com/office/drawing/2014/main" id="{3FADC79B-FE3E-42A0-BC07-24E2EE177723}"/>
              </a:ext>
            </a:extLst>
          </p:cNvPr>
          <p:cNvSpPr txBox="1"/>
          <p:nvPr/>
        </p:nvSpPr>
        <p:spPr>
          <a:xfrm>
            <a:off x="1928434" y="4528860"/>
            <a:ext cx="8335131" cy="523220"/>
          </a:xfrm>
          <a:prstGeom prst="rect">
            <a:avLst/>
          </a:prstGeom>
          <a:noFill/>
        </p:spPr>
        <p:txBody>
          <a:bodyPr wrap="square">
            <a:spAutoFit/>
          </a:bodyPr>
          <a:lstStyle/>
          <a:p>
            <a:r>
              <a:rPr lang="en-US" sz="2800" dirty="0">
                <a:solidFill>
                  <a:srgbClr val="FF0000"/>
                </a:solidFill>
              </a:rPr>
              <a:t>                  </a:t>
            </a:r>
            <a:r>
              <a:rPr lang="en-US" sz="2800" dirty="0" err="1">
                <a:solidFill>
                  <a:srgbClr val="FF0000"/>
                </a:solidFill>
              </a:rPr>
              <a:t>Domain:open</a:t>
            </a:r>
            <a:r>
              <a:rPr lang="en-US" sz="2800" dirty="0">
                <a:solidFill>
                  <a:srgbClr val="FF0000"/>
                </a:solidFill>
              </a:rPr>
              <a:t> innovation</a:t>
            </a:r>
            <a:endParaRPr lang="en-IN" sz="2800" dirty="0">
              <a:solidFill>
                <a:srgbClr val="FF0000"/>
              </a:solidFill>
            </a:endParaRPr>
          </a:p>
        </p:txBody>
      </p:sp>
      <p:sp>
        <p:nvSpPr>
          <p:cNvPr id="12" name="TextBox 11">
            <a:extLst>
              <a:ext uri="{FF2B5EF4-FFF2-40B4-BE49-F238E27FC236}">
                <a16:creationId xmlns:a16="http://schemas.microsoft.com/office/drawing/2014/main" id="{2A356257-3FBA-4F0B-A2E7-1B6C45F8432D}"/>
              </a:ext>
            </a:extLst>
          </p:cNvPr>
          <p:cNvSpPr txBox="1"/>
          <p:nvPr/>
        </p:nvSpPr>
        <p:spPr>
          <a:xfrm>
            <a:off x="1313896" y="5285735"/>
            <a:ext cx="10257132" cy="954107"/>
          </a:xfrm>
          <a:prstGeom prst="rect">
            <a:avLst/>
          </a:prstGeom>
          <a:noFill/>
        </p:spPr>
        <p:txBody>
          <a:bodyPr wrap="square">
            <a:spAutoFit/>
          </a:bodyPr>
          <a:lstStyle/>
          <a:p>
            <a:r>
              <a:rPr lang="en-US" sz="2800" dirty="0">
                <a:solidFill>
                  <a:srgbClr val="002060"/>
                </a:solidFill>
              </a:rPr>
              <a:t>Problem </a:t>
            </a:r>
            <a:r>
              <a:rPr lang="en-US" sz="2800" dirty="0" err="1">
                <a:solidFill>
                  <a:srgbClr val="002060"/>
                </a:solidFill>
              </a:rPr>
              <a:t>statement:Inabilty</a:t>
            </a:r>
            <a:r>
              <a:rPr lang="en-US" sz="2800" dirty="0">
                <a:solidFill>
                  <a:srgbClr val="002060"/>
                </a:solidFill>
              </a:rPr>
              <a:t> of current user interface (UI) to keep up with the growing 3-d applications</a:t>
            </a:r>
            <a:endParaRPr lang="en-IN" sz="2800" dirty="0">
              <a:solidFill>
                <a:srgbClr val="002060"/>
              </a:solidFill>
            </a:endParaRPr>
          </a:p>
        </p:txBody>
      </p:sp>
    </p:spTree>
    <p:extLst>
      <p:ext uri="{BB962C8B-B14F-4D97-AF65-F5344CB8AC3E}">
        <p14:creationId xmlns:p14="http://schemas.microsoft.com/office/powerpoint/2010/main" val="2515110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Smoke Pass Effects free...">
            <a:hlinkClick r:id="" action="ppaction://media"/>
            <a:extLst>
              <a:ext uri="{FF2B5EF4-FFF2-40B4-BE49-F238E27FC236}">
                <a16:creationId xmlns:a16="http://schemas.microsoft.com/office/drawing/2014/main" id="{415D97C3-4FFF-4816-AC59-3EF993E66A5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184640"/>
            <a:ext cx="12125324" cy="4667250"/>
          </a:xfrm>
          <a:prstGeom prst="rect">
            <a:avLst/>
          </a:prstGeom>
        </p:spPr>
      </p:pic>
      <p:sp>
        <p:nvSpPr>
          <p:cNvPr id="8" name="Rectangle 7">
            <a:extLst>
              <a:ext uri="{FF2B5EF4-FFF2-40B4-BE49-F238E27FC236}">
                <a16:creationId xmlns:a16="http://schemas.microsoft.com/office/drawing/2014/main" id="{3EE0755C-059A-4B88-B79C-5EE686B6B66D}"/>
              </a:ext>
            </a:extLst>
          </p:cNvPr>
          <p:cNvSpPr/>
          <p:nvPr/>
        </p:nvSpPr>
        <p:spPr>
          <a:xfrm>
            <a:off x="-64558" y="2967335"/>
            <a:ext cx="1114003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Forte" panose="03060902040502070203" pitchFamily="66" charset="0"/>
              </a:rPr>
              <a:t>      </a:t>
            </a:r>
            <a:r>
              <a:rPr lang="en-US" sz="54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Touchless 3D Tracking Interface</a:t>
            </a:r>
          </a:p>
          <a:p>
            <a:pPr algn="ctr"/>
            <a:endParaRPr lang="en-US" sz="5400" dirty="0">
              <a:ln w="0"/>
              <a:effectLst>
                <a:outerShdw blurRad="38100" dist="19050" dir="2700000" algn="tl" rotWithShape="0">
                  <a:schemeClr val="dk1">
                    <a:alpha val="40000"/>
                  </a:schemeClr>
                </a:outerShdw>
              </a:effectLst>
              <a:latin typeface="Forte" panose="03060902040502070203" pitchFamily="66" charset="0"/>
            </a:endParaRPr>
          </a:p>
        </p:txBody>
      </p:sp>
    </p:spTree>
    <p:extLst>
      <p:ext uri="{BB962C8B-B14F-4D97-AF65-F5344CB8AC3E}">
        <p14:creationId xmlns:p14="http://schemas.microsoft.com/office/powerpoint/2010/main" val="30683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1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ABCDEC-0ADB-4507-98CC-061941E463FC}"/>
              </a:ext>
            </a:extLst>
          </p:cNvPr>
          <p:cNvSpPr/>
          <p:nvPr/>
        </p:nvSpPr>
        <p:spPr>
          <a:xfrm>
            <a:off x="12011190" y="6668942"/>
            <a:ext cx="2409991" cy="2155017"/>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00FED4FF-1997-45AF-83F5-CCB3E4B14908}"/>
              </a:ext>
            </a:extLst>
          </p:cNvPr>
          <p:cNvSpPr/>
          <p:nvPr/>
        </p:nvSpPr>
        <p:spPr>
          <a:xfrm>
            <a:off x="13456920" y="6668942"/>
            <a:ext cx="1376777" cy="1255858"/>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E131EAB-1730-4470-9F5D-F4FD326B1EBE}"/>
              </a:ext>
            </a:extLst>
          </p:cNvPr>
          <p:cNvSpPr txBox="1"/>
          <p:nvPr/>
        </p:nvSpPr>
        <p:spPr>
          <a:xfrm>
            <a:off x="356616" y="365761"/>
            <a:ext cx="11539728" cy="5663089"/>
          </a:xfrm>
          <a:prstGeom prst="rect">
            <a:avLst/>
          </a:prstGeom>
          <a:noFill/>
        </p:spPr>
        <p:txBody>
          <a:bodyPr wrap="square">
            <a:spAutoFit/>
          </a:bodyPr>
          <a:lstStyle/>
          <a:p>
            <a:r>
              <a:rPr lang="en-US" dirty="0"/>
              <a:t> </a:t>
            </a:r>
          </a:p>
          <a:p>
            <a:r>
              <a:rPr lang="en-US" sz="4400" dirty="0">
                <a:latin typeface="Forte" panose="03060902040502070203" pitchFamily="66" charset="0"/>
              </a:rPr>
              <a:t>Abstract</a:t>
            </a:r>
            <a:endParaRPr lang="en-US" sz="4400" dirty="0">
              <a:latin typeface="Forte" panose="03060902040502070203" pitchFamily="66"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whole project is based on the idea on length of time it takes a capacitor to charge, based on this charging time the distance and other related values and coordinates are measured and the motion path is calculated. The main objective of the project is Touchless 3D tracking, as the name suggests the project focuses on detection of 3D motion without any external touch and replicate the same motion on our computer screen. That is, the computer should be able to detect the entire motion path of the desired object. The Tracking takes place in 3 Dimensional field that is </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and z, that is the depth is also taken into consideration. Each axis acts like a capacitor when the voltage is applied to it. As our hand approaches the plate our body electrically couples with the plate and changes its capacitance. The higher the capacitance the longer it will take for the capacitor to get fully charged. The software on the Arduino measures the time it takes to charge the plates. The change in the charge time corresponds to the hands distance from the plate. The Whole project is based on Arduino Micro-controller, which is an open source microcontroller. The project will be implemented on Arduino platform, which provides direct interaction with the Arduino micro-controller. The simplicity of this 3D tracking mechanism will show us, what all are the possibilities for future and what all can be achieved using some simple and logical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1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fill="hold" grpId="0" nodeType="clickEffect">
                                  <p:stCondLst>
                                    <p:cond delay="0"/>
                                  </p:stCondLst>
                                  <p:childTnLst>
                                    <p:animMotion origin="layout" path="M -4.375E-6 1.85185E-6 C -0.16302 -0.18704 -0.32604 -0.37408 -0.37382 -0.4956 C -0.42148 -0.61713 -0.14257 -0.59699 -0.28645 -0.72894 C -0.43007 -0.86134 -1.23619 -1.28889 -1.23619 -1.28866 L -1.23619 -1.28889 " pathEditMode="relative" rAng="0" ptsTypes="AAAAA">
                                      <p:cBhvr>
                                        <p:cTn id="13" dur="8000" fill="hold"/>
                                        <p:tgtEl>
                                          <p:spTgt spid="4"/>
                                        </p:tgtEl>
                                        <p:attrNameLst>
                                          <p:attrName>ppt_x</p:attrName>
                                          <p:attrName>ppt_y</p:attrName>
                                        </p:attrNameLst>
                                      </p:cBhvr>
                                      <p:rCtr x="-61810" y="-64444"/>
                                    </p:animMotion>
                                  </p:childTnLst>
                                </p:cTn>
                              </p:par>
                              <p:par>
                                <p:cTn id="14" presetID="6" presetClass="emph" presetSubtype="0" fill="hold" grpId="1" nodeType="withEffect">
                                  <p:stCondLst>
                                    <p:cond delay="6000"/>
                                  </p:stCondLst>
                                  <p:childTnLst>
                                    <p:animScale>
                                      <p:cBhvr>
                                        <p:cTn id="15" dur="100" fill="hold"/>
                                        <p:tgtEl>
                                          <p:spTgt spid="4"/>
                                        </p:tgtEl>
                                      </p:cBhvr>
                                      <p:by x="150000" y="150000"/>
                                    </p:animScale>
                                  </p:childTnLst>
                                </p:cTn>
                              </p:par>
                              <p:par>
                                <p:cTn id="16" presetID="10" presetClass="exit" presetSubtype="0" fill="hold" grpId="2" nodeType="withEffect">
                                  <p:stCondLst>
                                    <p:cond delay="6000"/>
                                  </p:stCondLst>
                                  <p:childTnLst>
                                    <p:animEffect transition="out" filter="fade">
                                      <p:cBhvr>
                                        <p:cTn id="17" dur="100"/>
                                        <p:tgtEl>
                                          <p:spTgt spid="4"/>
                                        </p:tgtEl>
                                      </p:cBhvr>
                                    </p:animEffect>
                                    <p:set>
                                      <p:cBhvr>
                                        <p:cTn id="18" dur="1" fill="hold">
                                          <p:stCondLst>
                                            <p:cond delay="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fill="hold" grpId="0" nodeType="clickEffect">
                                  <p:stCondLst>
                                    <p:cond delay="0"/>
                                  </p:stCondLst>
                                  <p:childTnLst>
                                    <p:animMotion origin="layout" path="M 3.75E-6 1.11111E-6 C -0.16302 -0.18704 -0.32605 -0.37408 -0.37383 -0.4956 C -0.42149 -0.61713 -0.14258 -0.59699 -0.28646 -0.72894 C -0.43008 -0.86134 -1.2362 -1.28889 -1.2362 -1.28866 L -1.2362 -1.28889 " pathEditMode="relative" rAng="0" ptsTypes="AAAAA">
                                      <p:cBhvr>
                                        <p:cTn id="22" dur="8000" fill="hold"/>
                                        <p:tgtEl>
                                          <p:spTgt spid="6"/>
                                        </p:tgtEl>
                                        <p:attrNameLst>
                                          <p:attrName>ppt_x</p:attrName>
                                          <p:attrName>ppt_y</p:attrName>
                                        </p:attrNameLst>
                                      </p:cBhvr>
                                      <p:rCtr x="-61810" y="-64444"/>
                                    </p:animMotion>
                                  </p:childTnLst>
                                </p:cTn>
                              </p:par>
                              <p:par>
                                <p:cTn id="23" presetID="6" presetClass="emph" presetSubtype="0" fill="hold" grpId="1" nodeType="withEffect">
                                  <p:stCondLst>
                                    <p:cond delay="6000"/>
                                  </p:stCondLst>
                                  <p:childTnLst>
                                    <p:animScale>
                                      <p:cBhvr>
                                        <p:cTn id="24" dur="100" fill="hold"/>
                                        <p:tgtEl>
                                          <p:spTgt spid="6"/>
                                        </p:tgtEl>
                                      </p:cBhvr>
                                      <p:by x="150000" y="150000"/>
                                    </p:animScale>
                                  </p:childTnLst>
                                </p:cTn>
                              </p:par>
                              <p:par>
                                <p:cTn id="25" presetID="10" presetClass="exit" presetSubtype="0" fill="hold" grpId="2" nodeType="withEffect">
                                  <p:stCondLst>
                                    <p:cond delay="6000"/>
                                  </p:stCondLst>
                                  <p:childTnLst>
                                    <p:animEffect transition="out" filter="fade">
                                      <p:cBhvr>
                                        <p:cTn id="26" dur="100"/>
                                        <p:tgtEl>
                                          <p:spTgt spid="6"/>
                                        </p:tgtEl>
                                      </p:cBhvr>
                                    </p:animEffect>
                                    <p:set>
                                      <p:cBhvr>
                                        <p:cTn id="27"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ABCDEC-0ADB-4507-98CC-061941E463FC}"/>
              </a:ext>
            </a:extLst>
          </p:cNvPr>
          <p:cNvSpPr/>
          <p:nvPr/>
        </p:nvSpPr>
        <p:spPr>
          <a:xfrm>
            <a:off x="12011190" y="6668942"/>
            <a:ext cx="2409991" cy="2155017"/>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00FED4FF-1997-45AF-83F5-CCB3E4B14908}"/>
              </a:ext>
            </a:extLst>
          </p:cNvPr>
          <p:cNvSpPr/>
          <p:nvPr/>
        </p:nvSpPr>
        <p:spPr>
          <a:xfrm>
            <a:off x="13456920" y="6668942"/>
            <a:ext cx="1376777" cy="1255858"/>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895CF620-F1B1-4BF5-AF55-EFB01DE29B3A}"/>
              </a:ext>
            </a:extLst>
          </p:cNvPr>
          <p:cNvSpPr txBox="1"/>
          <p:nvPr/>
        </p:nvSpPr>
        <p:spPr>
          <a:xfrm>
            <a:off x="569214" y="583430"/>
            <a:ext cx="8398764" cy="769441"/>
          </a:xfrm>
          <a:prstGeom prst="rect">
            <a:avLst/>
          </a:prstGeom>
          <a:noFill/>
        </p:spPr>
        <p:txBody>
          <a:bodyPr wrap="square">
            <a:spAutoFit/>
          </a:bodyPr>
          <a:lstStyle/>
          <a:p>
            <a:r>
              <a:rPr lang="en-US" sz="4400" dirty="0">
                <a:latin typeface="Forte" panose="03060902040502070203" pitchFamily="66" charset="0"/>
              </a:rPr>
              <a:t>Novelty</a:t>
            </a:r>
            <a:endParaRPr lang="en-IN" sz="4400" dirty="0"/>
          </a:p>
        </p:txBody>
      </p:sp>
      <p:sp>
        <p:nvSpPr>
          <p:cNvPr id="9" name="TextBox 8">
            <a:extLst>
              <a:ext uri="{FF2B5EF4-FFF2-40B4-BE49-F238E27FC236}">
                <a16:creationId xmlns:a16="http://schemas.microsoft.com/office/drawing/2014/main" id="{DEFEE0C6-68C5-459D-8D26-1E82D6DF577E}"/>
              </a:ext>
            </a:extLst>
          </p:cNvPr>
          <p:cNvSpPr txBox="1"/>
          <p:nvPr/>
        </p:nvSpPr>
        <p:spPr>
          <a:xfrm>
            <a:off x="340614" y="3344918"/>
            <a:ext cx="8398764" cy="707886"/>
          </a:xfrm>
          <a:prstGeom prst="rect">
            <a:avLst/>
          </a:prstGeom>
          <a:noFill/>
        </p:spPr>
        <p:txBody>
          <a:bodyPr wrap="square">
            <a:spAutoFit/>
          </a:bodyPr>
          <a:lstStyle/>
          <a:p>
            <a:r>
              <a:rPr lang="en-US" sz="4000" dirty="0">
                <a:latin typeface="Forte" panose="03060902040502070203" pitchFamily="66" charset="0"/>
              </a:rPr>
              <a:t>Technology Stack</a:t>
            </a:r>
            <a:endParaRPr lang="en-IN" sz="4000" dirty="0"/>
          </a:p>
        </p:txBody>
      </p:sp>
      <p:sp>
        <p:nvSpPr>
          <p:cNvPr id="7" name="Title 1">
            <a:extLst>
              <a:ext uri="{FF2B5EF4-FFF2-40B4-BE49-F238E27FC236}">
                <a16:creationId xmlns:a16="http://schemas.microsoft.com/office/drawing/2014/main" id="{035A7FB8-904C-4DA5-8343-44464E9C5193}"/>
              </a:ext>
            </a:extLst>
          </p:cNvPr>
          <p:cNvSpPr>
            <a:spLocks noGrp="1"/>
          </p:cNvSpPr>
          <p:nvPr>
            <p:ph type="title"/>
          </p:nvPr>
        </p:nvSpPr>
        <p:spPr>
          <a:xfrm>
            <a:off x="569214" y="1433596"/>
            <a:ext cx="10058400" cy="1371600"/>
          </a:xfrm>
        </p:spPr>
        <p:txBody>
          <a:bodyPr>
            <a:normAutofit fontScale="90000"/>
          </a:bodyPr>
          <a:lstStyle/>
          <a:p>
            <a:r>
              <a:rPr lang="en-US" sz="3200" dirty="0">
                <a:latin typeface="Times New Roman" panose="02020603050405020304" pitchFamily="18" charset="0"/>
                <a:cs typeface="Times New Roman" panose="02020603050405020304" pitchFamily="18" charset="0"/>
              </a:rPr>
              <a:t>we are designing an app/web application to display the current 3-D position. we are doing 3-d tracking in one particular area and the result can be obtained anywhere.it includes internet of things(</a:t>
            </a:r>
            <a:r>
              <a:rPr lang="en-US" sz="3200" dirty="0" err="1">
                <a:latin typeface="Times New Roman" panose="02020603050405020304" pitchFamily="18" charset="0"/>
                <a:cs typeface="Times New Roman" panose="02020603050405020304" pitchFamily="18" charset="0"/>
              </a:rPr>
              <a:t>iot</a:t>
            </a:r>
            <a:r>
              <a:rPr lang="en-US" sz="3200" dirty="0">
                <a:latin typeface="Times New Roman" panose="02020603050405020304" pitchFamily="18" charset="0"/>
                <a:cs typeface="Times New Roman" panose="02020603050405020304" pitchFamily="18" charset="0"/>
              </a:rPr>
              <a:t>)and it can be used very easily.</a:t>
            </a:r>
            <a:endParaRPr lang="en-IN" sz="32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73CABD2-E435-49DB-B949-C354A09FF517}"/>
              </a:ext>
            </a:extLst>
          </p:cNvPr>
          <p:cNvSpPr>
            <a:spLocks noGrp="1"/>
          </p:cNvSpPr>
          <p:nvPr>
            <p:ph idx="1"/>
          </p:nvPr>
        </p:nvSpPr>
        <p:spPr>
          <a:xfrm>
            <a:off x="340614" y="4292334"/>
            <a:ext cx="10784586" cy="1982236"/>
          </a:xfrm>
        </p:spPr>
        <p:txBody>
          <a:bodyPr/>
          <a:lstStyle/>
          <a:p>
            <a:r>
              <a:rPr lang="en-US" sz="2800" dirty="0"/>
              <a:t>We are using Arduino IDE for coding implementation.</a:t>
            </a:r>
            <a:br>
              <a:rPr lang="en-US" sz="2800" dirty="0"/>
            </a:br>
            <a:r>
              <a:rPr lang="en-US" sz="2800" dirty="0"/>
              <a:t>We are using HTML and </a:t>
            </a:r>
            <a:r>
              <a:rPr lang="en-US" sz="2800" dirty="0" err="1"/>
              <a:t>c,c</a:t>
            </a:r>
            <a:r>
              <a:rPr lang="en-US" sz="2800" dirty="0"/>
              <a:t>++ as primary  languages. </a:t>
            </a:r>
            <a:br>
              <a:rPr lang="en-US" dirty="0"/>
            </a:br>
            <a:endParaRPr lang="en-IN" dirty="0"/>
          </a:p>
        </p:txBody>
      </p:sp>
    </p:spTree>
    <p:extLst>
      <p:ext uri="{BB962C8B-B14F-4D97-AF65-F5344CB8AC3E}">
        <p14:creationId xmlns:p14="http://schemas.microsoft.com/office/powerpoint/2010/main" val="56098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fill="hold" grpId="0" nodeType="clickEffect">
                                  <p:stCondLst>
                                    <p:cond delay="0"/>
                                  </p:stCondLst>
                                  <p:childTnLst>
                                    <p:animMotion origin="layout" path="M -4.375E-6 1.85185E-6 C -0.16302 -0.18704 -0.32604 -0.37408 -0.37382 -0.4956 C -0.42148 -0.61713 -0.14257 -0.59699 -0.28645 -0.72894 C -0.43007 -0.86134 -1.23619 -1.28889 -1.23619 -1.28866 L -1.23619 -1.28889 " pathEditMode="relative" rAng="0" ptsTypes="AAAAA">
                                      <p:cBhvr>
                                        <p:cTn id="20" dur="8000" fill="hold"/>
                                        <p:tgtEl>
                                          <p:spTgt spid="4"/>
                                        </p:tgtEl>
                                        <p:attrNameLst>
                                          <p:attrName>ppt_x</p:attrName>
                                          <p:attrName>ppt_y</p:attrName>
                                        </p:attrNameLst>
                                      </p:cBhvr>
                                      <p:rCtr x="-61810" y="-64444"/>
                                    </p:animMotion>
                                  </p:childTnLst>
                                </p:cTn>
                              </p:par>
                              <p:par>
                                <p:cTn id="21" presetID="6" presetClass="emph" presetSubtype="0" fill="hold" grpId="1" nodeType="withEffect">
                                  <p:stCondLst>
                                    <p:cond delay="6000"/>
                                  </p:stCondLst>
                                  <p:childTnLst>
                                    <p:animScale>
                                      <p:cBhvr>
                                        <p:cTn id="22" dur="100" fill="hold"/>
                                        <p:tgtEl>
                                          <p:spTgt spid="4"/>
                                        </p:tgtEl>
                                      </p:cBhvr>
                                      <p:by x="150000" y="150000"/>
                                    </p:animScale>
                                  </p:childTnLst>
                                </p:cTn>
                              </p:par>
                              <p:par>
                                <p:cTn id="23" presetID="10" presetClass="exit" presetSubtype="0" fill="hold" grpId="2" nodeType="withEffect">
                                  <p:stCondLst>
                                    <p:cond delay="6000"/>
                                  </p:stCondLst>
                                  <p:childTnLst>
                                    <p:animEffect transition="out" filter="fade">
                                      <p:cBhvr>
                                        <p:cTn id="24" dur="100"/>
                                        <p:tgtEl>
                                          <p:spTgt spid="4"/>
                                        </p:tgtEl>
                                      </p:cBhvr>
                                    </p:animEffect>
                                    <p:set>
                                      <p:cBhvr>
                                        <p:cTn id="25" dur="1" fill="hold">
                                          <p:stCondLst>
                                            <p:cond delay="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fill="hold" grpId="0" nodeType="clickEffect">
                                  <p:stCondLst>
                                    <p:cond delay="0"/>
                                  </p:stCondLst>
                                  <p:childTnLst>
                                    <p:animMotion origin="layout" path="M 3.75E-6 1.11111E-6 C -0.16302 -0.18704 -0.32605 -0.37408 -0.37383 -0.4956 C -0.42149 -0.61713 -0.14258 -0.59699 -0.28646 -0.72894 C -0.43008 -0.86134 -1.2362 -1.28889 -1.2362 -1.28866 L -1.2362 -1.28889 " pathEditMode="relative" rAng="0" ptsTypes="AAAAA">
                                      <p:cBhvr>
                                        <p:cTn id="29" dur="8000" fill="hold"/>
                                        <p:tgtEl>
                                          <p:spTgt spid="6"/>
                                        </p:tgtEl>
                                        <p:attrNameLst>
                                          <p:attrName>ppt_x</p:attrName>
                                          <p:attrName>ppt_y</p:attrName>
                                        </p:attrNameLst>
                                      </p:cBhvr>
                                      <p:rCtr x="-61810" y="-64444"/>
                                    </p:animMotion>
                                  </p:childTnLst>
                                </p:cTn>
                              </p:par>
                              <p:par>
                                <p:cTn id="30" presetID="6" presetClass="emph" presetSubtype="0" fill="hold" grpId="1" nodeType="withEffect">
                                  <p:stCondLst>
                                    <p:cond delay="6000"/>
                                  </p:stCondLst>
                                  <p:childTnLst>
                                    <p:animScale>
                                      <p:cBhvr>
                                        <p:cTn id="31" dur="100" fill="hold"/>
                                        <p:tgtEl>
                                          <p:spTgt spid="6"/>
                                        </p:tgtEl>
                                      </p:cBhvr>
                                      <p:by x="150000" y="150000"/>
                                    </p:animScale>
                                  </p:childTnLst>
                                </p:cTn>
                              </p:par>
                              <p:par>
                                <p:cTn id="32" presetID="10" presetClass="exit" presetSubtype="0" fill="hold" grpId="2" nodeType="withEffect">
                                  <p:stCondLst>
                                    <p:cond delay="6000"/>
                                  </p:stCondLst>
                                  <p:childTnLst>
                                    <p:animEffect transition="out" filter="fade">
                                      <p:cBhvr>
                                        <p:cTn id="33" dur="100"/>
                                        <p:tgtEl>
                                          <p:spTgt spid="6"/>
                                        </p:tgtEl>
                                      </p:cBhvr>
                                    </p:animEffect>
                                    <p:set>
                                      <p:cBhvr>
                                        <p:cTn id="34"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a:extLst>
              <a:ext uri="{FF2B5EF4-FFF2-40B4-BE49-F238E27FC236}">
                <a16:creationId xmlns:a16="http://schemas.microsoft.com/office/drawing/2014/main" id="{99E594B0-AF8D-47F4-B175-5EDAF42B6AB2}"/>
              </a:ext>
            </a:extLst>
          </p:cNvPr>
          <p:cNvGraphicFramePr>
            <a:graphicFrameLocks noChangeAspect="1"/>
          </p:cNvGraphicFramePr>
          <p:nvPr>
            <p:extLst>
              <p:ext uri="{D42A27DB-BD31-4B8C-83A1-F6EECF244321}">
                <p14:modId xmlns:p14="http://schemas.microsoft.com/office/powerpoint/2010/main" val="1132968516"/>
              </p:ext>
            </p:extLst>
          </p:nvPr>
        </p:nvGraphicFramePr>
        <p:xfrm>
          <a:off x="97277" y="116732"/>
          <a:ext cx="12464374" cy="6898283"/>
        </p:xfrm>
        <a:graphic>
          <a:graphicData uri="http://schemas.openxmlformats.org/presentationml/2006/ole">
            <mc:AlternateContent xmlns:mc="http://schemas.openxmlformats.org/markup-compatibility/2006">
              <mc:Choice xmlns:v="urn:schemas-microsoft-com:vml" Requires="v">
                <p:oleObj name="Presentation" r:id="rId2" imgW="2159801" imgH="1214684" progId="PowerPoint.Show.12">
                  <p:embed/>
                </p:oleObj>
              </mc:Choice>
              <mc:Fallback>
                <p:oleObj name="Presentation" r:id="rId2" imgW="2159801" imgH="1214684" progId="PowerPoint.Show.12">
                  <p:embed/>
                  <p:pic>
                    <p:nvPicPr>
                      <p:cNvPr id="0" name=""/>
                      <p:cNvPicPr/>
                      <p:nvPr/>
                    </p:nvPicPr>
                    <p:blipFill>
                      <a:blip r:embed="rId3"/>
                      <a:stretch>
                        <a:fillRect/>
                      </a:stretch>
                    </p:blipFill>
                    <p:spPr>
                      <a:xfrm>
                        <a:off x="97277" y="116732"/>
                        <a:ext cx="12464374" cy="6898283"/>
                      </a:xfrm>
                      <a:prstGeom prst="rect">
                        <a:avLst/>
                      </a:prstGeom>
                    </p:spPr>
                  </p:pic>
                </p:oleObj>
              </mc:Fallback>
            </mc:AlternateContent>
          </a:graphicData>
        </a:graphic>
      </p:graphicFrame>
    </p:spTree>
    <p:extLst>
      <p:ext uri="{BB962C8B-B14F-4D97-AF65-F5344CB8AC3E}">
        <p14:creationId xmlns:p14="http://schemas.microsoft.com/office/powerpoint/2010/main" val="418428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0"/>
            <a:extLst>
              <a:ext uri="{FF2B5EF4-FFF2-40B4-BE49-F238E27FC236}">
                <a16:creationId xmlns:a16="http://schemas.microsoft.com/office/drawing/2014/main" id="{99E594B0-AF8D-47F4-B175-5EDAF42B6AB2}"/>
              </a:ext>
            </a:extLst>
          </p:cNvPr>
          <p:cNvGraphicFramePr>
            <a:graphicFrameLocks noChangeAspect="1"/>
          </p:cNvGraphicFramePr>
          <p:nvPr>
            <p:extLst>
              <p:ext uri="{D42A27DB-BD31-4B8C-83A1-F6EECF244321}">
                <p14:modId xmlns:p14="http://schemas.microsoft.com/office/powerpoint/2010/main" val="437894695"/>
              </p:ext>
            </p:extLst>
          </p:nvPr>
        </p:nvGraphicFramePr>
        <p:xfrm>
          <a:off x="97277" y="116732"/>
          <a:ext cx="12464374" cy="6898283"/>
        </p:xfrm>
        <a:graphic>
          <a:graphicData uri="http://schemas.openxmlformats.org/presentationml/2006/ole">
            <mc:AlternateContent xmlns:mc="http://schemas.openxmlformats.org/markup-compatibility/2006">
              <mc:Choice xmlns:v="urn:schemas-microsoft-com:vml" Requires="v">
                <p:oleObj name="Presentation" r:id="rId2" imgW="1548476" imgH="871951" progId="PowerPoint.Show.12">
                  <p:embed/>
                </p:oleObj>
              </mc:Choice>
              <mc:Fallback>
                <p:oleObj name="Presentation" r:id="rId2" imgW="1548476" imgH="871951" progId="PowerPoint.Show.12">
                  <p:embed/>
                  <p:pic>
                    <p:nvPicPr>
                      <p:cNvPr id="4" name="Object 3">
                        <a:hlinkClick r:id="" action="ppaction://ole?verb=0"/>
                        <a:extLst>
                          <a:ext uri="{FF2B5EF4-FFF2-40B4-BE49-F238E27FC236}">
                            <a16:creationId xmlns:a16="http://schemas.microsoft.com/office/drawing/2014/main" id="{99E594B0-AF8D-47F4-B175-5EDAF42B6AB2}"/>
                          </a:ext>
                        </a:extLst>
                      </p:cNvPr>
                      <p:cNvPicPr/>
                      <p:nvPr/>
                    </p:nvPicPr>
                    <p:blipFill>
                      <a:blip r:embed="rId3"/>
                      <a:stretch>
                        <a:fillRect/>
                      </a:stretch>
                    </p:blipFill>
                    <p:spPr>
                      <a:xfrm>
                        <a:off x="97277" y="116732"/>
                        <a:ext cx="12464374" cy="6898283"/>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A7010DC9-2C5A-409C-99BE-EBB9688211A7}"/>
              </a:ext>
            </a:extLst>
          </p:cNvPr>
          <p:cNvSpPr txBox="1"/>
          <p:nvPr/>
        </p:nvSpPr>
        <p:spPr>
          <a:xfrm>
            <a:off x="210379" y="116732"/>
            <a:ext cx="12200604" cy="3416320"/>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Referring to the schematic, connect the resistors to the three inner wires of the cables as shown and connect this to the ends of the three wires. The 220KΩ resistors all connect between the inner wire of the cable and 5V. The 10KΩ resistors will each be connected between the end of the cable and a pin on the Arduino. The circled area indicates that this wire should be shielded, with the shield connected to +5V.</a:t>
            </a:r>
          </a:p>
          <a:p>
            <a:pPr algn="l" fontAlgn="base">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Use a small piece of jumper wire to make the connection between the shield wires and the 5V output pin on the Arduino, as shown in the third photo.</a:t>
            </a:r>
            <a:r>
              <a:rPr lang="en-US" b="0" i="0" dirty="0">
                <a:solidFill>
                  <a:schemeClr val="bg1"/>
                </a:solidFill>
                <a:effectLst/>
                <a:latin typeface="inherit"/>
              </a:rPr>
              <a:t> Connect each of the 10KΩ resistors to pins 8,9, and 10 respectively. Connect the red wire to the +5V pin on the Arduino.</a:t>
            </a:r>
          </a:p>
          <a:p>
            <a:pPr algn="l" fontAlgn="base">
              <a:buFont typeface="Arial" panose="020B0604020202020204" pitchFamily="34" charset="0"/>
              <a:buChar char="•"/>
            </a:pPr>
            <a:r>
              <a:rPr lang="en-US" b="0" i="0" dirty="0">
                <a:solidFill>
                  <a:schemeClr val="bg1"/>
                </a:solidFill>
                <a:effectLst/>
                <a:latin typeface="inherit"/>
              </a:rPr>
              <a:t>Attach each of the alligator clips to a foil plate. The clips should be attached in the following order: pin 8=left plate (x), pin 9=bottom plate (y), pin 10=right plate (z). Make sure that each clip is making good electrical contact with the foil and is only touching one plate.</a:t>
            </a:r>
          </a:p>
          <a:p>
            <a:pPr algn="l" fontAlgn="base">
              <a:buFont typeface="Arial" panose="020B0604020202020204" pitchFamily="34" charset="0"/>
              <a:buChar char="•"/>
            </a:pPr>
            <a:r>
              <a:rPr lang="en-US" b="0" i="0" dirty="0">
                <a:solidFill>
                  <a:schemeClr val="bg1"/>
                </a:solidFill>
                <a:effectLst/>
                <a:latin typeface="inherit"/>
              </a:rPr>
              <a:t>When troubleshooting, check the connection between the plate and the pin with a multimeter to make sure the alligator clip is making a good electrical contact.</a:t>
            </a:r>
          </a:p>
        </p:txBody>
      </p:sp>
    </p:spTree>
    <p:extLst>
      <p:ext uri="{BB962C8B-B14F-4D97-AF65-F5344CB8AC3E}">
        <p14:creationId xmlns:p14="http://schemas.microsoft.com/office/powerpoint/2010/main" val="362505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ABCDEC-0ADB-4507-98CC-061941E463FC}"/>
              </a:ext>
            </a:extLst>
          </p:cNvPr>
          <p:cNvSpPr/>
          <p:nvPr/>
        </p:nvSpPr>
        <p:spPr>
          <a:xfrm>
            <a:off x="12011190" y="6668942"/>
            <a:ext cx="2409991" cy="2155017"/>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00FED4FF-1997-45AF-83F5-CCB3E4B14908}"/>
              </a:ext>
            </a:extLst>
          </p:cNvPr>
          <p:cNvSpPr/>
          <p:nvPr/>
        </p:nvSpPr>
        <p:spPr>
          <a:xfrm>
            <a:off x="13456920" y="6668942"/>
            <a:ext cx="1376777" cy="1255858"/>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569F2C4A-4491-41EC-81DB-0A4E281B9486}"/>
              </a:ext>
            </a:extLst>
          </p:cNvPr>
          <p:cNvSpPr>
            <a:spLocks noGrp="1"/>
          </p:cNvSpPr>
          <p:nvPr>
            <p:ph type="title"/>
          </p:nvPr>
        </p:nvSpPr>
        <p:spPr>
          <a:xfrm>
            <a:off x="420624" y="642594"/>
            <a:ext cx="11590566" cy="6133110"/>
          </a:xfrm>
        </p:spPr>
        <p:txBody>
          <a:bodyPr>
            <a:noAutofit/>
          </a:bodyPr>
          <a:lstStyle/>
          <a:p>
            <a:r>
              <a:rPr lang="en-US" sz="3600" dirty="0">
                <a:latin typeface="Times New Roman" panose="02020603050405020304" pitchFamily="18" charset="0"/>
                <a:cs typeface="Times New Roman" panose="02020603050405020304" pitchFamily="18" charset="0"/>
              </a:rPr>
              <a:t>The Arduino boards feature serial communications interfaces, including Universal Serial Bus (USB) , which are also used for loading programs. The microcontrollers can be programmed using the C and C++ programming languages, using a standard API which is also known as the "Arduino language". In addition to using traditional compiler toolchains, the Arduino project provides an integrated development environment (IDE) and a command line tool. Arduino IDE(1.8.13) is used in this project.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1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fill="hold" grpId="0" nodeType="clickEffect">
                                  <p:stCondLst>
                                    <p:cond delay="0"/>
                                  </p:stCondLst>
                                  <p:childTnLst>
                                    <p:animMotion origin="layout" path="M -4.375E-6 1.85185E-6 C -0.16302 -0.18704 -0.32604 -0.37408 -0.37382 -0.4956 C -0.42148 -0.61713 -0.14257 -0.59699 -0.28645 -0.72894 C -0.43007 -0.86134 -1.23619 -1.28889 -1.23619 -1.28866 L -1.23619 -1.28889 " pathEditMode="relative" rAng="0" ptsTypes="AAAAA">
                                      <p:cBhvr>
                                        <p:cTn id="6" dur="8000" fill="hold"/>
                                        <p:tgtEl>
                                          <p:spTgt spid="4"/>
                                        </p:tgtEl>
                                        <p:attrNameLst>
                                          <p:attrName>ppt_x</p:attrName>
                                          <p:attrName>ppt_y</p:attrName>
                                        </p:attrNameLst>
                                      </p:cBhvr>
                                      <p:rCtr x="-61810" y="-64444"/>
                                    </p:animMotion>
                                  </p:childTnLst>
                                </p:cTn>
                              </p:par>
                              <p:par>
                                <p:cTn id="7" presetID="6" presetClass="emph" presetSubtype="0" fill="hold" grpId="1" nodeType="withEffect">
                                  <p:stCondLst>
                                    <p:cond delay="6000"/>
                                  </p:stCondLst>
                                  <p:childTnLst>
                                    <p:animScale>
                                      <p:cBhvr>
                                        <p:cTn id="8" dur="100" fill="hold"/>
                                        <p:tgtEl>
                                          <p:spTgt spid="4"/>
                                        </p:tgtEl>
                                      </p:cBhvr>
                                      <p:by x="150000" y="150000"/>
                                    </p:animScale>
                                  </p:childTnLst>
                                </p:cTn>
                              </p:par>
                              <p:par>
                                <p:cTn id="9" presetID="10" presetClass="exit" presetSubtype="0" fill="hold" grpId="2" nodeType="withEffect">
                                  <p:stCondLst>
                                    <p:cond delay="6000"/>
                                  </p:stCondLst>
                                  <p:childTnLst>
                                    <p:animEffect transition="out" filter="fade">
                                      <p:cBhvr>
                                        <p:cTn id="10" dur="100"/>
                                        <p:tgtEl>
                                          <p:spTgt spid="4"/>
                                        </p:tgtEl>
                                      </p:cBhvr>
                                    </p:animEffect>
                                    <p:set>
                                      <p:cBhvr>
                                        <p:cTn id="11" dur="1" fill="hold">
                                          <p:stCondLst>
                                            <p:cond delay="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fill="hold" grpId="0" nodeType="clickEffect">
                                  <p:stCondLst>
                                    <p:cond delay="0"/>
                                  </p:stCondLst>
                                  <p:childTnLst>
                                    <p:animMotion origin="layout" path="M 3.75E-6 1.11111E-6 C -0.16302 -0.18704 -0.32605 -0.37408 -0.37383 -0.4956 C -0.42149 -0.61713 -0.14258 -0.59699 -0.28646 -0.72894 C -0.43008 -0.86134 -1.2362 -1.28889 -1.2362 -1.28866 L -1.2362 -1.28889 " pathEditMode="relative" rAng="0" ptsTypes="AAAAA">
                                      <p:cBhvr>
                                        <p:cTn id="15" dur="8000" fill="hold"/>
                                        <p:tgtEl>
                                          <p:spTgt spid="6"/>
                                        </p:tgtEl>
                                        <p:attrNameLst>
                                          <p:attrName>ppt_x</p:attrName>
                                          <p:attrName>ppt_y</p:attrName>
                                        </p:attrNameLst>
                                      </p:cBhvr>
                                      <p:rCtr x="-61810" y="-64444"/>
                                    </p:animMotion>
                                  </p:childTnLst>
                                </p:cTn>
                              </p:par>
                              <p:par>
                                <p:cTn id="16" presetID="6" presetClass="emph" presetSubtype="0" fill="hold" grpId="1" nodeType="withEffect">
                                  <p:stCondLst>
                                    <p:cond delay="6000"/>
                                  </p:stCondLst>
                                  <p:childTnLst>
                                    <p:animScale>
                                      <p:cBhvr>
                                        <p:cTn id="17" dur="100" fill="hold"/>
                                        <p:tgtEl>
                                          <p:spTgt spid="6"/>
                                        </p:tgtEl>
                                      </p:cBhvr>
                                      <p:by x="150000" y="150000"/>
                                    </p:animScale>
                                  </p:childTnLst>
                                </p:cTn>
                              </p:par>
                              <p:par>
                                <p:cTn id="18" presetID="10" presetClass="exit" presetSubtype="0" fill="hold" grpId="2" nodeType="withEffect">
                                  <p:stCondLst>
                                    <p:cond delay="6000"/>
                                  </p:stCondLst>
                                  <p:childTnLst>
                                    <p:animEffect transition="out" filter="fade">
                                      <p:cBhvr>
                                        <p:cTn id="19" dur="100"/>
                                        <p:tgtEl>
                                          <p:spTgt spid="6"/>
                                        </p:tgtEl>
                                      </p:cBhvr>
                                    </p:animEffect>
                                    <p:set>
                                      <p:cBhvr>
                                        <p:cTn id="20"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ABCDEC-0ADB-4507-98CC-061941E463FC}"/>
              </a:ext>
            </a:extLst>
          </p:cNvPr>
          <p:cNvSpPr/>
          <p:nvPr/>
        </p:nvSpPr>
        <p:spPr>
          <a:xfrm>
            <a:off x="12011190" y="6668942"/>
            <a:ext cx="2409991" cy="2155017"/>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00FED4FF-1997-45AF-83F5-CCB3E4B14908}"/>
              </a:ext>
            </a:extLst>
          </p:cNvPr>
          <p:cNvSpPr/>
          <p:nvPr/>
        </p:nvSpPr>
        <p:spPr>
          <a:xfrm>
            <a:off x="13456920" y="6668942"/>
            <a:ext cx="1376777" cy="1255858"/>
          </a:xfrm>
          <a:prstGeom prst="ellipse">
            <a:avLst/>
          </a:prstGeom>
          <a:gradFill flip="none" rotWithShape="1">
            <a:gsLst>
              <a:gs pos="0">
                <a:srgbClr val="CCFFFF"/>
              </a:gs>
              <a:gs pos="19000">
                <a:srgbClr val="C081FF"/>
              </a:gs>
              <a:gs pos="39000">
                <a:srgbClr val="8BBAFF"/>
              </a:gs>
              <a:gs pos="99000">
                <a:srgbClr val="B3C6E7"/>
              </a:gs>
              <a:gs pos="60000">
                <a:srgbClr val="FFC1E0"/>
              </a:gs>
              <a:gs pos="81000">
                <a:srgbClr val="CCFFCC"/>
              </a:gs>
            </a:gsLst>
            <a:path path="circle">
              <a:fillToRect l="100000" t="100000"/>
            </a:path>
            <a:tileRect r="-100000" b="-100000"/>
          </a:gradFill>
          <a:scene3d>
            <a:camera prst="orthographicFront"/>
            <a:lightRig rig="glow" dir="t">
              <a:rot lat="0" lon="0" rev="6600000"/>
            </a:lightRig>
          </a:scene3d>
          <a:sp3d contourW="12700" prstMaterial="clear">
            <a:bevelT w="635000" h="635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572F7F7E-57EF-4AA0-BD44-69741DAA97FA}"/>
              </a:ext>
            </a:extLst>
          </p:cNvPr>
          <p:cNvSpPr txBox="1"/>
          <p:nvPr/>
        </p:nvSpPr>
        <p:spPr>
          <a:xfrm>
            <a:off x="329184" y="240530"/>
            <a:ext cx="7434072" cy="584775"/>
          </a:xfrm>
          <a:prstGeom prst="rect">
            <a:avLst/>
          </a:prstGeom>
          <a:noFill/>
        </p:spPr>
        <p:txBody>
          <a:bodyPr wrap="square">
            <a:spAutoFit/>
          </a:bodyPr>
          <a:lstStyle/>
          <a:p>
            <a:r>
              <a:rPr lang="en-US" sz="3200" dirty="0">
                <a:latin typeface="Forte" panose="03060902040502070203" pitchFamily="66" charset="0"/>
              </a:rPr>
              <a:t>Business scope</a:t>
            </a:r>
            <a:endParaRPr lang="en-IN" sz="3200" dirty="0"/>
          </a:p>
        </p:txBody>
      </p:sp>
      <p:sp>
        <p:nvSpPr>
          <p:cNvPr id="14" name="TextBox 13">
            <a:extLst>
              <a:ext uri="{FF2B5EF4-FFF2-40B4-BE49-F238E27FC236}">
                <a16:creationId xmlns:a16="http://schemas.microsoft.com/office/drawing/2014/main" id="{9977F79A-533A-45BF-AE80-DA9AA05355DC}"/>
              </a:ext>
            </a:extLst>
          </p:cNvPr>
          <p:cNvSpPr txBox="1"/>
          <p:nvPr/>
        </p:nvSpPr>
        <p:spPr>
          <a:xfrm>
            <a:off x="303276" y="740665"/>
            <a:ext cx="11585448" cy="480131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There are 3 major areas of technology where the canny UI-3D designer is making major differences today and will be doing so for a good while into the future </a:t>
            </a:r>
            <a:r>
              <a:rPr lang="en-IN" dirty="0" err="1">
                <a:latin typeface="Times New Roman" panose="02020603050405020304" pitchFamily="18" charset="0"/>
                <a:cs typeface="Times New Roman" panose="02020603050405020304" pitchFamily="18" charset="0"/>
              </a:rPr>
              <a:t>too.Video</a:t>
            </a:r>
            <a:r>
              <a:rPr lang="en-IN" dirty="0">
                <a:latin typeface="Times New Roman" panose="02020603050405020304" pitchFamily="18" charset="0"/>
                <a:cs typeface="Times New Roman" panose="02020603050405020304" pitchFamily="18" charset="0"/>
              </a:rPr>
              <a:t> Games3D UI-3D have opened up a whole world of possibility in gaming; they can create the most compelling user experiences because they allow the gamer to become one with the action – rather than manipulating that action from a </a:t>
            </a:r>
            <a:r>
              <a:rPr lang="en-IN" dirty="0" err="1">
                <a:latin typeface="Times New Roman" panose="02020603050405020304" pitchFamily="18" charset="0"/>
                <a:cs typeface="Times New Roman" panose="02020603050405020304" pitchFamily="18" charset="0"/>
              </a:rPr>
              <a:t>far.Very</a:t>
            </a:r>
            <a:r>
              <a:rPr lang="en-IN" dirty="0">
                <a:latin typeface="Times New Roman" panose="02020603050405020304" pitchFamily="18" charset="0"/>
                <a:cs typeface="Times New Roman" panose="02020603050405020304" pitchFamily="18" charset="0"/>
              </a:rPr>
              <a:t> Large Displays Touch screens are a limited solution too. They’re OK when the user can reach the whole screen but that’s not likely to be very easy on a giant screen at a One Direction Concert. UI-3D which allows the user to interact with the screen in 3D – such as simple hand gestures; can make this problem </a:t>
            </a:r>
            <a:r>
              <a:rPr lang="en-IN" dirty="0" err="1">
                <a:latin typeface="Times New Roman" panose="02020603050405020304" pitchFamily="18" charset="0"/>
                <a:cs typeface="Times New Roman" panose="02020603050405020304" pitchFamily="18" charset="0"/>
              </a:rPr>
              <a:t>mch</a:t>
            </a:r>
            <a:r>
              <a:rPr lang="en-IN" dirty="0">
                <a:latin typeface="Times New Roman" panose="02020603050405020304" pitchFamily="18" charset="0"/>
                <a:cs typeface="Times New Roman" panose="02020603050405020304" pitchFamily="18" charset="0"/>
              </a:rPr>
              <a:t> simpler to </a:t>
            </a:r>
            <a:r>
              <a:rPr lang="en-IN" dirty="0" err="1">
                <a:latin typeface="Times New Roman" panose="02020603050405020304" pitchFamily="18" charset="0"/>
                <a:cs typeface="Times New Roman" panose="02020603050405020304" pitchFamily="18" charset="0"/>
              </a:rPr>
              <a:t>resolve.Mobile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ApplicationsNot</a:t>
            </a:r>
            <a:r>
              <a:rPr lang="en-IN" dirty="0">
                <a:latin typeface="Times New Roman" panose="02020603050405020304" pitchFamily="18" charset="0"/>
                <a:cs typeface="Times New Roman" panose="02020603050405020304" pitchFamily="18" charset="0"/>
              </a:rPr>
              <a:t> all 3D UI-3D users are for the large screen; there’s as much a need for clever 3D UI-3D controls on the other end of things. Mobile devices are built for 3D complexity; they contain GPS, gyroscopes, accelerometers and dozens of other clever controls (such as cameras for accurate 3D positioning of a user or other individual near the equipment).</a:t>
            </a:r>
            <a:r>
              <a:rPr lang="en-US" b="0" i="0" dirty="0">
                <a:effectLst/>
                <a:latin typeface="Arial" panose="020B0604020202020204" pitchFamily="34" charset="0"/>
              </a:rPr>
              <a:t> The increasing use of biometric equipment in the automobile, consumer electronics, commercial, and industrial sectors is expected to drive the growth of the touchless biometric equipment market. As biometric deployments begin to expand into markets and environments that are characterized by end-users who may possess less ideal skin conditions to use fingerprint technology, contactless biometric sensor technology is proving to be a viable solution. Fingerprint technology is not a one-size-fits-all solution due to its reliance on skin integrity and difficulty to function properly in certain environments and with various ethnicities. Contactless biometric sensors help in solving these problems and offer added features of being more hygienic, a problem that plagues biometric technology with sensors that require contact. </a:t>
            </a:r>
            <a:endParaRPr lang="en-IN"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3A2E00C2-2F80-4076-82A0-77A75A52216F}"/>
              </a:ext>
            </a:extLst>
          </p:cNvPr>
          <p:cNvSpPr/>
          <p:nvPr/>
        </p:nvSpPr>
        <p:spPr>
          <a:xfrm>
            <a:off x="3758793" y="5541979"/>
            <a:ext cx="4418389" cy="830997"/>
          </a:xfrm>
          <a:prstGeom prst="rect">
            <a:avLst/>
          </a:prstGeom>
          <a:noFill/>
          <a:effectLst>
            <a:outerShdw blurRad="76200" dist="12700" dir="2700000" sy="-23000" kx="-800400" algn="bl" rotWithShape="0">
              <a:prstClr val="black">
                <a:alpha val="20000"/>
              </a:prstClr>
            </a:outerShdw>
          </a:effectLst>
        </p:spPr>
        <p:txBody>
          <a:bodyPr wrap="none" lIns="91440" tIns="45720" rIns="91440" bIns="45720">
            <a:spAutoFit/>
          </a:bodyPr>
          <a:lstStyle/>
          <a:p>
            <a:pPr algn="ctr"/>
            <a:r>
              <a:rPr lang="en-US" sz="48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latin typeface="Cooper Black" panose="0208090404030B020404" pitchFamily="18" charset="0"/>
              </a:rPr>
              <a:t>THANK YOU!</a:t>
            </a:r>
          </a:p>
        </p:txBody>
      </p:sp>
    </p:spTree>
    <p:extLst>
      <p:ext uri="{BB962C8B-B14F-4D97-AF65-F5344CB8AC3E}">
        <p14:creationId xmlns:p14="http://schemas.microsoft.com/office/powerpoint/2010/main" val="58595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fill="hold" grpId="0" nodeType="clickEffect">
                                  <p:stCondLst>
                                    <p:cond delay="0"/>
                                  </p:stCondLst>
                                  <p:childTnLst>
                                    <p:animMotion origin="layout" path="M -4.375E-6 1.85185E-6 C -0.16302 -0.18704 -0.32604 -0.37408 -0.37382 -0.4956 C -0.42148 -0.61713 -0.14257 -0.59699 -0.28645 -0.72894 C -0.43007 -0.86134 -1.23619 -1.28889 -1.23619 -1.28866 L -1.23619 -1.28889 " pathEditMode="relative" rAng="0" ptsTypes="AAAAA">
                                      <p:cBhvr>
                                        <p:cTn id="13" dur="8000" fill="hold"/>
                                        <p:tgtEl>
                                          <p:spTgt spid="4"/>
                                        </p:tgtEl>
                                        <p:attrNameLst>
                                          <p:attrName>ppt_x</p:attrName>
                                          <p:attrName>ppt_y</p:attrName>
                                        </p:attrNameLst>
                                      </p:cBhvr>
                                      <p:rCtr x="-61810" y="-64444"/>
                                    </p:animMotion>
                                  </p:childTnLst>
                                </p:cTn>
                              </p:par>
                              <p:par>
                                <p:cTn id="14" presetID="6" presetClass="emph" presetSubtype="0" fill="hold" grpId="1" nodeType="withEffect">
                                  <p:stCondLst>
                                    <p:cond delay="6000"/>
                                  </p:stCondLst>
                                  <p:childTnLst>
                                    <p:animScale>
                                      <p:cBhvr>
                                        <p:cTn id="15" dur="100" fill="hold"/>
                                        <p:tgtEl>
                                          <p:spTgt spid="4"/>
                                        </p:tgtEl>
                                      </p:cBhvr>
                                      <p:by x="150000" y="150000"/>
                                    </p:animScale>
                                  </p:childTnLst>
                                </p:cTn>
                              </p:par>
                              <p:par>
                                <p:cTn id="16" presetID="10" presetClass="exit" presetSubtype="0" fill="hold" grpId="2" nodeType="withEffect">
                                  <p:stCondLst>
                                    <p:cond delay="6000"/>
                                  </p:stCondLst>
                                  <p:childTnLst>
                                    <p:animEffect transition="out" filter="fade">
                                      <p:cBhvr>
                                        <p:cTn id="17" dur="100"/>
                                        <p:tgtEl>
                                          <p:spTgt spid="4"/>
                                        </p:tgtEl>
                                      </p:cBhvr>
                                    </p:animEffect>
                                    <p:set>
                                      <p:cBhvr>
                                        <p:cTn id="18" dur="1" fill="hold">
                                          <p:stCondLst>
                                            <p:cond delay="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fill="hold" grpId="0" nodeType="clickEffect">
                                  <p:stCondLst>
                                    <p:cond delay="0"/>
                                  </p:stCondLst>
                                  <p:childTnLst>
                                    <p:animMotion origin="layout" path="M 3.75E-6 1.11111E-6 C -0.16302 -0.18704 -0.32605 -0.37408 -0.37383 -0.4956 C -0.42149 -0.61713 -0.14258 -0.59699 -0.28646 -0.72894 C -0.43008 -0.86134 -1.2362 -1.28889 -1.2362 -1.28866 L -1.2362 -1.28889 " pathEditMode="relative" rAng="0" ptsTypes="AAAAA">
                                      <p:cBhvr>
                                        <p:cTn id="22" dur="8000" fill="hold"/>
                                        <p:tgtEl>
                                          <p:spTgt spid="6"/>
                                        </p:tgtEl>
                                        <p:attrNameLst>
                                          <p:attrName>ppt_x</p:attrName>
                                          <p:attrName>ppt_y</p:attrName>
                                        </p:attrNameLst>
                                      </p:cBhvr>
                                      <p:rCtr x="-61810" y="-64444"/>
                                    </p:animMotion>
                                  </p:childTnLst>
                                </p:cTn>
                              </p:par>
                              <p:par>
                                <p:cTn id="23" presetID="6" presetClass="emph" presetSubtype="0" fill="hold" grpId="1" nodeType="withEffect">
                                  <p:stCondLst>
                                    <p:cond delay="6000"/>
                                  </p:stCondLst>
                                  <p:childTnLst>
                                    <p:animScale>
                                      <p:cBhvr>
                                        <p:cTn id="24" dur="100" fill="hold"/>
                                        <p:tgtEl>
                                          <p:spTgt spid="6"/>
                                        </p:tgtEl>
                                      </p:cBhvr>
                                      <p:by x="150000" y="150000"/>
                                    </p:animScale>
                                  </p:childTnLst>
                                </p:cTn>
                              </p:par>
                              <p:par>
                                <p:cTn id="25" presetID="10" presetClass="exit" presetSubtype="0" fill="hold" grpId="2" nodeType="withEffect">
                                  <p:stCondLst>
                                    <p:cond delay="6000"/>
                                  </p:stCondLst>
                                  <p:childTnLst>
                                    <p:animEffect transition="out" filter="fade">
                                      <p:cBhvr>
                                        <p:cTn id="26" dur="100"/>
                                        <p:tgtEl>
                                          <p:spTgt spid="6"/>
                                        </p:tgtEl>
                                      </p:cBhvr>
                                    </p:animEffect>
                                    <p:set>
                                      <p:cBhvr>
                                        <p:cTn id="27" dur="1" fill="hold">
                                          <p:stCondLst>
                                            <p:cond delay="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down)">
                                      <p:cBhvr>
                                        <p:cTn id="32" dur="580">
                                          <p:stCondLst>
                                            <p:cond delay="0"/>
                                          </p:stCondLst>
                                        </p:cTn>
                                        <p:tgtEl>
                                          <p:spTgt spid="15">
                                            <p:txEl>
                                              <p:pRg st="0" end="0"/>
                                            </p:txEl>
                                          </p:spTgt>
                                        </p:tgtEl>
                                      </p:cBhvr>
                                    </p:animEffect>
                                    <p:anim calcmode="lin" valueType="num">
                                      <p:cBhvr>
                                        <p:cTn id="33"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15">
                                            <p:txEl>
                                              <p:pRg st="0" end="0"/>
                                            </p:txEl>
                                          </p:spTgt>
                                        </p:tgtEl>
                                      </p:cBhvr>
                                      <p:to x="100000" y="60000"/>
                                    </p:animScale>
                                    <p:animScale>
                                      <p:cBhvr>
                                        <p:cTn id="39" dur="166" decel="50000">
                                          <p:stCondLst>
                                            <p:cond delay="676"/>
                                          </p:stCondLst>
                                        </p:cTn>
                                        <p:tgtEl>
                                          <p:spTgt spid="15">
                                            <p:txEl>
                                              <p:pRg st="0" end="0"/>
                                            </p:txEl>
                                          </p:spTgt>
                                        </p:tgtEl>
                                      </p:cBhvr>
                                      <p:to x="100000" y="100000"/>
                                    </p:animScale>
                                    <p:animScale>
                                      <p:cBhvr>
                                        <p:cTn id="40" dur="26">
                                          <p:stCondLst>
                                            <p:cond delay="1312"/>
                                          </p:stCondLst>
                                        </p:cTn>
                                        <p:tgtEl>
                                          <p:spTgt spid="15">
                                            <p:txEl>
                                              <p:pRg st="0" end="0"/>
                                            </p:txEl>
                                          </p:spTgt>
                                        </p:tgtEl>
                                      </p:cBhvr>
                                      <p:to x="100000" y="80000"/>
                                    </p:animScale>
                                    <p:animScale>
                                      <p:cBhvr>
                                        <p:cTn id="41" dur="166" decel="50000">
                                          <p:stCondLst>
                                            <p:cond delay="1338"/>
                                          </p:stCondLst>
                                        </p:cTn>
                                        <p:tgtEl>
                                          <p:spTgt spid="15">
                                            <p:txEl>
                                              <p:pRg st="0" end="0"/>
                                            </p:txEl>
                                          </p:spTgt>
                                        </p:tgtEl>
                                      </p:cBhvr>
                                      <p:to x="100000" y="100000"/>
                                    </p:animScale>
                                    <p:animScale>
                                      <p:cBhvr>
                                        <p:cTn id="42" dur="26">
                                          <p:stCondLst>
                                            <p:cond delay="1642"/>
                                          </p:stCondLst>
                                        </p:cTn>
                                        <p:tgtEl>
                                          <p:spTgt spid="15">
                                            <p:txEl>
                                              <p:pRg st="0" end="0"/>
                                            </p:txEl>
                                          </p:spTgt>
                                        </p:tgtEl>
                                      </p:cBhvr>
                                      <p:to x="100000" y="90000"/>
                                    </p:animScale>
                                    <p:animScale>
                                      <p:cBhvr>
                                        <p:cTn id="43" dur="166" decel="50000">
                                          <p:stCondLst>
                                            <p:cond delay="1668"/>
                                          </p:stCondLst>
                                        </p:cTn>
                                        <p:tgtEl>
                                          <p:spTgt spid="15">
                                            <p:txEl>
                                              <p:pRg st="0" end="0"/>
                                            </p:txEl>
                                          </p:spTgt>
                                        </p:tgtEl>
                                      </p:cBhvr>
                                      <p:to x="100000" y="100000"/>
                                    </p:animScale>
                                    <p:animScale>
                                      <p:cBhvr>
                                        <p:cTn id="44" dur="26">
                                          <p:stCondLst>
                                            <p:cond delay="1808"/>
                                          </p:stCondLst>
                                        </p:cTn>
                                        <p:tgtEl>
                                          <p:spTgt spid="15">
                                            <p:txEl>
                                              <p:pRg st="0" end="0"/>
                                            </p:txEl>
                                          </p:spTgt>
                                        </p:tgtEl>
                                      </p:cBhvr>
                                      <p:to x="100000" y="95000"/>
                                    </p:animScale>
                                    <p:animScale>
                                      <p:cBhvr>
                                        <p:cTn id="45" dur="166" decel="50000">
                                          <p:stCondLst>
                                            <p:cond delay="1834"/>
                                          </p:stCondLst>
                                        </p:cTn>
                                        <p:tgtEl>
                                          <p:spTgt spid="1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1897</TotalTime>
  <Words>1089</Words>
  <Application>Microsoft Office PowerPoint</Application>
  <PresentationFormat>Widescreen</PresentationFormat>
  <Paragraphs>25</Paragraphs>
  <Slides>8</Slides>
  <Notes>0</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9" baseType="lpstr">
      <vt:lpstr>Arial</vt:lpstr>
      <vt:lpstr>Calibri</vt:lpstr>
      <vt:lpstr>Century Gothic</vt:lpstr>
      <vt:lpstr>Cooper Black</vt:lpstr>
      <vt:lpstr>Forte</vt:lpstr>
      <vt:lpstr>Garamond</vt:lpstr>
      <vt:lpstr>inherit</vt:lpstr>
      <vt:lpstr>Times New Roman</vt:lpstr>
      <vt:lpstr>Savon</vt:lpstr>
      <vt:lpstr>Presentation</vt:lpstr>
      <vt:lpstr>Microsoft PowerPoint Presentation</vt:lpstr>
      <vt:lpstr>    Akhil R Nair(Leader)                                      Nithin K Shine         62383-74626                                                 75107-28766</vt:lpstr>
      <vt:lpstr>PowerPoint Presentation</vt:lpstr>
      <vt:lpstr>PowerPoint Presentation</vt:lpstr>
      <vt:lpstr>we are designing an app/web application to display the current 3-D position. we are doing 3-d tracking in one particular area and the result can be obtained anywhere.it includes internet of things(iot)and it can be used very easily.</vt:lpstr>
      <vt:lpstr>PowerPoint Presentation</vt:lpstr>
      <vt:lpstr>PowerPoint Presentation</vt:lpstr>
      <vt:lpstr>The Arduino boards feature serial communications interfaces, including Universal Serial Bus (USB) , which are also used for loading programs. The microcontrollers can be programmed using the C and C++ programming languages, using a standard API which is also known as the "Arduino language". In addition to using traditional compiler toolchains, the Arduino project provides an integrated development environment (IDE) and a command line tool. Arduino IDE(1.8.13) is used in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 DADHICH</dc:creator>
  <cp:lastModifiedBy>JAYANT DADHICH</cp:lastModifiedBy>
  <cp:revision>71</cp:revision>
  <dcterms:created xsi:type="dcterms:W3CDTF">2020-11-21T09:10:16Z</dcterms:created>
  <dcterms:modified xsi:type="dcterms:W3CDTF">2021-07-30T03:57:06Z</dcterms:modified>
</cp:coreProperties>
</file>