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hubhmittal44.github.io/HackX_Project/login/homepage.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343269" y="109637"/>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TEAM DETAILS</a:t>
            </a:r>
          </a:p>
        </p:txBody>
      </p:sp>
      <p:sp>
        <p:nvSpPr>
          <p:cNvPr id="9" name="TextBox 8">
            <a:extLst>
              <a:ext uri="{FF2B5EF4-FFF2-40B4-BE49-F238E27FC236}">
                <a16:creationId xmlns:a16="http://schemas.microsoft.com/office/drawing/2014/main" id="{6956DD8C-520F-4BC4-A68F-119AD8E7EE6E}"/>
              </a:ext>
            </a:extLst>
          </p:cNvPr>
          <p:cNvSpPr txBox="1"/>
          <p:nvPr/>
        </p:nvSpPr>
        <p:spPr>
          <a:xfrm>
            <a:off x="2054147" y="1536174"/>
            <a:ext cx="7266569" cy="4893647"/>
          </a:xfrm>
          <a:prstGeom prst="rect">
            <a:avLst/>
          </a:prstGeom>
          <a:noFill/>
        </p:spPr>
        <p:txBody>
          <a:bodyPr wrap="square" rtlCol="0">
            <a:spAutoFit/>
          </a:bodyPr>
          <a:lstStyle/>
          <a:p>
            <a:pPr marL="457200" indent="-457200">
              <a:buFont typeface="+mj-lt"/>
              <a:buAutoNum type="arabicPeriod"/>
            </a:pPr>
            <a:r>
              <a:rPr lang="en-IN" sz="2400" dirty="0"/>
              <a:t>The Techies </a:t>
            </a:r>
          </a:p>
          <a:p>
            <a:pPr marL="457200" indent="-457200">
              <a:buFont typeface="+mj-lt"/>
              <a:buAutoNum type="arabicPeriod"/>
            </a:pPr>
            <a:r>
              <a:rPr lang="en-IN" sz="2400" dirty="0" err="1"/>
              <a:t>Shubh</a:t>
            </a:r>
            <a:r>
              <a:rPr lang="en-IN" sz="2400" dirty="0"/>
              <a:t> Mittal (Team Leader) - +91 80049 23260             Aman Agarwal – +91 99849 24039</a:t>
            </a:r>
          </a:p>
          <a:p>
            <a:r>
              <a:rPr lang="en-IN" sz="2400" dirty="0"/>
              <a:t>       Sai Harsha Varma - +91 90499 17706</a:t>
            </a:r>
          </a:p>
          <a:p>
            <a:pPr marL="514350" indent="-514350">
              <a:buFont typeface="+mj-lt"/>
              <a:buAutoNum type="arabicPeriod" startAt="3"/>
            </a:pPr>
            <a:r>
              <a:rPr lang="en-IN" sz="2400" dirty="0"/>
              <a:t>Open Innovation</a:t>
            </a:r>
          </a:p>
          <a:p>
            <a:pPr marL="514350" indent="-514350">
              <a:buFont typeface="+mj-lt"/>
              <a:buAutoNum type="arabicPeriod" startAt="3"/>
            </a:pPr>
            <a:r>
              <a:rPr lang="en-US" sz="2400" dirty="0"/>
              <a:t>Waste management is a one of the hard        problems. The existing model is very ineffective     due to its poor placement, collection scheduling, dump yard allocation and management, ever increasing transport cost and resulting health issues.</a:t>
            </a:r>
          </a:p>
          <a:p>
            <a:pPr marL="514350" indent="-514350">
              <a:buFont typeface="+mj-lt"/>
              <a:buAutoNum type="arabicPeriod" startAt="3"/>
            </a:pPr>
            <a:r>
              <a:rPr lang="en-US" sz="2400" dirty="0"/>
              <a:t> </a:t>
            </a:r>
            <a:r>
              <a:rPr lang="en-US" sz="2400" b="1" dirty="0"/>
              <a:t>Website Link: </a:t>
            </a:r>
            <a:r>
              <a:rPr lang="en-IN" sz="2400" b="0" i="0" u="sng" dirty="0">
                <a:solidFill>
                  <a:srgbClr val="3367D6"/>
                </a:solidFill>
                <a:effectLst/>
                <a:latin typeface="Roboto" panose="02000000000000000000" pitchFamily="2" charset="0"/>
                <a:hlinkClick r:id="rId3"/>
              </a:rPr>
              <a:t>https://shubhmittal44.github.io/HackX_Project/login/homepage.html</a:t>
            </a:r>
            <a:endParaRPr lang="en-IN" sz="24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467222" y="182563"/>
            <a:ext cx="3454328"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ABSTRACT</a:t>
            </a:r>
          </a:p>
        </p:txBody>
      </p:sp>
      <p:sp>
        <p:nvSpPr>
          <p:cNvPr id="15" name="TextBox 14">
            <a:extLst>
              <a:ext uri="{FF2B5EF4-FFF2-40B4-BE49-F238E27FC236}">
                <a16:creationId xmlns:a16="http://schemas.microsoft.com/office/drawing/2014/main" id="{8F7FB979-2C0B-4346-9656-4D853F72929F}"/>
              </a:ext>
            </a:extLst>
          </p:cNvPr>
          <p:cNvSpPr txBox="1"/>
          <p:nvPr/>
        </p:nvSpPr>
        <p:spPr>
          <a:xfrm>
            <a:off x="285750" y="1122878"/>
            <a:ext cx="11830050" cy="5170646"/>
          </a:xfrm>
          <a:prstGeom prst="rect">
            <a:avLst/>
          </a:prstGeom>
          <a:noFill/>
        </p:spPr>
        <p:txBody>
          <a:bodyPr wrap="square" rtlCol="0">
            <a:spAutoFit/>
          </a:bodyPr>
          <a:lstStyle/>
          <a:p>
            <a:pPr marL="457200" indent="-457200">
              <a:buFont typeface="+mj-lt"/>
              <a:buAutoNum type="arabicPeriod"/>
            </a:pPr>
            <a:r>
              <a:rPr lang="en-US" sz="2200" b="1" i="0" u="none" strike="noStrike" dirty="0">
                <a:solidFill>
                  <a:srgbClr val="191919"/>
                </a:solidFill>
                <a:effectLst/>
              </a:rPr>
              <a:t>An interactive website that will connect vendors, customers, and recyclers through a Graphical User Interface which will help in improving waste management, recycling more products thereby reducing pollution and also increasing employment opportunities.</a:t>
            </a:r>
            <a:endParaRPr lang="en-US" sz="2200" dirty="0">
              <a:solidFill>
                <a:srgbClr val="191919"/>
              </a:solidFill>
              <a:effectLst/>
            </a:endParaRPr>
          </a:p>
          <a:p>
            <a:pPr marL="457200" indent="-457200">
              <a:buFont typeface="+mj-lt"/>
              <a:buAutoNum type="arabicPeriod"/>
            </a:pPr>
            <a:r>
              <a:rPr lang="en-US" sz="2200" b="1" i="0" u="none" strike="noStrike" dirty="0">
                <a:solidFill>
                  <a:srgbClr val="191919"/>
                </a:solidFill>
                <a:effectLst/>
              </a:rPr>
              <a:t>The website will be divided into three sections wherein the first section will be for the customers who want to sell their recyclable waste, the other section will be for the vendors who will collect that waste at a defined price (depending on the location) and the third section will be for the recyclers who will collect the waste from the </a:t>
            </a:r>
            <a:r>
              <a:rPr lang="en-US" sz="2200" b="1" i="0" u="none" strike="noStrike" dirty="0" err="1">
                <a:solidFill>
                  <a:srgbClr val="191919"/>
                </a:solidFill>
                <a:effectLst/>
              </a:rPr>
              <a:t>raddiwalas</a:t>
            </a:r>
            <a:r>
              <a:rPr lang="en-US" sz="2200" b="1" i="0" u="none" strike="noStrike" dirty="0">
                <a:solidFill>
                  <a:srgbClr val="191919"/>
                </a:solidFill>
                <a:effectLst/>
              </a:rPr>
              <a:t> of that particular region and will also sell the recycled products on the site itself!</a:t>
            </a:r>
            <a:endParaRPr lang="en-US" sz="2200" dirty="0">
              <a:solidFill>
                <a:srgbClr val="191919"/>
              </a:solidFill>
              <a:effectLst/>
            </a:endParaRPr>
          </a:p>
          <a:p>
            <a:pPr marL="457200" indent="-457200">
              <a:buFont typeface="+mj-lt"/>
              <a:buAutoNum type="arabicPeriod"/>
            </a:pPr>
            <a:r>
              <a:rPr lang="en-US" sz="2200" b="1" i="0" u="none" strike="noStrike" dirty="0">
                <a:solidFill>
                  <a:srgbClr val="000000"/>
                </a:solidFill>
                <a:effectLst/>
              </a:rPr>
              <a:t>The website will assign vendors similar to the way Zomato / Uber Works.</a:t>
            </a:r>
            <a:endParaRPr lang="en-US" sz="2200" dirty="0">
              <a:solidFill>
                <a:srgbClr val="000000"/>
              </a:solidFill>
              <a:effectLst/>
            </a:endParaRPr>
          </a:p>
          <a:p>
            <a:pPr marL="457200" indent="-457200">
              <a:buFont typeface="+mj-lt"/>
              <a:buAutoNum type="arabicPeriod"/>
            </a:pPr>
            <a:r>
              <a:rPr lang="en-US" sz="2200" b="1" i="0" u="none" strike="noStrike" dirty="0">
                <a:solidFill>
                  <a:srgbClr val="000000"/>
                </a:solidFill>
                <a:effectLst/>
              </a:rPr>
              <a:t>Therefore it will serve as a win-win situation for all connected with the website making profits and money through the website itself.</a:t>
            </a:r>
            <a:endParaRPr lang="en-US" sz="2200" dirty="0">
              <a:solidFill>
                <a:srgbClr val="000000"/>
              </a:solidFill>
              <a:effectLst/>
            </a:endParaRPr>
          </a:p>
          <a:p>
            <a:pPr marL="457200" indent="-457200">
              <a:buFont typeface="+mj-lt"/>
              <a:buAutoNum type="arabicPeriod"/>
            </a:pPr>
            <a:r>
              <a:rPr lang="en-US" sz="2200" b="1" i="0" u="none" strike="noStrike" dirty="0">
                <a:solidFill>
                  <a:srgbClr val="000000"/>
                </a:solidFill>
                <a:effectLst/>
              </a:rPr>
              <a:t>The charges and rates will be altered on a daily/weekly basis by coordinating with the vendors in different regions, surge charges will be applied on the regions which have less connectivity/ availability of vendors, also there will be a section for articles generating public awareness regarding waste management.</a:t>
            </a:r>
            <a:endParaRPr lang="en-US" sz="2200" dirty="0">
              <a:solidFill>
                <a:srgbClr val="000000"/>
              </a:solidFill>
              <a:effectLst/>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46653" y="160090"/>
            <a:ext cx="3282518"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NOVELTY</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5C6F4D3-A7BB-4C89-A219-661F198EFCA7}"/>
              </a:ext>
            </a:extLst>
          </p:cNvPr>
          <p:cNvSpPr txBox="1"/>
          <p:nvPr/>
        </p:nvSpPr>
        <p:spPr>
          <a:xfrm>
            <a:off x="103695" y="1136729"/>
            <a:ext cx="11990895" cy="5098575"/>
          </a:xfrm>
          <a:prstGeom prst="rect">
            <a:avLst/>
          </a:prstGeom>
          <a:noFill/>
        </p:spPr>
        <p:txBody>
          <a:bodyPr wrap="square" rtlCol="0">
            <a:spAutoFit/>
          </a:bodyPr>
          <a:lstStyle/>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India has a significant unorganised sector consisting of highly localised small scale “</a:t>
            </a:r>
            <a:r>
              <a:rPr lang="en-IN" sz="2000" dirty="0" err="1">
                <a:solidFill>
                  <a:srgbClr val="000000"/>
                </a:solidFill>
                <a:effectLst/>
                <a:ea typeface="Times New Roman" panose="02020603050405020304" pitchFamily="18" charset="0"/>
                <a:cs typeface="Times New Roman" panose="02020603050405020304" pitchFamily="18" charset="0"/>
              </a:rPr>
              <a:t>kabbadiwalas</a:t>
            </a:r>
            <a:r>
              <a:rPr lang="en-IN" sz="2000" dirty="0">
                <a:solidFill>
                  <a:srgbClr val="000000"/>
                </a:solidFill>
                <a:effectLst/>
                <a:ea typeface="Times New Roman" panose="02020603050405020304" pitchFamily="18" charset="0"/>
                <a:cs typeface="Times New Roman" panose="02020603050405020304" pitchFamily="18" charset="0"/>
              </a:rPr>
              <a:t>” or “</a:t>
            </a:r>
            <a:r>
              <a:rPr lang="en-IN" sz="2000" dirty="0" err="1">
                <a:solidFill>
                  <a:srgbClr val="000000"/>
                </a:solidFill>
                <a:effectLst/>
                <a:ea typeface="Times New Roman" panose="02020603050405020304" pitchFamily="18" charset="0"/>
                <a:cs typeface="Times New Roman" panose="02020603050405020304" pitchFamily="18" charset="0"/>
              </a:rPr>
              <a:t>raddiwalas</a:t>
            </a:r>
            <a:r>
              <a:rPr lang="en-IN" sz="2000" dirty="0">
                <a:solidFill>
                  <a:srgbClr val="000000"/>
                </a:solidFill>
                <a:effectLst/>
                <a:ea typeface="Times New Roman" panose="02020603050405020304" pitchFamily="18" charset="0"/>
                <a:cs typeface="Times New Roman" panose="02020603050405020304" pitchFamily="18" charset="0"/>
              </a:rPr>
              <a:t>” as they are popularly known. They are scrap dealers who buy domestic scrap and junk, such as old newspapers, discarded electronic and metallic items by weight from the homes of people.</a:t>
            </a: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The way it works in most parts of the country is that a </a:t>
            </a:r>
            <a:r>
              <a:rPr lang="en-IN" sz="2000" dirty="0" err="1">
                <a:solidFill>
                  <a:srgbClr val="000000"/>
                </a:solidFill>
                <a:effectLst/>
                <a:ea typeface="Times New Roman" panose="02020603050405020304" pitchFamily="18" charset="0"/>
                <a:cs typeface="Times New Roman" panose="02020603050405020304" pitchFamily="18" charset="0"/>
              </a:rPr>
              <a:t>raddiwala</a:t>
            </a:r>
            <a:r>
              <a:rPr lang="en-IN" sz="2000" dirty="0">
                <a:solidFill>
                  <a:srgbClr val="000000"/>
                </a:solidFill>
                <a:effectLst/>
                <a:ea typeface="Times New Roman" panose="02020603050405020304" pitchFamily="18" charset="0"/>
                <a:cs typeface="Times New Roman" panose="02020603050405020304" pitchFamily="18" charset="0"/>
              </a:rPr>
              <a:t> goes around from place to place calling for people willing to sell their scrap and recyclable waste and are thus dependent on whether the person who is willing to sell hears their call. </a:t>
            </a: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This is a highly inefficient process for everyone involved. The </a:t>
            </a:r>
            <a:r>
              <a:rPr lang="en-IN" sz="2000" dirty="0" err="1">
                <a:solidFill>
                  <a:srgbClr val="000000"/>
                </a:solidFill>
                <a:effectLst/>
                <a:ea typeface="Times New Roman" panose="02020603050405020304" pitchFamily="18" charset="0"/>
                <a:cs typeface="Times New Roman" panose="02020603050405020304" pitchFamily="18" charset="0"/>
              </a:rPr>
              <a:t>raddiwala</a:t>
            </a:r>
            <a:r>
              <a:rPr lang="en-IN" sz="2000" dirty="0" err="1">
                <a:solidFill>
                  <a:srgbClr val="000000"/>
                </a:solidFill>
                <a:ea typeface="Times New Roman" panose="02020603050405020304" pitchFamily="18" charset="0"/>
                <a:cs typeface="Times New Roman" panose="02020603050405020304" pitchFamily="18" charset="0"/>
              </a:rPr>
              <a:t>s</a:t>
            </a:r>
            <a:r>
              <a:rPr lang="en-IN" sz="2000" dirty="0">
                <a:solidFill>
                  <a:srgbClr val="000000"/>
                </a:solidFill>
                <a:effectLst/>
                <a:ea typeface="Times New Roman" panose="02020603050405020304" pitchFamily="18" charset="0"/>
                <a:cs typeface="Times New Roman" panose="02020603050405020304" pitchFamily="18" charset="0"/>
              </a:rPr>
              <a:t> have to spend a lot of time and energy finding potential customers, and for people having scrap at their homes many times it simply becomes easier to dump it in the trash rather than waiting for a </a:t>
            </a:r>
            <a:r>
              <a:rPr lang="en-IN" sz="2000" dirty="0" err="1">
                <a:solidFill>
                  <a:srgbClr val="000000"/>
                </a:solidFill>
                <a:effectLst/>
                <a:ea typeface="Times New Roman" panose="02020603050405020304" pitchFamily="18" charset="0"/>
                <a:cs typeface="Times New Roman" panose="02020603050405020304" pitchFamily="18" charset="0"/>
              </a:rPr>
              <a:t>kabbadiwala</a:t>
            </a:r>
            <a:r>
              <a:rPr lang="en-IN" sz="2000" dirty="0">
                <a:solidFill>
                  <a:srgbClr val="000000"/>
                </a:solidFill>
                <a:effectLst/>
                <a:ea typeface="Times New Roman" panose="02020603050405020304" pitchFamily="18" charset="0"/>
                <a:cs typeface="Times New Roman" panose="02020603050405020304" pitchFamily="18" charset="0"/>
              </a:rPr>
              <a:t> to come by and buy it from them. This is a rampant problem and ultimately leads to a lot of potentially recyclable material being sent to dumping grounds instead of being collected, recycled and reused.</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 	</a:t>
            </a:r>
            <a:r>
              <a:rPr lang="en-IN" sz="2000" dirty="0">
                <a:solidFill>
                  <a:srgbClr val="000000"/>
                </a:solidFill>
                <a:effectLst/>
                <a:ea typeface="Times New Roman" panose="02020603050405020304" pitchFamily="18" charset="0"/>
                <a:cs typeface="Times New Roman" panose="02020603050405020304" pitchFamily="18" charset="0"/>
              </a:rPr>
              <a:t>Our product, </a:t>
            </a:r>
            <a:r>
              <a:rPr lang="en-IN" sz="2000" i="1" dirty="0">
                <a:solidFill>
                  <a:srgbClr val="000000"/>
                </a:solidFill>
                <a:effectLst/>
                <a:ea typeface="Times New Roman" panose="02020603050405020304" pitchFamily="18" charset="0"/>
                <a:cs typeface="Times New Roman" panose="02020603050405020304" pitchFamily="18" charset="0"/>
              </a:rPr>
              <a:t>raddiwala.com</a:t>
            </a:r>
            <a:r>
              <a:rPr lang="en-IN" sz="2000" dirty="0">
                <a:solidFill>
                  <a:srgbClr val="000000"/>
                </a:solidFill>
                <a:effectLst/>
                <a:ea typeface="Times New Roman" panose="02020603050405020304" pitchFamily="18" charset="0"/>
                <a:cs typeface="Times New Roman" panose="02020603050405020304" pitchFamily="18" charset="0"/>
              </a:rPr>
              <a:t> intends to solve this by being a platform that bridges the gap between the </a:t>
            </a:r>
            <a:r>
              <a:rPr lang="en-IN" sz="2000" dirty="0" err="1">
                <a:solidFill>
                  <a:srgbClr val="000000"/>
                </a:solidFill>
                <a:effectLst/>
                <a:ea typeface="Times New Roman" panose="02020603050405020304" pitchFamily="18" charset="0"/>
                <a:cs typeface="Times New Roman" panose="02020603050405020304" pitchFamily="18" charset="0"/>
              </a:rPr>
              <a:t>raddiwalas</a:t>
            </a:r>
            <a:r>
              <a:rPr lang="en-IN" sz="2000" dirty="0">
                <a:solidFill>
                  <a:srgbClr val="000000"/>
                </a:solidFill>
                <a:effectLst/>
                <a:ea typeface="Times New Roman" panose="02020603050405020304" pitchFamily="18" charset="0"/>
                <a:cs typeface="Times New Roman" panose="02020603050405020304" pitchFamily="18" charset="0"/>
              </a:rPr>
              <a:t> and the people with domestic scrap at their homes connecting them for their benefit.</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a16="http://schemas.microsoft.com/office/drawing/2014/main" id="{B5C6F4D3-A7BB-4C89-A219-661F198EFCA7}"/>
              </a:ext>
            </a:extLst>
          </p:cNvPr>
          <p:cNvSpPr txBox="1"/>
          <p:nvPr/>
        </p:nvSpPr>
        <p:spPr>
          <a:xfrm>
            <a:off x="103695" y="1136729"/>
            <a:ext cx="11990895" cy="5098575"/>
          </a:xfrm>
          <a:prstGeom prst="rect">
            <a:avLst/>
          </a:prstGeom>
          <a:noFill/>
        </p:spPr>
        <p:txBody>
          <a:bodyPr wrap="square" rtlCol="0">
            <a:spAutoFit/>
          </a:bodyPr>
          <a:lstStyle/>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Whenever someone wants to sell their scrap, they can easily book a scrap dealer, aka </a:t>
            </a:r>
            <a:r>
              <a:rPr lang="en-IN" sz="2000" dirty="0" err="1">
                <a:solidFill>
                  <a:srgbClr val="000000"/>
                </a:solidFill>
                <a:effectLst/>
                <a:ea typeface="Times New Roman" panose="02020603050405020304" pitchFamily="18" charset="0"/>
                <a:cs typeface="Times New Roman" panose="02020603050405020304" pitchFamily="18" charset="0"/>
              </a:rPr>
              <a:t>raddiwala</a:t>
            </a:r>
            <a:r>
              <a:rPr lang="en-IN" sz="2000" dirty="0">
                <a:solidFill>
                  <a:srgbClr val="000000"/>
                </a:solidFill>
                <a:effectLst/>
                <a:ea typeface="Times New Roman" panose="02020603050405020304" pitchFamily="18" charset="0"/>
                <a:cs typeface="Times New Roman" panose="02020603050405020304" pitchFamily="18" charset="0"/>
              </a:rPr>
              <a:t> registered with our platform to come to their place at a convenient time, along with a fixed rate chart so that they know exactly how much money to expect. Consequently, scrap dealers close to the location of the seller would be notified, and the first person to accept it gets the contract. </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	</a:t>
            </a:r>
            <a:r>
              <a:rPr lang="en-IN" sz="2000" dirty="0">
                <a:solidFill>
                  <a:srgbClr val="000000"/>
                </a:solidFill>
                <a:effectLst/>
                <a:ea typeface="Times New Roman" panose="02020603050405020304" pitchFamily="18" charset="0"/>
                <a:cs typeface="Times New Roman" panose="02020603050405020304" pitchFamily="18" charset="0"/>
              </a:rPr>
              <a:t>In addition to being extremely convenient, our product also solves an equally pertinent issue : centralising, standardising, and bringing under one roof the significantly decentralised and disorganised sector of </a:t>
            </a:r>
            <a:r>
              <a:rPr lang="en-IN" sz="2000" dirty="0" err="1">
                <a:solidFill>
                  <a:srgbClr val="000000"/>
                </a:solidFill>
                <a:effectLst/>
                <a:ea typeface="Times New Roman" panose="02020603050405020304" pitchFamily="18" charset="0"/>
                <a:cs typeface="Times New Roman" panose="02020603050405020304" pitchFamily="18" charset="0"/>
              </a:rPr>
              <a:t>raddiwalas</a:t>
            </a:r>
            <a:r>
              <a:rPr lang="en-IN" sz="2000" dirty="0">
                <a:solidFill>
                  <a:srgbClr val="000000"/>
                </a:solidFill>
                <a:effectLst/>
                <a:ea typeface="Times New Roman" panose="02020603050405020304" pitchFamily="18" charset="0"/>
                <a:cs typeface="Times New Roman" panose="02020603050405020304" pitchFamily="18" charset="0"/>
              </a:rPr>
              <a:t>. </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We would be providing all our registered </a:t>
            </a:r>
            <a:r>
              <a:rPr lang="en-IN" sz="2000" dirty="0" err="1">
                <a:solidFill>
                  <a:srgbClr val="000000"/>
                </a:solidFill>
                <a:effectLst/>
                <a:ea typeface="Times New Roman" panose="02020603050405020304" pitchFamily="18" charset="0"/>
                <a:cs typeface="Times New Roman" panose="02020603050405020304" pitchFamily="18" charset="0"/>
              </a:rPr>
              <a:t>raddiwalas</a:t>
            </a:r>
            <a:r>
              <a:rPr lang="en-IN" sz="2000" dirty="0">
                <a:solidFill>
                  <a:srgbClr val="000000"/>
                </a:solidFill>
                <a:effectLst/>
                <a:ea typeface="Times New Roman" panose="02020603050405020304" pitchFamily="18" charset="0"/>
                <a:cs typeface="Times New Roman" panose="02020603050405020304" pitchFamily="18" charset="0"/>
              </a:rPr>
              <a:t> with standardised electronic weighing equipment, modern and sturdy equipment for transporting the scrap, clean uniforms, and so on. </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Along with that, there would be a uniform, transparent and well defined rate chart for every type of domestic scrap.</a:t>
            </a:r>
            <a:endParaRPr lang="en-IN" sz="2000" dirty="0">
              <a:effectLst/>
              <a:ea typeface="Century Gothic" panose="020B050202020202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	We believe that technology has the capability to make lives simpler and contribute positively to our society and with the same spirit, our product aspires to contribute to the goal of making our planet greener and promote recycling and reusing.</a:t>
            </a:r>
            <a:r>
              <a:rPr lang="en-IN" sz="2000" dirty="0"/>
              <a:t> </a:t>
            </a:r>
          </a:p>
        </p:txBody>
      </p:sp>
      <p:sp>
        <p:nvSpPr>
          <p:cNvPr id="9" name="TextBox 8">
            <a:extLst>
              <a:ext uri="{FF2B5EF4-FFF2-40B4-BE49-F238E27FC236}">
                <a16:creationId xmlns:a16="http://schemas.microsoft.com/office/drawing/2014/main" id="{1DE2D5FB-FEE7-49AB-8192-CDDE4C000C1A}"/>
              </a:ext>
            </a:extLst>
          </p:cNvPr>
          <p:cNvSpPr txBox="1"/>
          <p:nvPr/>
        </p:nvSpPr>
        <p:spPr>
          <a:xfrm>
            <a:off x="446653" y="160090"/>
            <a:ext cx="3282518"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NOVELTY</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97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398819" y="170508"/>
            <a:ext cx="6094520"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TECHNOLOGY STACK</a:t>
            </a:r>
          </a:p>
        </p:txBody>
      </p:sp>
      <p:pic>
        <p:nvPicPr>
          <p:cNvPr id="1026" name="Picture 2" descr="HTML5 Logo transparent PNG - StickPNG">
            <a:extLst>
              <a:ext uri="{FF2B5EF4-FFF2-40B4-BE49-F238E27FC236}">
                <a16:creationId xmlns:a16="http://schemas.microsoft.com/office/drawing/2014/main" id="{52AFE40B-976D-4836-B2AB-0C15869E5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 y="124351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S3 Logo PNG Transparent &amp;amp; SVG Vector - Freebie Supply">
            <a:extLst>
              <a:ext uri="{FF2B5EF4-FFF2-40B4-BE49-F238E27FC236}">
                <a16:creationId xmlns:a16="http://schemas.microsoft.com/office/drawing/2014/main" id="{A7E38B62-3DE7-4831-9D92-038E40839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011" y="1243518"/>
            <a:ext cx="1904999" cy="1904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Script PNG, Transparent JS Logo Free Download - Free Transparent PNG  Logos">
            <a:extLst>
              <a:ext uri="{FF2B5EF4-FFF2-40B4-BE49-F238E27FC236}">
                <a16:creationId xmlns:a16="http://schemas.microsoft.com/office/drawing/2014/main" id="{ECE73B4B-86DA-43FE-8252-199860E01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5498" y="1449926"/>
            <a:ext cx="2654275" cy="14921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5C3BBE7-6AD7-43B7-8741-C52674D2B94A}"/>
              </a:ext>
            </a:extLst>
          </p:cNvPr>
          <p:cNvSpPr txBox="1"/>
          <p:nvPr/>
        </p:nvSpPr>
        <p:spPr>
          <a:xfrm>
            <a:off x="611505" y="3026147"/>
            <a:ext cx="230092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HTML</a:t>
            </a:r>
          </a:p>
        </p:txBody>
      </p:sp>
      <p:sp>
        <p:nvSpPr>
          <p:cNvPr id="12" name="TextBox 11">
            <a:extLst>
              <a:ext uri="{FF2B5EF4-FFF2-40B4-BE49-F238E27FC236}">
                <a16:creationId xmlns:a16="http://schemas.microsoft.com/office/drawing/2014/main" id="{DB1B58B2-B15A-4BE8-A3DF-AC9FE9F95AB0}"/>
              </a:ext>
            </a:extLst>
          </p:cNvPr>
          <p:cNvSpPr txBox="1"/>
          <p:nvPr/>
        </p:nvSpPr>
        <p:spPr>
          <a:xfrm>
            <a:off x="4547047" y="3026146"/>
            <a:ext cx="230092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CSS</a:t>
            </a:r>
          </a:p>
        </p:txBody>
      </p:sp>
      <p:sp>
        <p:nvSpPr>
          <p:cNvPr id="13" name="TextBox 12">
            <a:extLst>
              <a:ext uri="{FF2B5EF4-FFF2-40B4-BE49-F238E27FC236}">
                <a16:creationId xmlns:a16="http://schemas.microsoft.com/office/drawing/2014/main" id="{26F1DFE7-2C66-4B38-853C-CFFA37923C6E}"/>
              </a:ext>
            </a:extLst>
          </p:cNvPr>
          <p:cNvSpPr txBox="1"/>
          <p:nvPr/>
        </p:nvSpPr>
        <p:spPr>
          <a:xfrm>
            <a:off x="8525432" y="3045409"/>
            <a:ext cx="2834405"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JavaScript</a:t>
            </a:r>
          </a:p>
        </p:txBody>
      </p:sp>
      <p:pic>
        <p:nvPicPr>
          <p:cNvPr id="1034" name="Picture 10" descr="Django Community Logo PNG Transparent &amp;amp; SVG Vector - Freebie Supply">
            <a:extLst>
              <a:ext uri="{FF2B5EF4-FFF2-40B4-BE49-F238E27FC236}">
                <a16:creationId xmlns:a16="http://schemas.microsoft.com/office/drawing/2014/main" id="{71FDA833-81E5-4DF5-8EF5-B8F09BDFC4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819" y="4082637"/>
            <a:ext cx="2726297" cy="20447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6282BA9-563D-4E59-97FA-7C0C6FB68BA9}"/>
              </a:ext>
            </a:extLst>
          </p:cNvPr>
          <p:cNvSpPr txBox="1"/>
          <p:nvPr/>
        </p:nvSpPr>
        <p:spPr>
          <a:xfrm>
            <a:off x="517237" y="5732356"/>
            <a:ext cx="230092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Django</a:t>
            </a:r>
          </a:p>
        </p:txBody>
      </p:sp>
      <p:pic>
        <p:nvPicPr>
          <p:cNvPr id="1038" name="Picture 14" descr="PostgreSQL Logo transparent PNG - StickPNG">
            <a:extLst>
              <a:ext uri="{FF2B5EF4-FFF2-40B4-BE49-F238E27FC236}">
                <a16:creationId xmlns:a16="http://schemas.microsoft.com/office/drawing/2014/main" id="{EE55773E-475B-48D5-8B45-F788297F30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2330" y="4381790"/>
            <a:ext cx="1385414" cy="143010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547A3B0-9A6E-4616-8CDD-DC37E8585DF1}"/>
              </a:ext>
            </a:extLst>
          </p:cNvPr>
          <p:cNvSpPr txBox="1"/>
          <p:nvPr/>
        </p:nvSpPr>
        <p:spPr>
          <a:xfrm>
            <a:off x="4244130" y="5738886"/>
            <a:ext cx="3303519"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PostgreSQL</a:t>
            </a:r>
          </a:p>
        </p:txBody>
      </p:sp>
      <p:pic>
        <p:nvPicPr>
          <p:cNvPr id="1042" name="Picture 18">
            <a:extLst>
              <a:ext uri="{FF2B5EF4-FFF2-40B4-BE49-F238E27FC236}">
                <a16:creationId xmlns:a16="http://schemas.microsoft.com/office/drawing/2014/main" id="{87EDDD2D-7779-47B2-AE97-09DC250306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5849" y="4082637"/>
            <a:ext cx="3064229" cy="170133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022B73E-E2FC-45B0-9A3C-756DD124CBED}"/>
              </a:ext>
            </a:extLst>
          </p:cNvPr>
          <p:cNvSpPr txBox="1"/>
          <p:nvPr/>
        </p:nvSpPr>
        <p:spPr>
          <a:xfrm>
            <a:off x="7583517" y="5733284"/>
            <a:ext cx="456833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Machine Learning</a:t>
            </a:r>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01600" y="1073011"/>
            <a:ext cx="12090400" cy="3046988"/>
          </a:xfrm>
          <a:prstGeom prst="rect">
            <a:avLst/>
          </a:prstGeom>
          <a:noFill/>
        </p:spPr>
        <p:txBody>
          <a:bodyPr wrap="square" rtlCol="0">
            <a:spAutoFit/>
          </a:bodyPr>
          <a:lstStyle/>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HTML</a:t>
            </a:r>
            <a:r>
              <a:rPr lang="en-IN" sz="3200" dirty="0">
                <a:latin typeface="Times New Roman" panose="02020603050405020304" pitchFamily="18" charset="0"/>
                <a:cs typeface="Times New Roman" panose="02020603050405020304" pitchFamily="18" charset="0"/>
              </a:rPr>
              <a:t> – Framework of the website</a:t>
            </a:r>
          </a:p>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CSS/Bootstrap </a:t>
            </a:r>
            <a:r>
              <a:rPr lang="en-IN" sz="3200" dirty="0">
                <a:latin typeface="Times New Roman" panose="02020603050405020304" pitchFamily="18" charset="0"/>
                <a:cs typeface="Times New Roman" panose="02020603050405020304" pitchFamily="18" charset="0"/>
              </a:rPr>
              <a:t>– Structure and design of the website</a:t>
            </a:r>
          </a:p>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JavaScript</a:t>
            </a:r>
            <a:r>
              <a:rPr lang="en-IN" sz="3200" dirty="0">
                <a:latin typeface="Times New Roman" panose="02020603050405020304" pitchFamily="18" charset="0"/>
                <a:cs typeface="Times New Roman" panose="02020603050405020304" pitchFamily="18" charset="0"/>
              </a:rPr>
              <a:t> – To make the website interactive</a:t>
            </a:r>
          </a:p>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Django</a:t>
            </a:r>
            <a:r>
              <a:rPr lang="en-IN" sz="3200" dirty="0">
                <a:latin typeface="Times New Roman" panose="02020603050405020304" pitchFamily="18" charset="0"/>
                <a:cs typeface="Times New Roman" panose="02020603050405020304" pitchFamily="18" charset="0"/>
              </a:rPr>
              <a:t> – To connect Front-end and the Database</a:t>
            </a:r>
          </a:p>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PostgreSQL</a:t>
            </a:r>
            <a:r>
              <a:rPr lang="en-IN" sz="3200" dirty="0">
                <a:latin typeface="Times New Roman" panose="02020603050405020304" pitchFamily="18" charset="0"/>
                <a:cs typeface="Times New Roman" panose="02020603050405020304" pitchFamily="18" charset="0"/>
              </a:rPr>
              <a:t> – To store </a:t>
            </a:r>
            <a:r>
              <a:rPr lang="en-IN" sz="3200" dirty="0" err="1">
                <a:latin typeface="Times New Roman" panose="02020603050405020304" pitchFamily="18" charset="0"/>
                <a:cs typeface="Times New Roman" panose="02020603050405020304" pitchFamily="18" charset="0"/>
              </a:rPr>
              <a:t>Raddiwala</a:t>
            </a:r>
            <a:r>
              <a:rPr lang="en-IN" sz="3200" dirty="0">
                <a:latin typeface="Times New Roman" panose="02020603050405020304" pitchFamily="18" charset="0"/>
                <a:cs typeface="Times New Roman" panose="02020603050405020304" pitchFamily="18" charset="0"/>
              </a:rPr>
              <a:t> bookings and customer queries</a:t>
            </a:r>
          </a:p>
          <a:p>
            <a:pPr marL="571500" indent="-5715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Machine Learning</a:t>
            </a:r>
            <a:r>
              <a:rPr lang="en-IN" sz="3200" dirty="0">
                <a:latin typeface="Times New Roman" panose="02020603050405020304" pitchFamily="18" charset="0"/>
                <a:cs typeface="Times New Roman" panose="02020603050405020304" pitchFamily="18" charset="0"/>
              </a:rPr>
              <a:t> – For Chatbot </a:t>
            </a:r>
          </a:p>
        </p:txBody>
      </p:sp>
      <p:sp>
        <p:nvSpPr>
          <p:cNvPr id="7" name="TextBox 6">
            <a:extLst>
              <a:ext uri="{FF2B5EF4-FFF2-40B4-BE49-F238E27FC236}">
                <a16:creationId xmlns:a16="http://schemas.microsoft.com/office/drawing/2014/main" id="{E459827E-67EA-40D1-BB28-4A63AE98FEB5}"/>
              </a:ext>
            </a:extLst>
          </p:cNvPr>
          <p:cNvSpPr txBox="1"/>
          <p:nvPr/>
        </p:nvSpPr>
        <p:spPr>
          <a:xfrm>
            <a:off x="218538" y="151765"/>
            <a:ext cx="8427622"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SOFTWARE IMPLEMENTATION</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1"/>
            <a:ext cx="12192002" cy="6857999"/>
          </a:xfrm>
          <a:prstGeom prst="rect">
            <a:avLst/>
          </a:prstGeom>
        </p:spPr>
      </p:pic>
      <p:sp>
        <p:nvSpPr>
          <p:cNvPr id="7" name="TextBox 6">
            <a:extLst>
              <a:ext uri="{FF2B5EF4-FFF2-40B4-BE49-F238E27FC236}">
                <a16:creationId xmlns:a16="http://schemas.microsoft.com/office/drawing/2014/main" id="{3AE8DF02-9E99-4F5F-94F4-A3531FAF3A9A}"/>
              </a:ext>
            </a:extLst>
          </p:cNvPr>
          <p:cNvSpPr txBox="1"/>
          <p:nvPr/>
        </p:nvSpPr>
        <p:spPr>
          <a:xfrm>
            <a:off x="352000" y="138748"/>
            <a:ext cx="6094520"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BUSINESS SCOPE</a:t>
            </a:r>
          </a:p>
        </p:txBody>
      </p:sp>
      <p:sp>
        <p:nvSpPr>
          <p:cNvPr id="25" name="TextBox 24">
            <a:extLst>
              <a:ext uri="{FF2B5EF4-FFF2-40B4-BE49-F238E27FC236}">
                <a16:creationId xmlns:a16="http://schemas.microsoft.com/office/drawing/2014/main" id="{64953543-511F-4F35-AE6F-60336A85F1D1}"/>
              </a:ext>
            </a:extLst>
          </p:cNvPr>
          <p:cNvSpPr txBox="1"/>
          <p:nvPr/>
        </p:nvSpPr>
        <p:spPr>
          <a:xfrm>
            <a:off x="233360" y="1603673"/>
            <a:ext cx="11958640" cy="4770537"/>
          </a:xfrm>
          <a:prstGeom prst="rect">
            <a:avLst/>
          </a:prstGeom>
          <a:noFill/>
        </p:spPr>
        <p:txBody>
          <a:bodyPr wrap="square">
            <a:spAutoFit/>
          </a:bodyPr>
          <a:lstStyle/>
          <a:p>
            <a:pPr marL="285750" indent="-285750">
              <a:buFont typeface="Arial" panose="020B0604020202020204" pitchFamily="34" charset="0"/>
              <a:buChar char="•"/>
            </a:pPr>
            <a:r>
              <a:rPr lang="en-US" sz="1900" i="0" u="none" strike="noStrike" dirty="0">
                <a:solidFill>
                  <a:srgbClr val="000000"/>
                </a:solidFill>
                <a:effectLst/>
              </a:rPr>
              <a:t>The marketing strategy for our company will be divided into four sub sections one </a:t>
            </a:r>
            <a:endParaRPr lang="en-US" sz="1900" dirty="0"/>
          </a:p>
          <a:p>
            <a:pPr marL="342900" indent="-342900">
              <a:buFont typeface="+mj-lt"/>
              <a:buAutoNum type="alphaLcParenR"/>
            </a:pPr>
            <a:r>
              <a:rPr lang="en-US" sz="1900" i="0" u="none" strike="noStrike" dirty="0">
                <a:solidFill>
                  <a:srgbClr val="000000"/>
                </a:solidFill>
                <a:effectLst/>
                <a:latin typeface="YACgEYmuCJE 0"/>
              </a:rPr>
              <a:t>social media </a:t>
            </a:r>
            <a:endParaRPr lang="en-US" sz="1900" dirty="0">
              <a:solidFill>
                <a:srgbClr val="000000"/>
              </a:solidFill>
              <a:effectLst/>
              <a:latin typeface="YACgEYmuCJE 0"/>
            </a:endParaRPr>
          </a:p>
          <a:p>
            <a:pPr marL="342900" indent="-342900">
              <a:buFont typeface="+mj-lt"/>
              <a:buAutoNum type="alphaLcParenR"/>
            </a:pPr>
            <a:r>
              <a:rPr lang="en-US" sz="1900" i="0" u="none" strike="noStrike" dirty="0">
                <a:solidFill>
                  <a:srgbClr val="000000"/>
                </a:solidFill>
                <a:effectLst/>
                <a:latin typeface="YACgEYmuCJE 0"/>
              </a:rPr>
              <a:t>search engines </a:t>
            </a:r>
            <a:endParaRPr lang="en-US" sz="1900" dirty="0">
              <a:solidFill>
                <a:srgbClr val="000000"/>
              </a:solidFill>
              <a:effectLst/>
              <a:latin typeface="YACgEYmuCJE 0"/>
            </a:endParaRPr>
          </a:p>
          <a:p>
            <a:pPr marL="342900" indent="-342900">
              <a:buFont typeface="+mj-lt"/>
              <a:buAutoNum type="alphaLcParenR"/>
            </a:pPr>
            <a:r>
              <a:rPr lang="en-US" sz="1900" i="0" u="none" strike="noStrike" dirty="0">
                <a:solidFill>
                  <a:srgbClr val="000000"/>
                </a:solidFill>
                <a:effectLst/>
                <a:latin typeface="YACgEYmuCJE 0"/>
              </a:rPr>
              <a:t>videos and blogs </a:t>
            </a:r>
            <a:endParaRPr lang="en-US" sz="1900" dirty="0">
              <a:solidFill>
                <a:srgbClr val="000000"/>
              </a:solidFill>
              <a:effectLst/>
              <a:latin typeface="YACgEYmuCJE 0"/>
            </a:endParaRPr>
          </a:p>
          <a:p>
            <a:pPr marL="342900" indent="-342900">
              <a:buFont typeface="+mj-lt"/>
              <a:buAutoNum type="alphaLcParenR"/>
            </a:pPr>
            <a:r>
              <a:rPr lang="en-US" sz="1900" i="0" u="none" strike="noStrike" dirty="0">
                <a:solidFill>
                  <a:srgbClr val="000000"/>
                </a:solidFill>
                <a:effectLst/>
                <a:latin typeface="YACgEYmuCJE 0"/>
              </a:rPr>
              <a:t>email sequencing</a:t>
            </a:r>
          </a:p>
          <a:p>
            <a:endParaRPr lang="en-US" sz="1900" dirty="0">
              <a:solidFill>
                <a:srgbClr val="000000"/>
              </a:solidFill>
              <a:effectLst/>
              <a:latin typeface="YACgEYmuCJE 0"/>
            </a:endParaRPr>
          </a:p>
          <a:p>
            <a:r>
              <a:rPr lang="en-US" sz="1900" i="0" u="none" strike="noStrike" dirty="0">
                <a:solidFill>
                  <a:srgbClr val="000000"/>
                </a:solidFill>
                <a:effectLst/>
                <a:latin typeface="YACgEYmuCJE 0"/>
              </a:rPr>
              <a:t>Everything will be search engine optimized and further clarity will be given to the users using different virtual personas. Also, there will be a review/ rating system for all the three different kinds of users.</a:t>
            </a:r>
          </a:p>
          <a:p>
            <a:endParaRPr lang="en-US" sz="1900" dirty="0">
              <a:solidFill>
                <a:srgbClr val="000000"/>
              </a:solidFill>
              <a:effectLst/>
              <a:latin typeface="YACgEYmuCJE 0"/>
            </a:endParaRPr>
          </a:p>
          <a:p>
            <a:pPr marL="285750" indent="-285750">
              <a:buFont typeface="Arial" panose="020B0604020202020204" pitchFamily="34" charset="0"/>
              <a:buChar char="•"/>
            </a:pPr>
            <a:r>
              <a:rPr lang="en-US" sz="1900" i="0" u="none" strike="noStrike" dirty="0">
                <a:solidFill>
                  <a:srgbClr val="000000"/>
                </a:solidFill>
                <a:effectLst/>
              </a:rPr>
              <a:t>Our marketing program will focus on increasing its visibility in the community. Award plaques will be distributed to stores each year and the program will find additional methods to raise the profile of stores that assist the program. </a:t>
            </a:r>
            <a:endParaRPr lang="en-US" sz="1900" dirty="0"/>
          </a:p>
          <a:p>
            <a:pPr marL="285750" indent="-285750">
              <a:buFont typeface="Arial" panose="020B0604020202020204" pitchFamily="34" charset="0"/>
              <a:buChar char="•"/>
            </a:pPr>
            <a:r>
              <a:rPr lang="en-US" sz="1900" i="0" u="none" strike="noStrike" dirty="0">
                <a:solidFill>
                  <a:srgbClr val="000000"/>
                </a:solidFill>
                <a:effectLst/>
              </a:rPr>
              <a:t>Our program will focus on establishing an effective collection network with local growers, retailers, wholesalers, and processors. Another primary goal will be the creation of a youth farm that will employ “at risk” youth. The program will also start a fundraising campaign with area retail markets, banks and credit unions .</a:t>
            </a:r>
            <a:endParaRPr lang="en-US" sz="1900" dirty="0"/>
          </a:p>
          <a:p>
            <a:pPr marL="285750" indent="-285750">
              <a:buFont typeface="Arial" panose="020B0604020202020204" pitchFamily="34" charset="0"/>
              <a:buChar char="•"/>
            </a:pPr>
            <a:r>
              <a:rPr lang="en-US" sz="1900" i="0" u="none" strike="noStrike" dirty="0">
                <a:solidFill>
                  <a:srgbClr val="000000"/>
                </a:solidFill>
                <a:effectLst/>
              </a:rPr>
              <a:t>Helping Hand will advertise its services to the target populations groups through the agencies that serve these groups on a daily basis.</a:t>
            </a:r>
            <a:endParaRPr lang="en-US" sz="1900" dirty="0"/>
          </a:p>
        </p:txBody>
      </p:sp>
      <p:sp>
        <p:nvSpPr>
          <p:cNvPr id="26" name="TextBox 25">
            <a:extLst>
              <a:ext uri="{FF2B5EF4-FFF2-40B4-BE49-F238E27FC236}">
                <a16:creationId xmlns:a16="http://schemas.microsoft.com/office/drawing/2014/main" id="{F7218613-73E8-4FAB-A882-578167686E93}"/>
              </a:ext>
            </a:extLst>
          </p:cNvPr>
          <p:cNvSpPr txBox="1"/>
          <p:nvPr/>
        </p:nvSpPr>
        <p:spPr>
          <a:xfrm>
            <a:off x="233360" y="1013580"/>
            <a:ext cx="6111240" cy="677108"/>
          </a:xfrm>
          <a:prstGeom prst="rect">
            <a:avLst/>
          </a:prstGeom>
          <a:noFill/>
        </p:spPr>
        <p:txBody>
          <a:bodyPr wrap="square">
            <a:spAutoFit/>
          </a:bodyPr>
          <a:lstStyle/>
          <a:p>
            <a:r>
              <a:rPr lang="en-IN" sz="3800" b="1" dirty="0">
                <a:latin typeface="Times New Roman" panose="02020603050405020304" pitchFamily="18" charset="0"/>
                <a:cs typeface="Times New Roman" panose="02020603050405020304" pitchFamily="18" charset="0"/>
              </a:rPr>
              <a:t>Marketing Strategies</a:t>
            </a:r>
          </a:p>
        </p:txBody>
      </p:sp>
    </p:spTree>
    <p:extLst>
      <p:ext uri="{BB962C8B-B14F-4D97-AF65-F5344CB8AC3E}">
        <p14:creationId xmlns:p14="http://schemas.microsoft.com/office/powerpoint/2010/main" val="42900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1"/>
            <a:ext cx="12192002" cy="6857999"/>
          </a:xfrm>
          <a:prstGeom prst="rect">
            <a:avLst/>
          </a:prstGeom>
        </p:spPr>
      </p:pic>
      <p:sp>
        <p:nvSpPr>
          <p:cNvPr id="7" name="TextBox 6">
            <a:extLst>
              <a:ext uri="{FF2B5EF4-FFF2-40B4-BE49-F238E27FC236}">
                <a16:creationId xmlns:a16="http://schemas.microsoft.com/office/drawing/2014/main" id="{3AE8DF02-9E99-4F5F-94F4-A3531FAF3A9A}"/>
              </a:ext>
            </a:extLst>
          </p:cNvPr>
          <p:cNvSpPr txBox="1"/>
          <p:nvPr/>
        </p:nvSpPr>
        <p:spPr>
          <a:xfrm>
            <a:off x="352000" y="138748"/>
            <a:ext cx="6094520" cy="707886"/>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BUSINESS SCOPE</a:t>
            </a:r>
          </a:p>
        </p:txBody>
      </p:sp>
      <p:sp>
        <p:nvSpPr>
          <p:cNvPr id="9" name="Rectangle: Rounded Corners 8">
            <a:extLst>
              <a:ext uri="{FF2B5EF4-FFF2-40B4-BE49-F238E27FC236}">
                <a16:creationId xmlns:a16="http://schemas.microsoft.com/office/drawing/2014/main" id="{78348D13-B153-4234-90D3-F3293B6624BF}"/>
              </a:ext>
            </a:extLst>
          </p:cNvPr>
          <p:cNvSpPr/>
          <p:nvPr/>
        </p:nvSpPr>
        <p:spPr>
          <a:xfrm>
            <a:off x="395180" y="1888138"/>
            <a:ext cx="3479800" cy="197707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21D392D-5AD3-4EB7-9F7F-9836649D1CD1}"/>
              </a:ext>
            </a:extLst>
          </p:cNvPr>
          <p:cNvSpPr txBox="1"/>
          <p:nvPr/>
        </p:nvSpPr>
        <p:spPr>
          <a:xfrm>
            <a:off x="674580" y="1927097"/>
            <a:ext cx="6096000" cy="400110"/>
          </a:xfrm>
          <a:prstGeom prst="rect">
            <a:avLst/>
          </a:prstGeom>
          <a:noFill/>
        </p:spPr>
        <p:txBody>
          <a:bodyPr wrap="square">
            <a:spAutoFit/>
          </a:bodyPr>
          <a:lstStyle/>
          <a:p>
            <a:r>
              <a:rPr lang="en-IN" sz="2000" b="1" i="0" u="none" strike="noStrike" dirty="0">
                <a:solidFill>
                  <a:srgbClr val="191919"/>
                </a:solidFill>
                <a:effectLst/>
              </a:rPr>
              <a:t>CUSTOMER SEGMENTATION</a:t>
            </a:r>
            <a:endParaRPr lang="en-IN" sz="2000" b="1" dirty="0"/>
          </a:p>
        </p:txBody>
      </p:sp>
      <p:sp>
        <p:nvSpPr>
          <p:cNvPr id="13" name="TextBox 12">
            <a:extLst>
              <a:ext uri="{FF2B5EF4-FFF2-40B4-BE49-F238E27FC236}">
                <a16:creationId xmlns:a16="http://schemas.microsoft.com/office/drawing/2014/main" id="{81CD7599-E9DC-4E52-9B6E-4FC9E4205E20}"/>
              </a:ext>
            </a:extLst>
          </p:cNvPr>
          <p:cNvSpPr txBox="1"/>
          <p:nvPr/>
        </p:nvSpPr>
        <p:spPr>
          <a:xfrm>
            <a:off x="547580" y="2327207"/>
            <a:ext cx="3175000" cy="1477328"/>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rgbClr val="191919"/>
                </a:solidFill>
                <a:effectLst/>
                <a:latin typeface="YAD-4Fp-fVw 0"/>
              </a:rPr>
              <a:t>Demographics : All ages and gender</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Psychographics : Eco-friendly</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Needs : Environmentally responsible, monetary</a:t>
            </a:r>
            <a:endParaRPr lang="en-US" dirty="0">
              <a:solidFill>
                <a:srgbClr val="191919"/>
              </a:solidFill>
              <a:effectLst/>
              <a:latin typeface="YAD-4Fp-fVw 0"/>
            </a:endParaRPr>
          </a:p>
        </p:txBody>
      </p:sp>
      <p:sp>
        <p:nvSpPr>
          <p:cNvPr id="14" name="Rectangle: Rounded Corners 13">
            <a:extLst>
              <a:ext uri="{FF2B5EF4-FFF2-40B4-BE49-F238E27FC236}">
                <a16:creationId xmlns:a16="http://schemas.microsoft.com/office/drawing/2014/main" id="{FD98BF71-22A2-49CF-B615-E49541CA3D27}"/>
              </a:ext>
            </a:extLst>
          </p:cNvPr>
          <p:cNvSpPr/>
          <p:nvPr/>
        </p:nvSpPr>
        <p:spPr>
          <a:xfrm>
            <a:off x="4361180" y="1888137"/>
            <a:ext cx="3555999" cy="211680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F778BFB-427B-479D-A62E-CE3AFF75C1F1}"/>
              </a:ext>
            </a:extLst>
          </p:cNvPr>
          <p:cNvSpPr/>
          <p:nvPr/>
        </p:nvSpPr>
        <p:spPr>
          <a:xfrm>
            <a:off x="8465820" y="1888138"/>
            <a:ext cx="3479800" cy="197707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0D1A4D6-92D6-432E-9F59-113360CDE8AD}"/>
              </a:ext>
            </a:extLst>
          </p:cNvPr>
          <p:cNvSpPr txBox="1"/>
          <p:nvPr/>
        </p:nvSpPr>
        <p:spPr>
          <a:xfrm>
            <a:off x="4975859" y="1946489"/>
            <a:ext cx="6096000" cy="369332"/>
          </a:xfrm>
          <a:prstGeom prst="rect">
            <a:avLst/>
          </a:prstGeom>
          <a:noFill/>
        </p:spPr>
        <p:txBody>
          <a:bodyPr wrap="square">
            <a:spAutoFit/>
          </a:bodyPr>
          <a:lstStyle/>
          <a:p>
            <a:r>
              <a:rPr lang="en-IN" b="1" i="0" u="none" strike="noStrike" dirty="0">
                <a:solidFill>
                  <a:srgbClr val="191919"/>
                </a:solidFill>
                <a:effectLst/>
              </a:rPr>
              <a:t>REVENUE GENERATION</a:t>
            </a:r>
            <a:endParaRPr lang="en-IN" dirty="0"/>
          </a:p>
        </p:txBody>
      </p:sp>
      <p:sp>
        <p:nvSpPr>
          <p:cNvPr id="19" name="TextBox 18">
            <a:extLst>
              <a:ext uri="{FF2B5EF4-FFF2-40B4-BE49-F238E27FC236}">
                <a16:creationId xmlns:a16="http://schemas.microsoft.com/office/drawing/2014/main" id="{34089CF3-BB1F-463B-9621-D83A70A4D615}"/>
              </a:ext>
            </a:extLst>
          </p:cNvPr>
          <p:cNvSpPr txBox="1"/>
          <p:nvPr/>
        </p:nvSpPr>
        <p:spPr>
          <a:xfrm>
            <a:off x="4461721" y="2250621"/>
            <a:ext cx="3262419" cy="1754326"/>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rgbClr val="191919"/>
                </a:solidFill>
                <a:effectLst/>
                <a:latin typeface="YAD-4Fp-fVw 0"/>
              </a:rPr>
              <a:t>AdSense</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Commissions from recyclers</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Premium subscriptions</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Surge Charges</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Collaboration with different companies</a:t>
            </a:r>
            <a:endParaRPr lang="en-US" dirty="0">
              <a:solidFill>
                <a:srgbClr val="191919"/>
              </a:solidFill>
              <a:effectLst/>
              <a:latin typeface="YAD-4Fp-fVw 0"/>
            </a:endParaRPr>
          </a:p>
        </p:txBody>
      </p:sp>
      <p:sp>
        <p:nvSpPr>
          <p:cNvPr id="21" name="TextBox 20">
            <a:extLst>
              <a:ext uri="{FF2B5EF4-FFF2-40B4-BE49-F238E27FC236}">
                <a16:creationId xmlns:a16="http://schemas.microsoft.com/office/drawing/2014/main" id="{14A2C250-1522-49E0-A643-B2BD9AE24FE1}"/>
              </a:ext>
            </a:extLst>
          </p:cNvPr>
          <p:cNvSpPr txBox="1"/>
          <p:nvPr/>
        </p:nvSpPr>
        <p:spPr>
          <a:xfrm>
            <a:off x="9212582" y="1943521"/>
            <a:ext cx="1859277" cy="369332"/>
          </a:xfrm>
          <a:prstGeom prst="rect">
            <a:avLst/>
          </a:prstGeom>
          <a:noFill/>
        </p:spPr>
        <p:txBody>
          <a:bodyPr wrap="square">
            <a:spAutoFit/>
          </a:bodyPr>
          <a:lstStyle/>
          <a:p>
            <a:r>
              <a:rPr lang="en-IN" b="1" i="0" u="none" strike="noStrike" dirty="0">
                <a:solidFill>
                  <a:srgbClr val="191919"/>
                </a:solidFill>
                <a:effectLst/>
              </a:rPr>
              <a:t>COST STRUCTURE</a:t>
            </a:r>
            <a:endParaRPr lang="en-IN" dirty="0"/>
          </a:p>
        </p:txBody>
      </p:sp>
      <p:sp>
        <p:nvSpPr>
          <p:cNvPr id="23" name="TextBox 22">
            <a:extLst>
              <a:ext uri="{FF2B5EF4-FFF2-40B4-BE49-F238E27FC236}">
                <a16:creationId xmlns:a16="http://schemas.microsoft.com/office/drawing/2014/main" id="{E333B306-E302-45AD-A02C-3E499A85443A}"/>
              </a:ext>
            </a:extLst>
          </p:cNvPr>
          <p:cNvSpPr txBox="1"/>
          <p:nvPr/>
        </p:nvSpPr>
        <p:spPr>
          <a:xfrm>
            <a:off x="8610600" y="2315821"/>
            <a:ext cx="3335020" cy="1477328"/>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rgbClr val="191919"/>
                </a:solidFill>
                <a:effectLst/>
                <a:latin typeface="YAD-4Fp-fVw 0"/>
              </a:rPr>
              <a:t>30%=Marketing </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40%=Transportation and operational</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10%=Technology and Design</a:t>
            </a:r>
            <a:endParaRPr lang="en-US" dirty="0">
              <a:solidFill>
                <a:srgbClr val="191919"/>
              </a:solidFill>
              <a:effectLst/>
              <a:latin typeface="YAD-4Fp-fVw 0"/>
            </a:endParaRPr>
          </a:p>
          <a:p>
            <a:pPr marL="285750" indent="-285750">
              <a:buFont typeface="Arial" panose="020B0604020202020204" pitchFamily="34" charset="0"/>
              <a:buChar char="•"/>
            </a:pPr>
            <a:r>
              <a:rPr lang="en-US" b="0" i="0" u="none" strike="noStrike" dirty="0">
                <a:solidFill>
                  <a:srgbClr val="191919"/>
                </a:solidFill>
                <a:effectLst/>
                <a:latin typeface="YAD-4Fp-fVw 0"/>
              </a:rPr>
              <a:t>20%=Miscellaneous</a:t>
            </a:r>
            <a:endParaRPr lang="en-US" dirty="0">
              <a:solidFill>
                <a:srgbClr val="191919"/>
              </a:solidFill>
              <a:effectLst/>
              <a:latin typeface="YAD-4Fp-fVw 0"/>
            </a:endParaRPr>
          </a:p>
        </p:txBody>
      </p:sp>
      <p:sp>
        <p:nvSpPr>
          <p:cNvPr id="16" name="TextBox 15">
            <a:extLst>
              <a:ext uri="{FF2B5EF4-FFF2-40B4-BE49-F238E27FC236}">
                <a16:creationId xmlns:a16="http://schemas.microsoft.com/office/drawing/2014/main" id="{C489A216-FBCA-48A9-B1FD-F9C9560C7122}"/>
              </a:ext>
            </a:extLst>
          </p:cNvPr>
          <p:cNvSpPr txBox="1"/>
          <p:nvPr/>
        </p:nvSpPr>
        <p:spPr>
          <a:xfrm>
            <a:off x="354540" y="5031246"/>
            <a:ext cx="11626640" cy="1477328"/>
          </a:xfrm>
          <a:prstGeom prst="rect">
            <a:avLst/>
          </a:prstGeom>
          <a:noFill/>
        </p:spPr>
        <p:txBody>
          <a:bodyPr wrap="square">
            <a:spAutoFit/>
          </a:bodyPr>
          <a:lstStyle/>
          <a:p>
            <a:pPr marL="285750" indent="-285750">
              <a:buFont typeface="Arial" panose="020B0604020202020204" pitchFamily="34" charset="0"/>
              <a:buChar char="•"/>
            </a:pPr>
            <a:r>
              <a:rPr lang="en-US" i="0" u="none" strike="noStrike" dirty="0">
                <a:solidFill>
                  <a:srgbClr val="000000"/>
                </a:solidFill>
                <a:effectLst/>
              </a:rPr>
              <a:t>We cannot stop waste production entirely, but everyone can make a significant contribution. </a:t>
            </a:r>
            <a:endParaRPr lang="en-US" dirty="0"/>
          </a:p>
          <a:p>
            <a:pPr marL="285750" indent="-285750">
              <a:buFont typeface="Arial" panose="020B0604020202020204" pitchFamily="34" charset="0"/>
              <a:buChar char="•"/>
            </a:pPr>
            <a:r>
              <a:rPr lang="en-US" i="0" u="none" strike="noStrike" dirty="0">
                <a:solidFill>
                  <a:srgbClr val="000000"/>
                </a:solidFill>
                <a:effectLst/>
              </a:rPr>
              <a:t>Our product helps in saving energy and natural resources, helps to reduce pollution and reduces the need for landfill.</a:t>
            </a:r>
            <a:endParaRPr lang="en-US" dirty="0"/>
          </a:p>
          <a:p>
            <a:pPr marL="285750" indent="-285750">
              <a:buFont typeface="Arial" panose="020B0604020202020204" pitchFamily="34" charset="0"/>
              <a:buChar char="•"/>
            </a:pPr>
            <a:r>
              <a:rPr lang="en-US" i="0" u="none" strike="noStrike" dirty="0">
                <a:solidFill>
                  <a:srgbClr val="000000"/>
                </a:solidFill>
                <a:effectLst/>
              </a:rPr>
              <a:t>The coming world is a digital world. The online platform made by us will be easy to use for everyone . Also, the waste in this world is increasing day by day and the need to control waste is very important. We believe that our website will prove crucial in waste management . </a:t>
            </a:r>
            <a:endParaRPr lang="en-US" dirty="0"/>
          </a:p>
        </p:txBody>
      </p:sp>
      <p:sp>
        <p:nvSpPr>
          <p:cNvPr id="29" name="TextBox 28">
            <a:extLst>
              <a:ext uri="{FF2B5EF4-FFF2-40B4-BE49-F238E27FC236}">
                <a16:creationId xmlns:a16="http://schemas.microsoft.com/office/drawing/2014/main" id="{C9C49A48-9FA6-4AA0-8030-872C26A13098}"/>
              </a:ext>
            </a:extLst>
          </p:cNvPr>
          <p:cNvSpPr txBox="1"/>
          <p:nvPr/>
        </p:nvSpPr>
        <p:spPr>
          <a:xfrm>
            <a:off x="426400" y="1111825"/>
            <a:ext cx="6111240" cy="677108"/>
          </a:xfrm>
          <a:prstGeom prst="rect">
            <a:avLst/>
          </a:prstGeom>
          <a:noFill/>
        </p:spPr>
        <p:txBody>
          <a:bodyPr wrap="square">
            <a:spAutoFit/>
          </a:bodyPr>
          <a:lstStyle/>
          <a:p>
            <a:r>
              <a:rPr lang="en-IN" sz="3800" b="1" dirty="0">
                <a:latin typeface="Times New Roman" panose="02020603050405020304" pitchFamily="18" charset="0"/>
                <a:cs typeface="Times New Roman" panose="02020603050405020304" pitchFamily="18" charset="0"/>
              </a:rPr>
              <a:t>Financial Model</a:t>
            </a:r>
          </a:p>
        </p:txBody>
      </p:sp>
      <p:sp>
        <p:nvSpPr>
          <p:cNvPr id="30" name="TextBox 29">
            <a:extLst>
              <a:ext uri="{FF2B5EF4-FFF2-40B4-BE49-F238E27FC236}">
                <a16:creationId xmlns:a16="http://schemas.microsoft.com/office/drawing/2014/main" id="{111FEC38-D6D6-4631-BCC4-1A4553821B1E}"/>
              </a:ext>
            </a:extLst>
          </p:cNvPr>
          <p:cNvSpPr txBox="1"/>
          <p:nvPr/>
        </p:nvSpPr>
        <p:spPr>
          <a:xfrm>
            <a:off x="352000" y="4286670"/>
            <a:ext cx="6111240" cy="677108"/>
          </a:xfrm>
          <a:prstGeom prst="rect">
            <a:avLst/>
          </a:prstGeom>
          <a:noFill/>
        </p:spPr>
        <p:txBody>
          <a:bodyPr wrap="square">
            <a:spAutoFit/>
          </a:bodyPr>
          <a:lstStyle/>
          <a:p>
            <a:r>
              <a:rPr lang="en-IN" sz="3800" b="1" dirty="0">
                <a:latin typeface="Times New Roman" panose="02020603050405020304" pitchFamily="18" charset="0"/>
                <a:cs typeface="Times New Roman" panose="02020603050405020304" pitchFamily="18" charset="0"/>
              </a:rPr>
              <a:t>Future Vision</a:t>
            </a:r>
          </a:p>
        </p:txBody>
      </p:sp>
    </p:spTree>
    <p:extLst>
      <p:ext uri="{BB962C8B-B14F-4D97-AF65-F5344CB8AC3E}">
        <p14:creationId xmlns:p14="http://schemas.microsoft.com/office/powerpoint/2010/main" val="453761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1137</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Roboto</vt:lpstr>
      <vt:lpstr>Times New Roman</vt:lpstr>
      <vt:lpstr>YACgEYmuCJE 0</vt:lpstr>
      <vt:lpstr>YAD-4Fp-fVw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Shubh Mittal</cp:lastModifiedBy>
  <cp:revision>8</cp:revision>
  <dcterms:created xsi:type="dcterms:W3CDTF">2021-07-29T07:28:42Z</dcterms:created>
  <dcterms:modified xsi:type="dcterms:W3CDTF">2021-07-29T22:29:10Z</dcterms:modified>
</cp:coreProperties>
</file>