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Thursday, July 29, 2021</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30197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Thursday, July 29, 2021</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218363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Thursday, July 29, 2021</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120559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Thursday, July 29, 2021</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51419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Thursday, July 29, 2021</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551070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Thursday, July 29, 2021</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445565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Thursday, July 29, 2021</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942248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Thursday, July 29, 2021</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524172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Thursday, July 29, 2021</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166922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Thursday, July 29, 2021</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34540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Thursday, July 29, 2021</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825663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fld id="{246CB39B-5F4C-4A7E-9BE3-AAFD45576D16}" type="datetime2">
              <a:rPr lang="en-US" smtClean="0"/>
              <a:t>Thursday, July 29, 2021</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9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343819313"/>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E9E8C3-EA74-49B4-B0CC-386C2B97F5F3}"/>
              </a:ext>
            </a:extLst>
          </p:cNvPr>
          <p:cNvSpPr>
            <a:spLocks noGrp="1"/>
          </p:cNvSpPr>
          <p:nvPr>
            <p:ph type="ctrTitle"/>
          </p:nvPr>
        </p:nvSpPr>
        <p:spPr>
          <a:xfrm>
            <a:off x="550864" y="1051551"/>
            <a:ext cx="3565524" cy="2384898"/>
          </a:xfrm>
        </p:spPr>
        <p:txBody>
          <a:bodyPr anchor="b">
            <a:normAutofit fontScale="90000"/>
          </a:bodyPr>
          <a:lstStyle/>
          <a:p>
            <a:r>
              <a:rPr lang="en-US" sz="4800" dirty="0"/>
              <a:t>IOT home application using GSM-based Cellular</a:t>
            </a:r>
            <a:endParaRPr lang="en-IN" sz="4800" dirty="0"/>
          </a:p>
        </p:txBody>
      </p:sp>
      <p:sp>
        <p:nvSpPr>
          <p:cNvPr id="3" name="Subtitle 2">
            <a:extLst>
              <a:ext uri="{FF2B5EF4-FFF2-40B4-BE49-F238E27FC236}">
                <a16:creationId xmlns:a16="http://schemas.microsoft.com/office/drawing/2014/main" id="{FB176710-4C74-47E8-8699-D26C5F012403}"/>
              </a:ext>
            </a:extLst>
          </p:cNvPr>
          <p:cNvSpPr>
            <a:spLocks noGrp="1"/>
          </p:cNvSpPr>
          <p:nvPr>
            <p:ph type="subTitle" idx="1"/>
          </p:nvPr>
        </p:nvSpPr>
        <p:spPr>
          <a:xfrm>
            <a:off x="550863" y="3569007"/>
            <a:ext cx="3565525" cy="3012767"/>
          </a:xfrm>
        </p:spPr>
        <p:txBody>
          <a:bodyPr>
            <a:normAutofit fontScale="92500" lnSpcReduction="20000"/>
          </a:bodyPr>
          <a:lstStyle/>
          <a:p>
            <a:r>
              <a:rPr lang="en-US" sz="2000" dirty="0">
                <a:solidFill>
                  <a:schemeClr val="tx1">
                    <a:alpha val="60000"/>
                  </a:schemeClr>
                </a:solidFill>
              </a:rPr>
              <a:t>Group Members:</a:t>
            </a:r>
          </a:p>
          <a:p>
            <a:r>
              <a:rPr lang="en-US" sz="2000" dirty="0">
                <a:solidFill>
                  <a:schemeClr val="tx1">
                    <a:alpha val="60000"/>
                  </a:schemeClr>
                </a:solidFill>
              </a:rPr>
              <a:t>Gaurav Sharma(Leader): 9819288665</a:t>
            </a:r>
          </a:p>
          <a:p>
            <a:r>
              <a:rPr lang="en-US" sz="2000" dirty="0">
                <a:solidFill>
                  <a:schemeClr val="tx1">
                    <a:alpha val="60000"/>
                  </a:schemeClr>
                </a:solidFill>
              </a:rPr>
              <a:t>Alen M Johnson:  9810427495</a:t>
            </a:r>
          </a:p>
          <a:p>
            <a:r>
              <a:rPr lang="en-US" sz="2000" dirty="0">
                <a:solidFill>
                  <a:schemeClr val="tx1">
                    <a:alpha val="60000"/>
                  </a:schemeClr>
                </a:solidFill>
              </a:rPr>
              <a:t>Koushik KT:  9025097926</a:t>
            </a:r>
          </a:p>
          <a:p>
            <a:r>
              <a:rPr lang="en-US" sz="2000" dirty="0">
                <a:solidFill>
                  <a:schemeClr val="tx1">
                    <a:alpha val="60000"/>
                  </a:schemeClr>
                </a:solidFill>
              </a:rPr>
              <a:t>Nikhil Kumar: 9939016488</a:t>
            </a:r>
          </a:p>
          <a:p>
            <a:r>
              <a:rPr lang="en-US" sz="2000" dirty="0" err="1">
                <a:solidFill>
                  <a:schemeClr val="tx1">
                    <a:alpha val="60000"/>
                  </a:schemeClr>
                </a:solidFill>
              </a:rPr>
              <a:t>Tharun</a:t>
            </a:r>
            <a:r>
              <a:rPr lang="en-US" sz="2000" dirty="0">
                <a:solidFill>
                  <a:schemeClr val="tx1">
                    <a:alpha val="60000"/>
                  </a:schemeClr>
                </a:solidFill>
              </a:rPr>
              <a:t> KC:  8940556749</a:t>
            </a:r>
          </a:p>
          <a:p>
            <a:endParaRPr lang="en-US" sz="2000" dirty="0">
              <a:solidFill>
                <a:schemeClr val="tx1">
                  <a:alpha val="60000"/>
                </a:schemeClr>
              </a:solidFill>
            </a:endParaRPr>
          </a:p>
          <a:p>
            <a:endParaRPr lang="en-IN" sz="2000" dirty="0">
              <a:solidFill>
                <a:schemeClr val="tx1">
                  <a:alpha val="60000"/>
                </a:schemeClr>
              </a:solidFill>
            </a:endParaRPr>
          </a:p>
        </p:txBody>
      </p:sp>
      <p:grpSp>
        <p:nvGrpSpPr>
          <p:cNvPr id="18" name="Group 10">
            <a:extLst>
              <a:ext uri="{FF2B5EF4-FFF2-40B4-BE49-F238E27FC236}">
                <a16:creationId xmlns:a16="http://schemas.microsoft.com/office/drawing/2014/main" id="{4592A8CB-0B0A-43A5-86F4-712B0C4696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41850" y="444676"/>
            <a:ext cx="667802" cy="631474"/>
            <a:chOff x="10478914" y="1506691"/>
            <a:chExt cx="667802" cy="631474"/>
          </a:xfrm>
        </p:grpSpPr>
        <p:sp>
          <p:nvSpPr>
            <p:cNvPr id="12" name="Freeform: Shape 11">
              <a:extLst>
                <a:ext uri="{FF2B5EF4-FFF2-40B4-BE49-F238E27FC236}">
                  <a16:creationId xmlns:a16="http://schemas.microsoft.com/office/drawing/2014/main" id="{4C63B2AC-3D19-416D-A37F-2DDA8A3651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2">
              <a:extLst>
                <a:ext uri="{FF2B5EF4-FFF2-40B4-BE49-F238E27FC236}">
                  <a16:creationId xmlns:a16="http://schemas.microsoft.com/office/drawing/2014/main" id="{8A474391-1271-45F9-A39C-8641371AB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20" name="Picture 3" descr="Abstract nylon string background">
            <a:extLst>
              <a:ext uri="{FF2B5EF4-FFF2-40B4-BE49-F238E27FC236}">
                <a16:creationId xmlns:a16="http://schemas.microsoft.com/office/drawing/2014/main" id="{5D15DF11-ED8F-45A6-95D4-81C8A1B05B85}"/>
              </a:ext>
            </a:extLst>
          </p:cNvPr>
          <p:cNvPicPr>
            <a:picLocks noChangeAspect="1"/>
          </p:cNvPicPr>
          <p:nvPr/>
        </p:nvPicPr>
        <p:blipFill rotWithShape="1">
          <a:blip r:embed="rId2"/>
          <a:srcRect l="32173" r="21124"/>
          <a:stretch/>
        </p:blipFill>
        <p:spPr>
          <a:xfrm>
            <a:off x="4743450" y="10"/>
            <a:ext cx="7448551" cy="6857990"/>
          </a:xfrm>
          <a:custGeom>
            <a:avLst/>
            <a:gdLst/>
            <a:ahLst/>
            <a:cxnLst/>
            <a:rect l="l" t="t" r="r" b="b"/>
            <a:pathLst>
              <a:path w="7448551" h="6858000">
                <a:moveTo>
                  <a:pt x="0" y="0"/>
                </a:moveTo>
                <a:lnTo>
                  <a:pt x="7448551" y="0"/>
                </a:lnTo>
                <a:lnTo>
                  <a:pt x="7448551" y="6858000"/>
                </a:lnTo>
                <a:lnTo>
                  <a:pt x="0" y="6858000"/>
                </a:lnTo>
                <a:close/>
              </a:path>
            </a:pathLst>
          </a:custGeom>
        </p:spPr>
      </p:pic>
      <p:sp>
        <p:nvSpPr>
          <p:cNvPr id="15" name="Rectangle 14">
            <a:extLst>
              <a:ext uri="{FF2B5EF4-FFF2-40B4-BE49-F238E27FC236}">
                <a16:creationId xmlns:a16="http://schemas.microsoft.com/office/drawing/2014/main" id="{41AC6C06-99FE-4BA1-BC82-8406A424CD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7AEC842D-C905-4DEA-B1C3-CA51995C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21219" y="5433223"/>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957061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19268-AEDC-4110-9DDD-4CDE26178B82}"/>
              </a:ext>
            </a:extLst>
          </p:cNvPr>
          <p:cNvSpPr>
            <a:spLocks noGrp="1"/>
          </p:cNvSpPr>
          <p:nvPr>
            <p:ph type="title"/>
          </p:nvPr>
        </p:nvSpPr>
        <p:spPr>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lstStyle/>
          <a:p>
            <a:r>
              <a:rPr lang="en-US" dirty="0" err="1"/>
              <a:t>Abstact</a:t>
            </a:r>
            <a:endParaRPr lang="en-IN" dirty="0"/>
          </a:p>
        </p:txBody>
      </p:sp>
      <p:sp>
        <p:nvSpPr>
          <p:cNvPr id="3" name="Content Placeholder 2">
            <a:extLst>
              <a:ext uri="{FF2B5EF4-FFF2-40B4-BE49-F238E27FC236}">
                <a16:creationId xmlns:a16="http://schemas.microsoft.com/office/drawing/2014/main" id="{45C1AE08-D52C-4FE8-BF2E-D422206E9D2F}"/>
              </a:ext>
            </a:extLst>
          </p:cNvPr>
          <p:cNvSpPr>
            <a:spLocks noGrp="1"/>
          </p:cNvSpPr>
          <p:nvPr>
            <p:ph idx="1"/>
          </p:nvPr>
        </p:nvSpPr>
        <p:spPr/>
        <p:txBody>
          <a:bodyPr>
            <a:noAutofit/>
          </a:bodyPr>
          <a:lstStyle/>
          <a:p>
            <a:pPr marL="0" indent="0">
              <a:buNone/>
            </a:pPr>
            <a:r>
              <a:rPr lang="en-US" dirty="0"/>
              <a:t>This  research  work  investigates the  potential  of ‘Full Home Control’, which is the aim of the  Home Automation Systems in near future. The  analysis and implementation of  the home  automation  technology  using  Global  System  for  Mobile Communication (GSM) modem to control home appliances such as  light,  conditional  system,  and  security  system  via  Short Message Service (SMS) text  messages is  presented in this paper. The  proposed research  work is  focused on  functionality  of the GSM protocol, which allows the user to control the target system away  from  residential  using  the  frequency  bandwidths.  The concept  of  serial  communication  and  AT-commands  has  been applied  towards  development  of  the  smart  GSM-based  home automation system. Home owners will be able to receive feedback status of any home appliances under control whether switched on or  off  remotely  from  their  mobile  phones.  PIC16F887 microcontroller with the integration of GSM  provides the smart automated house system with the desired baud rate of 9600 bps. The proposed prototype of GSM based home automation system was  implemented and  tested with  maximum  of four  loads  and shows the accuracy of ≥98%.</a:t>
            </a:r>
            <a:endParaRPr lang="en-IN" dirty="0"/>
          </a:p>
        </p:txBody>
      </p:sp>
    </p:spTree>
    <p:extLst>
      <p:ext uri="{BB962C8B-B14F-4D97-AF65-F5344CB8AC3E}">
        <p14:creationId xmlns:p14="http://schemas.microsoft.com/office/powerpoint/2010/main" val="3331417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38686-3DBF-4C2B-9F71-E7C963CD7565}"/>
              </a:ext>
            </a:extLst>
          </p:cNvPr>
          <p:cNvSpPr>
            <a:spLocks noGrp="1"/>
          </p:cNvSpPr>
          <p:nvPr>
            <p:ph type="title"/>
          </p:nvPr>
        </p:nvSpPr>
        <p:spPr>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lstStyle/>
          <a:p>
            <a:r>
              <a:rPr lang="en-US" dirty="0"/>
              <a:t>Technology</a:t>
            </a:r>
            <a:endParaRPr lang="en-IN" dirty="0"/>
          </a:p>
        </p:txBody>
      </p:sp>
      <p:sp>
        <p:nvSpPr>
          <p:cNvPr id="3" name="Content Placeholder 2">
            <a:extLst>
              <a:ext uri="{FF2B5EF4-FFF2-40B4-BE49-F238E27FC236}">
                <a16:creationId xmlns:a16="http://schemas.microsoft.com/office/drawing/2014/main" id="{30A81C17-60B1-4F16-BC1D-B9E383E5DAA7}"/>
              </a:ext>
            </a:extLst>
          </p:cNvPr>
          <p:cNvSpPr>
            <a:spLocks noGrp="1"/>
          </p:cNvSpPr>
          <p:nvPr>
            <p:ph idx="1"/>
          </p:nvPr>
        </p:nvSpPr>
        <p:spPr>
          <a:xfrm>
            <a:off x="134471" y="2113199"/>
            <a:ext cx="11506666" cy="3979625"/>
          </a:xfrm>
        </p:spPr>
        <p:txBody>
          <a:bodyPr>
            <a:noAutofit/>
          </a:bodyPr>
          <a:lstStyle/>
          <a:p>
            <a:pPr marL="0" indent="0" algn="l">
              <a:buNone/>
            </a:pPr>
            <a:r>
              <a:rPr lang="en-US" sz="1600" dirty="0"/>
              <a:t>Smart  homes contain  multiple,  connected  devices  such  as  home entertainment  consoles,  security  systems,  lighting,  access control systems and surveillance. Intelligent home automation system is  incorporated into smart  homes to  provide comfort, convenience,  and  security  to  home  owners  .  Home automation  system  represents  and  reports  the  status  of  the connected  devices  in  an  intuitive,  user-friendly  interface allowing the user to interact and control various devices with the touch of a few buttons. Some of the major communication technologies  used  by  today’s  home  automation  system  include  Bluetooth,  WiMAX  and  Wireless  LAN  (Wi-Fi), Zigbee,  and  Global  System  for  Mobile  Communication (GSM).  All  GSM  is  one  of  the  most  widely  used  cellular technologies  in  the  world  .  With  the  increase  in  the number of  GSM subscribers,  research and  development   is  heavily  supported  in  further  investigating  the  GSM implementation. The microcontroller acts as the bridge between the GSM  network and  sensors  of  the  home  automation  system.  Further researches have been conducted to analyze the performance of other  home automation  control system .  Internet and wireless  communications  have also  been  utilized  in parallel with GSM for home automations .  Among  the  cellular  technologies,  GSM  network  is preferred for the communication between the home appliances and the user due to its wide spread coverage which makes the  whole  system  online  for  almost  all  the  time.  Another advantage of using the GSM network in home automation is its high  security  infrastructure,  which  provides  maximum reliability  whereby  other  people  cannot  monitor  the information  sent  or  received.  Hence, this  research  work implements SMS based control for home appliances using the GSM architecture without accessing the local network.</a:t>
            </a:r>
          </a:p>
        </p:txBody>
      </p:sp>
    </p:spTree>
    <p:extLst>
      <p:ext uri="{BB962C8B-B14F-4D97-AF65-F5344CB8AC3E}">
        <p14:creationId xmlns:p14="http://schemas.microsoft.com/office/powerpoint/2010/main" val="1276123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D45F2-CAD6-4325-8214-3DEC6ECCFA7E}"/>
              </a:ext>
            </a:extLst>
          </p:cNvPr>
          <p:cNvSpPr>
            <a:spLocks noGrp="1"/>
          </p:cNvSpPr>
          <p:nvPr>
            <p:ph type="title"/>
          </p:nvPr>
        </p:nvSpPr>
        <p:spPr>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lstStyle/>
          <a:p>
            <a:r>
              <a:rPr lang="en-US" dirty="0"/>
              <a:t>Novelty</a:t>
            </a:r>
            <a:endParaRPr lang="en-IN" dirty="0"/>
          </a:p>
        </p:txBody>
      </p:sp>
      <p:sp>
        <p:nvSpPr>
          <p:cNvPr id="3" name="Content Placeholder 2">
            <a:extLst>
              <a:ext uri="{FF2B5EF4-FFF2-40B4-BE49-F238E27FC236}">
                <a16:creationId xmlns:a16="http://schemas.microsoft.com/office/drawing/2014/main" id="{438FAF3D-6F37-48DB-BFCC-E322E3FADEB8}"/>
              </a:ext>
            </a:extLst>
          </p:cNvPr>
          <p:cNvSpPr>
            <a:spLocks noGrp="1"/>
          </p:cNvSpPr>
          <p:nvPr>
            <p:ph idx="1"/>
          </p:nvPr>
        </p:nvSpPr>
        <p:spPr/>
        <p:txBody>
          <a:bodyPr/>
          <a:lstStyle/>
          <a:p>
            <a:r>
              <a:rPr lang="en-US" dirty="0"/>
              <a:t>We are making this project by using a GSM module and an Arduino.</a:t>
            </a:r>
          </a:p>
          <a:p>
            <a:r>
              <a:rPr lang="en-US" dirty="0"/>
              <a:t>GSM module is used in many communication devices which are based on GSM (Global System for Mobile Communications) technology. It is used to interact with GSM network using a computer. GSM module only understands AT commands, and can respond accordingly. The most basic command is “AT”, if GSM respond OK then it is working good otherwise it respond with “ERROR”. There are various AT commands like ATA for answer a call, ATD to dial a call, AT+CMGR to read the message, AT+CMGS to send the </a:t>
            </a:r>
            <a:r>
              <a:rPr lang="en-US" dirty="0" err="1"/>
              <a:t>sms</a:t>
            </a:r>
            <a:r>
              <a:rPr lang="en-US" dirty="0"/>
              <a:t> etc. AT commands should be followed by Carriage return i.e. \r (0D in hex), like “AT+CMGS\r”. We can use GSM module using these commands:</a:t>
            </a:r>
          </a:p>
          <a:p>
            <a:endParaRPr lang="en-US" dirty="0"/>
          </a:p>
        </p:txBody>
      </p:sp>
    </p:spTree>
    <p:extLst>
      <p:ext uri="{BB962C8B-B14F-4D97-AF65-F5344CB8AC3E}">
        <p14:creationId xmlns:p14="http://schemas.microsoft.com/office/powerpoint/2010/main" val="53886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1CF55-3C50-44A3-BCF2-85C91CB1286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A6DF3E1-45B1-4E88-9F23-679CD1A0F5DB}"/>
              </a:ext>
            </a:extLst>
          </p:cNvPr>
          <p:cNvSpPr>
            <a:spLocks noGrp="1"/>
          </p:cNvSpPr>
          <p:nvPr>
            <p:ph idx="1"/>
          </p:nvPr>
        </p:nvSpPr>
        <p:spPr/>
        <p:txBody>
          <a:bodyPr>
            <a:normAutofit fontScale="85000" lnSpcReduction="20000"/>
          </a:bodyPr>
          <a:lstStyle/>
          <a:p>
            <a:r>
              <a:rPr lang="en-IN" dirty="0"/>
              <a:t>ATE0 - For echo off</a:t>
            </a:r>
          </a:p>
          <a:p>
            <a:r>
              <a:rPr lang="en-IN" dirty="0"/>
              <a:t>AT+CNMI=2,2,0,0,0  &lt;ENTER&gt;          - Auto opened message Receiving.  (No need to open message)</a:t>
            </a:r>
          </a:p>
          <a:p>
            <a:r>
              <a:rPr lang="en-IN" dirty="0"/>
              <a:t>ATD&lt;Mobile Number&gt;; &lt;ENTER&gt;    -  making a call (ATD+919610126059;\r\n)</a:t>
            </a:r>
          </a:p>
          <a:p>
            <a:r>
              <a:rPr lang="en-IN" dirty="0"/>
              <a:t>AT+CMGF=1 &lt;ENTER&gt;                       - Selecting Text mode</a:t>
            </a:r>
          </a:p>
          <a:p>
            <a:r>
              <a:rPr lang="en-IN" dirty="0"/>
              <a:t>AT+CMGS=”Mobile Number” &lt;ENTER&gt; - Assigning recipient’s mobile number</a:t>
            </a:r>
          </a:p>
          <a:p>
            <a:r>
              <a:rPr lang="en-IN" dirty="0"/>
              <a:t>&gt;&gt;Now we can write our message</a:t>
            </a:r>
          </a:p>
          <a:p>
            <a:r>
              <a:rPr lang="en-IN" dirty="0"/>
              <a:t>&gt;&gt;After writing message</a:t>
            </a:r>
          </a:p>
          <a:p>
            <a:r>
              <a:rPr lang="en-IN" dirty="0" err="1"/>
              <a:t>Ctrl+Z</a:t>
            </a:r>
            <a:r>
              <a:rPr lang="en-IN" dirty="0"/>
              <a:t>  send message command (26 in decimal).</a:t>
            </a:r>
          </a:p>
          <a:p>
            <a:pPr marL="0" indent="0">
              <a:buNone/>
            </a:pPr>
            <a:r>
              <a:rPr lang="en-IN" dirty="0"/>
              <a:t>ENTER=0x0d in HEX</a:t>
            </a:r>
          </a:p>
        </p:txBody>
      </p:sp>
    </p:spTree>
    <p:extLst>
      <p:ext uri="{BB962C8B-B14F-4D97-AF65-F5344CB8AC3E}">
        <p14:creationId xmlns:p14="http://schemas.microsoft.com/office/powerpoint/2010/main" val="584386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CF980-8935-4141-9967-4A56B0A54EF5}"/>
              </a:ext>
            </a:extLst>
          </p:cNvPr>
          <p:cNvSpPr>
            <a:spLocks noGrp="1"/>
          </p:cNvSpPr>
          <p:nvPr>
            <p:ph type="title"/>
          </p:nvPr>
        </p:nvSpPr>
        <p:spPr/>
        <p:style>
          <a:lnRef idx="1">
            <a:schemeClr val="dk1"/>
          </a:lnRef>
          <a:fillRef idx="2">
            <a:schemeClr val="dk1"/>
          </a:fillRef>
          <a:effectRef idx="1">
            <a:schemeClr val="dk1"/>
          </a:effectRef>
          <a:fontRef idx="minor">
            <a:schemeClr val="dk1"/>
          </a:fontRef>
        </p:style>
        <p:txBody>
          <a:bodyPr/>
          <a:lstStyle/>
          <a:p>
            <a:r>
              <a:rPr lang="en-US" dirty="0"/>
              <a:t> Hardware Simulation </a:t>
            </a:r>
            <a:endParaRPr lang="en-IN" dirty="0"/>
          </a:p>
        </p:txBody>
      </p:sp>
      <p:pic>
        <p:nvPicPr>
          <p:cNvPr id="17" name="Content Placeholder 16">
            <a:extLst>
              <a:ext uri="{FF2B5EF4-FFF2-40B4-BE49-F238E27FC236}">
                <a16:creationId xmlns:a16="http://schemas.microsoft.com/office/drawing/2014/main" id="{038271B6-D7BF-4630-BD91-7328A26D6ACA}"/>
              </a:ext>
            </a:extLst>
          </p:cNvPr>
          <p:cNvPicPr>
            <a:picLocks noGrp="1" noChangeAspect="1"/>
          </p:cNvPicPr>
          <p:nvPr>
            <p:ph idx="1"/>
          </p:nvPr>
        </p:nvPicPr>
        <p:blipFill>
          <a:blip r:embed="rId2"/>
          <a:stretch>
            <a:fillRect/>
          </a:stretch>
        </p:blipFill>
        <p:spPr>
          <a:xfrm>
            <a:off x="2400300" y="2112963"/>
            <a:ext cx="7407088" cy="3979862"/>
          </a:xfrm>
        </p:spPr>
      </p:pic>
    </p:spTree>
    <p:extLst>
      <p:ext uri="{BB962C8B-B14F-4D97-AF65-F5344CB8AC3E}">
        <p14:creationId xmlns:p14="http://schemas.microsoft.com/office/powerpoint/2010/main" val="3161735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506C6-DBA1-47F4-A3BA-E994B2CBB45B}"/>
              </a:ext>
            </a:extLst>
          </p:cNvPr>
          <p:cNvSpPr>
            <a:spLocks noGrp="1"/>
          </p:cNvSpPr>
          <p:nvPr>
            <p:ph type="title"/>
          </p:nvPr>
        </p:nvSpPr>
        <p:spPr/>
        <p:style>
          <a:lnRef idx="1">
            <a:schemeClr val="accent4"/>
          </a:lnRef>
          <a:fillRef idx="2">
            <a:schemeClr val="accent4"/>
          </a:fillRef>
          <a:effectRef idx="1">
            <a:schemeClr val="accent4"/>
          </a:effectRef>
          <a:fontRef idx="minor">
            <a:schemeClr val="dk1"/>
          </a:fontRef>
        </p:style>
        <p:txBody>
          <a:bodyPr/>
          <a:lstStyle/>
          <a:p>
            <a:r>
              <a:rPr lang="en-US" dirty="0"/>
              <a:t>Business scope</a:t>
            </a:r>
            <a:endParaRPr lang="en-IN" dirty="0"/>
          </a:p>
        </p:txBody>
      </p:sp>
      <p:sp>
        <p:nvSpPr>
          <p:cNvPr id="9" name="Content Placeholder 8">
            <a:extLst>
              <a:ext uri="{FF2B5EF4-FFF2-40B4-BE49-F238E27FC236}">
                <a16:creationId xmlns:a16="http://schemas.microsoft.com/office/drawing/2014/main" id="{CDC1635B-7B23-43F9-8676-CD45A91B5E4A}"/>
              </a:ext>
            </a:extLst>
          </p:cNvPr>
          <p:cNvSpPr>
            <a:spLocks noGrp="1"/>
          </p:cNvSpPr>
          <p:nvPr>
            <p:ph idx="1"/>
          </p:nvPr>
        </p:nvSpPr>
        <p:spPr/>
        <p:txBody>
          <a:bodyPr/>
          <a:lstStyle/>
          <a:p>
            <a:r>
              <a:rPr lang="en-US" dirty="0"/>
              <a:t>The intention of our project “IOT home application using GSM-based Cellular” is to automate the certain functions of home </a:t>
            </a:r>
            <a:r>
              <a:rPr lang="en-US" dirty="0" err="1"/>
              <a:t>appliances.Smart</a:t>
            </a:r>
            <a:r>
              <a:rPr lang="en-US" dirty="0"/>
              <a:t> home technologies have been introduced 30 years </a:t>
            </a:r>
            <a:r>
              <a:rPr lang="en-US" dirty="0" err="1"/>
              <a:t>ago,mostly</a:t>
            </a:r>
            <a:r>
              <a:rPr lang="en-US" dirty="0"/>
              <a:t> relying on some proprietary technologies and </a:t>
            </a:r>
            <a:r>
              <a:rPr lang="en-US" dirty="0" err="1"/>
              <a:t>applications.As</a:t>
            </a:r>
            <a:r>
              <a:rPr lang="en-US" dirty="0"/>
              <a:t> the communication networks has expanded </a:t>
            </a:r>
            <a:r>
              <a:rPr lang="en-US" dirty="0" err="1"/>
              <a:t>recently,smart</a:t>
            </a:r>
            <a:r>
              <a:rPr lang="en-US" dirty="0"/>
              <a:t> home applications can be further enhanced with new capabilities that were not available </a:t>
            </a:r>
            <a:r>
              <a:rPr lang="en-US" dirty="0" err="1"/>
              <a:t>before.In</a:t>
            </a:r>
            <a:r>
              <a:rPr lang="en-US" dirty="0"/>
              <a:t> particular wireless technologies will soon enable exotic and economically  feasible </a:t>
            </a:r>
            <a:r>
              <a:rPr lang="en-US" dirty="0" err="1"/>
              <a:t>applications.The</a:t>
            </a:r>
            <a:r>
              <a:rPr lang="en-US" dirty="0"/>
              <a:t> device is much helpful in controlling </a:t>
            </a:r>
            <a:r>
              <a:rPr lang="en-US" dirty="0" err="1"/>
              <a:t>home.It</a:t>
            </a:r>
            <a:r>
              <a:rPr lang="en-US" dirty="0"/>
              <a:t> reduces the wastage of valuable time and our daily life becomes easier and flexible. The proposed system is user friendly, low cost and easy to understand. The range of GSM is global so the user can use the system from any corner of the world. It will automate the home appliances</a:t>
            </a:r>
            <a:endParaRPr lang="en-IN" dirty="0"/>
          </a:p>
        </p:txBody>
      </p:sp>
    </p:spTree>
    <p:extLst>
      <p:ext uri="{BB962C8B-B14F-4D97-AF65-F5344CB8AC3E}">
        <p14:creationId xmlns:p14="http://schemas.microsoft.com/office/powerpoint/2010/main" val="1412682272"/>
      </p:ext>
    </p:extLst>
  </p:cSld>
  <p:clrMapOvr>
    <a:masterClrMapping/>
  </p:clrMapOvr>
</p:sld>
</file>

<file path=ppt/theme/theme1.xml><?xml version="1.0" encoding="utf-8"?>
<a:theme xmlns:a="http://schemas.openxmlformats.org/drawingml/2006/main" name="3DFloatVTI">
  <a:themeElements>
    <a:clrScheme name="AnalogousFromDarkSeedLeftStep">
      <a:dk1>
        <a:srgbClr val="000000"/>
      </a:dk1>
      <a:lt1>
        <a:srgbClr val="FFFFFF"/>
      </a:lt1>
      <a:dk2>
        <a:srgbClr val="1D2A34"/>
      </a:dk2>
      <a:lt2>
        <a:srgbClr val="E2E8E3"/>
      </a:lt2>
      <a:accent1>
        <a:srgbClr val="C34DB8"/>
      </a:accent1>
      <a:accent2>
        <a:srgbClr val="8B3BB1"/>
      </a:accent2>
      <a:accent3>
        <a:srgbClr val="6C4DC3"/>
      </a:accent3>
      <a:accent4>
        <a:srgbClr val="3B4DB1"/>
      </a:accent4>
      <a:accent5>
        <a:srgbClr val="4D90C3"/>
      </a:accent5>
      <a:accent6>
        <a:srgbClr val="3BB0B1"/>
      </a:accent6>
      <a:hlink>
        <a:srgbClr val="3F73BF"/>
      </a:hlink>
      <a:folHlink>
        <a:srgbClr val="7F7F7F"/>
      </a:folHlink>
    </a:clrScheme>
    <a:fontScheme name="Float">
      <a:majorFont>
        <a:latin typeface="Sitka Heading"/>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otalTime>359</TotalTime>
  <Words>928</Words>
  <Application>Microsoft Office PowerPoint</Application>
  <PresentationFormat>Widescreen</PresentationFormat>
  <Paragraphs>26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Sitka Heading</vt:lpstr>
      <vt:lpstr>Source Sans Pro</vt:lpstr>
      <vt:lpstr>3DFloatVTI</vt:lpstr>
      <vt:lpstr>IOT home application using GSM-based Cellular</vt:lpstr>
      <vt:lpstr>Abstact</vt:lpstr>
      <vt:lpstr>Technology</vt:lpstr>
      <vt:lpstr>Novelty</vt:lpstr>
      <vt:lpstr>PowerPoint Presentation</vt:lpstr>
      <vt:lpstr> Hardware Simulation </vt:lpstr>
      <vt:lpstr>Business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home application using GSM-based Cellular</dc:title>
  <dc:creator>SHARMA GAURAV RAJIV</dc:creator>
  <cp:lastModifiedBy>SHARMA GAURAV RAJIV</cp:lastModifiedBy>
  <cp:revision>6</cp:revision>
  <dcterms:created xsi:type="dcterms:W3CDTF">2021-07-29T13:23:21Z</dcterms:created>
  <dcterms:modified xsi:type="dcterms:W3CDTF">2021-07-29T19:22:30Z</dcterms:modified>
</cp:coreProperties>
</file>