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enisha. S" initials="TS" lastIdx="1" clrIdx="0">
    <p:extLst>
      <p:ext uri="{19B8F6BF-5375-455C-9EA6-DF929625EA0E}">
        <p15:presenceInfo xmlns:p15="http://schemas.microsoft.com/office/powerpoint/2012/main" userId="9dca880adf6d3ce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7-30T05:28:50.722" idx="1">
    <p:pos x="7680" y="0"/>
    <p:text>vnbnkf</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733CA-5971-49A5-A0AF-3ADD61D8B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231507-4022-4E4B-842C-8056E4A38D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5B903D-3E3A-463B-BEC5-2907DC670149}"/>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64028F0E-3268-4886-A6B7-524777D29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8067B9-FA81-4582-8FEB-F1AD1C203F28}"/>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8864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7FB7-CE37-4B47-8136-73D5C295EA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E1D401-7700-485D-85F9-FF3FFBDB0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E9A0D-2865-4269-B14B-69CC47D86060}"/>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9B3CE9E3-9C34-4733-8052-F94777B74B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4273CD-9285-4E73-81BE-836C839224D4}"/>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97137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61E63E-08A8-4433-917F-98F23689EB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8A6125-4E6A-47B5-9EDA-AD78DE294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69A64B-C9B6-4662-A72B-C6CE6F974807}"/>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161EC123-1E2B-4F6A-915F-15F90843E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D06BF-8F9A-4EFD-9278-CD8E1E41402D}"/>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7520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ABFF3-D858-48BD-94B3-81E02C2BBF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00E011-ACA0-40F2-A2C4-AADA62ACC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453DF8-06F0-472F-A5D3-96A82D5043B1}"/>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3E8A30BE-9F76-42E4-B683-8940B8080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9AA5BC-F189-4627-A619-F57064289625}"/>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63134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931C-2CB0-436D-8BA4-AB16CC423C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F47AB1-E1F6-40A7-8865-A1883C5CE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5F0273-7502-47C9-B791-902DBBCBC06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FAA6B3FA-5699-4520-ACA9-AE62D00C4B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583688-5B72-426C-B432-F4D10A39B34E}"/>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90288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F81B-D5CA-45D9-A7F6-505574952A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2A4AC9-EBBB-4C84-B84E-4644192866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82BF70-BB2E-499A-A91E-FFCC2751A0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671F50-6818-4513-8564-C59FA3D3E378}"/>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9685900A-5BAA-477A-95B3-AF2BF57B8F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88863E-D6A0-4218-A79A-04912C51AA97}"/>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55406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89E99-A8D8-40CB-A136-755B193054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FC309A-A9B3-4ECC-83E6-B26FB8172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862DA2-A3FB-421C-B546-6E84967731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BB82E2-ED3C-4F14-A459-812EDF810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A7C10A-9E8E-4638-B35D-6539974B4D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EB2B99-F613-4D64-8A1F-EB81741E6D8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8" name="Footer Placeholder 7">
            <a:extLst>
              <a:ext uri="{FF2B5EF4-FFF2-40B4-BE49-F238E27FC236}">
                <a16:creationId xmlns:a16="http://schemas.microsoft.com/office/drawing/2014/main" id="{BB30E2B8-24F7-4DF8-A2D3-5474824937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79B71B-06A5-49BC-B437-6F766700D5B3}"/>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15484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88BC-6B52-4F40-B6AA-59093DC13E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6CDEE8-5819-4128-B7C0-62238350B23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4" name="Footer Placeholder 3">
            <a:extLst>
              <a:ext uri="{FF2B5EF4-FFF2-40B4-BE49-F238E27FC236}">
                <a16:creationId xmlns:a16="http://schemas.microsoft.com/office/drawing/2014/main" id="{AB3B2DE0-C653-4220-BEBB-F69803929A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F69CD-E869-4354-A049-A3E192318AF1}"/>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9542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DA5830-F343-41AC-A794-205F3E699B4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3" name="Footer Placeholder 2">
            <a:extLst>
              <a:ext uri="{FF2B5EF4-FFF2-40B4-BE49-F238E27FC236}">
                <a16:creationId xmlns:a16="http://schemas.microsoft.com/office/drawing/2014/main" id="{0AF95466-8536-42C9-914D-A9CBDD8255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8DCA77-6E57-490F-817D-A5725FD06982}"/>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42434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46D3-504C-47A9-9FD0-7A590C468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DA0347-9901-4FDD-BFF2-CFAEA684A3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72D2A5-D9D1-4C0D-A61A-16EB13DCE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D168D-D1C6-4B3E-8FC0-32EE382ADB8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92D68917-B61B-4705-9832-9BD0C265B9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312860-4FF5-4864-B44A-B726F1133A0F}"/>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68120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BB2D-62A5-482E-8A05-A3486CE47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863485-3B9A-4774-B276-680A28BA7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2D5D9C-E1DE-4FD3-8B0E-D51E489B2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A3DF5-BB4D-48E6-B012-0C9A91E0F375}"/>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A3DD8239-0E68-4C71-B8D6-57DF3F38FE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36E080-1794-4F93-BAD1-4DA3C1CF8DFC}"/>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70257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B6F462-2225-4AF9-AADF-85308465D4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77D72A-A8E9-4CCF-9661-6367A44F2D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06C1A8-50EF-459B-B14B-4DA18A775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FC2BACA3-B6FA-418E-9F8D-A2F187213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A8F6A4-DFD8-4777-AA1A-5F9C9F0F8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71071-71F2-4D84-9B28-CA4BD4EC8894}" type="slidenum">
              <a:rPr lang="en-IN" smtClean="0"/>
              <a:t>‹#›</a:t>
            </a:fld>
            <a:endParaRPr lang="en-IN"/>
          </a:p>
        </p:txBody>
      </p:sp>
    </p:spTree>
    <p:extLst>
      <p:ext uri="{BB962C8B-B14F-4D97-AF65-F5344CB8AC3E}">
        <p14:creationId xmlns:p14="http://schemas.microsoft.com/office/powerpoint/2010/main" val="63839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7E73-2B22-44F8-BC57-0AB55F47783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B2788A3-1625-45C3-8E49-072E7D37994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609BF8A-E39C-48EC-BF4B-31E1C56E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4" name="TextBox 3">
            <a:extLst>
              <a:ext uri="{FF2B5EF4-FFF2-40B4-BE49-F238E27FC236}">
                <a16:creationId xmlns:a16="http://schemas.microsoft.com/office/drawing/2014/main" id="{CF0DB6B0-5766-46DE-B466-DC0080D88952}"/>
              </a:ext>
            </a:extLst>
          </p:cNvPr>
          <p:cNvSpPr txBox="1"/>
          <p:nvPr/>
        </p:nvSpPr>
        <p:spPr>
          <a:xfrm>
            <a:off x="630315" y="145684"/>
            <a:ext cx="5752729" cy="830997"/>
          </a:xfrm>
          <a:prstGeom prst="rect">
            <a:avLst/>
          </a:prstGeom>
          <a:noFill/>
        </p:spPr>
        <p:txBody>
          <a:bodyPr wrap="square" rtlCol="0">
            <a:spAutoFit/>
          </a:bodyPr>
          <a:lstStyle/>
          <a:p>
            <a:r>
              <a:rPr lang="en-IN" sz="4800" b="1" dirty="0">
                <a:solidFill>
                  <a:schemeClr val="bg1"/>
                </a:solidFill>
                <a:latin typeface="Times New Roman" panose="02020603050405020304" pitchFamily="18" charset="0"/>
                <a:cs typeface="Times New Roman" panose="02020603050405020304" pitchFamily="18" charset="0"/>
              </a:rPr>
              <a:t>SLIDE 1 </a:t>
            </a:r>
          </a:p>
        </p:txBody>
      </p:sp>
      <p:sp>
        <p:nvSpPr>
          <p:cNvPr id="9" name="TextBox 8">
            <a:extLst>
              <a:ext uri="{FF2B5EF4-FFF2-40B4-BE49-F238E27FC236}">
                <a16:creationId xmlns:a16="http://schemas.microsoft.com/office/drawing/2014/main" id="{6956DD8C-520F-4BC4-A68F-119AD8E7EE6E}"/>
              </a:ext>
            </a:extLst>
          </p:cNvPr>
          <p:cNvSpPr txBox="1"/>
          <p:nvPr/>
        </p:nvSpPr>
        <p:spPr>
          <a:xfrm>
            <a:off x="2629268" y="1485820"/>
            <a:ext cx="6933461" cy="5262979"/>
          </a:xfrm>
          <a:prstGeom prst="rect">
            <a:avLst/>
          </a:prstGeom>
          <a:noFill/>
        </p:spPr>
        <p:txBody>
          <a:bodyPr wrap="square" rtlCol="0">
            <a:spAutoFit/>
          </a:bodyPr>
          <a:lstStyle/>
          <a:p>
            <a:pPr marL="342900" indent="-342900">
              <a:buAutoNum type="arabicPeriod"/>
            </a:pPr>
            <a:r>
              <a:rPr lang="en-IN" sz="2800" dirty="0"/>
              <a:t>Team Name : THENISHA S</a:t>
            </a:r>
          </a:p>
          <a:p>
            <a:endParaRPr lang="en-IN" sz="2800" dirty="0"/>
          </a:p>
          <a:p>
            <a:r>
              <a:rPr lang="en-IN" sz="2800" dirty="0"/>
              <a:t>2. Members Name and Phone Numbers  		</a:t>
            </a:r>
            <a:r>
              <a:rPr lang="en-IN" sz="2400" dirty="0"/>
              <a:t>(Leader) THENISHA S and 9940870631</a:t>
            </a:r>
            <a:endParaRPr lang="en-IN" sz="2800" dirty="0"/>
          </a:p>
          <a:p>
            <a:r>
              <a:rPr lang="en-IN" sz="2800" dirty="0"/>
              <a:t>3. Domain name: IOT </a:t>
            </a:r>
          </a:p>
          <a:p>
            <a:endParaRPr lang="en-IN" sz="2800" dirty="0"/>
          </a:p>
          <a:p>
            <a:r>
              <a:rPr lang="en-IN" sz="2800" dirty="0"/>
              <a:t>4. Problem statement: </a:t>
            </a:r>
            <a:r>
              <a:rPr lang="en-IN" sz="2000" dirty="0"/>
              <a:t>Now a day all the shops, hospitals has been opened and every people stated going out and enjoy. But care must be taken to prevent coronavirus. As it is not completely destroyed just the cases are reduced. When ever we go for some shops it is to be taken care. Some of them are not aware of how to wear mask. This system will insist us to wear mask carefully and to detect the temperature of the person who is entering the shop or hospitals.</a:t>
            </a:r>
            <a:endParaRPr lang="en-IN" sz="2800" dirty="0"/>
          </a:p>
        </p:txBody>
      </p:sp>
    </p:spTree>
    <p:extLst>
      <p:ext uri="{BB962C8B-B14F-4D97-AF65-F5344CB8AC3E}">
        <p14:creationId xmlns:p14="http://schemas.microsoft.com/office/powerpoint/2010/main" val="242383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D094A-5D02-42B4-8132-01896C9FE5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101F98-A24A-46A8-A3E8-EF567DCBF1D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9F6108C-EBEB-42C4-A8A6-FD22C7B0F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14" name="TextBox 13">
            <a:extLst>
              <a:ext uri="{FF2B5EF4-FFF2-40B4-BE49-F238E27FC236}">
                <a16:creationId xmlns:a16="http://schemas.microsoft.com/office/drawing/2014/main" id="{F8F2BA90-2F41-4792-B44E-87442EF55334}"/>
              </a:ext>
            </a:extLst>
          </p:cNvPr>
          <p:cNvSpPr txBox="1"/>
          <p:nvPr/>
        </p:nvSpPr>
        <p:spPr>
          <a:xfrm>
            <a:off x="523783" y="122730"/>
            <a:ext cx="2610035" cy="707886"/>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SLIDE  2</a:t>
            </a:r>
          </a:p>
        </p:txBody>
      </p:sp>
      <p:sp>
        <p:nvSpPr>
          <p:cNvPr id="15" name="TextBox 14">
            <a:extLst>
              <a:ext uri="{FF2B5EF4-FFF2-40B4-BE49-F238E27FC236}">
                <a16:creationId xmlns:a16="http://schemas.microsoft.com/office/drawing/2014/main" id="{8F7FB979-2C0B-4346-9656-4D853F72929F}"/>
              </a:ext>
            </a:extLst>
          </p:cNvPr>
          <p:cNvSpPr txBox="1"/>
          <p:nvPr/>
        </p:nvSpPr>
        <p:spPr>
          <a:xfrm>
            <a:off x="4092606" y="2906969"/>
            <a:ext cx="4234648" cy="830997"/>
          </a:xfrm>
          <a:prstGeom prst="rect">
            <a:avLst/>
          </a:prstGeom>
          <a:noFill/>
        </p:spPr>
        <p:txBody>
          <a:bodyPr wrap="square" rtlCol="0">
            <a:spAutoFit/>
          </a:bodyPr>
          <a:lstStyle/>
          <a:p>
            <a:r>
              <a:rPr lang="en-IN" sz="4800" b="1" dirty="0">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C550580B-83A4-4037-AA9C-5131F86A2D2F}"/>
              </a:ext>
            </a:extLst>
          </p:cNvPr>
          <p:cNvSpPr txBox="1"/>
          <p:nvPr/>
        </p:nvSpPr>
        <p:spPr>
          <a:xfrm>
            <a:off x="3011750" y="1367057"/>
            <a:ext cx="6165540" cy="4339650"/>
          </a:xfrm>
          <a:prstGeom prst="rect">
            <a:avLst/>
          </a:prstGeom>
          <a:noFill/>
        </p:spPr>
        <p:txBody>
          <a:bodyPr wrap="square">
            <a:spAutoFit/>
          </a:bodyPr>
          <a:lstStyle/>
          <a:p>
            <a:r>
              <a:rPr lang="en-US" sz="2400" b="1" dirty="0">
                <a:effectLst/>
                <a:latin typeface="Times New Roman" panose="02020603050405020304" pitchFamily="18" charset="0"/>
                <a:ea typeface="Calibri" panose="020F0502020204030204" pitchFamily="34" charset="0"/>
              </a:rPr>
              <a:t>                             ABSTRACT</a:t>
            </a:r>
          </a:p>
          <a:p>
            <a:endParaRPr lang="en-US" dirty="0">
              <a:latin typeface="Times New Roman" panose="02020603050405020304" pitchFamily="18" charset="0"/>
              <a:ea typeface="Calibri" panose="020F0502020204030204" pitchFamily="34" charset="0"/>
            </a:endParaRPr>
          </a:p>
          <a:p>
            <a:pPr algn="just"/>
            <a:r>
              <a:rPr lang="en-US" sz="1800" dirty="0">
                <a:effectLst/>
                <a:latin typeface="Times New Roman" panose="02020603050405020304" pitchFamily="18" charset="0"/>
                <a:ea typeface="Calibri" panose="020F0502020204030204" pitchFamily="34" charset="0"/>
              </a:rPr>
              <a:t>In this paper we introduce an affordable IoT- based solution aiming to increase the COVID-19 indoor safety. Now a COVID cases are increasing so that we were instructed to wear mask when we are going out. But some of them are not following that. Here this “IoT TEMPERATURE MASK SCAN ENTRY SYSTEM” will insist the people to wear their mask when they want to go into some shops or hospitals also. Some of the people are not wearing the mask in a proper manner. So, this system will also insist that person to wear his or her mask properly when they stand in front of the machine. And also, this one focus on to check the temperature of the person. If the temperature of the person exceeds the normal it gives the information. This project is based on the indoor safety of the people against COVID-19</a:t>
            </a:r>
            <a:endParaRPr lang="en-IN" dirty="0"/>
          </a:p>
        </p:txBody>
      </p:sp>
    </p:spTree>
    <p:extLst>
      <p:ext uri="{BB962C8B-B14F-4D97-AF65-F5344CB8AC3E}">
        <p14:creationId xmlns:p14="http://schemas.microsoft.com/office/powerpoint/2010/main" val="106560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8585-C319-416A-93E1-72A4299F23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061D69-6EF9-454E-BF4D-E0D3401AFD0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148D7E8-CF3B-4E0E-AD89-B90A33497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6F67CB3E-8A08-41D6-B1A9-7FDCE72D1075}"/>
              </a:ext>
            </a:extLst>
          </p:cNvPr>
          <p:cNvSpPr txBox="1"/>
          <p:nvPr/>
        </p:nvSpPr>
        <p:spPr>
          <a:xfrm>
            <a:off x="437226" y="125274"/>
            <a:ext cx="3282518"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3</a:t>
            </a:r>
          </a:p>
        </p:txBody>
      </p:sp>
      <p:sp>
        <p:nvSpPr>
          <p:cNvPr id="8" name="TextBox 7">
            <a:extLst>
              <a:ext uri="{FF2B5EF4-FFF2-40B4-BE49-F238E27FC236}">
                <a16:creationId xmlns:a16="http://schemas.microsoft.com/office/drawing/2014/main" id="{B5C6F4D3-A7BB-4C89-A219-661F198EFCA7}"/>
              </a:ext>
            </a:extLst>
          </p:cNvPr>
          <p:cNvSpPr txBox="1"/>
          <p:nvPr/>
        </p:nvSpPr>
        <p:spPr>
          <a:xfrm>
            <a:off x="4722920" y="3044279"/>
            <a:ext cx="3506679" cy="369332"/>
          </a:xfrm>
          <a:prstGeom prst="rect">
            <a:avLst/>
          </a:prstGeom>
          <a:noFill/>
        </p:spPr>
        <p:txBody>
          <a:bodyPr wrap="square" rtlCol="0">
            <a:spAutoFit/>
          </a:bodyPr>
          <a:lstStyle/>
          <a:p>
            <a:r>
              <a:rPr lang="en-IN" dirty="0"/>
              <a:t> </a:t>
            </a:r>
          </a:p>
        </p:txBody>
      </p:sp>
      <p:sp>
        <p:nvSpPr>
          <p:cNvPr id="9" name="TextBox 8">
            <a:extLst>
              <a:ext uri="{FF2B5EF4-FFF2-40B4-BE49-F238E27FC236}">
                <a16:creationId xmlns:a16="http://schemas.microsoft.com/office/drawing/2014/main" id="{D57DD760-0956-4CEB-AA9D-8337EE6CC298}"/>
              </a:ext>
            </a:extLst>
          </p:cNvPr>
          <p:cNvSpPr txBox="1"/>
          <p:nvPr/>
        </p:nvSpPr>
        <p:spPr>
          <a:xfrm>
            <a:off x="3011750" y="1782555"/>
            <a:ext cx="6165540" cy="3785652"/>
          </a:xfrm>
          <a:prstGeom prst="rect">
            <a:avLst/>
          </a:prstGeom>
          <a:noFill/>
        </p:spPr>
        <p:txBody>
          <a:bodyPr wrap="square">
            <a:spAutoFit/>
          </a:bodyPr>
          <a:lstStyle/>
          <a:p>
            <a:endParaRPr lang="en-US" sz="1800" dirty="0">
              <a:effectLst/>
              <a:latin typeface="Times New Roman" panose="02020603050405020304" pitchFamily="18" charset="0"/>
              <a:ea typeface="Calibri" panose="020F0502020204030204" pitchFamily="34" charset="0"/>
            </a:endParaRPr>
          </a:p>
          <a:p>
            <a:r>
              <a:rPr lang="en-US" sz="2400" b="1" dirty="0">
                <a:latin typeface="Times New Roman" panose="02020603050405020304" pitchFamily="18" charset="0"/>
                <a:ea typeface="Calibri" panose="020F0502020204030204" pitchFamily="34" charset="0"/>
              </a:rPr>
              <a:t>                        NOVELTY</a:t>
            </a:r>
          </a:p>
          <a:p>
            <a:endParaRPr lang="en-US" sz="1800" dirty="0">
              <a:effectLst/>
              <a:latin typeface="Times New Roman" panose="02020603050405020304" pitchFamily="18" charset="0"/>
              <a:ea typeface="Calibri" panose="020F0502020204030204" pitchFamily="34" charset="0"/>
            </a:endParaRPr>
          </a:p>
          <a:p>
            <a:pPr algn="just"/>
            <a:r>
              <a:rPr lang="en-US" sz="1800" dirty="0">
                <a:effectLst/>
                <a:latin typeface="Times New Roman" panose="02020603050405020304" pitchFamily="18" charset="0"/>
                <a:ea typeface="Calibri" panose="020F0502020204030204" pitchFamily="34" charset="0"/>
              </a:rPr>
              <a:t>This one is new to all because no one is used it before this COVID time. This one makes us to be safe and also makes us to be safe from others also. When ever we go to the store or also some hospital just like that, we will be going in. But now the situation is not good as before. In some other places we see that some people will check the temperature of another person. This machine will reduce the man hold work and also reduces the tension of them. When they are checking the temperature of the other person, they have to be very safe and also, they get some fear. So, by this we need not to be get fear.</a:t>
            </a:r>
            <a:endParaRPr lang="en-IN" dirty="0"/>
          </a:p>
        </p:txBody>
      </p:sp>
    </p:spTree>
    <p:extLst>
      <p:ext uri="{BB962C8B-B14F-4D97-AF65-F5344CB8AC3E}">
        <p14:creationId xmlns:p14="http://schemas.microsoft.com/office/powerpoint/2010/main" val="2878824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1FBB-50F0-4DD6-A756-D7AD1741E5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049DA2A-52A6-4238-8655-030947D1F4E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92315AE-BF33-4CFA-A98C-378F13831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BCE51880-4E01-4D0A-B2CD-C220958F60A2}"/>
              </a:ext>
            </a:extLst>
          </p:cNvPr>
          <p:cNvSpPr txBox="1"/>
          <p:nvPr/>
        </p:nvSpPr>
        <p:spPr>
          <a:xfrm>
            <a:off x="517124" y="230188"/>
            <a:ext cx="6094520"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4</a:t>
            </a:r>
          </a:p>
        </p:txBody>
      </p:sp>
      <p:sp>
        <p:nvSpPr>
          <p:cNvPr id="8" name="TextBox 7">
            <a:extLst>
              <a:ext uri="{FF2B5EF4-FFF2-40B4-BE49-F238E27FC236}">
                <a16:creationId xmlns:a16="http://schemas.microsoft.com/office/drawing/2014/main" id="{C8951881-1D60-49A5-8A64-FBF0355C218C}"/>
              </a:ext>
            </a:extLst>
          </p:cNvPr>
          <p:cNvSpPr txBox="1"/>
          <p:nvPr/>
        </p:nvSpPr>
        <p:spPr>
          <a:xfrm>
            <a:off x="3524435" y="2705725"/>
            <a:ext cx="4705165" cy="769441"/>
          </a:xfrm>
          <a:prstGeom prst="rect">
            <a:avLst/>
          </a:prstGeom>
          <a:noFill/>
        </p:spPr>
        <p:txBody>
          <a:bodyPr wrap="square" rtlCol="0">
            <a:spAutoFit/>
          </a:bodyPr>
          <a:lstStyle/>
          <a:p>
            <a:pPr algn="ctr"/>
            <a:endParaRPr lang="en-IN" sz="4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A430263-8EC7-4E55-A1B0-5B22ABA4817C}"/>
              </a:ext>
            </a:extLst>
          </p:cNvPr>
          <p:cNvSpPr txBox="1"/>
          <p:nvPr/>
        </p:nvSpPr>
        <p:spPr>
          <a:xfrm>
            <a:off x="3011750" y="2475052"/>
            <a:ext cx="6165540" cy="369332"/>
          </a:xfrm>
          <a:prstGeom prst="rect">
            <a:avLst/>
          </a:prstGeom>
          <a:noFill/>
        </p:spPr>
        <p:txBody>
          <a:bodyPr wrap="square">
            <a:spAutoFit/>
          </a:bodyPr>
          <a:lstStyle/>
          <a:p>
            <a:r>
              <a:rPr lang="en-US" dirty="0">
                <a:solidFill>
                  <a:srgbClr val="383838"/>
                </a:solidFill>
                <a:latin typeface="Times New Roman" panose="02020603050405020304" pitchFamily="18" charset="0"/>
                <a:cs typeface="Times New Roman" panose="02020603050405020304" pitchFamily="18" charset="0"/>
              </a:rPr>
              <a:t>                 </a:t>
            </a:r>
            <a:r>
              <a:rPr lang="en-US" i="0" dirty="0">
                <a:solidFill>
                  <a:srgbClr val="383838"/>
                </a:solidFill>
                <a:effectLst/>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BF30F01-BF60-48D1-942B-8BD5536C4AB4}"/>
              </a:ext>
            </a:extLst>
          </p:cNvPr>
          <p:cNvSpPr txBox="1"/>
          <p:nvPr/>
        </p:nvSpPr>
        <p:spPr>
          <a:xfrm>
            <a:off x="3011750" y="1938111"/>
            <a:ext cx="6165540" cy="3382080"/>
          </a:xfrm>
          <a:prstGeom prst="rect">
            <a:avLst/>
          </a:prstGeom>
          <a:noFill/>
        </p:spPr>
        <p:txBody>
          <a:bodyPr wrap="square">
            <a:spAutoFit/>
          </a:bodyPr>
          <a:lstStyle/>
          <a:p>
            <a:pPr>
              <a:lnSpc>
                <a:spcPct val="107000"/>
              </a:lnSpc>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                 TECHNOLOGY STACK</a:t>
            </a: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Open CV method is used here. Python version of Open CV is an open-source computer vision library which was use for implementation of mask detection and social distance check algorithms. Here it is decided to be used as it was approved to use with old Raspberry pi devices.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MQTT (Message Queuing Elementary Transport) is used for machine-to-machine communication between the involved devices Raspberry pi, Arduino, Edge servers and smartphones.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9041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220B-E895-4866-BBED-EEE234BCCC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5F9203-E635-4615-922F-2E13FD4D558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262CFA4-C7DB-4830-9134-38BEB2B04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id="{E302F7EC-38CB-44E5-A007-B60C1C4BD18F}"/>
              </a:ext>
            </a:extLst>
          </p:cNvPr>
          <p:cNvSpPr txBox="1"/>
          <p:nvPr/>
        </p:nvSpPr>
        <p:spPr>
          <a:xfrm>
            <a:off x="2136559" y="2623983"/>
            <a:ext cx="7918882" cy="1323439"/>
          </a:xfrm>
          <a:prstGeom prst="rect">
            <a:avLst/>
          </a:prstGeom>
          <a:noFill/>
        </p:spPr>
        <p:txBody>
          <a:bodyPr wrap="square" rtlCol="0">
            <a:spAutoFit/>
          </a:bodyPr>
          <a:lstStyle/>
          <a:p>
            <a:pPr algn="ctr"/>
            <a:br>
              <a:rPr lang="en-IN" sz="4000" b="1" dirty="0">
                <a:latin typeface="Times New Roman" panose="02020603050405020304" pitchFamily="18" charset="0"/>
                <a:cs typeface="Times New Roman" panose="02020603050405020304" pitchFamily="18" charset="0"/>
              </a:rPr>
            </a:br>
            <a:r>
              <a:rPr lang="en-IN" sz="4000" b="1" dirty="0">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E459827E-67EA-40D1-BB28-4A63AE98FEB5}"/>
              </a:ext>
            </a:extLst>
          </p:cNvPr>
          <p:cNvSpPr txBox="1"/>
          <p:nvPr/>
        </p:nvSpPr>
        <p:spPr>
          <a:xfrm>
            <a:off x="614778" y="311705"/>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5</a:t>
            </a:r>
          </a:p>
        </p:txBody>
      </p:sp>
      <p:sp>
        <p:nvSpPr>
          <p:cNvPr id="8" name="TextBox 7">
            <a:extLst>
              <a:ext uri="{FF2B5EF4-FFF2-40B4-BE49-F238E27FC236}">
                <a16:creationId xmlns:a16="http://schemas.microsoft.com/office/drawing/2014/main" id="{8BC3CDDC-AEC3-4CD6-A973-0AD4003924C0}"/>
              </a:ext>
            </a:extLst>
          </p:cNvPr>
          <p:cNvSpPr txBox="1"/>
          <p:nvPr/>
        </p:nvSpPr>
        <p:spPr>
          <a:xfrm>
            <a:off x="2512381" y="1228557"/>
            <a:ext cx="7261933" cy="5109091"/>
          </a:xfrm>
          <a:prstGeom prst="rect">
            <a:avLst/>
          </a:prstGeom>
          <a:noFill/>
        </p:spPr>
        <p:txBody>
          <a:bodyPr wrap="square">
            <a:spAutoFit/>
          </a:bodyPr>
          <a:lstStyle/>
          <a:p>
            <a:pPr algn="l"/>
            <a:endParaRPr lang="en-US" b="0" i="0" dirty="0">
              <a:solidFill>
                <a:srgbClr val="4C4C4C"/>
              </a:solidFill>
              <a:effectLst/>
              <a:latin typeface="Times New Roman" panose="02020603050405020304" pitchFamily="18" charset="0"/>
              <a:cs typeface="Times New Roman" panose="02020603050405020304" pitchFamily="18" charset="0"/>
            </a:endParaRPr>
          </a:p>
          <a:p>
            <a:pPr algn="l"/>
            <a:r>
              <a:rPr lang="en-US" sz="2000" b="1" dirty="0">
                <a:solidFill>
                  <a:srgbClr val="4C4C4C"/>
                </a:solidFill>
                <a:latin typeface="Times New Roman" panose="02020603050405020304" pitchFamily="18" charset="0"/>
                <a:cs typeface="Times New Roman" panose="02020603050405020304" pitchFamily="18" charset="0"/>
              </a:rPr>
              <a:t>               HARDWARE OR SOFTWARE IMPLEMENTED</a:t>
            </a:r>
          </a:p>
          <a:p>
            <a:pPr algn="just"/>
            <a:r>
              <a:rPr lang="en-US" b="0" i="0" dirty="0">
                <a:solidFill>
                  <a:srgbClr val="4C4C4C"/>
                </a:solidFill>
                <a:effectLst/>
                <a:latin typeface="Times New Roman" panose="02020603050405020304" pitchFamily="18" charset="0"/>
                <a:cs typeface="Times New Roman" panose="02020603050405020304" pitchFamily="18" charset="0"/>
              </a:rPr>
              <a:t>Any person will not be provided entry without temperature and mask scan. Only person having both conditions is instantly allowed inside. The system uses temperature sensor and camera connected with a raspberry pi system to control the entire operation</a:t>
            </a:r>
            <a:r>
              <a:rPr lang="en-US" b="0" i="0" dirty="0">
                <a:solidFill>
                  <a:srgbClr val="4C4C4C"/>
                </a:solidFill>
                <a:effectLst/>
                <a:latin typeface="Helvetica Neue"/>
              </a:rPr>
              <a:t>. </a:t>
            </a:r>
          </a:p>
          <a:p>
            <a:pPr algn="just"/>
            <a:r>
              <a:rPr lang="en-US" b="0" i="0" dirty="0">
                <a:solidFill>
                  <a:srgbClr val="4C4C4C"/>
                </a:solidFill>
                <a:effectLst/>
                <a:latin typeface="Times New Roman" panose="02020603050405020304" pitchFamily="18" charset="0"/>
                <a:cs typeface="Times New Roman" panose="02020603050405020304" pitchFamily="18" charset="0"/>
              </a:rPr>
              <a:t>The camera is used to scan for mask and temperature sensor for forehead temperature. The raspberry processes the sensor inputs and decides weather the person is to be allowed. In this case the system operates a motor to open the barrier allowing the person to enter the premises. If a person is flagged by system for high temperature or no Mask the system glows the red light and bars the person from entry. Also the face and temperature of person is transmitted over IOT to server for authorities to take action and test the person for covid.</a:t>
            </a:r>
          </a:p>
          <a:p>
            <a:pPr algn="just"/>
            <a:r>
              <a:rPr lang="en-US" b="0" i="0" dirty="0">
                <a:solidFill>
                  <a:srgbClr val="4C4C4C"/>
                </a:solidFill>
                <a:effectLst/>
                <a:latin typeface="Times New Roman" panose="02020603050405020304" pitchFamily="18" charset="0"/>
                <a:cs typeface="Times New Roman" panose="02020603050405020304" pitchFamily="18" charset="0"/>
              </a:rPr>
              <a:t>Thus the system provides a 100% automated system to prevent the spread of COVID</a:t>
            </a:r>
            <a:r>
              <a:rPr lang="en-US" b="0" i="0" dirty="0">
                <a:solidFill>
                  <a:srgbClr val="4C4C4C"/>
                </a:solidFill>
                <a:effectLst/>
                <a:latin typeface="Helvetica Neue"/>
              </a:rPr>
              <a:t>.</a:t>
            </a:r>
          </a:p>
          <a:p>
            <a:br>
              <a:rPr lang="en-US" dirty="0"/>
            </a:br>
            <a:endParaRPr lang="en-IN" dirty="0"/>
          </a:p>
        </p:txBody>
      </p:sp>
    </p:spTree>
    <p:extLst>
      <p:ext uri="{BB962C8B-B14F-4D97-AF65-F5344CB8AC3E}">
        <p14:creationId xmlns:p14="http://schemas.microsoft.com/office/powerpoint/2010/main" val="374577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23BF339D-3E53-4573-8518-07352217971D}"/>
              </a:ext>
            </a:extLst>
          </p:cNvPr>
          <p:cNvSpPr>
            <a:spLocks noGrp="1"/>
          </p:cNvSpPr>
          <p:nvPr>
            <p:ph type="title"/>
          </p:nvPr>
        </p:nvSpPr>
        <p:spPr/>
        <p:txBody>
          <a:bodyPr/>
          <a:lstStyle/>
          <a:p>
            <a:r>
              <a:rPr lang="en-US" dirty="0"/>
              <a:t> resistor </a:t>
            </a:r>
            <a:endParaRPr lang="en-IN" dirty="0"/>
          </a:p>
        </p:txBody>
      </p:sp>
      <p:sp>
        <p:nvSpPr>
          <p:cNvPr id="14" name="Content Placeholder 13">
            <a:extLst>
              <a:ext uri="{FF2B5EF4-FFF2-40B4-BE49-F238E27FC236}">
                <a16:creationId xmlns:a16="http://schemas.microsoft.com/office/drawing/2014/main" id="{A46E1D42-E972-4B2C-8E91-B00328479D17}"/>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A395F767-C299-45A4-9D15-BD0972BEC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16" name="TextBox 15">
            <a:extLst>
              <a:ext uri="{FF2B5EF4-FFF2-40B4-BE49-F238E27FC236}">
                <a16:creationId xmlns:a16="http://schemas.microsoft.com/office/drawing/2014/main" id="{750AD3F8-911F-421C-BD02-BBDAB14C47B5}"/>
              </a:ext>
            </a:extLst>
          </p:cNvPr>
          <p:cNvSpPr txBox="1"/>
          <p:nvPr/>
        </p:nvSpPr>
        <p:spPr>
          <a:xfrm>
            <a:off x="3067235" y="536060"/>
            <a:ext cx="6276512" cy="5816977"/>
          </a:xfrm>
          <a:prstGeom prst="rect">
            <a:avLst/>
          </a:prstGeom>
          <a:noFill/>
        </p:spPr>
        <p:txBody>
          <a:bodyPr wrap="square">
            <a:spAutoFit/>
          </a:bodyPr>
          <a:lstStyle/>
          <a:p>
            <a:pPr algn="l">
              <a:buFont typeface="Arial" panose="020B0604020202020204" pitchFamily="34" charset="0"/>
              <a:buChar char="•"/>
            </a:pPr>
            <a:endParaRPr lang="en-IN" b="1" i="0" dirty="0">
              <a:solidFill>
                <a:srgbClr val="4C4C4C"/>
              </a:solidFill>
              <a:effectLst/>
              <a:latin typeface="Helvetica Neue"/>
            </a:endParaRPr>
          </a:p>
          <a:p>
            <a:pPr algn="l">
              <a:buFont typeface="Arial" panose="020B0604020202020204" pitchFamily="34" charset="0"/>
              <a:buChar char="•"/>
            </a:pPr>
            <a:endParaRPr lang="en-IN" b="1" dirty="0">
              <a:solidFill>
                <a:srgbClr val="4C4C4C"/>
              </a:solidFill>
              <a:latin typeface="Helvetica Neue"/>
            </a:endParaRPr>
          </a:p>
          <a:p>
            <a:pPr algn="l"/>
            <a:endParaRPr lang="en-IN" b="1" i="0" dirty="0">
              <a:solidFill>
                <a:srgbClr val="4C4C4C"/>
              </a:solidFill>
              <a:effectLst/>
              <a:latin typeface="Helvetica Neue"/>
            </a:endParaRPr>
          </a:p>
          <a:p>
            <a:pPr algn="l"/>
            <a:endParaRPr lang="en-IN" b="1" dirty="0">
              <a:solidFill>
                <a:srgbClr val="4C4C4C"/>
              </a:solidFill>
              <a:latin typeface="Helvetica Neue"/>
            </a:endParaRPr>
          </a:p>
          <a:p>
            <a:pPr algn="l"/>
            <a:r>
              <a:rPr lang="en-IN" b="1" i="0" dirty="0">
                <a:solidFill>
                  <a:srgbClr val="4C4C4C"/>
                </a:solidFill>
                <a:effectLst/>
                <a:latin typeface="Helvetica Neue"/>
              </a:rPr>
              <a:t>                                </a:t>
            </a:r>
            <a:r>
              <a:rPr lang="en-IN" sz="2400" i="0" dirty="0">
                <a:solidFill>
                  <a:srgbClr val="4C4C4C"/>
                </a:solidFill>
                <a:effectLst/>
                <a:latin typeface="Times New Roman" panose="02020603050405020304" pitchFamily="18" charset="0"/>
                <a:cs typeface="Times New Roman" panose="02020603050405020304" pitchFamily="18" charset="0"/>
              </a:rPr>
              <a:t>COMPONENTS</a:t>
            </a:r>
            <a:endParaRPr lang="en-IN" i="0" dirty="0">
              <a:solidFill>
                <a:srgbClr val="4C4C4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IN" b="1" dirty="0">
              <a:solidFill>
                <a:srgbClr val="4C4C4C"/>
              </a:solidFill>
              <a:latin typeface="Helvetica Neue"/>
            </a:endParaRPr>
          </a:p>
          <a:p>
            <a:pPr algn="l">
              <a:buFont typeface="Arial" panose="020B0604020202020204" pitchFamily="34" charset="0"/>
              <a:buChar char="•"/>
            </a:pPr>
            <a:r>
              <a:rPr lang="en-IN" b="0" i="0" dirty="0">
                <a:solidFill>
                  <a:srgbClr val="4C4C4C"/>
                </a:solidFill>
                <a:effectLst/>
                <a:latin typeface="Helvetica Neue"/>
              </a:rPr>
              <a:t> </a:t>
            </a:r>
            <a:r>
              <a:rPr lang="en-IN" sz="2400" b="0" i="0" dirty="0">
                <a:solidFill>
                  <a:srgbClr val="4C4C4C"/>
                </a:solidFill>
                <a:effectLst/>
                <a:latin typeface="Times New Roman" panose="02020603050405020304" pitchFamily="18" charset="0"/>
                <a:cs typeface="Times New Roman" panose="02020603050405020304" pitchFamily="18" charset="0"/>
              </a:rPr>
              <a:t>Raspberry Pi, Base frame</a:t>
            </a:r>
          </a:p>
          <a:p>
            <a:pPr algn="l">
              <a:buFont typeface="Arial" panose="020B0604020202020204" pitchFamily="34" charset="0"/>
              <a:buChar char="•"/>
            </a:pPr>
            <a:r>
              <a:rPr lang="en-IN" sz="2400" b="0" i="0" dirty="0">
                <a:solidFill>
                  <a:srgbClr val="4C4C4C"/>
                </a:solidFill>
                <a:effectLst/>
                <a:latin typeface="Times New Roman" panose="02020603050405020304" pitchFamily="18" charset="0"/>
                <a:cs typeface="Times New Roman" panose="02020603050405020304" pitchFamily="18" charset="0"/>
              </a:rPr>
              <a:t> DC Motor, resistor, transistor, capacitor</a:t>
            </a:r>
          </a:p>
          <a:p>
            <a:pPr algn="l">
              <a:buFont typeface="Arial" panose="020B0604020202020204" pitchFamily="34" charset="0"/>
              <a:buChar char="•"/>
            </a:pPr>
            <a:r>
              <a:rPr lang="en-IN" sz="2400" b="0" i="0" dirty="0">
                <a:solidFill>
                  <a:srgbClr val="4C4C4C"/>
                </a:solidFill>
                <a:effectLst/>
                <a:latin typeface="Times New Roman" panose="02020603050405020304" pitchFamily="18" charset="0"/>
                <a:cs typeface="Times New Roman" panose="02020603050405020304" pitchFamily="18" charset="0"/>
              </a:rPr>
              <a:t> Flap, red and green indictor, buzzer siren</a:t>
            </a:r>
          </a:p>
          <a:p>
            <a:pPr algn="l">
              <a:buFont typeface="Arial" panose="020B0604020202020204" pitchFamily="34" charset="0"/>
              <a:buChar char="•"/>
            </a:pPr>
            <a:r>
              <a:rPr lang="en-IN" sz="2400" b="0" i="0" dirty="0">
                <a:solidFill>
                  <a:srgbClr val="4C4C4C"/>
                </a:solidFill>
                <a:effectLst/>
                <a:latin typeface="Times New Roman" panose="02020603050405020304" pitchFamily="18" charset="0"/>
                <a:cs typeface="Times New Roman" panose="02020603050405020304" pitchFamily="18" charset="0"/>
              </a:rPr>
              <a:t> Gearing Arrangement, nuts and bolts</a:t>
            </a:r>
          </a:p>
          <a:p>
            <a:pPr algn="l">
              <a:buFont typeface="Arial" panose="020B0604020202020204" pitchFamily="34" charset="0"/>
              <a:buChar char="•"/>
            </a:pPr>
            <a:r>
              <a:rPr lang="en-IN" sz="2400" b="0" i="0" dirty="0">
                <a:solidFill>
                  <a:srgbClr val="4C4C4C"/>
                </a:solidFill>
                <a:effectLst/>
                <a:latin typeface="Times New Roman" panose="02020603050405020304" pitchFamily="18" charset="0"/>
                <a:cs typeface="Times New Roman" panose="02020603050405020304" pitchFamily="18" charset="0"/>
              </a:rPr>
              <a:t> Temperature Sensor, sensor mounting shafts and      </a:t>
            </a:r>
          </a:p>
          <a:p>
            <a:pPr algn="l"/>
            <a:r>
              <a:rPr lang="en-IN" sz="2400" dirty="0">
                <a:solidFill>
                  <a:srgbClr val="4C4C4C"/>
                </a:solidFill>
                <a:latin typeface="Times New Roman" panose="02020603050405020304" pitchFamily="18" charset="0"/>
                <a:cs typeface="Times New Roman" panose="02020603050405020304" pitchFamily="18" charset="0"/>
              </a:rPr>
              <a:t>   </a:t>
            </a:r>
            <a:r>
              <a:rPr lang="en-IN" sz="2400" b="0" i="0" dirty="0">
                <a:solidFill>
                  <a:srgbClr val="4C4C4C"/>
                </a:solidFill>
                <a:effectLst/>
                <a:latin typeface="Times New Roman" panose="02020603050405020304" pitchFamily="18" charset="0"/>
                <a:cs typeface="Times New Roman" panose="02020603050405020304" pitchFamily="18" charset="0"/>
              </a:rPr>
              <a:t>panel</a:t>
            </a:r>
          </a:p>
          <a:p>
            <a:pPr algn="l">
              <a:buFont typeface="Arial" panose="020B0604020202020204" pitchFamily="34" charset="0"/>
              <a:buChar char="•"/>
            </a:pPr>
            <a:r>
              <a:rPr lang="en-IN" sz="2400" b="0" i="0" dirty="0">
                <a:solidFill>
                  <a:srgbClr val="4C4C4C"/>
                </a:solidFill>
                <a:effectLst/>
                <a:latin typeface="Times New Roman" panose="02020603050405020304" pitchFamily="18" charset="0"/>
                <a:cs typeface="Times New Roman" panose="02020603050405020304" pitchFamily="18" charset="0"/>
              </a:rPr>
              <a:t> Camera, supporting frame</a:t>
            </a:r>
          </a:p>
          <a:p>
            <a:pPr algn="l">
              <a:buFont typeface="Arial" panose="020B0604020202020204" pitchFamily="34" charset="0"/>
              <a:buChar char="•"/>
            </a:pPr>
            <a:r>
              <a:rPr lang="en-IN" sz="2400" b="0" i="0" dirty="0">
                <a:solidFill>
                  <a:srgbClr val="4C4C4C"/>
                </a:solidFill>
                <a:effectLst/>
                <a:latin typeface="Times New Roman" panose="02020603050405020304" pitchFamily="18" charset="0"/>
                <a:cs typeface="Times New Roman" panose="02020603050405020304" pitchFamily="18" charset="0"/>
              </a:rPr>
              <a:t> Barrier Outer Frame, mounts and joints</a:t>
            </a:r>
          </a:p>
          <a:p>
            <a:pPr algn="l">
              <a:buFont typeface="Arial" panose="020B0604020202020204" pitchFamily="34" charset="0"/>
              <a:buChar char="•"/>
            </a:pPr>
            <a:r>
              <a:rPr lang="en-IN" sz="2400" b="0" i="0" dirty="0">
                <a:solidFill>
                  <a:srgbClr val="4C4C4C"/>
                </a:solidFill>
                <a:effectLst/>
                <a:latin typeface="Times New Roman" panose="02020603050405020304" pitchFamily="18" charset="0"/>
                <a:cs typeface="Times New Roman" panose="02020603050405020304" pitchFamily="18" charset="0"/>
              </a:rPr>
              <a:t> ESP8266 </a:t>
            </a:r>
            <a:r>
              <a:rPr lang="en-IN" sz="2400" b="0" i="0" dirty="0" err="1">
                <a:solidFill>
                  <a:srgbClr val="4C4C4C"/>
                </a:solidFill>
                <a:effectLst/>
                <a:latin typeface="Times New Roman" panose="02020603050405020304" pitchFamily="18" charset="0"/>
                <a:cs typeface="Times New Roman" panose="02020603050405020304" pitchFamily="18" charset="0"/>
              </a:rPr>
              <a:t>Wifi</a:t>
            </a:r>
            <a:r>
              <a:rPr lang="en-IN" sz="2400" b="0" i="0" dirty="0">
                <a:solidFill>
                  <a:srgbClr val="4C4C4C"/>
                </a:solidFill>
                <a:effectLst/>
                <a:latin typeface="Times New Roman" panose="02020603050405020304" pitchFamily="18" charset="0"/>
                <a:cs typeface="Times New Roman" panose="02020603050405020304" pitchFamily="18" charset="0"/>
              </a:rPr>
              <a:t> Module</a:t>
            </a:r>
          </a:p>
          <a:p>
            <a:pPr algn="l">
              <a:buFont typeface="Arial" panose="020B0604020202020204" pitchFamily="34" charset="0"/>
              <a:buChar char="•"/>
            </a:pPr>
            <a:r>
              <a:rPr lang="en-IN" sz="2400" b="0" i="0" dirty="0">
                <a:solidFill>
                  <a:srgbClr val="4C4C4C"/>
                </a:solidFill>
                <a:effectLst/>
                <a:latin typeface="Times New Roman" panose="02020603050405020304" pitchFamily="18" charset="0"/>
                <a:cs typeface="Times New Roman" panose="02020603050405020304" pitchFamily="18" charset="0"/>
              </a:rPr>
              <a:t> Wires and Connectors</a:t>
            </a:r>
          </a:p>
          <a:p>
            <a:pPr algn="l">
              <a:buFont typeface="Arial" panose="020B0604020202020204" pitchFamily="34" charset="0"/>
              <a:buChar char="•"/>
            </a:pPr>
            <a:endParaRPr lang="en-IN" b="0" i="0" dirty="0">
              <a:solidFill>
                <a:srgbClr val="4C4C4C"/>
              </a:solidFill>
              <a:effectLst/>
              <a:latin typeface="Helvetica Neue"/>
            </a:endParaRPr>
          </a:p>
        </p:txBody>
      </p:sp>
    </p:spTree>
    <p:extLst>
      <p:ext uri="{BB962C8B-B14F-4D97-AF65-F5344CB8AC3E}">
        <p14:creationId xmlns:p14="http://schemas.microsoft.com/office/powerpoint/2010/main" val="303168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2191-0FB7-4EA7-BE68-852AF2184E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633C95-24F0-4539-B8B0-BBEEE3556DA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93BD1D4-7E2D-4E8A-B4DD-DD75C0D93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id="{6DEEC449-C851-4B76-B087-43C8E71A11B9}"/>
              </a:ext>
            </a:extLst>
          </p:cNvPr>
          <p:cNvSpPr txBox="1"/>
          <p:nvPr/>
        </p:nvSpPr>
        <p:spPr>
          <a:xfrm>
            <a:off x="3968318" y="2705725"/>
            <a:ext cx="4003830" cy="769441"/>
          </a:xfrm>
          <a:prstGeom prst="rect">
            <a:avLst/>
          </a:prstGeom>
          <a:noFill/>
        </p:spPr>
        <p:txBody>
          <a:bodyPr wrap="square" rtlCol="0">
            <a:spAutoFit/>
          </a:bodyPr>
          <a:lstStyle/>
          <a:p>
            <a:pPr algn="ctr"/>
            <a:endParaRPr lang="en-IN" sz="4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AE8DF02-9E99-4F5F-94F4-A3531FAF3A9A}"/>
              </a:ext>
            </a:extLst>
          </p:cNvPr>
          <p:cNvSpPr txBox="1"/>
          <p:nvPr/>
        </p:nvSpPr>
        <p:spPr>
          <a:xfrm>
            <a:off x="534880" y="230188"/>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6</a:t>
            </a:r>
          </a:p>
        </p:txBody>
      </p:sp>
      <p:sp>
        <p:nvSpPr>
          <p:cNvPr id="8" name="TextBox 7">
            <a:extLst>
              <a:ext uri="{FF2B5EF4-FFF2-40B4-BE49-F238E27FC236}">
                <a16:creationId xmlns:a16="http://schemas.microsoft.com/office/drawing/2014/main" id="{06BD7AE0-B0B9-49B2-A469-684F5E1F2767}"/>
              </a:ext>
            </a:extLst>
          </p:cNvPr>
          <p:cNvSpPr txBox="1"/>
          <p:nvPr/>
        </p:nvSpPr>
        <p:spPr>
          <a:xfrm>
            <a:off x="3011750" y="1921055"/>
            <a:ext cx="6165540" cy="4278094"/>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                       </a:t>
            </a:r>
            <a:r>
              <a:rPr lang="en-US" sz="2000" b="1" dirty="0">
                <a:effectLst/>
                <a:latin typeface="Times New Roman" panose="02020603050405020304" pitchFamily="18" charset="0"/>
                <a:ea typeface="Calibri" panose="020F0502020204030204" pitchFamily="34" charset="0"/>
              </a:rPr>
              <a:t>BUSSINESS SCOPE</a:t>
            </a:r>
            <a:endParaRPr lang="en-US" sz="1800" dirty="0">
              <a:effectLst/>
              <a:latin typeface="Times New Roman" panose="02020603050405020304" pitchFamily="18" charset="0"/>
              <a:ea typeface="Calibri" panose="020F0502020204030204" pitchFamily="34" charset="0"/>
            </a:endParaRPr>
          </a:p>
          <a:p>
            <a:endParaRPr lang="en-US" dirty="0">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 In future it is planned experiment with various deep learning and computer vision  frameworks of object detection. Moreover it relies on both open hardware and free software being definite and </a:t>
            </a:r>
            <a:r>
              <a:rPr lang="en-US" dirty="0">
                <a:latin typeface="Times New Roman" panose="02020603050405020304" pitchFamily="18" charset="0"/>
                <a:ea typeface="Calibri" panose="020F0502020204030204" pitchFamily="34" charset="0"/>
              </a:rPr>
              <a:t>desirable advantage of such </a:t>
            </a:r>
            <a:r>
              <a:rPr lang="en-US" dirty="0" err="1">
                <a:latin typeface="Times New Roman" panose="02020603050405020304" pitchFamily="18" charset="0"/>
                <a:ea typeface="Calibri" panose="020F0502020204030204" pitchFamily="34" charset="0"/>
              </a:rPr>
              <a:t>system.</a:t>
            </a:r>
            <a:r>
              <a:rPr lang="en-US" sz="1800" dirty="0" err="1">
                <a:effectLst/>
                <a:latin typeface="Times New Roman" panose="02020603050405020304" pitchFamily="18" charset="0"/>
                <a:ea typeface="Calibri" panose="020F0502020204030204" pitchFamily="34" charset="0"/>
              </a:rPr>
              <a:t>This</a:t>
            </a:r>
            <a:r>
              <a:rPr lang="en-US" sz="1800" dirty="0">
                <a:effectLst/>
                <a:latin typeface="Times New Roman" panose="02020603050405020304" pitchFamily="18" charset="0"/>
                <a:ea typeface="Calibri" panose="020F0502020204030204" pitchFamily="34" charset="0"/>
              </a:rPr>
              <a:t> IoT temperature mask scan entry system is one of the increasing business as of now all the shop, hospitals, and malls are buying this system to be kept in front of the building or in front of the door to protect themselves and also others being affected by the virus. Now a day this was in a great demand and everyone are willing to buy this. The person who is starting to sale this machine or this system will be able to provide jobs for other people also. The person who is also going to manufacture this will also get profit</a:t>
            </a:r>
          </a:p>
          <a:p>
            <a:endParaRPr lang="en-IN" dirty="0"/>
          </a:p>
        </p:txBody>
      </p:sp>
    </p:spTree>
    <p:extLst>
      <p:ext uri="{BB962C8B-B14F-4D97-AF65-F5344CB8AC3E}">
        <p14:creationId xmlns:p14="http://schemas.microsoft.com/office/powerpoint/2010/main" val="4290019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39EFC-0BB3-4BB2-BE78-B22597126D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04F8BF-193B-494C-A288-F481813EECF7}"/>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A395F767-C299-45A4-9D15-BD0972BEC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AF5DAB86-101C-472E-8C9B-BBED37A2F815}"/>
              </a:ext>
            </a:extLst>
          </p:cNvPr>
          <p:cNvSpPr txBox="1"/>
          <p:nvPr/>
        </p:nvSpPr>
        <p:spPr>
          <a:xfrm>
            <a:off x="3801122" y="2721114"/>
            <a:ext cx="4589755" cy="707886"/>
          </a:xfrm>
          <a:prstGeom prst="rect">
            <a:avLst/>
          </a:prstGeom>
          <a:noFill/>
        </p:spPr>
        <p:txBody>
          <a:bodyPr wrap="square" rtlCol="0">
            <a:spAutoFit/>
          </a:bodyPr>
          <a:lstStyle/>
          <a:p>
            <a:endParaRPr lang="en-IN" sz="40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C59DBEB-563F-48B7-89F4-4FD792F2DC1F}"/>
              </a:ext>
            </a:extLst>
          </p:cNvPr>
          <p:cNvSpPr txBox="1"/>
          <p:nvPr/>
        </p:nvSpPr>
        <p:spPr>
          <a:xfrm>
            <a:off x="3011750" y="1989407"/>
            <a:ext cx="6833586" cy="2152256"/>
          </a:xfrm>
          <a:prstGeom prst="rect">
            <a:avLst/>
          </a:prstGeom>
          <a:noFill/>
        </p:spPr>
        <p:txBody>
          <a:bodyPr wrap="square">
            <a:spAutoFit/>
          </a:bodyPr>
          <a:lstStyle/>
          <a:p>
            <a:pPr marL="457200" indent="-457200"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 future it is planned to experiment with various deep learning and computer vision frameworks for object detection on Raspberry Pi in order to achieve higher framerate. Moreover, this can be extended to the solution with environment sensing mechanisms for adaptive building air conditioning and ventilation airborne protection in order to reduce the spread of coronavirus indoor. The business scope for this also in a wide range.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1595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TotalTime>
  <Words>972</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Helvetica Neue</vt:lpstr>
      <vt:lpstr>Times New Roman</vt:lpstr>
      <vt:lpstr>Office Theme</vt:lpstr>
      <vt:lpstr>PowerPoint Presentation</vt:lpstr>
      <vt:lpstr>PowerPoint Presentation</vt:lpstr>
      <vt:lpstr>PowerPoint Presentation</vt:lpstr>
      <vt:lpstr>PowerPoint Presentation</vt:lpstr>
      <vt:lpstr>PowerPoint Presentation</vt:lpstr>
      <vt:lpstr> resistor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AGARWAL</dc:creator>
  <cp:lastModifiedBy>Thenisha. S</cp:lastModifiedBy>
  <cp:revision>12</cp:revision>
  <dcterms:created xsi:type="dcterms:W3CDTF">2021-07-29T07:28:42Z</dcterms:created>
  <dcterms:modified xsi:type="dcterms:W3CDTF">2021-07-30T00:54:00Z</dcterms:modified>
</cp:coreProperties>
</file>