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abs/pii/S174680942030050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6674"/>
            <a:ext cx="12192002" cy="6857999"/>
          </a:xfrm>
          <a:prstGeom prst="rect">
            <a:avLst/>
          </a:prstGeom>
        </p:spPr>
      </p:pic>
      <p:sp>
        <p:nvSpPr>
          <p:cNvPr id="4" name="TextBox 3">
            <a:extLst>
              <a:ext uri="{FF2B5EF4-FFF2-40B4-BE49-F238E27FC236}">
                <a16:creationId xmlns="" xmlns:a16="http://schemas.microsoft.com/office/drawing/2014/main" id="{CF0DB6B0-5766-46DE-B466-DC0080D88952}"/>
              </a:ext>
            </a:extLst>
          </p:cNvPr>
          <p:cNvSpPr txBox="1"/>
          <p:nvPr/>
        </p:nvSpPr>
        <p:spPr>
          <a:xfrm>
            <a:off x="611265" y="57596"/>
            <a:ext cx="5752729" cy="830997"/>
          </a:xfrm>
          <a:prstGeom prst="rect">
            <a:avLst/>
          </a:prstGeom>
          <a:noFill/>
        </p:spPr>
        <p:txBody>
          <a:bodyPr wrap="square" rtlCol="0">
            <a:spAutoFit/>
          </a:bodyPr>
          <a:lstStyle/>
          <a:p>
            <a:r>
              <a:rPr lang="en-IN" sz="3200" b="1" dirty="0" smtClean="0">
                <a:solidFill>
                  <a:schemeClr val="bg1"/>
                </a:solidFill>
                <a:latin typeface="Times New Roman" panose="02020603050405020304" pitchFamily="18" charset="0"/>
                <a:cs typeface="Times New Roman" panose="02020603050405020304" pitchFamily="18" charset="0"/>
              </a:rPr>
              <a:t>SLIDE 1</a:t>
            </a:r>
            <a:r>
              <a:rPr lang="en-IN" sz="4800" b="1" dirty="0" smtClean="0">
                <a:solidFill>
                  <a:schemeClr val="bg1"/>
                </a:solidFill>
                <a:latin typeface="Times New Roman" panose="02020603050405020304" pitchFamily="18" charset="0"/>
                <a:cs typeface="Times New Roman" panose="02020603050405020304" pitchFamily="18" charset="0"/>
              </a:rPr>
              <a:t> </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956DD8C-520F-4BC4-A68F-119AD8E7EE6E}"/>
              </a:ext>
            </a:extLst>
          </p:cNvPr>
          <p:cNvSpPr txBox="1"/>
          <p:nvPr/>
        </p:nvSpPr>
        <p:spPr>
          <a:xfrm>
            <a:off x="1200150" y="1278325"/>
            <a:ext cx="9544050" cy="4278094"/>
          </a:xfrm>
          <a:prstGeom prst="rect">
            <a:avLst/>
          </a:prstGeom>
          <a:noFill/>
        </p:spPr>
        <p:txBody>
          <a:bodyPr wrap="square" rtlCol="0">
            <a:spAutoFit/>
          </a:bodyPr>
          <a:lstStyle/>
          <a:p>
            <a:pPr marL="342900" indent="-342900">
              <a:buFont typeface="Arial" panose="020B0604020202020204" pitchFamily="34" charset="0"/>
              <a:buChar char="•"/>
            </a:pPr>
            <a:r>
              <a:rPr lang="en-IN" sz="2400" u="sng" dirty="0" smtClean="0"/>
              <a:t>Team</a:t>
            </a:r>
            <a:r>
              <a:rPr lang="en-IN" sz="2400" dirty="0" smtClean="0"/>
              <a:t>:</a:t>
            </a:r>
            <a:r>
              <a:rPr lang="en-IN" sz="2800" dirty="0" smtClean="0"/>
              <a:t>   </a:t>
            </a:r>
            <a:r>
              <a:rPr lang="en-IN" sz="2400" b="1" i="1" dirty="0" smtClean="0"/>
              <a:t>KANI</a:t>
            </a:r>
            <a:r>
              <a:rPr lang="en-IN" sz="2400" b="1" dirty="0" smtClean="0"/>
              <a:t> </a:t>
            </a:r>
            <a:endParaRPr lang="en-IN" sz="2400" dirty="0" smtClean="0"/>
          </a:p>
          <a:p>
            <a:pPr marL="342900" indent="-342900">
              <a:buFont typeface="Arial" panose="020B0604020202020204" pitchFamily="34" charset="0"/>
              <a:buChar char="•"/>
            </a:pPr>
            <a:r>
              <a:rPr lang="en-IN" sz="2400" u="sng" dirty="0" smtClean="0"/>
              <a:t>Members</a:t>
            </a:r>
            <a:r>
              <a:rPr lang="en-IN" sz="2400" dirty="0" smtClean="0"/>
              <a:t>:</a:t>
            </a:r>
            <a:r>
              <a:rPr lang="en-IN" sz="2000" dirty="0" smtClean="0"/>
              <a:t>     </a:t>
            </a:r>
            <a:r>
              <a:rPr lang="en-IN" sz="1600" b="1" i="1" dirty="0" smtClean="0"/>
              <a:t>CHANDREYI </a:t>
            </a:r>
            <a:r>
              <a:rPr lang="en-IN" sz="1600" b="1" i="1" dirty="0" smtClean="0"/>
              <a:t>CHOWDHURY</a:t>
            </a:r>
            <a:r>
              <a:rPr lang="en-IN" sz="2000" b="1" dirty="0" smtClean="0"/>
              <a:t> </a:t>
            </a:r>
            <a:r>
              <a:rPr lang="en-IN" dirty="0" smtClean="0"/>
              <a:t>– </a:t>
            </a:r>
            <a:r>
              <a:rPr lang="en-IN" sz="1600" i="1" dirty="0" smtClean="0"/>
              <a:t>9512860806</a:t>
            </a:r>
            <a:r>
              <a:rPr lang="en-IN" sz="1600" dirty="0" smtClean="0"/>
              <a:t> </a:t>
            </a:r>
            <a:r>
              <a:rPr lang="en-IN" dirty="0" smtClean="0"/>
              <a:t>(</a:t>
            </a:r>
            <a:r>
              <a:rPr lang="en-IN" sz="1600" dirty="0" smtClean="0"/>
              <a:t>Leader</a:t>
            </a:r>
            <a:r>
              <a:rPr lang="en-IN" dirty="0" smtClean="0"/>
              <a:t>), 	</a:t>
            </a:r>
            <a:r>
              <a:rPr lang="en-IN" dirty="0"/>
              <a:t> </a:t>
            </a:r>
            <a:r>
              <a:rPr lang="en-IN" dirty="0" smtClean="0"/>
              <a:t>        </a:t>
            </a:r>
            <a:endParaRPr lang="en-IN" dirty="0" smtClean="0"/>
          </a:p>
          <a:p>
            <a:r>
              <a:rPr lang="en-IN" dirty="0"/>
              <a:t>	</a:t>
            </a:r>
            <a:r>
              <a:rPr lang="en-IN" dirty="0" smtClean="0"/>
              <a:t>	 </a:t>
            </a:r>
            <a:r>
              <a:rPr lang="en-IN" sz="1600" b="1" i="1" dirty="0" smtClean="0"/>
              <a:t>BAIBHAV </a:t>
            </a:r>
            <a:r>
              <a:rPr lang="en-IN" sz="1600" b="1" i="1" dirty="0" smtClean="0"/>
              <a:t>PATHY</a:t>
            </a:r>
            <a:r>
              <a:rPr lang="en-IN" sz="1600" b="1" dirty="0" smtClean="0"/>
              <a:t> </a:t>
            </a:r>
            <a:r>
              <a:rPr lang="en-IN" dirty="0" smtClean="0"/>
              <a:t>– </a:t>
            </a:r>
            <a:r>
              <a:rPr lang="en-IN" sz="1600" i="1" dirty="0" smtClean="0"/>
              <a:t>8839311981</a:t>
            </a:r>
          </a:p>
          <a:p>
            <a:endParaRPr lang="en-US" sz="1600" i="1" dirty="0" smtClean="0"/>
          </a:p>
          <a:p>
            <a:endParaRPr lang="en-US" sz="1600" i="1" dirty="0" smtClean="0"/>
          </a:p>
          <a:p>
            <a:endParaRPr lang="en-IN" sz="1000" dirty="0" smtClean="0"/>
          </a:p>
          <a:p>
            <a:pPr marL="342900" indent="-342900">
              <a:buFont typeface="Arial" panose="020B0604020202020204" pitchFamily="34" charset="0"/>
              <a:buChar char="•"/>
            </a:pPr>
            <a:r>
              <a:rPr lang="en-IN" sz="2400" u="sng" dirty="0" smtClean="0"/>
              <a:t>Domain </a:t>
            </a:r>
            <a:r>
              <a:rPr lang="en-IN" sz="2400" u="sng" dirty="0" smtClean="0"/>
              <a:t>name</a:t>
            </a:r>
            <a:r>
              <a:rPr lang="en-IN" sz="2400" dirty="0" smtClean="0"/>
              <a:t>:</a:t>
            </a:r>
            <a:r>
              <a:rPr lang="en-IN" dirty="0" smtClean="0"/>
              <a:t> </a:t>
            </a:r>
            <a:r>
              <a:rPr lang="en-IN" dirty="0" smtClean="0"/>
              <a:t>   </a:t>
            </a:r>
            <a:r>
              <a:rPr lang="en-IN" sz="1600" b="1" i="1" dirty="0" smtClean="0"/>
              <a:t>VOICE AND IMAGE PROCESSING</a:t>
            </a:r>
            <a:endParaRPr lang="en-IN" sz="1600" b="1" i="1" dirty="0"/>
          </a:p>
          <a:p>
            <a:pPr marL="342900" indent="-342900">
              <a:buFont typeface="Arial" panose="020B0604020202020204" pitchFamily="34" charset="0"/>
              <a:buChar char="•"/>
            </a:pPr>
            <a:r>
              <a:rPr lang="en-IN" sz="2400" u="sng" dirty="0" smtClean="0"/>
              <a:t>Problem </a:t>
            </a:r>
            <a:r>
              <a:rPr lang="en-IN" sz="2400" u="sng" dirty="0" smtClean="0"/>
              <a:t>statement</a:t>
            </a:r>
            <a:r>
              <a:rPr lang="en-IN" sz="2400" dirty="0" smtClean="0"/>
              <a:t>: </a:t>
            </a:r>
            <a:r>
              <a:rPr lang="en-IN" dirty="0" smtClean="0"/>
              <a:t>  </a:t>
            </a:r>
            <a:r>
              <a:rPr lang="en-IN" sz="1600" dirty="0" smtClean="0"/>
              <a:t>“Virtual meet” has come to become the term of the year, seeming to be the only form of cheat code available to meet and greet people in the times of COVID. In this project, we </a:t>
            </a:r>
            <a:r>
              <a:rPr lang="en-IN" sz="1600" dirty="0" smtClean="0"/>
              <a:t>intend to build a </a:t>
            </a:r>
            <a:r>
              <a:rPr lang="en-IN" sz="2400" b="1" i="1" dirty="0" smtClean="0"/>
              <a:t>software</a:t>
            </a:r>
            <a:r>
              <a:rPr lang="en-IN" sz="2400" b="1" i="1" dirty="0" smtClean="0"/>
              <a:t> for virtual </a:t>
            </a:r>
            <a:r>
              <a:rPr lang="en-IN" sz="2400" b="1" i="1" dirty="0" smtClean="0"/>
              <a:t>corporate meets</a:t>
            </a:r>
            <a:r>
              <a:rPr lang="en-IN" sz="2400" b="1" dirty="0" smtClean="0"/>
              <a:t> </a:t>
            </a:r>
            <a:r>
              <a:rPr lang="en-IN" sz="1600" dirty="0" smtClean="0"/>
              <a:t>which </a:t>
            </a:r>
            <a:r>
              <a:rPr lang="en-IN" sz="1600" dirty="0" smtClean="0"/>
              <a:t>would give </a:t>
            </a:r>
            <a:r>
              <a:rPr lang="en-IN" sz="1600" dirty="0" smtClean="0"/>
              <a:t>a </a:t>
            </a:r>
            <a:r>
              <a:rPr lang="en-IN" sz="2400" b="1" i="1" dirty="0" smtClean="0"/>
              <a:t>real-time </a:t>
            </a:r>
            <a:r>
              <a:rPr lang="en-IN" sz="2400" b="1" i="1" dirty="0" smtClean="0"/>
              <a:t>analysis of one’s presentation</a:t>
            </a:r>
            <a:r>
              <a:rPr lang="en-IN" sz="2400" b="1" dirty="0" smtClean="0"/>
              <a:t> </a:t>
            </a:r>
            <a:r>
              <a:rPr lang="en-IN" sz="1600" dirty="0" smtClean="0"/>
              <a:t>on the basis of the</a:t>
            </a:r>
            <a:r>
              <a:rPr lang="en-IN" sz="1600" b="1" dirty="0" smtClean="0"/>
              <a:t> </a:t>
            </a:r>
            <a:r>
              <a:rPr lang="en-IN" sz="2400" b="1" i="1" dirty="0" smtClean="0"/>
              <a:t>tones, words and emotions</a:t>
            </a:r>
            <a:r>
              <a:rPr lang="en-IN" sz="2400" b="1" dirty="0" smtClean="0"/>
              <a:t> </a:t>
            </a:r>
            <a:r>
              <a:rPr lang="en-IN" sz="1600" dirty="0" smtClean="0"/>
              <a:t>they use</a:t>
            </a:r>
            <a:r>
              <a:rPr lang="en-IN" sz="1600" dirty="0" smtClean="0"/>
              <a:t>. We even plan to embed gesture recognition later and attach it to google meet platform. This serves as both, a self – analyser tool, as well as a tracking reporter which could be optimized </a:t>
            </a:r>
            <a:r>
              <a:rPr lang="en-IN" sz="1600" dirty="0" smtClean="0"/>
              <a:t>as a credits builder for </a:t>
            </a:r>
            <a:r>
              <a:rPr lang="en-IN" sz="1600" dirty="0" smtClean="0"/>
              <a:t>employee profiles or could be used to track and control unplanned live sessions open to vast audience.</a:t>
            </a:r>
            <a:endParaRPr lang="en-IN" sz="1600" dirty="0"/>
          </a:p>
        </p:txBody>
      </p:sp>
      <p:sp>
        <p:nvSpPr>
          <p:cNvPr id="12" name="Rectangle 11"/>
          <p:cNvSpPr/>
          <p:nvPr/>
        </p:nvSpPr>
        <p:spPr>
          <a:xfrm>
            <a:off x="1647825" y="2444502"/>
            <a:ext cx="5724525" cy="4571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13" name="Rectangle 12"/>
          <p:cNvSpPr/>
          <p:nvPr/>
        </p:nvSpPr>
        <p:spPr>
          <a:xfrm flipV="1">
            <a:off x="1647825" y="1255465"/>
            <a:ext cx="5724525" cy="4571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14" name="Rectangle 13"/>
          <p:cNvSpPr/>
          <p:nvPr/>
        </p:nvSpPr>
        <p:spPr>
          <a:xfrm flipV="1">
            <a:off x="1647824" y="2879953"/>
            <a:ext cx="9092323" cy="120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Rectangle 14"/>
          <p:cNvSpPr/>
          <p:nvPr/>
        </p:nvSpPr>
        <p:spPr>
          <a:xfrm flipV="1">
            <a:off x="1647824" y="5648493"/>
            <a:ext cx="9128324" cy="152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 xmlns:a16="http://schemas.microsoft.com/office/drawing/2014/main" id="{F8F2BA90-2F41-4792-B44E-87442EF55334}"/>
              </a:ext>
            </a:extLst>
          </p:cNvPr>
          <p:cNvSpPr txBox="1"/>
          <p:nvPr/>
        </p:nvSpPr>
        <p:spPr>
          <a:xfrm>
            <a:off x="495208" y="230188"/>
            <a:ext cx="2610035" cy="584775"/>
          </a:xfrm>
          <a:prstGeom prst="rect">
            <a:avLst/>
          </a:prstGeom>
          <a:noFill/>
        </p:spPr>
        <p:txBody>
          <a:bodyPr wrap="square" rtlCol="0">
            <a:spAutoFit/>
          </a:bodyPr>
          <a:lstStyle/>
          <a:p>
            <a:r>
              <a:rPr lang="en-IN" sz="3200" b="1" dirty="0" smtClean="0">
                <a:solidFill>
                  <a:schemeClr val="bg1"/>
                </a:solidFill>
                <a:latin typeface="Times New Roman" panose="02020603050405020304" pitchFamily="18" charset="0"/>
                <a:cs typeface="Times New Roman" panose="02020603050405020304" pitchFamily="18" charset="0"/>
              </a:rPr>
              <a:t>SLIDE</a:t>
            </a:r>
            <a:r>
              <a:rPr lang="en-IN" sz="3200" b="1" dirty="0">
                <a:solidFill>
                  <a:schemeClr val="bg1"/>
                </a:solidFill>
                <a:latin typeface="Times New Roman" panose="02020603050405020304" pitchFamily="18" charset="0"/>
                <a:cs typeface="Times New Roman" panose="02020603050405020304" pitchFamily="18" charset="0"/>
              </a:rPr>
              <a:t> </a:t>
            </a:r>
            <a:r>
              <a:rPr lang="en-IN" sz="3200" b="1" dirty="0" smtClean="0">
                <a:solidFill>
                  <a:schemeClr val="bg1"/>
                </a:solidFill>
                <a:latin typeface="Times New Roman" panose="02020603050405020304" pitchFamily="18" charset="0"/>
                <a:cs typeface="Times New Roman" panose="02020603050405020304" pitchFamily="18" charset="0"/>
              </a:rPr>
              <a:t>2</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 xmlns:a16="http://schemas.microsoft.com/office/drawing/2014/main" id="{8F7FB979-2C0B-4346-9656-4D853F72929F}"/>
              </a:ext>
            </a:extLst>
          </p:cNvPr>
          <p:cNvSpPr txBox="1"/>
          <p:nvPr/>
        </p:nvSpPr>
        <p:spPr>
          <a:xfrm>
            <a:off x="4299197" y="1517584"/>
            <a:ext cx="4234648"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ABSTRACT </a:t>
            </a:r>
          </a:p>
        </p:txBody>
      </p:sp>
      <p:sp>
        <p:nvSpPr>
          <p:cNvPr id="5" name="TextBox 4"/>
          <p:cNvSpPr txBox="1"/>
          <p:nvPr/>
        </p:nvSpPr>
        <p:spPr>
          <a:xfrm>
            <a:off x="3089618" y="2708632"/>
            <a:ext cx="6140108" cy="2308324"/>
          </a:xfrm>
          <a:prstGeom prst="rect">
            <a:avLst/>
          </a:prstGeom>
          <a:noFill/>
        </p:spPr>
        <p:txBody>
          <a:bodyPr wrap="square" rtlCol="0">
            <a:spAutoFit/>
          </a:bodyPr>
          <a:lstStyle/>
          <a:p>
            <a:r>
              <a:rPr lang="en-US" sz="2400" dirty="0"/>
              <a:t>Speech emotion recognition is </a:t>
            </a:r>
            <a:r>
              <a:rPr lang="en-US" sz="2400" dirty="0" smtClean="0"/>
              <a:t>an </a:t>
            </a:r>
            <a:r>
              <a:rPr lang="en-US" sz="2400" dirty="0"/>
              <a:t>area of </a:t>
            </a:r>
            <a:r>
              <a:rPr lang="en-US" sz="2400" dirty="0" smtClean="0"/>
              <a:t>application </a:t>
            </a:r>
            <a:r>
              <a:rPr lang="en-US" sz="2400" dirty="0"/>
              <a:t>in which deep neural networks have excelled. </a:t>
            </a:r>
            <a:r>
              <a:rPr lang="en-US" sz="2400" dirty="0" smtClean="0"/>
              <a:t>Our </a:t>
            </a:r>
            <a:r>
              <a:rPr lang="en-US" sz="2400" dirty="0"/>
              <a:t>work proposes a novel approach </a:t>
            </a:r>
            <a:r>
              <a:rPr lang="en-US" sz="2400" dirty="0" smtClean="0"/>
              <a:t>to </a:t>
            </a:r>
            <a:r>
              <a:rPr lang="en-US" sz="2400" dirty="0"/>
              <a:t>simplify the multiclass classification problem into a binary classification problem aiming to improve overall model performance</a:t>
            </a:r>
            <a:r>
              <a:rPr lang="en-US" dirty="0" smtClean="0"/>
              <a:t>.</a:t>
            </a:r>
            <a:endParaRPr lang="en-IN"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875" y="1581150"/>
            <a:ext cx="8201025" cy="369332"/>
          </a:xfrm>
          <a:prstGeom prst="rect">
            <a:avLst/>
          </a:prstGeom>
          <a:noFill/>
        </p:spPr>
        <p:txBody>
          <a:bodyPr wrap="square" rtlCol="0">
            <a:spAutoFit/>
          </a:bodyPr>
          <a:lstStyle/>
          <a:p>
            <a:r>
              <a:rPr lang="en-US" dirty="0"/>
              <a:t>The effectiveness of this approach </a:t>
            </a:r>
            <a:endParaRPr lang="en-IN" dirty="0"/>
          </a:p>
        </p:txBody>
      </p:sp>
      <p:pic>
        <p:nvPicPr>
          <p:cNvPr id="5" name="Picture 4">
            <a:extLst>
              <a:ext uri="{FF2B5EF4-FFF2-40B4-BE49-F238E27FC236}">
                <a16:creationId xmlns=""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7" name="TextBox 6"/>
          <p:cNvSpPr txBox="1"/>
          <p:nvPr/>
        </p:nvSpPr>
        <p:spPr>
          <a:xfrm>
            <a:off x="3057525" y="2305050"/>
            <a:ext cx="6010275" cy="2308324"/>
          </a:xfrm>
          <a:prstGeom prst="rect">
            <a:avLst/>
          </a:prstGeom>
          <a:noFill/>
        </p:spPr>
        <p:txBody>
          <a:bodyPr wrap="square" rtlCol="0">
            <a:spAutoFit/>
          </a:bodyPr>
          <a:lstStyle/>
          <a:p>
            <a:r>
              <a:rPr lang="en-US" sz="2400" dirty="0" smtClean="0"/>
              <a:t>The effectiveness of this approach is </a:t>
            </a:r>
            <a:r>
              <a:rPr lang="en-US" sz="2400" dirty="0"/>
              <a:t>validated using a benchmark dataset </a:t>
            </a:r>
            <a:r>
              <a:rPr lang="en-US" sz="2400" dirty="0" smtClean="0"/>
              <a:t>from </a:t>
            </a:r>
            <a:r>
              <a:rPr lang="en-US" sz="2400" dirty="0" err="1"/>
              <a:t>K</a:t>
            </a:r>
            <a:r>
              <a:rPr lang="en-US" sz="2400" dirty="0" err="1" smtClean="0"/>
              <a:t>aggle</a:t>
            </a:r>
            <a:r>
              <a:rPr lang="en-US" sz="2400" dirty="0" smtClean="0"/>
              <a:t> </a:t>
            </a:r>
            <a:r>
              <a:rPr lang="en-US" sz="2400" dirty="0" smtClean="0"/>
              <a:t>for </a:t>
            </a:r>
            <a:r>
              <a:rPr lang="en-US" sz="2400" dirty="0"/>
              <a:t>speech emotion recognition. Based on the results obtained from the experiments, this approach outperforms state-of-the-art models with an accuracy of 98.8</a:t>
            </a:r>
            <a:r>
              <a:rPr lang="en-US" sz="2400" dirty="0" smtClean="0"/>
              <a:t>%</a:t>
            </a:r>
            <a:endParaRPr lang="en-IN" sz="2400" dirty="0"/>
          </a:p>
        </p:txBody>
      </p:sp>
      <p:sp>
        <p:nvSpPr>
          <p:cNvPr id="8" name="TextBox 7">
            <a:extLst>
              <a:ext uri="{FF2B5EF4-FFF2-40B4-BE49-F238E27FC236}">
                <a16:creationId xmlns=""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Tree>
    <p:extLst>
      <p:ext uri="{BB962C8B-B14F-4D97-AF65-F5344CB8AC3E}">
        <p14:creationId xmlns:p14="http://schemas.microsoft.com/office/powerpoint/2010/main" val="418478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8" name="TextBox 7">
            <a:extLst>
              <a:ext uri="{FF2B5EF4-FFF2-40B4-BE49-F238E27FC236}">
                <a16:creationId xmlns="" xmlns:a16="http://schemas.microsoft.com/office/drawing/2014/main" id="{B5C6F4D3-A7BB-4C89-A219-661F198EFCA7}"/>
              </a:ext>
            </a:extLst>
          </p:cNvPr>
          <p:cNvSpPr txBox="1"/>
          <p:nvPr/>
        </p:nvSpPr>
        <p:spPr>
          <a:xfrm>
            <a:off x="4751495" y="1545818"/>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6" name="TextBox 5"/>
          <p:cNvSpPr txBox="1"/>
          <p:nvPr/>
        </p:nvSpPr>
        <p:spPr>
          <a:xfrm>
            <a:off x="3248025" y="2660640"/>
            <a:ext cx="5857875" cy="2677656"/>
          </a:xfrm>
          <a:prstGeom prst="rect">
            <a:avLst/>
          </a:prstGeom>
          <a:noFill/>
        </p:spPr>
        <p:txBody>
          <a:bodyPr wrap="square" rtlCol="0">
            <a:spAutoFit/>
          </a:bodyPr>
          <a:lstStyle/>
          <a:p>
            <a:r>
              <a:rPr lang="en-IN" sz="2400" dirty="0" smtClean="0"/>
              <a:t>The idea has been executed by using the concept from the research paper</a:t>
            </a:r>
            <a:r>
              <a:rPr lang="en-IN" sz="2400" dirty="0"/>
              <a:t>: </a:t>
            </a:r>
            <a:r>
              <a:rPr lang="en-IN" sz="2400" dirty="0">
                <a:hlinkClick r:id="rId3"/>
              </a:rPr>
              <a:t>https://</a:t>
            </a:r>
            <a:r>
              <a:rPr lang="en-IN" sz="2400" dirty="0" smtClean="0">
                <a:hlinkClick r:id="rId3"/>
              </a:rPr>
              <a:t>www.sciencedirect.com/science/article/abs/pii/S1746809420300501</a:t>
            </a:r>
            <a:r>
              <a:rPr lang="en-IN" sz="2400" dirty="0" smtClean="0"/>
              <a:t> by the authors: Dias </a:t>
            </a:r>
            <a:r>
              <a:rPr lang="en-IN" sz="2400" dirty="0" err="1" smtClean="0"/>
              <a:t>Issa</a:t>
            </a:r>
            <a:r>
              <a:rPr lang="en-IN" sz="2400" dirty="0" smtClean="0"/>
              <a:t>, </a:t>
            </a:r>
            <a:r>
              <a:rPr lang="en-IN" sz="2400" dirty="0" err="1" smtClean="0"/>
              <a:t>Fatir</a:t>
            </a:r>
            <a:r>
              <a:rPr lang="en-IN" sz="2400" dirty="0" smtClean="0"/>
              <a:t> </a:t>
            </a:r>
            <a:r>
              <a:rPr lang="en-IN" sz="2400" dirty="0" err="1" smtClean="0"/>
              <a:t>Demirci</a:t>
            </a:r>
            <a:r>
              <a:rPr lang="en-IN" sz="2400" dirty="0"/>
              <a:t> </a:t>
            </a:r>
            <a:r>
              <a:rPr lang="en-IN" sz="2400" dirty="0" smtClean="0"/>
              <a:t>and Adnan </a:t>
            </a:r>
            <a:r>
              <a:rPr lang="en-IN" sz="2400" dirty="0" err="1" smtClean="0"/>
              <a:t>Yadici</a:t>
            </a:r>
            <a:r>
              <a:rPr lang="en-IN" sz="2400" dirty="0" smtClean="0"/>
              <a:t>. All credits reside with the authors. </a:t>
            </a:r>
          </a:p>
          <a:p>
            <a:endParaRPr lang="en-IN" sz="2400" dirty="0"/>
          </a:p>
        </p:txBody>
      </p:sp>
      <p:sp>
        <p:nvSpPr>
          <p:cNvPr id="9" name="TextBox 8">
            <a:extLst>
              <a:ext uri="{FF2B5EF4-FFF2-40B4-BE49-F238E27FC236}">
                <a16:creationId xmlns=""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Tree>
    <p:extLst>
      <p:ext uri="{BB962C8B-B14F-4D97-AF65-F5344CB8AC3E}">
        <p14:creationId xmlns:p14="http://schemas.microsoft.com/office/powerpoint/2010/main" val="28788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8" name="TextBox 7">
            <a:extLst>
              <a:ext uri="{FF2B5EF4-FFF2-40B4-BE49-F238E27FC236}">
                <a16:creationId xmlns="" xmlns:a16="http://schemas.microsoft.com/office/drawing/2014/main" id="{C8951881-1D60-49A5-8A64-FBF0355C218C}"/>
              </a:ext>
            </a:extLst>
          </p:cNvPr>
          <p:cNvSpPr txBox="1"/>
          <p:nvPr/>
        </p:nvSpPr>
        <p:spPr>
          <a:xfrm>
            <a:off x="3743416" y="1555968"/>
            <a:ext cx="4705165"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a:t>
            </a:r>
          </a:p>
          <a:p>
            <a:pPr algn="ctr"/>
            <a:r>
              <a:rPr lang="en-IN" sz="4400" b="1" dirty="0">
                <a:latin typeface="Times New Roman" panose="02020603050405020304" pitchFamily="18" charset="0"/>
                <a:cs typeface="Times New Roman" panose="02020603050405020304" pitchFamily="18" charset="0"/>
              </a:rPr>
              <a:t>STACK </a:t>
            </a:r>
          </a:p>
        </p:txBody>
      </p:sp>
      <p:sp>
        <p:nvSpPr>
          <p:cNvPr id="5" name="TextBox 4"/>
          <p:cNvSpPr txBox="1"/>
          <p:nvPr/>
        </p:nvSpPr>
        <p:spPr>
          <a:xfrm>
            <a:off x="2914650" y="3137455"/>
            <a:ext cx="626745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err="1" smtClean="0"/>
              <a:t>Jupyter</a:t>
            </a:r>
            <a:r>
              <a:rPr lang="en-IN" sz="2400" dirty="0" smtClean="0"/>
              <a:t> </a:t>
            </a:r>
            <a:r>
              <a:rPr lang="en-IN" sz="2400" dirty="0"/>
              <a:t>Notebook</a:t>
            </a:r>
            <a:endParaRPr lang="en-IN" sz="2400" dirty="0" smtClean="0"/>
          </a:p>
          <a:p>
            <a:pPr marL="342900" indent="-342900">
              <a:buFont typeface="Arial" panose="020B0604020202020204" pitchFamily="34" charset="0"/>
              <a:buChar char="•"/>
            </a:pPr>
            <a:r>
              <a:rPr lang="en-IN" sz="2400" dirty="0" err="1" smtClean="0"/>
              <a:t>Numty</a:t>
            </a:r>
            <a:r>
              <a:rPr lang="en-IN" sz="2400" dirty="0" smtClean="0"/>
              <a:t>, Pandas, </a:t>
            </a:r>
            <a:r>
              <a:rPr lang="en-IN" sz="2400" dirty="0" err="1" smtClean="0"/>
              <a:t>Librosa</a:t>
            </a:r>
            <a:r>
              <a:rPr lang="en-IN" sz="2400" dirty="0" smtClean="0"/>
              <a:t>, </a:t>
            </a:r>
            <a:r>
              <a:rPr lang="en-IN" sz="2400" dirty="0" err="1" smtClean="0"/>
              <a:t>Matplotlib</a:t>
            </a:r>
            <a:r>
              <a:rPr lang="en-IN" sz="2400" dirty="0" smtClean="0"/>
              <a:t>, </a:t>
            </a:r>
            <a:r>
              <a:rPr lang="en-IN" sz="2400" dirty="0" err="1" smtClean="0"/>
              <a:t>Tansor</a:t>
            </a:r>
            <a:r>
              <a:rPr lang="en-IN" sz="2400" dirty="0" smtClean="0"/>
              <a:t> flow, </a:t>
            </a:r>
            <a:r>
              <a:rPr lang="en-IN" sz="2400" dirty="0" err="1" smtClean="0"/>
              <a:t>Keras</a:t>
            </a:r>
            <a:r>
              <a:rPr lang="en-IN" sz="2400" dirty="0" smtClean="0"/>
              <a:t> (libraries)</a:t>
            </a:r>
          </a:p>
          <a:p>
            <a:pPr marL="342900" indent="-342900">
              <a:buFont typeface="Arial" panose="020B0604020202020204" pitchFamily="34" charset="0"/>
              <a:buChar char="•"/>
            </a:pPr>
            <a:r>
              <a:rPr lang="en-IN" sz="2400" dirty="0" smtClean="0"/>
              <a:t>Dataset imported from </a:t>
            </a:r>
            <a:r>
              <a:rPr lang="en-IN" sz="2400" dirty="0" err="1" smtClean="0"/>
              <a:t>Kaggle</a:t>
            </a:r>
            <a:r>
              <a:rPr lang="en-IN" sz="2400" dirty="0"/>
              <a:t>: https://</a:t>
            </a:r>
            <a:r>
              <a:rPr lang="en-IN" sz="2400" dirty="0" smtClean="0"/>
              <a:t>www.kaggle.com/ejlok1/toronto-emotional-speech-set-tess</a:t>
            </a:r>
          </a:p>
        </p:txBody>
      </p:sp>
      <p:sp>
        <p:nvSpPr>
          <p:cNvPr id="9" name="TextBox 8">
            <a:extLst>
              <a:ext uri="{FF2B5EF4-FFF2-40B4-BE49-F238E27FC236}">
                <a16:creationId xmlns="" xmlns:a16="http://schemas.microsoft.com/office/drawing/2014/main" id="{E459827E-67EA-40D1-BB28-4A63AE98FEB5}"/>
              </a:ext>
            </a:extLst>
          </p:cNvPr>
          <p:cNvSpPr txBox="1"/>
          <p:nvPr/>
        </p:nvSpPr>
        <p:spPr>
          <a:xfrm>
            <a:off x="500478" y="183011"/>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27904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 xmlns:a16="http://schemas.microsoft.com/office/drawing/2014/main" id="{E302F7EC-38CB-44E5-A007-B60C1C4BD18F}"/>
              </a:ext>
            </a:extLst>
          </p:cNvPr>
          <p:cNvSpPr txBox="1"/>
          <p:nvPr/>
        </p:nvSpPr>
        <p:spPr>
          <a:xfrm>
            <a:off x="2136558" y="1653621"/>
            <a:ext cx="7918882"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 </a:t>
            </a:r>
          </a:p>
        </p:txBody>
      </p:sp>
      <p:sp>
        <p:nvSpPr>
          <p:cNvPr id="8" name="TextBox 7"/>
          <p:cNvSpPr txBox="1"/>
          <p:nvPr/>
        </p:nvSpPr>
        <p:spPr>
          <a:xfrm>
            <a:off x="3057525" y="3571875"/>
            <a:ext cx="6162675" cy="1569660"/>
          </a:xfrm>
          <a:prstGeom prst="rect">
            <a:avLst/>
          </a:prstGeom>
          <a:noFill/>
        </p:spPr>
        <p:txBody>
          <a:bodyPr wrap="square" rtlCol="0">
            <a:spAutoFit/>
          </a:bodyPr>
          <a:lstStyle/>
          <a:p>
            <a:r>
              <a:rPr lang="en-IN" sz="2400" dirty="0" smtClean="0"/>
              <a:t>Convolution Neural Network – Long Short Term Memory Network (CNN-LSTM) Architecture for Binary </a:t>
            </a:r>
            <a:r>
              <a:rPr lang="en-IN" sz="2400" dirty="0"/>
              <a:t>C</a:t>
            </a:r>
            <a:r>
              <a:rPr lang="en-IN" sz="2400" dirty="0" smtClean="0"/>
              <a:t>lassification assembled using Multi – Layer </a:t>
            </a:r>
            <a:r>
              <a:rPr lang="en-IN" sz="2400" dirty="0" err="1" smtClean="0"/>
              <a:t>Perceptoron</a:t>
            </a:r>
            <a:endParaRPr lang="en-IN" sz="2400" dirty="0" smtClean="0"/>
          </a:p>
        </p:txBody>
      </p:sp>
      <p:sp>
        <p:nvSpPr>
          <p:cNvPr id="9" name="TextBox 8">
            <a:extLst>
              <a:ext uri="{FF2B5EF4-FFF2-40B4-BE49-F238E27FC236}">
                <a16:creationId xmlns=""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37457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 xmlns:a16="http://schemas.microsoft.com/office/drawing/2014/main" id="{6DEEC449-C851-4B76-B087-43C8E71A11B9}"/>
              </a:ext>
            </a:extLst>
          </p:cNvPr>
          <p:cNvSpPr txBox="1"/>
          <p:nvPr/>
        </p:nvSpPr>
        <p:spPr>
          <a:xfrm>
            <a:off x="4006418" y="1562725"/>
            <a:ext cx="4003830"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8" name="TextBox 7"/>
          <p:cNvSpPr txBox="1"/>
          <p:nvPr/>
        </p:nvSpPr>
        <p:spPr>
          <a:xfrm>
            <a:off x="2967208" y="3245842"/>
            <a:ext cx="6257582" cy="1938992"/>
          </a:xfrm>
          <a:prstGeom prst="rect">
            <a:avLst/>
          </a:prstGeom>
          <a:noFill/>
        </p:spPr>
        <p:txBody>
          <a:bodyPr wrap="square" rtlCol="0">
            <a:spAutoFit/>
          </a:bodyPr>
          <a:lstStyle/>
          <a:p>
            <a:r>
              <a:rPr lang="en-IN" sz="2400" dirty="0" smtClean="0"/>
              <a:t>Times like COVID have forced corporate organizations to shift to an online infrastructure to carry out the simplest of the everyday procedures like formal meetings with clients, or light brainstorming sessions to bigger</a:t>
            </a:r>
            <a:endParaRPr lang="en-IN" sz="2400" dirty="0"/>
          </a:p>
        </p:txBody>
      </p:sp>
      <p:sp>
        <p:nvSpPr>
          <p:cNvPr id="9" name="TextBox 8"/>
          <p:cNvSpPr txBox="1"/>
          <p:nvPr/>
        </p:nvSpPr>
        <p:spPr>
          <a:xfrm>
            <a:off x="466725" y="230188"/>
            <a:ext cx="1827744" cy="584775"/>
          </a:xfrm>
          <a:prstGeom prst="rect">
            <a:avLst/>
          </a:prstGeom>
          <a:noFill/>
        </p:spPr>
        <p:txBody>
          <a:bodyPr wrap="non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SLIDE  </a:t>
            </a:r>
            <a:r>
              <a:rPr lang="en-IN" sz="3200" b="1" dirty="0" smtClean="0">
                <a:solidFill>
                  <a:schemeClr val="bg1"/>
                </a:solidFill>
                <a:latin typeface="Times New Roman" panose="02020603050405020304" pitchFamily="18" charset="0"/>
                <a:cs typeface="Times New Roman" panose="02020603050405020304" pitchFamily="18" charset="0"/>
              </a:rPr>
              <a:t>7</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0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p:cNvSpPr txBox="1"/>
          <p:nvPr/>
        </p:nvSpPr>
        <p:spPr>
          <a:xfrm>
            <a:off x="3000376" y="1825625"/>
            <a:ext cx="6241948" cy="3785652"/>
          </a:xfrm>
          <a:prstGeom prst="rect">
            <a:avLst/>
          </a:prstGeom>
          <a:noFill/>
        </p:spPr>
        <p:txBody>
          <a:bodyPr wrap="square" rtlCol="0">
            <a:spAutoFit/>
          </a:bodyPr>
          <a:lstStyle/>
          <a:p>
            <a:r>
              <a:rPr lang="en-IN" sz="2400" dirty="0"/>
              <a:t>programmes and worldwide seminars presented</a:t>
            </a:r>
          </a:p>
          <a:p>
            <a:r>
              <a:rPr lang="en-IN" sz="2400" dirty="0" smtClean="0"/>
              <a:t>to </a:t>
            </a:r>
            <a:r>
              <a:rPr lang="en-IN" sz="2400" dirty="0"/>
              <a:t>millions of </a:t>
            </a:r>
            <a:r>
              <a:rPr lang="en-IN" sz="2400" dirty="0" smtClean="0"/>
              <a:t>audience. This </a:t>
            </a:r>
            <a:r>
              <a:rPr lang="en-IN" sz="2400" i="1" u="sng" dirty="0"/>
              <a:t>Virtual Formal Meetings Preparative </a:t>
            </a:r>
            <a:r>
              <a:rPr lang="en-IN" sz="2400" i="1" u="sng" dirty="0" smtClean="0"/>
              <a:t>and </a:t>
            </a:r>
            <a:r>
              <a:rPr lang="en-IN" sz="2400" i="1" u="sng" dirty="0"/>
              <a:t>Tracking </a:t>
            </a:r>
            <a:r>
              <a:rPr lang="en-IN" sz="2400" i="1" u="sng" dirty="0" smtClean="0"/>
              <a:t>Software </a:t>
            </a:r>
            <a:r>
              <a:rPr lang="en-IN" sz="2400" dirty="0" smtClean="0"/>
              <a:t>would </a:t>
            </a:r>
            <a:r>
              <a:rPr lang="en-IN" sz="2400" dirty="0"/>
              <a:t>allow </a:t>
            </a:r>
            <a:r>
              <a:rPr lang="en-IN" sz="2400" dirty="0" smtClean="0"/>
              <a:t>an organization</a:t>
            </a:r>
            <a:r>
              <a:rPr lang="en-IN" sz="2400" dirty="0"/>
              <a:t> </a:t>
            </a:r>
            <a:r>
              <a:rPr lang="en-IN" sz="2400" dirty="0" smtClean="0"/>
              <a:t>to </a:t>
            </a:r>
            <a:r>
              <a:rPr lang="en-IN" sz="2400" dirty="0"/>
              <a:t>carry out smooth formal events </a:t>
            </a:r>
            <a:r>
              <a:rPr lang="en-IN" sz="2400" dirty="0" smtClean="0"/>
              <a:t>and </a:t>
            </a:r>
            <a:r>
              <a:rPr lang="en-IN" sz="2400" dirty="0"/>
              <a:t>meets </a:t>
            </a:r>
            <a:r>
              <a:rPr lang="en-IN" sz="2400" dirty="0" smtClean="0"/>
              <a:t>without </a:t>
            </a:r>
            <a:r>
              <a:rPr lang="en-IN" sz="2400" dirty="0"/>
              <a:t>the hassle and panic of what ifs. Here, </a:t>
            </a:r>
            <a:r>
              <a:rPr lang="en-IN" sz="2400" dirty="0" smtClean="0"/>
              <a:t>one’s behaviour </a:t>
            </a:r>
            <a:r>
              <a:rPr lang="en-IN" sz="2400" dirty="0"/>
              <a:t>is </a:t>
            </a:r>
            <a:r>
              <a:rPr lang="en-IN" sz="2400" dirty="0" smtClean="0"/>
              <a:t>constantly monitored </a:t>
            </a:r>
            <a:r>
              <a:rPr lang="en-IN" sz="2400" dirty="0"/>
              <a:t>and </a:t>
            </a:r>
            <a:r>
              <a:rPr lang="en-IN" sz="2400" dirty="0" err="1"/>
              <a:t>analyzed</a:t>
            </a:r>
            <a:r>
              <a:rPr lang="en-IN" sz="2400" dirty="0"/>
              <a:t>. </a:t>
            </a:r>
            <a:r>
              <a:rPr lang="en-IN" sz="2400" dirty="0" smtClean="0"/>
              <a:t>And </a:t>
            </a:r>
            <a:r>
              <a:rPr lang="en-IN" sz="2400" dirty="0"/>
              <a:t>the speakers </a:t>
            </a:r>
            <a:r>
              <a:rPr lang="en-IN" sz="2400" dirty="0" smtClean="0"/>
              <a:t>can </a:t>
            </a:r>
            <a:r>
              <a:rPr lang="en-IN" sz="2400" dirty="0"/>
              <a:t>get personally notified so that </a:t>
            </a:r>
            <a:r>
              <a:rPr lang="en-IN" sz="2400" dirty="0" smtClean="0"/>
              <a:t>one </a:t>
            </a:r>
            <a:r>
              <a:rPr lang="en-IN" sz="2400" dirty="0"/>
              <a:t>can self access and improve.</a:t>
            </a:r>
          </a:p>
          <a:p>
            <a:endParaRPr lang="en-IN" sz="2400" dirty="0"/>
          </a:p>
        </p:txBody>
      </p:sp>
      <p:sp>
        <p:nvSpPr>
          <p:cNvPr id="8" name="TextBox 7"/>
          <p:cNvSpPr txBox="1"/>
          <p:nvPr/>
        </p:nvSpPr>
        <p:spPr>
          <a:xfrm>
            <a:off x="485775" y="228600"/>
            <a:ext cx="1827744" cy="584775"/>
          </a:xfrm>
          <a:prstGeom prst="rect">
            <a:avLst/>
          </a:prstGeom>
          <a:noFill/>
        </p:spPr>
        <p:txBody>
          <a:bodyPr wrap="non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SLIDE  8</a:t>
            </a:r>
          </a:p>
        </p:txBody>
      </p:sp>
      <p:sp>
        <p:nvSpPr>
          <p:cNvPr id="9" name="TextBox 8"/>
          <p:cNvSpPr txBox="1"/>
          <p:nvPr/>
        </p:nvSpPr>
        <p:spPr>
          <a:xfrm>
            <a:off x="9047913" y="6050290"/>
            <a:ext cx="2375458" cy="523220"/>
          </a:xfrm>
          <a:prstGeom prst="rect">
            <a:avLst/>
          </a:prstGeom>
          <a:noFill/>
        </p:spPr>
        <p:txBody>
          <a:bodyPr wrap="none" rtlCol="0">
            <a:spAutoFit/>
          </a:bodyPr>
          <a:lstStyle/>
          <a:p>
            <a:r>
              <a:rPr lang="en-IN" sz="2800" b="1" dirty="0" smtClean="0">
                <a:latin typeface="Times New Roman" panose="02020603050405020304" pitchFamily="18" charset="0"/>
                <a:cs typeface="Times New Roman" panose="02020603050405020304" pitchFamily="18" charset="0"/>
              </a:rPr>
              <a:t>THANK YOU</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306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Microsoft account</cp:lastModifiedBy>
  <cp:revision>35</cp:revision>
  <dcterms:created xsi:type="dcterms:W3CDTF">2021-07-29T07:28:42Z</dcterms:created>
  <dcterms:modified xsi:type="dcterms:W3CDTF">2021-07-30T03:52:58Z</dcterms:modified>
</cp:coreProperties>
</file>