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3733CA-5971-49A5-A0AF-3ADD61D8BE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4231507-4022-4E4B-842C-8056E4A38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405B903D-3E3A-463B-BEC5-2907DC670149}"/>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xmlns="" id="{64028F0E-3268-4886-A6B7-524777D29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D8067B9-FA81-4582-8FEB-F1AD1C203F28}"/>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8864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F17FB7-CE37-4B47-8136-73D5C295E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CE1D401-7700-485D-85F9-FF3FFBDB0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6FE9A0D-2865-4269-B14B-69CC47D86060}"/>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xmlns="" id="{9B3CE9E3-9C34-4733-8052-F94777B74B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74273CD-9285-4E73-81BE-836C839224D4}"/>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9713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D61E63E-08A8-4433-917F-98F23689EB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48A6125-4E6A-47B5-9EDA-AD78DE2949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969A64B-C9B6-4662-A72B-C6CE6F974807}"/>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xmlns="" id="{161EC123-1E2B-4F6A-915F-15F9084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BAD06BF-8F9A-4EFD-9278-CD8E1E41402D}"/>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7520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0ABFF3-D858-48BD-94B3-81E02C2BBF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E00E011-ACA0-40F2-A2C4-AADA62ACC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9453DF8-06F0-472F-A5D3-96A82D5043B1}"/>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xmlns="" id="{3E8A30BE-9F76-42E4-B683-8940B808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49AA5BC-F189-4627-A619-F57064289625}"/>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63134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C0931C-2CB0-436D-8BA4-AB16CC423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EF47AB1-E1F6-40A7-8865-A1883C5CE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25F0273-7502-47C9-B791-902DBBCBC06E}"/>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xmlns="" id="{FAA6B3FA-5699-4520-ACA9-AE62D00C4B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2583688-5B72-426C-B432-F4D10A39B34E}"/>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9028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CAF81B-D5CA-45D9-A7F6-505574952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32A4AC9-EBBB-4C84-B84E-464419286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482BF70-BB2E-499A-A91E-FFCC2751A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D671F50-6818-4513-8564-C59FA3D3E378}"/>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6" name="Footer Placeholder 5">
            <a:extLst>
              <a:ext uri="{FF2B5EF4-FFF2-40B4-BE49-F238E27FC236}">
                <a16:creationId xmlns:a16="http://schemas.microsoft.com/office/drawing/2014/main" xmlns="" id="{9685900A-5BAA-477A-95B3-AF2BF57B8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188863E-D6A0-4218-A79A-04912C51AA97}"/>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5540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489E99-A8D8-40CB-A136-755B193054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0FC309A-A9B3-4ECC-83E6-B26FB8172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1862DA2-A3FB-421C-B546-6E84967731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AEBB82E2-ED3C-4F14-A459-812EDF810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2A7C10A-9E8E-4638-B35D-6539974B4D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BEB2B99-F613-4D64-8A1F-EB81741E6D8E}"/>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8" name="Footer Placeholder 7">
            <a:extLst>
              <a:ext uri="{FF2B5EF4-FFF2-40B4-BE49-F238E27FC236}">
                <a16:creationId xmlns:a16="http://schemas.microsoft.com/office/drawing/2014/main" xmlns="" id="{BB30E2B8-24F7-4DF8-A2D3-5474824937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4B79B71B-06A5-49BC-B437-6F766700D5B3}"/>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215484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A388BC-6B52-4F40-B6AA-59093DC13E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46CDEE8-5819-4128-B7C0-62238350B233}"/>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4" name="Footer Placeholder 3">
            <a:extLst>
              <a:ext uri="{FF2B5EF4-FFF2-40B4-BE49-F238E27FC236}">
                <a16:creationId xmlns:a16="http://schemas.microsoft.com/office/drawing/2014/main" xmlns="" id="{AB3B2DE0-C653-4220-BEBB-F69803929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7A8F69CD-E869-4354-A049-A3E192318AF1}"/>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09542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7DA5830-F343-41AC-A794-205F3E699B4E}"/>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3" name="Footer Placeholder 2">
            <a:extLst>
              <a:ext uri="{FF2B5EF4-FFF2-40B4-BE49-F238E27FC236}">
                <a16:creationId xmlns:a16="http://schemas.microsoft.com/office/drawing/2014/main" xmlns="" id="{0AF95466-8536-42C9-914D-A9CBDD8255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BE8DCA77-6E57-490F-817D-A5725FD06982}"/>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42434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4646D3-504C-47A9-9FD0-7A590C468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BDA0347-9901-4FDD-BFF2-CFAEA684A3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C72D2A5-D9D1-4C0D-A61A-16EB13DC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99D168D-D1C6-4B3E-8FC0-32EE382ADB83}"/>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6" name="Footer Placeholder 5">
            <a:extLst>
              <a:ext uri="{FF2B5EF4-FFF2-40B4-BE49-F238E27FC236}">
                <a16:creationId xmlns:a16="http://schemas.microsoft.com/office/drawing/2014/main" xmlns="" id="{92D68917-B61B-4705-9832-9BD0C265B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7312860-4FF5-4864-B44A-B726F1133A0F}"/>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368120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F8BB2D-62A5-482E-8A05-A3486CE4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77863485-3B9A-4774-B276-680A28BA7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12D5D9C-E1DE-4FD3-8B0E-D51E489B2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57A3DF5-BB4D-48E6-B012-0C9A91E0F375}"/>
              </a:ext>
            </a:extLst>
          </p:cNvPr>
          <p:cNvSpPr>
            <a:spLocks noGrp="1"/>
          </p:cNvSpPr>
          <p:nvPr>
            <p:ph type="dt" sz="half" idx="10"/>
          </p:nvPr>
        </p:nvSpPr>
        <p:spPr/>
        <p:txBody>
          <a:bodyPr/>
          <a:lstStyle/>
          <a:p>
            <a:fld id="{7402F40B-4C67-443D-ABA3-FAAD07C5B96E}" type="datetimeFigureOut">
              <a:rPr lang="en-IN" smtClean="0"/>
              <a:t>29-07-2021</a:t>
            </a:fld>
            <a:endParaRPr lang="en-IN"/>
          </a:p>
        </p:txBody>
      </p:sp>
      <p:sp>
        <p:nvSpPr>
          <p:cNvPr id="6" name="Footer Placeholder 5">
            <a:extLst>
              <a:ext uri="{FF2B5EF4-FFF2-40B4-BE49-F238E27FC236}">
                <a16:creationId xmlns:a16="http://schemas.microsoft.com/office/drawing/2014/main" xmlns="" id="{A3DD8239-0E68-4C71-B8D6-57DF3F38F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B36E080-1794-4F93-BAD1-4DA3C1CF8DFC}"/>
              </a:ext>
            </a:extLst>
          </p:cNvPr>
          <p:cNvSpPr>
            <a:spLocks noGrp="1"/>
          </p:cNvSpPr>
          <p:nvPr>
            <p:ph type="sldNum" sz="quarter" idx="12"/>
          </p:nvPr>
        </p:nvSpPr>
        <p:spPr/>
        <p:txBody>
          <a:bodyPr/>
          <a:lstStyle/>
          <a:p>
            <a:fld id="{04A71071-71F2-4D84-9B28-CA4BD4EC8894}" type="slidenum">
              <a:rPr lang="en-IN" smtClean="0"/>
              <a:t>‹#›</a:t>
            </a:fld>
            <a:endParaRPr lang="en-IN"/>
          </a:p>
        </p:txBody>
      </p:sp>
    </p:spTree>
    <p:extLst>
      <p:ext uri="{BB962C8B-B14F-4D97-AF65-F5344CB8AC3E}">
        <p14:creationId xmlns:p14="http://schemas.microsoft.com/office/powerpoint/2010/main" val="17025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DB6F462-2225-4AF9-AADF-85308465D4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277D72A-A8E9-4CCF-9661-6367A44F2D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406C1A8-50EF-459B-B14B-4DA18A775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2F40B-4C67-443D-ABA3-FAAD07C5B96E}" type="datetimeFigureOut">
              <a:rPr lang="en-IN" smtClean="0"/>
              <a:t>29-07-2021</a:t>
            </a:fld>
            <a:endParaRPr lang="en-IN"/>
          </a:p>
        </p:txBody>
      </p:sp>
      <p:sp>
        <p:nvSpPr>
          <p:cNvPr id="5" name="Footer Placeholder 4">
            <a:extLst>
              <a:ext uri="{FF2B5EF4-FFF2-40B4-BE49-F238E27FC236}">
                <a16:creationId xmlns:a16="http://schemas.microsoft.com/office/drawing/2014/main" xmlns="" id="{FC2BACA3-B6FA-418E-9F8D-A2F187213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45A8F6A4-DFD8-4777-AA1A-5F9C9F0F8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1071-71F2-4D84-9B28-CA4BD4EC8894}" type="slidenum">
              <a:rPr lang="en-IN" smtClean="0"/>
              <a:t>‹#›</a:t>
            </a:fld>
            <a:endParaRPr lang="en-IN"/>
          </a:p>
        </p:txBody>
      </p:sp>
    </p:spTree>
    <p:extLst>
      <p:ext uri="{BB962C8B-B14F-4D97-AF65-F5344CB8AC3E}">
        <p14:creationId xmlns:p14="http://schemas.microsoft.com/office/powerpoint/2010/main" val="63839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B67E73-2B22-44F8-BC57-0AB55F4778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xmlns="" id="{5B2788A3-1625-45C3-8E49-072E7D37994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xmlns="" id="{E609BF8A-E39C-48EC-BF4B-31E1C56E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4" name="TextBox 3">
            <a:extLst>
              <a:ext uri="{FF2B5EF4-FFF2-40B4-BE49-F238E27FC236}">
                <a16:creationId xmlns:a16="http://schemas.microsoft.com/office/drawing/2014/main" xmlns="" id="{CF0DB6B0-5766-46DE-B466-DC0080D88952}"/>
              </a:ext>
            </a:extLst>
          </p:cNvPr>
          <p:cNvSpPr txBox="1"/>
          <p:nvPr/>
        </p:nvSpPr>
        <p:spPr>
          <a:xfrm>
            <a:off x="630315" y="145684"/>
            <a:ext cx="5752729" cy="646331"/>
          </a:xfrm>
          <a:prstGeom prst="rect">
            <a:avLst/>
          </a:prstGeom>
          <a:noFill/>
        </p:spPr>
        <p:txBody>
          <a:bodyPr wrap="square" rtlCol="0">
            <a:spAutoFit/>
          </a:bodyPr>
          <a:lstStyle/>
          <a:p>
            <a:r>
              <a:rPr lang="en-IN" sz="3600" b="1" dirty="0">
                <a:solidFill>
                  <a:schemeClr val="bg1"/>
                </a:solidFill>
                <a:latin typeface="Times New Roman" panose="02020603050405020304" pitchFamily="18" charset="0"/>
                <a:cs typeface="Times New Roman" panose="02020603050405020304" pitchFamily="18" charset="0"/>
              </a:rPr>
              <a:t>SLIDE 1 </a:t>
            </a:r>
          </a:p>
        </p:txBody>
      </p:sp>
      <p:sp>
        <p:nvSpPr>
          <p:cNvPr id="9" name="TextBox 8">
            <a:extLst>
              <a:ext uri="{FF2B5EF4-FFF2-40B4-BE49-F238E27FC236}">
                <a16:creationId xmlns:a16="http://schemas.microsoft.com/office/drawing/2014/main" xmlns="" id="{6956DD8C-520F-4BC4-A68F-119AD8E7EE6E}"/>
              </a:ext>
            </a:extLst>
          </p:cNvPr>
          <p:cNvSpPr txBox="1"/>
          <p:nvPr/>
        </p:nvSpPr>
        <p:spPr>
          <a:xfrm>
            <a:off x="2398643" y="1485820"/>
            <a:ext cx="7540487" cy="4247317"/>
          </a:xfrm>
          <a:prstGeom prst="rect">
            <a:avLst/>
          </a:prstGeom>
          <a:noFill/>
        </p:spPr>
        <p:txBody>
          <a:bodyPr wrap="square" rtlCol="0">
            <a:spAutoFit/>
          </a:bodyPr>
          <a:lstStyle/>
          <a:p>
            <a:pPr>
              <a:lnSpc>
                <a:spcPct val="150000"/>
              </a:lnSpc>
            </a:pPr>
            <a:r>
              <a:rPr lang="en-IN" sz="2000" dirty="0" smtClean="0">
                <a:latin typeface="Times New Roman" panose="02020603050405020304" pitchFamily="18" charset="0"/>
                <a:cs typeface="Times New Roman" panose="02020603050405020304" pitchFamily="18" charset="0"/>
              </a:rPr>
              <a:t>  1.Team Name : Marvel Minds</a:t>
            </a:r>
          </a:p>
          <a:p>
            <a:pPr>
              <a:lnSpc>
                <a:spcPct val="150000"/>
              </a:lnSpc>
            </a:pPr>
            <a:r>
              <a:rPr lang="en-IN" sz="2000" dirty="0" smtClean="0">
                <a:latin typeface="Times New Roman" panose="02020603050405020304" pitchFamily="18" charset="0"/>
                <a:cs typeface="Times New Roman" panose="02020603050405020304" pitchFamily="18" charset="0"/>
              </a:rPr>
              <a:t>  2. Members Name and Phone Numbers :</a:t>
            </a:r>
          </a:p>
          <a:p>
            <a:pPr>
              <a:lnSpc>
                <a:spcPct val="150000"/>
              </a:lnSpc>
            </a:pPr>
            <a:r>
              <a:rPr lang="en-IN" sz="2000" dirty="0" smtClean="0">
                <a:latin typeface="Times New Roman" panose="02020603050405020304" pitchFamily="18" charset="0"/>
                <a:cs typeface="Times New Roman" panose="02020603050405020304" pitchFamily="18" charset="0"/>
              </a:rPr>
              <a:t>       L.Haritha (Leader) - 9500352896 </a:t>
            </a:r>
            <a:r>
              <a:rPr lang="en-IN" sz="2000" dirty="0" smtClean="0">
                <a:latin typeface="Times New Roman" panose="02020603050405020304" pitchFamily="18" charset="0"/>
                <a:cs typeface="Times New Roman" panose="02020603050405020304" pitchFamily="18" charset="0"/>
              </a:rPr>
              <a:t>	</a:t>
            </a:r>
          </a:p>
          <a:p>
            <a:pPr>
              <a:lnSpc>
                <a:spcPct val="150000"/>
              </a:lnSpc>
            </a:pPr>
            <a:r>
              <a:rPr lang="en-IN" sz="2000" dirty="0" smtClean="0">
                <a:latin typeface="Times New Roman" panose="02020603050405020304" pitchFamily="18" charset="0"/>
                <a:cs typeface="Times New Roman" panose="02020603050405020304" pitchFamily="18" charset="0"/>
              </a:rPr>
              <a:t>       Anusha R                - 9361291316</a:t>
            </a:r>
          </a:p>
          <a:p>
            <a:pPr>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Kaaviya</a:t>
            </a:r>
            <a:r>
              <a:rPr lang="en-IN" sz="2000" dirty="0" smtClean="0">
                <a:latin typeface="Times New Roman" panose="02020603050405020304" pitchFamily="18" charset="0"/>
                <a:cs typeface="Times New Roman" panose="02020603050405020304" pitchFamily="18" charset="0"/>
              </a:rPr>
              <a:t> DT             - 9487716978</a:t>
            </a:r>
          </a:p>
          <a:p>
            <a:pPr>
              <a:lnSpc>
                <a:spcPct val="150000"/>
              </a:lnSpc>
            </a:pPr>
            <a:r>
              <a:rPr lang="en-IN" sz="2000" dirty="0" smtClean="0">
                <a:latin typeface="Times New Roman" panose="02020603050405020304" pitchFamily="18" charset="0"/>
                <a:cs typeface="Times New Roman" panose="02020603050405020304" pitchFamily="18" charset="0"/>
              </a:rPr>
              <a:t>       Teena T                    - 9445992452</a:t>
            </a:r>
            <a:r>
              <a:rPr lang="en-IN" sz="2000" dirty="0" smtClean="0">
                <a:latin typeface="Times New Roman" panose="02020603050405020304" pitchFamily="18" charset="0"/>
                <a:cs typeface="Times New Roman" panose="02020603050405020304" pitchFamily="18" charset="0"/>
              </a:rPr>
              <a:t>	</a:t>
            </a:r>
          </a:p>
          <a:p>
            <a:pPr>
              <a:lnSpc>
                <a:spcPct val="150000"/>
              </a:lnSpc>
            </a:pPr>
            <a:r>
              <a:rPr lang="en-IN" sz="2000" dirty="0" smtClean="0">
                <a:latin typeface="Times New Roman" panose="02020603050405020304" pitchFamily="18" charset="0"/>
                <a:cs typeface="Times New Roman" panose="02020603050405020304" pitchFamily="18" charset="0"/>
              </a:rPr>
              <a:t> 3. Domain name : Internet of Things</a:t>
            </a:r>
          </a:p>
          <a:p>
            <a:pPr>
              <a:lnSpc>
                <a:spcPct val="150000"/>
              </a:lnSpc>
            </a:pPr>
            <a:r>
              <a:rPr lang="en-IN" sz="2000" dirty="0" smtClean="0">
                <a:latin typeface="Times New Roman" panose="02020603050405020304" pitchFamily="18" charset="0"/>
                <a:cs typeface="Times New Roman" panose="02020603050405020304" pitchFamily="18" charset="0"/>
              </a:rPr>
              <a:t> 4. Problem statement: </a:t>
            </a:r>
            <a:r>
              <a:rPr lang="en-IN" sz="2000" dirty="0" err="1" smtClean="0">
                <a:latin typeface="Times New Roman" panose="02020603050405020304" pitchFamily="18" charset="0"/>
                <a:cs typeface="Times New Roman" panose="02020603050405020304" pitchFamily="18" charset="0"/>
              </a:rPr>
              <a:t>IoT</a:t>
            </a:r>
            <a:r>
              <a:rPr lang="en-IN" sz="2000" dirty="0" smtClean="0">
                <a:latin typeface="Times New Roman" panose="02020603050405020304" pitchFamily="18" charset="0"/>
                <a:cs typeface="Times New Roman" panose="02020603050405020304" pitchFamily="18" charset="0"/>
              </a:rPr>
              <a:t> based </a:t>
            </a:r>
            <a:r>
              <a:rPr lang="en-IN" sz="2000" dirty="0" smtClean="0">
                <a:latin typeface="Times New Roman" panose="02020603050405020304" pitchFamily="18" charset="0"/>
                <a:cs typeface="Times New Roman" panose="02020603050405020304" pitchFamily="18" charset="0"/>
              </a:rPr>
              <a:t>a</a:t>
            </a:r>
            <a:r>
              <a:rPr lang="en-IN" sz="2000" dirty="0" smtClean="0">
                <a:latin typeface="Times New Roman" panose="02020603050405020304" pitchFamily="18" charset="0"/>
                <a:cs typeface="Times New Roman" panose="02020603050405020304" pitchFamily="18" charset="0"/>
              </a:rPr>
              <a:t>pp </a:t>
            </a:r>
            <a:r>
              <a:rPr lang="en-IN" sz="2000" dirty="0" smtClean="0">
                <a:latin typeface="Times New Roman" panose="02020603050405020304" pitchFamily="18" charset="0"/>
                <a:cs typeface="Times New Roman" panose="02020603050405020304" pitchFamily="18" charset="0"/>
              </a:rPr>
              <a:t>f</a:t>
            </a:r>
            <a:r>
              <a:rPr lang="en-IN" sz="2000" dirty="0" smtClean="0">
                <a:latin typeface="Times New Roman" panose="02020603050405020304" pitchFamily="18" charset="0"/>
                <a:cs typeface="Times New Roman" panose="02020603050405020304" pitchFamily="18" charset="0"/>
              </a:rPr>
              <a:t>or </a:t>
            </a:r>
            <a:r>
              <a:rPr lang="en-IN" sz="2000" dirty="0" smtClean="0">
                <a:latin typeface="Times New Roman" panose="02020603050405020304" pitchFamily="18" charset="0"/>
                <a:cs typeface="Times New Roman" panose="02020603050405020304" pitchFamily="18" charset="0"/>
              </a:rPr>
              <a:t>c</a:t>
            </a:r>
            <a:r>
              <a:rPr lang="en-IN" sz="2000" dirty="0" smtClean="0">
                <a:latin typeface="Times New Roman" panose="02020603050405020304" pitchFamily="18" charset="0"/>
                <a:cs typeface="Times New Roman" panose="02020603050405020304" pitchFamily="18" charset="0"/>
              </a:rPr>
              <a:t>hecking </a:t>
            </a:r>
            <a:r>
              <a:rPr lang="en-IN" sz="2000" dirty="0" smtClean="0">
                <a:latin typeface="Times New Roman" panose="02020603050405020304" pitchFamily="18" charset="0"/>
                <a:cs typeface="Times New Roman" panose="02020603050405020304" pitchFamily="18" charset="0"/>
              </a:rPr>
              <a:t>t</a:t>
            </a:r>
            <a:r>
              <a:rPr lang="en-IN" sz="2000" dirty="0" smtClean="0">
                <a:latin typeface="Times New Roman" panose="02020603050405020304" pitchFamily="18" charset="0"/>
                <a:cs typeface="Times New Roman" panose="02020603050405020304" pitchFamily="18" charset="0"/>
              </a:rPr>
              <a:t>he </a:t>
            </a:r>
            <a:r>
              <a:rPr lang="en-IN" sz="2000" dirty="0" smtClean="0">
                <a:latin typeface="Times New Roman" panose="02020603050405020304" pitchFamily="18" charset="0"/>
                <a:cs typeface="Times New Roman" panose="02020603050405020304" pitchFamily="18" charset="0"/>
              </a:rPr>
              <a:t>h</a:t>
            </a:r>
            <a:r>
              <a:rPr lang="en-IN" sz="2000" dirty="0" smtClean="0">
                <a:latin typeface="Times New Roman" panose="02020603050405020304" pitchFamily="18" charset="0"/>
                <a:cs typeface="Times New Roman" panose="02020603050405020304" pitchFamily="18" charset="0"/>
              </a:rPr>
              <a:t>ealth of all      patients via sensors in hospitals</a:t>
            </a:r>
          </a:p>
        </p:txBody>
      </p:sp>
    </p:spTree>
    <p:extLst>
      <p:ext uri="{BB962C8B-B14F-4D97-AF65-F5344CB8AC3E}">
        <p14:creationId xmlns:p14="http://schemas.microsoft.com/office/powerpoint/2010/main" val="242383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3D094A-5D02-42B4-8132-01896C9F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2E101F98-A24A-46A8-A3E8-EF567DCBF1D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99F6108C-EBEB-42C4-A8A6-FD22C7B0F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2" y="-92765"/>
            <a:ext cx="12192002" cy="6857999"/>
          </a:xfrm>
          <a:prstGeom prst="rect">
            <a:avLst/>
          </a:prstGeom>
        </p:spPr>
      </p:pic>
      <p:sp>
        <p:nvSpPr>
          <p:cNvPr id="14" name="TextBox 13">
            <a:extLst>
              <a:ext uri="{FF2B5EF4-FFF2-40B4-BE49-F238E27FC236}">
                <a16:creationId xmlns:a16="http://schemas.microsoft.com/office/drawing/2014/main" xmlns="" id="{F8F2BA90-2F41-4792-B44E-87442EF55334}"/>
              </a:ext>
            </a:extLst>
          </p:cNvPr>
          <p:cNvSpPr txBox="1"/>
          <p:nvPr/>
        </p:nvSpPr>
        <p:spPr>
          <a:xfrm>
            <a:off x="523783" y="122730"/>
            <a:ext cx="2610035" cy="646331"/>
          </a:xfrm>
          <a:prstGeom prst="rect">
            <a:avLst/>
          </a:prstGeom>
          <a:noFill/>
        </p:spPr>
        <p:txBody>
          <a:bodyPr wrap="square" rtlCol="0">
            <a:spAutoFit/>
          </a:bodyPr>
          <a:lstStyle/>
          <a:p>
            <a:r>
              <a:rPr lang="en-IN" sz="3600" b="1" dirty="0">
                <a:solidFill>
                  <a:schemeClr val="bg1"/>
                </a:solidFill>
                <a:latin typeface="Times New Roman" panose="02020603050405020304" pitchFamily="18" charset="0"/>
                <a:cs typeface="Times New Roman" panose="02020603050405020304" pitchFamily="18" charset="0"/>
              </a:rPr>
              <a:t>SLIDE  2</a:t>
            </a:r>
          </a:p>
        </p:txBody>
      </p:sp>
      <p:sp>
        <p:nvSpPr>
          <p:cNvPr id="15" name="TextBox 14">
            <a:extLst>
              <a:ext uri="{FF2B5EF4-FFF2-40B4-BE49-F238E27FC236}">
                <a16:creationId xmlns:a16="http://schemas.microsoft.com/office/drawing/2014/main" xmlns="" id="{8F7FB979-2C0B-4346-9656-4D853F72929F}"/>
              </a:ext>
            </a:extLst>
          </p:cNvPr>
          <p:cNvSpPr txBox="1"/>
          <p:nvPr/>
        </p:nvSpPr>
        <p:spPr>
          <a:xfrm>
            <a:off x="106017" y="1027906"/>
            <a:ext cx="11847444" cy="1200329"/>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ABSTRACT </a:t>
            </a:r>
            <a:r>
              <a:rPr lang="en-IN" sz="3600" b="1" dirty="0" smtClean="0">
                <a:latin typeface="Times New Roman" panose="02020603050405020304" pitchFamily="18" charset="0"/>
                <a:cs typeface="Times New Roman" panose="02020603050405020304" pitchFamily="18" charset="0"/>
              </a:rPr>
              <a:t>:</a:t>
            </a:r>
          </a:p>
          <a:p>
            <a:r>
              <a:rPr lang="en-IN" sz="3600" b="1" dirty="0" smtClean="0">
                <a:latin typeface="Times New Roman" panose="02020603050405020304" pitchFamily="18" charset="0"/>
                <a:cs typeface="Times New Roman" panose="02020603050405020304" pitchFamily="18" charset="0"/>
              </a:rPr>
              <a:t>     </a:t>
            </a:r>
            <a:endParaRPr lang="en-IN" sz="36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25217" y="1887977"/>
            <a:ext cx="9356034" cy="4370427"/>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IoT in healthcare is the key player in providing better medical facilities to the patients and facilitates the doctors and hospitals as well. </a:t>
            </a: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proposed system here consists of various medical devices such as sensors and web based or mobile based applications which communicate via network connected devices and helps to monitor and record </a:t>
            </a:r>
            <a:r>
              <a:rPr lang="en-US" sz="2000" dirty="0" smtClean="0">
                <a:latin typeface="Times New Roman" panose="02020603050405020304" pitchFamily="18" charset="0"/>
                <a:cs typeface="Times New Roman" panose="02020603050405020304" pitchFamily="18" charset="0"/>
              </a:rPr>
              <a:t>patient’s </a:t>
            </a:r>
            <a:r>
              <a:rPr lang="en-US" sz="2000" dirty="0">
                <a:latin typeface="Times New Roman" panose="02020603050405020304" pitchFamily="18" charset="0"/>
                <a:cs typeface="Times New Roman" panose="02020603050405020304" pitchFamily="18" charset="0"/>
              </a:rPr>
              <a:t>health data and medical </a:t>
            </a:r>
            <a:r>
              <a:rPr lang="en-US" sz="2000" dirty="0" smtClean="0">
                <a:latin typeface="Times New Roman" panose="02020603050405020304" pitchFamily="18" charset="0"/>
                <a:cs typeface="Times New Roman" panose="02020603050405020304" pitchFamily="18" charset="0"/>
              </a:rPr>
              <a:t>information.</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proposed </a:t>
            </a:r>
            <a:r>
              <a:rPr lang="en-US" sz="2000" dirty="0">
                <a:latin typeface="Times New Roman" panose="02020603050405020304" pitchFamily="18" charset="0"/>
                <a:cs typeface="Times New Roman" panose="02020603050405020304" pitchFamily="18" charset="0"/>
              </a:rPr>
              <a:t>outcome of the paper is to build a system to provide world-class medical aid to the patients even in the remotest areas with no hospitals in their areas by connecting over the internet and grasping information through about their health status via the wearable devices provided in the kit using a raspberry pi microcontroller which would be able to record the patient’s heart rate, blood pressure. </a:t>
            </a: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system would be smart to intimate the patient’s family members and their doctor about the patient’s current health status and full medical information in case any medical emergency arises.</a:t>
            </a:r>
            <a:endParaRPr lang="en-IN" sz="2000" dirty="0">
              <a:latin typeface="Times New Roman" panose="02020603050405020304" pitchFamily="18" charset="0"/>
              <a:cs typeface="Times New Roman" panose="02020603050405020304" pitchFamily="18" charset="0"/>
            </a:endParaRPr>
          </a:p>
          <a:p>
            <a:r>
              <a:rPr lang="en-US" dirty="0"/>
              <a:t> </a:t>
            </a:r>
            <a:endParaRPr lang="en-IN" dirty="0"/>
          </a:p>
        </p:txBody>
      </p:sp>
    </p:spTree>
    <p:extLst>
      <p:ext uri="{BB962C8B-B14F-4D97-AF65-F5344CB8AC3E}">
        <p14:creationId xmlns:p14="http://schemas.microsoft.com/office/powerpoint/2010/main" val="106560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2D8585-C319-416A-93E1-72A4299F23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AF061D69-6EF9-454E-BF4D-E0D3401AFD0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7148D7E8-CF3B-4E0E-AD89-B90A33497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54" y="-20564"/>
            <a:ext cx="12192002" cy="6857999"/>
          </a:xfrm>
          <a:prstGeom prst="rect">
            <a:avLst/>
          </a:prstGeom>
        </p:spPr>
      </p:pic>
      <p:sp>
        <p:nvSpPr>
          <p:cNvPr id="7" name="TextBox 6">
            <a:extLst>
              <a:ext uri="{FF2B5EF4-FFF2-40B4-BE49-F238E27FC236}">
                <a16:creationId xmlns:a16="http://schemas.microsoft.com/office/drawing/2014/main" xmlns="" id="{6F67CB3E-8A08-41D6-B1A9-7FDCE72D1075}"/>
              </a:ext>
            </a:extLst>
          </p:cNvPr>
          <p:cNvSpPr txBox="1"/>
          <p:nvPr/>
        </p:nvSpPr>
        <p:spPr>
          <a:xfrm>
            <a:off x="437226" y="135126"/>
            <a:ext cx="3282518"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3</a:t>
            </a:r>
          </a:p>
        </p:txBody>
      </p:sp>
      <p:sp>
        <p:nvSpPr>
          <p:cNvPr id="8" name="TextBox 7">
            <a:extLst>
              <a:ext uri="{FF2B5EF4-FFF2-40B4-BE49-F238E27FC236}">
                <a16:creationId xmlns:a16="http://schemas.microsoft.com/office/drawing/2014/main" xmlns="" id="{B5C6F4D3-A7BB-4C89-A219-661F198EFCA7}"/>
              </a:ext>
            </a:extLst>
          </p:cNvPr>
          <p:cNvSpPr txBox="1"/>
          <p:nvPr/>
        </p:nvSpPr>
        <p:spPr>
          <a:xfrm>
            <a:off x="270458" y="1302405"/>
            <a:ext cx="2653048" cy="553998"/>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NOVELTY </a:t>
            </a:r>
            <a:r>
              <a:rPr lang="en-IN" sz="3000" b="1" dirty="0" smtClean="0">
                <a:latin typeface="Times New Roman" panose="02020603050405020304" pitchFamily="18" charset="0"/>
                <a:cs typeface="Times New Roman" panose="02020603050405020304" pitchFamily="18" charset="0"/>
              </a:rPr>
              <a:t>:</a:t>
            </a:r>
            <a:r>
              <a:rPr lang="en-IN" dirty="0" smtClean="0"/>
              <a:t> </a:t>
            </a:r>
            <a:endParaRPr lang="en-IN" dirty="0"/>
          </a:p>
        </p:txBody>
      </p:sp>
      <p:sp>
        <p:nvSpPr>
          <p:cNvPr id="6" name="TextBox 5"/>
          <p:cNvSpPr txBox="1"/>
          <p:nvPr/>
        </p:nvSpPr>
        <p:spPr>
          <a:xfrm>
            <a:off x="1352282" y="1930539"/>
            <a:ext cx="8564449" cy="3170099"/>
          </a:xfrm>
          <a:prstGeom prst="rect">
            <a:avLst/>
          </a:prstGeom>
          <a:noFill/>
        </p:spPr>
        <p:txBody>
          <a:bodyPr wrap="square" rtlCol="0">
            <a:spAutoFit/>
          </a:bodyPr>
          <a:lstStyle/>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obtain the real-time medical information about a patient via IoT( raspberry pi microcontroller)</a:t>
            </a:r>
            <a:endParaRPr lang="en-IN"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unprocessed data from various IoT devices is obtained and stored on the </a:t>
            </a:r>
            <a:r>
              <a:rPr lang="en-US" sz="2000" dirty="0" smtClean="0">
                <a:latin typeface="Times New Roman" panose="02020603050405020304" pitchFamily="18" charset="0"/>
                <a:cs typeface="Times New Roman" panose="02020603050405020304" pitchFamily="18" charset="0"/>
              </a:rPr>
              <a:t>server.</a:t>
            </a:r>
            <a:endParaRPr lang="en-IN"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Processing and classification of information gathered about the patient.</a:t>
            </a:r>
            <a:endParaRPr lang="en-IN"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interpret and predict any disease or disorder in preliminary stage itself using the data mining techniques that will also provide the approach advantageous for decision making.</a:t>
            </a:r>
            <a:endParaRPr lang="en-IN"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provide Internet of Things based healthcare solutions at anytime and anywhere.</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882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BA1FBB-50F0-4DD6-A756-D7AD1741E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F049DA2A-52A6-4238-8655-030947D1F4E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792315AE-BF33-4CFA-A98C-378F13831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xmlns="" id="{BCE51880-4E01-4D0A-B2CD-C220958F60A2}"/>
              </a:ext>
            </a:extLst>
          </p:cNvPr>
          <p:cNvSpPr txBox="1"/>
          <p:nvPr/>
        </p:nvSpPr>
        <p:spPr>
          <a:xfrm>
            <a:off x="517124" y="230188"/>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4</a:t>
            </a:r>
          </a:p>
        </p:txBody>
      </p:sp>
      <p:sp>
        <p:nvSpPr>
          <p:cNvPr id="8" name="TextBox 7">
            <a:extLst>
              <a:ext uri="{FF2B5EF4-FFF2-40B4-BE49-F238E27FC236}">
                <a16:creationId xmlns:a16="http://schemas.microsoft.com/office/drawing/2014/main" xmlns="" id="{C8951881-1D60-49A5-8A64-FBF0355C218C}"/>
              </a:ext>
            </a:extLst>
          </p:cNvPr>
          <p:cNvSpPr txBox="1"/>
          <p:nvPr/>
        </p:nvSpPr>
        <p:spPr>
          <a:xfrm>
            <a:off x="180305" y="1241643"/>
            <a:ext cx="4378816" cy="553998"/>
          </a:xfrm>
          <a:prstGeom prst="rect">
            <a:avLst/>
          </a:prstGeom>
          <a:noFill/>
        </p:spPr>
        <p:txBody>
          <a:bodyPr wrap="square" rtlCol="0">
            <a:spAutoFit/>
          </a:bodyPr>
          <a:lstStyle/>
          <a:p>
            <a:pPr algn="ctr"/>
            <a:r>
              <a:rPr lang="en-IN" sz="2800" b="1" dirty="0" smtClean="0">
                <a:latin typeface="Times New Roman" panose="02020603050405020304" pitchFamily="18" charset="0"/>
                <a:cs typeface="Times New Roman" panose="02020603050405020304" pitchFamily="18" charset="0"/>
              </a:rPr>
              <a:t>TECHNOLOGY  STACK </a:t>
            </a:r>
            <a:r>
              <a:rPr lang="en-IN" sz="3000" b="1" dirty="0" smtClean="0">
                <a:latin typeface="Times New Roman" panose="02020603050405020304" pitchFamily="18" charset="0"/>
                <a:cs typeface="Times New Roman" panose="02020603050405020304" pitchFamily="18" charset="0"/>
              </a:rPr>
              <a:t>:</a:t>
            </a:r>
            <a:r>
              <a:rPr lang="en-IN" sz="2800" b="1" dirty="0" smtClean="0">
                <a:latin typeface="Times New Roman" panose="02020603050405020304" pitchFamily="18" charset="0"/>
                <a:cs typeface="Times New Roman" panose="02020603050405020304" pitchFamily="18" charset="0"/>
              </a:rPr>
              <a:t> </a:t>
            </a:r>
            <a:endParaRPr lang="en-IN" sz="28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725768" y="1930578"/>
            <a:ext cx="8010659" cy="2862322"/>
          </a:xfrm>
          <a:prstGeom prst="rect">
            <a:avLst/>
          </a:prstGeom>
          <a:noFill/>
        </p:spPr>
        <p:txBody>
          <a:bodyPr wrap="square" rtlCol="0">
            <a:spAutoFit/>
          </a:bodyPr>
          <a:lstStyle/>
          <a:p>
            <a:pPr marL="285750" lvl="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Raspberry </a:t>
            </a:r>
            <a:r>
              <a:rPr lang="en-US" sz="2000" dirty="0">
                <a:latin typeface="Times New Roman" panose="02020603050405020304" pitchFamily="18" charset="0"/>
                <a:cs typeface="Times New Roman" panose="02020603050405020304" pitchFamily="18" charset="0"/>
              </a:rPr>
              <a:t>pi (Using software – Apache2,PHP,MySQL,PHPMyadmin)</a:t>
            </a:r>
            <a:endParaRPr lang="en-IN"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Temperature sensor</a:t>
            </a:r>
            <a:endParaRPr lang="en-IN"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Heartbeat sensor</a:t>
            </a:r>
            <a:endParaRPr lang="en-IN"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vibration sensor</a:t>
            </a:r>
            <a:endParaRPr lang="en-IN"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ADC</a:t>
            </a:r>
            <a:endParaRPr lang="en-IN"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GSM module</a:t>
            </a:r>
            <a:endParaRPr lang="en-IN"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Programming </a:t>
            </a:r>
            <a:r>
              <a:rPr lang="en-US" sz="2000" dirty="0" smtClean="0">
                <a:latin typeface="Times New Roman" panose="02020603050405020304" pitchFamily="18" charset="0"/>
                <a:cs typeface="Times New Roman" panose="02020603050405020304" pitchFamily="18" charset="0"/>
              </a:rPr>
              <a:t>language used - Java</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41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52220B-E895-4866-BBED-EEE234BCCC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345F9203-E635-4615-922F-2E13FD4D558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D262CFA4-C7DB-4830-9134-38BEB2B04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xmlns="" id="{E302F7EC-38CB-44E5-A007-B60C1C4BD18F}"/>
              </a:ext>
            </a:extLst>
          </p:cNvPr>
          <p:cNvSpPr txBox="1"/>
          <p:nvPr/>
        </p:nvSpPr>
        <p:spPr>
          <a:xfrm>
            <a:off x="-658157" y="1082388"/>
            <a:ext cx="9338518" cy="553998"/>
          </a:xfrm>
          <a:prstGeom prst="rect">
            <a:avLst/>
          </a:prstGeom>
          <a:noFill/>
        </p:spPr>
        <p:txBody>
          <a:bodyPr wrap="square" rtlCol="0">
            <a:spAutoFit/>
          </a:bodyPr>
          <a:lstStyle/>
          <a:p>
            <a:pPr algn="ctr"/>
            <a:r>
              <a:rPr lang="en-IN" sz="2800" b="1" dirty="0" smtClean="0">
                <a:latin typeface="Times New Roman" panose="02020603050405020304" pitchFamily="18" charset="0"/>
                <a:cs typeface="Times New Roman" panose="02020603050405020304" pitchFamily="18" charset="0"/>
              </a:rPr>
              <a:t>     HARDWARE </a:t>
            </a:r>
            <a:r>
              <a:rPr lang="en-IN" sz="2800" b="1" dirty="0">
                <a:latin typeface="Times New Roman" panose="02020603050405020304" pitchFamily="18" charset="0"/>
                <a:cs typeface="Times New Roman" panose="02020603050405020304" pitchFamily="18" charset="0"/>
              </a:rPr>
              <a:t>/ SOFTWARE </a:t>
            </a:r>
            <a:r>
              <a:rPr lang="en-IN" sz="2800" b="1" dirty="0" smtClean="0">
                <a:latin typeface="Times New Roman" panose="02020603050405020304" pitchFamily="18" charset="0"/>
                <a:cs typeface="Times New Roman" panose="02020603050405020304" pitchFamily="18" charset="0"/>
              </a:rPr>
              <a:t>IMPLEMENTATION </a:t>
            </a:r>
            <a:r>
              <a:rPr lang="en-IN" sz="3000" b="1" dirty="0" smtClean="0">
                <a:latin typeface="Times New Roman" panose="02020603050405020304" pitchFamily="18" charset="0"/>
                <a:cs typeface="Times New Roman" panose="02020603050405020304" pitchFamily="18" charset="0"/>
              </a:rPr>
              <a:t>:</a:t>
            </a:r>
            <a:r>
              <a:rPr lang="en-IN" sz="2800" b="1" dirty="0" smtClean="0">
                <a:latin typeface="Times New Roman" panose="02020603050405020304" pitchFamily="18" charset="0"/>
                <a:cs typeface="Times New Roman" panose="02020603050405020304" pitchFamily="18" charset="0"/>
              </a:rPr>
              <a:t> </a:t>
            </a:r>
            <a:endParaRPr lang="en-IN" sz="28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E459827E-67EA-40D1-BB28-4A63AE98FEB5}"/>
              </a:ext>
            </a:extLst>
          </p:cNvPr>
          <p:cNvSpPr txBox="1"/>
          <p:nvPr/>
        </p:nvSpPr>
        <p:spPr>
          <a:xfrm>
            <a:off x="627657" y="218029"/>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5</a:t>
            </a:r>
          </a:p>
        </p:txBody>
      </p:sp>
      <p:sp>
        <p:nvSpPr>
          <p:cNvPr id="6" name="TextBox 5"/>
          <p:cNvSpPr txBox="1"/>
          <p:nvPr/>
        </p:nvSpPr>
        <p:spPr>
          <a:xfrm>
            <a:off x="838199" y="1822293"/>
            <a:ext cx="10649755" cy="470898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Sensors work both in and out of the body. Here we use a sensor outside the body</a:t>
            </a:r>
            <a:r>
              <a:rPr lang="en-US"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pPr lvl="0"/>
            <a:r>
              <a:rPr lang="en-US" sz="2000" b="1" dirty="0" smtClean="0">
                <a:latin typeface="Times New Roman" panose="02020603050405020304" pitchFamily="18" charset="0"/>
                <a:cs typeface="Times New Roman" panose="02020603050405020304" pitchFamily="18" charset="0"/>
              </a:rPr>
              <a:t>Heartbeat </a:t>
            </a:r>
            <a:r>
              <a:rPr lang="en-US" sz="2000" b="1" dirty="0">
                <a:latin typeface="Times New Roman" panose="02020603050405020304" pitchFamily="18" charset="0"/>
                <a:cs typeface="Times New Roman" panose="02020603050405020304" pitchFamily="18" charset="0"/>
              </a:rPr>
              <a:t>sensor:</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The heart rate is measured by placing tip of forefinger upon the sensor.  circuit senses the pulse and LED blinks along with  pulse. The output is sent to micro-controller to measure  heart beat rate in BPM</a:t>
            </a:r>
            <a:endParaRPr lang="en-IN" sz="2000" dirty="0">
              <a:latin typeface="Times New Roman" panose="02020603050405020304" pitchFamily="18" charset="0"/>
              <a:cs typeface="Times New Roman" panose="02020603050405020304" pitchFamily="18" charset="0"/>
            </a:endParaRPr>
          </a:p>
          <a:p>
            <a:pPr lvl="0"/>
            <a:endParaRPr lang="en-US" sz="2000" b="1" dirty="0" smtClean="0">
              <a:latin typeface="Times New Roman" panose="02020603050405020304" pitchFamily="18" charset="0"/>
              <a:cs typeface="Times New Roman" panose="02020603050405020304" pitchFamily="18" charset="0"/>
            </a:endParaRPr>
          </a:p>
          <a:p>
            <a:pPr lvl="0"/>
            <a:r>
              <a:rPr lang="en-US" sz="2000" b="1" dirty="0" smtClean="0">
                <a:latin typeface="Times New Roman" panose="02020603050405020304" pitchFamily="18" charset="0"/>
                <a:cs typeface="Times New Roman" panose="02020603050405020304" pitchFamily="18" charset="0"/>
              </a:rPr>
              <a:t>ADC</a:t>
            </a:r>
            <a:r>
              <a:rPr lang="en-US" sz="2000" b="1"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Analog output of sensor are converted  into digital form using convertor IC.</a:t>
            </a:r>
            <a:endParaRPr lang="en-IN" sz="2000" dirty="0">
              <a:latin typeface="Times New Roman" panose="02020603050405020304" pitchFamily="18" charset="0"/>
              <a:cs typeface="Times New Roman" panose="02020603050405020304" pitchFamily="18" charset="0"/>
            </a:endParaRPr>
          </a:p>
          <a:p>
            <a:pPr lvl="0"/>
            <a:endParaRPr lang="en-US" sz="2000" b="1" dirty="0" smtClean="0">
              <a:latin typeface="Times New Roman" panose="02020603050405020304" pitchFamily="18" charset="0"/>
              <a:cs typeface="Times New Roman" panose="02020603050405020304" pitchFamily="18" charset="0"/>
            </a:endParaRPr>
          </a:p>
          <a:p>
            <a:pPr lvl="0"/>
            <a:r>
              <a:rPr lang="en-US" sz="2000" b="1" dirty="0" smtClean="0">
                <a:latin typeface="Times New Roman" panose="02020603050405020304" pitchFamily="18" charset="0"/>
                <a:cs typeface="Times New Roman" panose="02020603050405020304" pitchFamily="18" charset="0"/>
              </a:rPr>
              <a:t>Raspberry </a:t>
            </a:r>
            <a:r>
              <a:rPr lang="en-US" sz="2000" b="1" dirty="0">
                <a:latin typeface="Times New Roman" panose="02020603050405020304" pitchFamily="18" charset="0"/>
                <a:cs typeface="Times New Roman" panose="02020603050405020304" pitchFamily="18" charset="0"/>
              </a:rPr>
              <a:t>pi:</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Then </a:t>
            </a:r>
            <a:r>
              <a:rPr lang="en-US" sz="2000" dirty="0" smtClean="0">
                <a:latin typeface="Times New Roman" panose="02020603050405020304" pitchFamily="18" charset="0"/>
                <a:cs typeface="Times New Roman" panose="02020603050405020304" pitchFamily="18" charset="0"/>
              </a:rPr>
              <a:t>raspberry </a:t>
            </a:r>
            <a:r>
              <a:rPr lang="en-US" sz="2000" dirty="0">
                <a:latin typeface="Times New Roman" panose="02020603050405020304" pitchFamily="18" charset="0"/>
                <a:cs typeface="Times New Roman" panose="02020603050405020304" pitchFamily="18" charset="0"/>
              </a:rPr>
              <a:t>pi reads the values from the sensors (by python code) and update it in database</a:t>
            </a:r>
            <a:r>
              <a:rPr lang="en-US" sz="2000" dirty="0" smtClean="0">
                <a:latin typeface="Times New Roman" panose="02020603050405020304" pitchFamily="18" charset="0"/>
                <a:cs typeface="Times New Roman" panose="02020603050405020304" pitchFamily="18" charset="0"/>
              </a:rPr>
              <a:t>. Information </a:t>
            </a:r>
            <a:r>
              <a:rPr lang="en-US" sz="2000" dirty="0">
                <a:latin typeface="Times New Roman" panose="02020603050405020304" pitchFamily="18" charset="0"/>
                <a:cs typeface="Times New Roman" panose="02020603050405020304" pitchFamily="18" charset="0"/>
              </a:rPr>
              <a:t>is obtained as a from processing that data. data mining techniques to predict the type  of the disease  for which the system was designed</a:t>
            </a:r>
            <a:r>
              <a:rPr lang="en-US" sz="2000" dirty="0" smtClean="0">
                <a:latin typeface="Times New Roman" panose="02020603050405020304" pitchFamily="18" charset="0"/>
                <a:cs typeface="Times New Roman" panose="02020603050405020304" pitchFamily="18" charset="0"/>
              </a:rPr>
              <a:t>. These </a:t>
            </a:r>
            <a:r>
              <a:rPr lang="en-US" sz="2000" dirty="0">
                <a:latin typeface="Times New Roman" panose="02020603050405020304" pitchFamily="18" charset="0"/>
                <a:cs typeface="Times New Roman" panose="02020603050405020304" pitchFamily="18" charset="0"/>
              </a:rPr>
              <a:t>info are sent to the app by steps given below:</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577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632191-0FB7-4EA7-BE68-852AF2184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F6633C95-24F0-4539-B8B0-BBEEE3556DA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293BD1D4-7E2D-4E8A-B4DD-DD75C0D93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5" name="TextBox 4">
            <a:extLst>
              <a:ext uri="{FF2B5EF4-FFF2-40B4-BE49-F238E27FC236}">
                <a16:creationId xmlns:a16="http://schemas.microsoft.com/office/drawing/2014/main" xmlns="" id="{6DEEC449-C851-4B76-B087-43C8E71A11B9}"/>
              </a:ext>
            </a:extLst>
          </p:cNvPr>
          <p:cNvSpPr txBox="1"/>
          <p:nvPr/>
        </p:nvSpPr>
        <p:spPr>
          <a:xfrm>
            <a:off x="708338" y="1690688"/>
            <a:ext cx="10645462" cy="255454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Connecting raspberry pi to mobile app</a:t>
            </a:r>
            <a:r>
              <a:rPr lang="en-US" sz="2000" b="1"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a </a:t>
            </a:r>
            <a:r>
              <a:rPr lang="en-US" sz="2000" dirty="0" smtClean="0">
                <a:latin typeface="Times New Roman" panose="02020603050405020304" pitchFamily="18" charset="0"/>
                <a:cs typeface="Times New Roman" panose="02020603050405020304" pitchFamily="18" charset="0"/>
              </a:rPr>
              <a:t>Database </a:t>
            </a:r>
            <a:r>
              <a:rPr lang="en-US" sz="2000" dirty="0">
                <a:latin typeface="Times New Roman" panose="02020603050405020304" pitchFamily="18" charset="0"/>
                <a:cs typeface="Times New Roman" panose="02020603050405020304" pitchFamily="18" charset="0"/>
              </a:rPr>
              <a:t>u</a:t>
            </a:r>
            <a:r>
              <a:rPr lang="en-US" sz="2000" dirty="0" smtClean="0">
                <a:latin typeface="Times New Roman" panose="02020603050405020304" pitchFamily="18" charset="0"/>
                <a:cs typeface="Times New Roman" panose="02020603050405020304" pitchFamily="18" charset="0"/>
              </a:rPr>
              <a:t>sing </a:t>
            </a:r>
            <a:r>
              <a:rPr lang="en-US" sz="2000" dirty="0">
                <a:latin typeface="Times New Roman" panose="02020603050405020304" pitchFamily="18" charset="0"/>
                <a:cs typeface="Times New Roman" panose="02020603050405020304" pitchFamily="18" charset="0"/>
              </a:rPr>
              <a:t>the software  </a:t>
            </a:r>
            <a:r>
              <a:rPr lang="en-US" sz="2000" dirty="0" err="1">
                <a:latin typeface="Times New Roman" panose="02020603050405020304" pitchFamily="18" charset="0"/>
                <a:cs typeface="Times New Roman" panose="02020603050405020304" pitchFamily="18" charset="0"/>
              </a:rPr>
              <a:t>Phpmyadmin</a:t>
            </a:r>
            <a:r>
              <a:rPr lang="en-US" sz="2000" dirty="0">
                <a:latin typeface="Times New Roman" panose="02020603050405020304" pitchFamily="18" charset="0"/>
                <a:cs typeface="Times New Roman" panose="02020603050405020304" pitchFamily="18" charset="0"/>
              </a:rPr>
              <a:t> in </a:t>
            </a:r>
            <a:r>
              <a:rPr lang="en-US" sz="2000" dirty="0" err="1">
                <a:latin typeface="Times New Roman" panose="02020603050405020304" pitchFamily="18" charset="0"/>
                <a:cs typeface="Times New Roman" panose="02020603050405020304" pitchFamily="18" charset="0"/>
              </a:rPr>
              <a:t>raspberrypi</a:t>
            </a:r>
            <a:r>
              <a:rPr lang="en-US" sz="2000" dirty="0">
                <a:latin typeface="Times New Roman" panose="02020603050405020304" pitchFamily="18" charset="0"/>
                <a:cs typeface="Times New Roman" panose="02020603050405020304" pitchFamily="18" charset="0"/>
              </a:rPr>
              <a:t> and place the information files in directory</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the layout of app using software </a:t>
            </a:r>
            <a:r>
              <a:rPr lang="en-US" sz="2000" dirty="0" err="1">
                <a:latin typeface="Times New Roman" panose="02020603050405020304" pitchFamily="18" charset="0"/>
                <a:cs typeface="Times New Roman" panose="02020603050405020304" pitchFamily="18" charset="0"/>
              </a:rPr>
              <a:t>appstudio</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run the app java coding is done.</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Download the data , and send it using </a:t>
            </a:r>
            <a:r>
              <a:rPr lang="en-US" sz="2000" dirty="0" err="1">
                <a:latin typeface="Times New Roman" panose="02020603050405020304" pitchFamily="18" charset="0"/>
                <a:cs typeface="Times New Roman" panose="02020603050405020304" pitchFamily="18" charset="0"/>
              </a:rPr>
              <a:t>JSONparser</a:t>
            </a:r>
            <a:r>
              <a:rPr lang="en-US" sz="2000" dirty="0">
                <a:latin typeface="Times New Roman" panose="02020603050405020304" pitchFamily="18" charset="0"/>
                <a:cs typeface="Times New Roman" panose="02020603050405020304" pitchFamily="18" charset="0"/>
              </a:rPr>
              <a:t>(). This connects the server and sends the data to </a:t>
            </a:r>
            <a:r>
              <a:rPr lang="en-US" sz="2000" dirty="0" smtClean="0">
                <a:latin typeface="Times New Roman" panose="02020603050405020304" pitchFamily="18" charset="0"/>
                <a:cs typeface="Times New Roman" panose="02020603050405020304" pitchFamily="18" charset="0"/>
              </a:rPr>
              <a:t>app.</a:t>
            </a:r>
            <a:endParaRPr lang="en-IN" sz="2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3AE8DF02-9E99-4F5F-94F4-A3531FAF3A9A}"/>
              </a:ext>
            </a:extLst>
          </p:cNvPr>
          <p:cNvSpPr txBox="1"/>
          <p:nvPr/>
        </p:nvSpPr>
        <p:spPr>
          <a:xfrm>
            <a:off x="534880" y="230188"/>
            <a:ext cx="6094520" cy="646331"/>
          </a:xfrm>
          <a:prstGeom prst="rect">
            <a:avLst/>
          </a:prstGeom>
          <a:noFill/>
        </p:spPr>
        <p:txBody>
          <a:bodyPr wrap="square">
            <a:spAutoFit/>
          </a:bodyPr>
          <a:lstStyle/>
          <a:p>
            <a:r>
              <a:rPr lang="en-IN" sz="3600" b="1" dirty="0">
                <a:solidFill>
                  <a:schemeClr val="bg1"/>
                </a:solidFill>
                <a:latin typeface="Times New Roman" panose="02020603050405020304" pitchFamily="18" charset="0"/>
                <a:cs typeface="Times New Roman" panose="02020603050405020304" pitchFamily="18" charset="0"/>
              </a:rPr>
              <a:t>SLIDE  6</a:t>
            </a:r>
          </a:p>
        </p:txBody>
      </p:sp>
    </p:spTree>
    <p:extLst>
      <p:ext uri="{BB962C8B-B14F-4D97-AF65-F5344CB8AC3E}">
        <p14:creationId xmlns:p14="http://schemas.microsoft.com/office/powerpoint/2010/main" val="429001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939EFC-0BB3-4BB2-BE78-B22597126D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EC04F8BF-193B-494C-A288-F481813EECF7}"/>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xmlns="" id="{A395F767-C299-45A4-9D15-BD0972BEC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12192002" cy="6857999"/>
          </a:xfrm>
          <a:prstGeom prst="rect">
            <a:avLst/>
          </a:prstGeom>
        </p:spPr>
      </p:pic>
      <p:sp>
        <p:nvSpPr>
          <p:cNvPr id="7" name="TextBox 6">
            <a:extLst>
              <a:ext uri="{FF2B5EF4-FFF2-40B4-BE49-F238E27FC236}">
                <a16:creationId xmlns:a16="http://schemas.microsoft.com/office/drawing/2014/main" xmlns="" id="{AF5DAB86-101C-472E-8C9B-BBED37A2F815}"/>
              </a:ext>
            </a:extLst>
          </p:cNvPr>
          <p:cNvSpPr txBox="1"/>
          <p:nvPr/>
        </p:nvSpPr>
        <p:spPr>
          <a:xfrm>
            <a:off x="193184" y="1144588"/>
            <a:ext cx="5241701" cy="707886"/>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BUSINESS SCOPE </a:t>
            </a:r>
            <a:r>
              <a:rPr lang="en-IN" sz="4000" b="1" dirty="0" smtClean="0">
                <a:latin typeface="Times New Roman" panose="02020603050405020304" pitchFamily="18" charset="0"/>
                <a:cs typeface="Times New Roman" panose="02020603050405020304" pitchFamily="18" charset="0"/>
              </a:rPr>
              <a:t>:</a:t>
            </a:r>
            <a:endParaRPr lang="en-IN" sz="4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352282" y="2163651"/>
            <a:ext cx="8564450"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proposed system can be set-up in the hospitals and massive amount of data can be obtained and stored in the online database. Even the results can be made to be accessed from mobile through an application</a:t>
            </a: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system can be further improved further by adding artificial intelligence system components to facilitate the doctors and the patients.</a:t>
            </a:r>
            <a:endParaRPr lang="en-IN"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5542002" y="3244334"/>
            <a:ext cx="1107996" cy="369332"/>
          </a:xfrm>
          <a:prstGeom prst="rect">
            <a:avLst/>
          </a:prstGeom>
        </p:spPr>
        <p:txBody>
          <a:bodyPr wrap="none">
            <a:spAutoFit/>
          </a:bodyPr>
          <a:lstStyle/>
          <a:p>
            <a:r>
              <a:rPr lang="en-IN" b="1" dirty="0">
                <a:solidFill>
                  <a:schemeClr val="bg1"/>
                </a:solidFill>
                <a:latin typeface="Times New Roman" panose="02020603050405020304" pitchFamily="18" charset="0"/>
                <a:cs typeface="Times New Roman" panose="02020603050405020304" pitchFamily="18" charset="0"/>
              </a:rPr>
              <a:t>SLIDE 1 </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502276" y="230188"/>
            <a:ext cx="2884868" cy="646331"/>
          </a:xfrm>
          <a:prstGeom prst="rect">
            <a:avLst/>
          </a:prstGeom>
          <a:noFill/>
        </p:spPr>
        <p:txBody>
          <a:bodyPr wrap="square" rtlCol="0">
            <a:spAutoFit/>
          </a:bodyPr>
          <a:lstStyle/>
          <a:p>
            <a:r>
              <a:rPr lang="en-IN" sz="3600" b="1" dirty="0">
                <a:solidFill>
                  <a:schemeClr val="bg1"/>
                </a:solidFill>
                <a:latin typeface="Times New Roman" panose="02020603050405020304" pitchFamily="18" charset="0"/>
                <a:cs typeface="Times New Roman" panose="02020603050405020304" pitchFamily="18" charset="0"/>
              </a:rPr>
              <a:t>SLIDE </a:t>
            </a:r>
            <a:r>
              <a:rPr lang="en-IN" sz="3600" b="1" dirty="0" smtClean="0">
                <a:solidFill>
                  <a:schemeClr val="bg1"/>
                </a:solidFill>
                <a:latin typeface="Times New Roman" panose="02020603050405020304" pitchFamily="18" charset="0"/>
                <a:cs typeface="Times New Roman" panose="02020603050405020304" pitchFamily="18" charset="0"/>
              </a:rPr>
              <a:t>7 </a:t>
            </a:r>
            <a:endParaRPr lang="en-IN" sz="3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595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TotalTime>
  <Words>585</Words>
  <Application>Microsoft Office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Microsoft account</cp:lastModifiedBy>
  <cp:revision>10</cp:revision>
  <dcterms:created xsi:type="dcterms:W3CDTF">2021-07-29T07:28:42Z</dcterms:created>
  <dcterms:modified xsi:type="dcterms:W3CDTF">2021-07-29T19:05:45Z</dcterms:modified>
</cp:coreProperties>
</file>