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3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733CA-5971-49A5-A0AF-3ADD61D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231507-4022-4E4B-842C-8056E4A38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B903D-3E3A-463B-BEC5-2907DC6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028F0E-3268-4886-A6B7-524777D2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8067B9-FA81-4582-8FEB-F1AD1C2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17FB7-CE37-4B47-8136-73D5C295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E1D401-7700-485D-85F9-FF3FFBDB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FE9A0D-2865-4269-B14B-69CC47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CE9E3-9C34-4733-8052-F94777B7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4273CD-9285-4E73-81BE-836C8392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61E63E-08A8-4433-917F-98F23689E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8A6125-4E6A-47B5-9EDA-AD78DE29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69A64B-C9B6-4662-A72B-C6CE6F9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1EC123-1E2B-4F6A-915F-15F9084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D06BF-8F9A-4EFD-9278-CD8E1E41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ABFF3-D858-48BD-94B3-81E02C2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00E011-ACA0-40F2-A2C4-AADA62AC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453DF8-06F0-472F-A5D3-96A82D5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8A30BE-9F76-42E4-B683-8940B80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9AA5BC-F189-4627-A619-F570642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0931C-2CB0-436D-8BA4-AB16CC42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F47AB1-E1F6-40A7-8865-A1883C5C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5F0273-7502-47C9-B791-902DBBC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A6B3FA-5699-4520-ACA9-AE62D00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583688-5B72-426C-B432-F4D10A39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AF81B-D5CA-45D9-A7F6-5055749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2A4AC9-EBBB-4C84-B84E-46441928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82BF70-BB2E-499A-A91E-FFCC2751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671F50-6818-4513-8564-C59FA3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85900A-5BAA-477A-95B3-AF2BF57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88863E-D6A0-4218-A79A-04912C5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89E99-A8D8-40CB-A136-755B193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FC309A-A9B3-4ECC-83E6-B26FB81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862DA2-A3FB-421C-B546-6E849677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BB82E2-ED3C-4F14-A459-812EDF81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A7C10A-9E8E-4638-B35D-6539974B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BEB2B99-F613-4D64-8A1F-EB81741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30E2B8-24F7-4DF8-A2D3-5474824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79B71B-06A5-49BC-B437-6F766700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4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388BC-6B52-4F40-B6AA-59093DC1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6CDEE8-5819-4128-B7C0-622383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3B2DE0-C653-4220-BEBB-F698039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8F69CD-E869-4354-A049-A3E19231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DA5830-F343-41AC-A794-205F3E6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F95466-8536-42C9-914D-A9CBDD82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8DCA77-6E57-490F-817D-A5725FD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646D3-504C-47A9-9FD0-7A590C4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A0347-9901-4FDD-BFF2-CFAEA684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72D2A5-D9D1-4C0D-A61A-16EB13DC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9D168D-D1C6-4B3E-8FC0-32EE382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D68917-B61B-4705-9832-9BD0C26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312860-4FF5-4864-B44A-B726F11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8BB2D-62A5-482E-8A05-A3486CE4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7863485-3B9A-4774-B276-680A28BA7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2D5D9C-E1DE-4FD3-8B0E-D51E489B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A3DF5-BB4D-48E6-B012-0C9A91E0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DD8239-0E68-4C71-B8D6-57DF3F38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36E080-1794-4F93-BAD1-4DA3C1C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B6F462-2225-4AF9-AADF-85308465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77D72A-A8E9-4CCF-9661-6367A44F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06C1A8-50EF-459B-B14B-4DA18A77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2BACA3-B6FA-418E-9F8D-A2F18721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A8F6A4-DFD8-4777-AA1A-5F9C9F0F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flipV="1">
            <a:off x="4085112" y="1690688"/>
            <a:ext cx="7268688" cy="2331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09BF8A-E39C-48EC-BF4B-31E1C56E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"/>
            <a:ext cx="11614067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0DB6B0-5766-46DE-B466-DC0080D88952}"/>
              </a:ext>
            </a:extLst>
          </p:cNvPr>
          <p:cNvSpPr txBox="1"/>
          <p:nvPr/>
        </p:nvSpPr>
        <p:spPr>
          <a:xfrm>
            <a:off x="630315" y="145684"/>
            <a:ext cx="57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0750DF6B-73AD-4D0D-B21E-AB43014E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51461"/>
              </p:ext>
            </p:extLst>
          </p:nvPr>
        </p:nvGraphicFramePr>
        <p:xfrm>
          <a:off x="509452" y="3540395"/>
          <a:ext cx="10878193" cy="3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57">
                  <a:extLst>
                    <a:ext uri="{9D8B030D-6E8A-4147-A177-3AD203B41FA5}">
                      <a16:colId xmlns="" xmlns:a16="http://schemas.microsoft.com/office/drawing/2014/main" val="2805464177"/>
                    </a:ext>
                  </a:extLst>
                </a:gridCol>
                <a:gridCol w="2491071">
                  <a:extLst>
                    <a:ext uri="{9D8B030D-6E8A-4147-A177-3AD203B41FA5}">
                      <a16:colId xmlns="" xmlns:a16="http://schemas.microsoft.com/office/drawing/2014/main" val="4148402631"/>
                    </a:ext>
                  </a:extLst>
                </a:gridCol>
                <a:gridCol w="4788529">
                  <a:extLst>
                    <a:ext uri="{9D8B030D-6E8A-4147-A177-3AD203B41FA5}">
                      <a16:colId xmlns="" xmlns:a16="http://schemas.microsoft.com/office/drawing/2014/main" val="2119177827"/>
                    </a:ext>
                  </a:extLst>
                </a:gridCol>
                <a:gridCol w="2768236">
                  <a:extLst>
                    <a:ext uri="{9D8B030D-6E8A-4147-A177-3AD203B41FA5}">
                      <a16:colId xmlns="" xmlns:a16="http://schemas.microsoft.com/office/drawing/2014/main" val="735863650"/>
                    </a:ext>
                  </a:extLst>
                </a:gridCol>
              </a:tblGrid>
              <a:tr h="45060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2524944"/>
                  </a:ext>
                </a:extLst>
              </a:tr>
              <a:tr h="450600"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  </a:t>
                      </a:r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Bell MT" pitchFamily="18" charset="0"/>
                        </a:rPr>
                        <a:t>BHUVANESHWARI M</a:t>
                      </a:r>
                      <a:endParaRPr lang="en-US" sz="1600" dirty="0">
                        <a:latin typeface="Bell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Bell MT" pitchFamily="18" charset="0"/>
                        </a:rPr>
                        <a:t>BANNARI AMMAN INSTITUTE OF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itchFamily="18" charset="0"/>
                        </a:rPr>
                        <a:t>9498829707</a:t>
                      </a:r>
                      <a:endParaRPr lang="en-IN" sz="1600" dirty="0">
                        <a:latin typeface="Bell MT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1086967"/>
                  </a:ext>
                </a:extLst>
              </a:tr>
              <a:tr h="450600">
                <a:tc>
                  <a:txBody>
                    <a:bodyPr/>
                    <a:lstStyle/>
                    <a:p>
                      <a:r>
                        <a:rPr lang="en-IN" dirty="0" smtClean="0"/>
                        <a:t>    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itchFamily="18" charset="0"/>
                        </a:rPr>
                        <a:t>SRI VAISHNAVI A</a:t>
                      </a:r>
                      <a:endParaRPr lang="en-IN" sz="1600" dirty="0">
                        <a:latin typeface="Bell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Bell MT" pitchFamily="18" charset="0"/>
                        </a:rPr>
                        <a:t>BANNARI AMMAN INSTITUTE OF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itchFamily="18" charset="0"/>
                        </a:rPr>
                        <a:t>8838658859</a:t>
                      </a:r>
                      <a:endParaRPr lang="en-IN" sz="1600" dirty="0">
                        <a:latin typeface="Bell MT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0697624"/>
                  </a:ext>
                </a:extLst>
              </a:tr>
              <a:tr h="1096287"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   </a:t>
                      </a:r>
                      <a:r>
                        <a:rPr lang="en-IN" dirty="0" smtClean="0"/>
                        <a:t>3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</a:t>
                      </a:r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itchFamily="18" charset="0"/>
                        </a:rPr>
                        <a:t>THILAKAVARSHINI T</a:t>
                      </a:r>
                    </a:p>
                    <a:p>
                      <a:endParaRPr lang="en-IN" sz="1600" dirty="0" smtClean="0">
                        <a:latin typeface="Bell MT" pitchFamily="18" charset="0"/>
                      </a:endParaRPr>
                    </a:p>
                    <a:p>
                      <a:r>
                        <a:rPr lang="en-IN" sz="1600" dirty="0" smtClean="0">
                          <a:latin typeface="Bell MT" pitchFamily="18" charset="0"/>
                        </a:rPr>
                        <a:t>GURU PRASAD V</a:t>
                      </a:r>
                      <a:endParaRPr lang="en-IN" sz="1600" dirty="0">
                        <a:latin typeface="Bell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Bell MT" pitchFamily="18" charset="0"/>
                        </a:rPr>
                        <a:t>BANNARI AMMAN INSTITUTE OF TECHNOLOGY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 smtClean="0">
                        <a:latin typeface="Bell MT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Bell MT" pitchFamily="18" charset="0"/>
                        </a:rPr>
                        <a:t>BANNARI AMMAN INSTITUTE OF TECHNOLOGY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 smtClean="0">
                        <a:latin typeface="Bell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itchFamily="18" charset="0"/>
                        </a:rPr>
                        <a:t>9600527672</a:t>
                      </a:r>
                    </a:p>
                    <a:p>
                      <a:endParaRPr lang="en-IN" sz="1600" dirty="0" smtClean="0">
                        <a:latin typeface="Bell MT" pitchFamily="18" charset="0"/>
                      </a:endParaRPr>
                    </a:p>
                    <a:p>
                      <a:r>
                        <a:rPr lang="en-IN" sz="1600" dirty="0" smtClean="0">
                          <a:latin typeface="Bell MT" pitchFamily="18" charset="0"/>
                        </a:rPr>
                        <a:t>9487549375</a:t>
                      </a:r>
                    </a:p>
                    <a:p>
                      <a:endParaRPr lang="en-IN" sz="1600" dirty="0">
                        <a:latin typeface="Bell MT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51251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66010" y="1130669"/>
            <a:ext cx="4379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ndalus" pitchFamily="18" charset="-78"/>
                <a:cs typeface="Andalus" pitchFamily="18" charset="-78"/>
              </a:rPr>
              <a:t>TEAM NAME : PHOENIX </a:t>
            </a: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SQUADS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140" y="1102317"/>
            <a:ext cx="4623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dirty="0" smtClean="0">
                <a:latin typeface="Berlin Sans FB Demi" panose="020E0802020502020306" pitchFamily="34" charset="0"/>
              </a:rPr>
              <a:t>DOMAIN </a:t>
            </a:r>
            <a:r>
              <a:rPr lang="en-IN" sz="2400" b="1" dirty="0">
                <a:latin typeface="Berlin Sans FB Demi" panose="020E0802020502020306" pitchFamily="34" charset="0"/>
              </a:rPr>
              <a:t>:  </a:t>
            </a:r>
            <a:r>
              <a:rPr lang="en-IN" sz="2400" b="1" dirty="0" smtClean="0">
                <a:latin typeface="Berlin Sans FB Demi" panose="020E0802020502020306" pitchFamily="34" charset="0"/>
              </a:rPr>
              <a:t>OPEN INNOVATION </a:t>
            </a:r>
            <a:endParaRPr lang="en-IN" sz="2400" b="1" dirty="0">
              <a:latin typeface="Berlin Sans FB Demi" panose="020E0802020502020306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0314" y="1913724"/>
            <a:ext cx="10841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Georgia" pitchFamily="18" charset="0"/>
              </a:rPr>
              <a:t>PROBLEM STATEMENT: </a:t>
            </a:r>
            <a:r>
              <a:rPr lang="en-US" dirty="0" smtClean="0">
                <a:latin typeface="Georgia" pitchFamily="18" charset="0"/>
              </a:rPr>
              <a:t>Women’s </a:t>
            </a:r>
            <a:r>
              <a:rPr lang="en-US" dirty="0">
                <a:latin typeface="Georgia" pitchFamily="18" charset="0"/>
              </a:rPr>
              <a:t>safety is a very important issue due to rising crimes against women these </a:t>
            </a:r>
            <a:r>
              <a:rPr lang="en-US" dirty="0" smtClean="0">
                <a:latin typeface="Georgia" pitchFamily="18" charset="0"/>
              </a:rPr>
              <a:t>days . </a:t>
            </a:r>
            <a:r>
              <a:rPr lang="en-US" dirty="0">
                <a:latin typeface="Georgia" pitchFamily="18" charset="0"/>
              </a:rPr>
              <a:t>Can a  </a:t>
            </a:r>
            <a:r>
              <a:rPr lang="en-US" dirty="0" smtClean="0">
                <a:latin typeface="Georgia" pitchFamily="18" charset="0"/>
              </a:rPr>
              <a:t>wearable system </a:t>
            </a:r>
            <a:r>
              <a:rPr lang="en-US" dirty="0">
                <a:latin typeface="Georgia" pitchFamily="18" charset="0"/>
              </a:rPr>
              <a:t>be developed where this can be </a:t>
            </a:r>
            <a:r>
              <a:rPr lang="en-US" dirty="0" smtClean="0">
                <a:latin typeface="Georgia" pitchFamily="18" charset="0"/>
              </a:rPr>
              <a:t>able to transfer the alert to the registered contacts </a:t>
            </a:r>
            <a:r>
              <a:rPr lang="en-US" dirty="0">
                <a:latin typeface="Georgia" pitchFamily="18" charset="0"/>
              </a:rPr>
              <a:t> </a:t>
            </a:r>
            <a:r>
              <a:rPr lang="en-US" dirty="0" smtClean="0">
                <a:latin typeface="Georgia" pitchFamily="18" charset="0"/>
              </a:rPr>
              <a:t>to notify that the user is in danger as </a:t>
            </a:r>
            <a:r>
              <a:rPr lang="en-US" dirty="0">
                <a:latin typeface="Georgia" pitchFamily="18" charset="0"/>
              </a:rPr>
              <a:t>well as there is a data intelligence to collect information about </a:t>
            </a:r>
            <a:r>
              <a:rPr lang="en-US" dirty="0" smtClean="0">
                <a:latin typeface="Georgia" pitchFamily="18" charset="0"/>
              </a:rPr>
              <a:t> certain health monitoring features and could be stored them </a:t>
            </a:r>
            <a:r>
              <a:rPr lang="en-US" dirty="0">
                <a:latin typeface="Georgia" pitchFamily="18" charset="0"/>
              </a:rPr>
              <a:t>accordingly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D094A-5D02-42B4-8132-01896C9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101F98-A24A-46A8-A3E8-EF567DC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F6108C-EBEB-42C4-A8A6-FD22C7B0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F2BA90-2F41-4792-B44E-87442EF55334}"/>
              </a:ext>
            </a:extLst>
          </p:cNvPr>
          <p:cNvSpPr txBox="1"/>
          <p:nvPr/>
        </p:nvSpPr>
        <p:spPr>
          <a:xfrm>
            <a:off x="523783" y="122730"/>
            <a:ext cx="261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F7FB979-2C0B-4346-9656-4D853F72929F}"/>
              </a:ext>
            </a:extLst>
          </p:cNvPr>
          <p:cNvSpPr txBox="1"/>
          <p:nvPr/>
        </p:nvSpPr>
        <p:spPr>
          <a:xfrm>
            <a:off x="1016494" y="2051600"/>
            <a:ext cx="995630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Georgia" pitchFamily="18" charset="0"/>
              </a:rPr>
              <a:t>This  project </a:t>
            </a:r>
            <a:r>
              <a:rPr lang="en-US" sz="2400" dirty="0">
                <a:latin typeface="Georgia" pitchFamily="18" charset="0"/>
              </a:rPr>
              <a:t>presents the research, the preliminary design stages and an early evaluation of a digital wearable product for monitoring  </a:t>
            </a:r>
            <a:r>
              <a:rPr lang="en-US" sz="2400" dirty="0" smtClean="0">
                <a:latin typeface="Georgia" pitchFamily="18" charset="0"/>
              </a:rPr>
              <a:t>the health features like heart rate, breathing rate etc  and ensures the safety for the women. </a:t>
            </a:r>
            <a:r>
              <a:rPr lang="en-US" sz="2400" dirty="0">
                <a:latin typeface="Georgia" pitchFamily="18" charset="0"/>
              </a:rPr>
              <a:t>The proposed wearable prototype aims at supporting sufferers in their everyday life for managing and preventing  </a:t>
            </a:r>
            <a:r>
              <a:rPr lang="en-US" sz="2400" dirty="0" smtClean="0">
                <a:latin typeface="Georgia" pitchFamily="18" charset="0"/>
              </a:rPr>
              <a:t>the crime. </a:t>
            </a:r>
            <a:r>
              <a:rPr lang="en-US" sz="2400" dirty="0">
                <a:latin typeface="Georgia" pitchFamily="18" charset="0"/>
              </a:rPr>
              <a:t>The product is composed of three main parts, a physical product of a smart ring, the digital infrastructure of the physical computing subsystem (hardware and software) and an accompanying mobile application. </a:t>
            </a:r>
            <a:r>
              <a:rPr lang="en-US" sz="2400" dirty="0" smtClean="0">
                <a:latin typeface="Georgia" pitchFamily="18" charset="0"/>
                <a:cs typeface="Times New Roman" panose="02020603050405020304" pitchFamily="18" charset="0"/>
              </a:rPr>
              <a:t>The product </a:t>
            </a:r>
            <a:r>
              <a:rPr lang="en-US" sz="2400" dirty="0" smtClean="0">
                <a:latin typeface="Georgia" pitchFamily="18" charset="0"/>
              </a:rPr>
              <a:t>interprets </a:t>
            </a:r>
            <a:r>
              <a:rPr lang="en-US" sz="2400" dirty="0">
                <a:latin typeface="Georgia" pitchFamily="18" charset="0"/>
              </a:rPr>
              <a:t>different finger gestures to communicate control commands</a:t>
            </a:r>
            <a:endParaRPr lang="en-US" sz="2400" b="1" dirty="0" smtClean="0">
              <a:latin typeface="Georgia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Georgia" pitchFamily="18" charset="0"/>
              <a:cs typeface="Times New Roman" panose="02020603050405020304" pitchFamily="18" charset="0"/>
            </a:endParaRPr>
          </a:p>
          <a:p>
            <a:pPr algn="just"/>
            <a:endParaRPr lang="en-IN" sz="6600" b="1" dirty="0">
              <a:latin typeface="Georgia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783" y="1249279"/>
            <a:ext cx="2377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AB-Anna" pitchFamily="2" charset="0"/>
                <a:cs typeface="Times New Roman" panose="02020603050405020304" pitchFamily="18" charset="0"/>
              </a:rPr>
              <a:t>ABSTRACT</a:t>
            </a:r>
            <a:endParaRPr lang="en-US" sz="3200" dirty="0">
              <a:latin typeface="TAB-An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2D8585-C319-416A-93E1-72A4299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061D69-6EF9-454E-BF4D-E0D3401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48D7E8-CF3B-4E0E-AD89-B90A3349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67CB3E-8A08-41D6-B1A9-7FDCE72D1075}"/>
              </a:ext>
            </a:extLst>
          </p:cNvPr>
          <p:cNvSpPr txBox="1"/>
          <p:nvPr/>
        </p:nvSpPr>
        <p:spPr>
          <a:xfrm>
            <a:off x="437226" y="125274"/>
            <a:ext cx="3282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C6F4D3-A7BB-4C89-A219-661F198EFCA7}"/>
              </a:ext>
            </a:extLst>
          </p:cNvPr>
          <p:cNvSpPr txBox="1"/>
          <p:nvPr/>
        </p:nvSpPr>
        <p:spPr>
          <a:xfrm>
            <a:off x="325145" y="1203604"/>
            <a:ext cx="3506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AB-Anna" pitchFamily="2" charset="0"/>
                <a:cs typeface="Times New Roman" panose="02020603050405020304" pitchFamily="18" charset="0"/>
              </a:rPr>
              <a:t>NOVELTY</a:t>
            </a:r>
            <a:r>
              <a:rPr lang="en-IN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4405" y="2268187"/>
            <a:ext cx="1046216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Android</a:t>
            </a:r>
            <a:r>
              <a:rPr lang="en-US" sz="28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-friendly </a:t>
            </a:r>
            <a:r>
              <a:rPr lang="en-US" sz="28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ring</a:t>
            </a:r>
            <a:r>
              <a:rPr lang="en-US" sz="28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 features a 3-axis sensor to monitor </a:t>
            </a:r>
            <a:r>
              <a:rPr lang="en-US" sz="28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sleep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  tap pattern is featured especially for women at the site of insecurity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The message of alert is sent to the security officers and the registered numbers in case of emergency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The unique feature of this product that it also tracks the respiratory rate of the user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The stored data could be transferred and accessed</a:t>
            </a:r>
            <a:r>
              <a:rPr lang="en-US" sz="20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2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A1FBB-50F0-4DD6-A756-D7AD1741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49DA2A-52A6-4238-8655-030947D1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2315AE-BF33-4CFA-A98C-378F1383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E51880-4E01-4D0A-B2CD-C220958F60A2}"/>
              </a:ext>
            </a:extLst>
          </p:cNvPr>
          <p:cNvSpPr txBox="1"/>
          <p:nvPr/>
        </p:nvSpPr>
        <p:spPr>
          <a:xfrm>
            <a:off x="517124" y="23018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951881-1D60-49A5-8A64-FBF0355C218C}"/>
              </a:ext>
            </a:extLst>
          </p:cNvPr>
          <p:cNvSpPr txBox="1"/>
          <p:nvPr/>
        </p:nvSpPr>
        <p:spPr>
          <a:xfrm>
            <a:off x="258721" y="1259175"/>
            <a:ext cx="635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AB-Anna" pitchFamily="2" charset="0"/>
                <a:cs typeface="Times New Roman" panose="02020603050405020304" pitchFamily="18" charset="0"/>
              </a:rPr>
              <a:t>TECHNOLOGY </a:t>
            </a:r>
            <a:r>
              <a:rPr lang="en-IN" sz="3200" b="1" dirty="0" smtClean="0">
                <a:latin typeface="TAB-Anna" pitchFamily="2" charset="0"/>
                <a:cs typeface="Times New Roman" panose="02020603050405020304" pitchFamily="18" charset="0"/>
              </a:rPr>
              <a:t>STACK </a:t>
            </a:r>
            <a:endParaRPr lang="en-IN" sz="3200" b="1" dirty="0">
              <a:latin typeface="TAB-Anna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8571" y="2030634"/>
            <a:ext cx="104779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latin typeface="Bell MT" pitchFamily="18" charset="0"/>
              </a:rPr>
              <a:t>Industrial design is an important stage for this project. </a:t>
            </a:r>
            <a:endParaRPr lang="en-US" sz="2800" dirty="0" smtClean="0"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Bell MT" pitchFamily="18" charset="0"/>
              </a:rPr>
              <a:t>It </a:t>
            </a:r>
            <a:r>
              <a:rPr lang="en-US" sz="2800" dirty="0" err="1">
                <a:latin typeface="Bell MT" pitchFamily="18" charset="0"/>
              </a:rPr>
              <a:t>prioritises</a:t>
            </a:r>
            <a:r>
              <a:rPr lang="en-US" sz="2800" dirty="0">
                <a:latin typeface="Bell MT" pitchFamily="18" charset="0"/>
              </a:rPr>
              <a:t> functionality and aesthetics as an attempt to avoid stigma and misperceptions of assistive </a:t>
            </a:r>
            <a:r>
              <a:rPr lang="en-US" sz="2800" dirty="0" smtClean="0">
                <a:latin typeface="Bell MT" pitchFamily="18" charset="0"/>
              </a:rPr>
              <a:t>technologies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latin typeface="Bell MT" pitchFamily="18" charset="0"/>
              </a:rPr>
              <a:t>The proposed design of the smart ring aims to be indistinguishable from other </a:t>
            </a:r>
            <a:r>
              <a:rPr lang="en-US" sz="2800" dirty="0" err="1" smtClean="0">
                <a:latin typeface="Bell MT" pitchFamily="18" charset="0"/>
              </a:rPr>
              <a:t>jewellery</a:t>
            </a:r>
            <a:endParaRPr lang="en-US" sz="2800" dirty="0" smtClean="0"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latin typeface="Bell MT" pitchFamily="18" charset="0"/>
              </a:rPr>
              <a:t>The mobile application functions in relation to the ring device and supports automatic sensor data acquisition or manual manipulation of data and other </a:t>
            </a:r>
            <a:r>
              <a:rPr lang="en-US" sz="2800" dirty="0" err="1">
                <a:latin typeface="Bell MT" pitchFamily="18" charset="0"/>
              </a:rPr>
              <a:t>customisations</a:t>
            </a:r>
            <a:r>
              <a:rPr lang="en-US" sz="2800" dirty="0">
                <a:latin typeface="Bell MT" pitchFamily="18" charset="0"/>
              </a:rPr>
              <a:t> by the end </a:t>
            </a:r>
            <a:r>
              <a:rPr lang="en-US" sz="2800" dirty="0" smtClean="0">
                <a:latin typeface="Bell MT" pitchFamily="18" charset="0"/>
              </a:rPr>
              <a:t>user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2220B-E895-4866-BBED-EEE234BC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F9203-E635-4615-922F-2E13FD4D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262CFA4-C7DB-4830-9134-38BEB2B0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02F7EC-38CB-44E5-A007-B60C1C4BD18F}"/>
              </a:ext>
            </a:extLst>
          </p:cNvPr>
          <p:cNvSpPr txBox="1"/>
          <p:nvPr/>
        </p:nvSpPr>
        <p:spPr>
          <a:xfrm>
            <a:off x="402760" y="1092067"/>
            <a:ext cx="12042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AB-Anna" pitchFamily="2" charset="0"/>
                <a:cs typeface="Times New Roman" panose="02020603050405020304" pitchFamily="18" charset="0"/>
              </a:rPr>
              <a:t>HARDWARE / SOFTWARE IMPLEMENTATION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59827E-67EA-40D1-BB28-4A63AE98FEB5}"/>
              </a:ext>
            </a:extLst>
          </p:cNvPr>
          <p:cNvSpPr txBox="1"/>
          <p:nvPr/>
        </p:nvSpPr>
        <p:spPr>
          <a:xfrm>
            <a:off x="614778" y="311705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5</a:t>
            </a:r>
          </a:p>
        </p:txBody>
      </p:sp>
      <p:sp>
        <p:nvSpPr>
          <p:cNvPr id="6" name="Rectangle 5"/>
          <p:cNvSpPr/>
          <p:nvPr/>
        </p:nvSpPr>
        <p:spPr>
          <a:xfrm>
            <a:off x="614778" y="1649969"/>
            <a:ext cx="113436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latin typeface="Georgia" pitchFamily="18" charset="0"/>
              </a:rPr>
              <a:t>Object-in-contact-Thermistor : </a:t>
            </a:r>
            <a:r>
              <a:rPr lang="en-US" dirty="0" smtClean="0">
                <a:latin typeface="Georgia" pitchFamily="18" charset="0"/>
              </a:rPr>
              <a:t>Monitor </a:t>
            </a:r>
            <a:r>
              <a:rPr lang="en-US" dirty="0">
                <a:latin typeface="Georgia" pitchFamily="18" charset="0"/>
              </a:rPr>
              <a:t>the temperature of the things that the user holds or touches with their palm. If hand is on air, it also measures the environment’s temperature</a:t>
            </a:r>
            <a:r>
              <a:rPr lang="en-US" dirty="0" smtClean="0">
                <a:latin typeface="Georgia" pitchFamily="18" charset="0"/>
              </a:rPr>
              <a:t>.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latin typeface="Georgia" pitchFamily="18" charset="0"/>
              </a:rPr>
              <a:t>Finger </a:t>
            </a:r>
            <a:r>
              <a:rPr lang="en-US" b="1" dirty="0">
                <a:latin typeface="Georgia" pitchFamily="18" charset="0"/>
              </a:rPr>
              <a:t>Thermistor </a:t>
            </a:r>
            <a:r>
              <a:rPr lang="en-US" dirty="0" smtClean="0">
                <a:latin typeface="Georgia" pitchFamily="18" charset="0"/>
              </a:rPr>
              <a:t>:Constantly </a:t>
            </a:r>
            <a:r>
              <a:rPr lang="en-US" dirty="0">
                <a:latin typeface="Georgia" pitchFamily="18" charset="0"/>
              </a:rPr>
              <a:t>monitors the temperature of the finger. A dangerous temperature drop turns on the PPG sensor to verify the absence of pulse. </a:t>
            </a:r>
            <a:endParaRPr lang="en-US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err="1" smtClean="0">
                <a:latin typeface="Georgia" pitchFamily="18" charset="0"/>
              </a:rPr>
              <a:t>Electrodermal</a:t>
            </a:r>
            <a:r>
              <a:rPr lang="en-US" b="1" dirty="0" smtClean="0">
                <a:latin typeface="Georgia" pitchFamily="18" charset="0"/>
              </a:rPr>
              <a:t> </a:t>
            </a:r>
            <a:r>
              <a:rPr lang="en-US" b="1" dirty="0">
                <a:latin typeface="Georgia" pitchFamily="18" charset="0"/>
              </a:rPr>
              <a:t>sensor </a:t>
            </a:r>
            <a:r>
              <a:rPr lang="en-US" dirty="0" smtClean="0">
                <a:latin typeface="Georgia" pitchFamily="18" charset="0"/>
              </a:rPr>
              <a:t>:Skin </a:t>
            </a:r>
            <a:r>
              <a:rPr lang="en-US" dirty="0">
                <a:latin typeface="Georgia" pitchFamily="18" charset="0"/>
              </a:rPr>
              <a:t>conductance, sweat rate, psychological distress, water presence HM </a:t>
            </a:r>
            <a:endParaRPr lang="en-US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latin typeface="Georgia" pitchFamily="18" charset="0"/>
              </a:rPr>
              <a:t>Humidity </a:t>
            </a:r>
            <a:r>
              <a:rPr lang="en-US" b="1" dirty="0">
                <a:latin typeface="Georgia" pitchFamily="18" charset="0"/>
              </a:rPr>
              <a:t>sensor </a:t>
            </a:r>
            <a:r>
              <a:rPr lang="en-US" dirty="0" smtClean="0">
                <a:latin typeface="Georgia" pitchFamily="18" charset="0"/>
              </a:rPr>
              <a:t>: Environment </a:t>
            </a:r>
            <a:r>
              <a:rPr lang="en-US" dirty="0">
                <a:latin typeface="Georgia" pitchFamily="18" charset="0"/>
              </a:rPr>
              <a:t>humidity sensor, water presence or </a:t>
            </a:r>
            <a:r>
              <a:rPr lang="en-US" dirty="0" smtClean="0">
                <a:latin typeface="Georgia" pitchFamily="18" charset="0"/>
              </a:rPr>
              <a:t>absence.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err="1" smtClean="0">
                <a:latin typeface="Georgia" pitchFamily="18" charset="0"/>
              </a:rPr>
              <a:t>Photoplethysmography</a:t>
            </a:r>
            <a:r>
              <a:rPr lang="en-US" b="1" dirty="0" smtClean="0">
                <a:latin typeface="Georgia" pitchFamily="18" charset="0"/>
              </a:rPr>
              <a:t> </a:t>
            </a:r>
            <a:r>
              <a:rPr lang="en-US" b="1" dirty="0">
                <a:latin typeface="Georgia" pitchFamily="18" charset="0"/>
              </a:rPr>
              <a:t>(PPG) sensor </a:t>
            </a:r>
            <a:r>
              <a:rPr lang="en-US" dirty="0" smtClean="0">
                <a:latin typeface="Georgia" pitchFamily="18" charset="0"/>
              </a:rPr>
              <a:t>: Measure </a:t>
            </a:r>
            <a:r>
              <a:rPr lang="en-US" dirty="0">
                <a:latin typeface="Georgia" pitchFamily="18" charset="0"/>
              </a:rPr>
              <a:t>blood volume changes, monitor heart rate (HR) and heart rate variability (HRV</a:t>
            </a:r>
            <a:r>
              <a:rPr lang="en-US" dirty="0" smtClean="0">
                <a:latin typeface="Georgia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>
                <a:latin typeface="Georgia" pitchFamily="18" charset="0"/>
              </a:rPr>
              <a:t>3-axis Accelerometer </a:t>
            </a:r>
            <a:r>
              <a:rPr lang="en-US" dirty="0" smtClean="0">
                <a:latin typeface="Georgia" pitchFamily="18" charset="0"/>
              </a:rPr>
              <a:t>: Detect </a:t>
            </a:r>
            <a:r>
              <a:rPr lang="en-US" dirty="0">
                <a:latin typeface="Georgia" pitchFamily="18" charset="0"/>
              </a:rPr>
              <a:t>user activity (e.g. walk, run) and input gestures (e.g. tap twice for checking RP status or tap three times for checking battery level)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b="1" dirty="0">
                <a:latin typeface="Georgia" pitchFamily="18" charset="0"/>
              </a:rPr>
              <a:t>VBR </a:t>
            </a:r>
            <a:r>
              <a:rPr lang="en-US" dirty="0" smtClean="0">
                <a:latin typeface="Georgia" pitchFamily="18" charset="0"/>
              </a:rPr>
              <a:t>: 4mm </a:t>
            </a:r>
            <a:r>
              <a:rPr lang="en-US" dirty="0">
                <a:latin typeface="Georgia" pitchFamily="18" charset="0"/>
              </a:rPr>
              <a:t>Vibrator Receive alerts when environment becomes risky. Feedback to user inputs.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b="1" dirty="0">
                <a:latin typeface="Georgia" pitchFamily="18" charset="0"/>
              </a:rPr>
              <a:t>RGB LED </a:t>
            </a:r>
            <a:r>
              <a:rPr lang="en-US" dirty="0" smtClean="0">
                <a:latin typeface="Georgia" pitchFamily="18" charset="0"/>
              </a:rPr>
              <a:t>: Feedback </a:t>
            </a:r>
            <a:r>
              <a:rPr lang="en-US" dirty="0">
                <a:latin typeface="Georgia" pitchFamily="18" charset="0"/>
              </a:rPr>
              <a:t>to user interactions. RGB to represent RP status or battery level.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b="1" dirty="0">
                <a:latin typeface="Georgia" pitchFamily="18" charset="0"/>
              </a:rPr>
              <a:t>MCU</a:t>
            </a:r>
            <a:r>
              <a:rPr lang="en-US" dirty="0">
                <a:latin typeface="Georgia" pitchFamily="18" charset="0"/>
              </a:rPr>
              <a:t> </a:t>
            </a:r>
            <a:r>
              <a:rPr lang="en-US" dirty="0" smtClean="0">
                <a:latin typeface="Georgia" pitchFamily="18" charset="0"/>
              </a:rPr>
              <a:t>: System </a:t>
            </a:r>
            <a:r>
              <a:rPr lang="en-US" dirty="0">
                <a:latin typeface="Georgia" pitchFamily="18" charset="0"/>
              </a:rPr>
              <a:t>on Chip (</a:t>
            </a:r>
            <a:r>
              <a:rPr lang="en-US" dirty="0" err="1">
                <a:latin typeface="Georgia" pitchFamily="18" charset="0"/>
              </a:rPr>
              <a:t>SoC</a:t>
            </a:r>
            <a:r>
              <a:rPr lang="en-US" dirty="0">
                <a:latin typeface="Georgia" pitchFamily="18" charset="0"/>
              </a:rPr>
              <a:t>) Microcontroller Unit (MCU) Microprocessor with integrated Bluetooth Low Energy (BLE) chip and Near Field Communication (NFC) for very low energy consumption. </a:t>
            </a:r>
            <a:endParaRPr lang="en-US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latin typeface="Georgia" pitchFamily="18" charset="0"/>
              </a:rPr>
              <a:t>RFC </a:t>
            </a:r>
            <a:r>
              <a:rPr lang="en-US" b="1" dirty="0">
                <a:latin typeface="Georgia" pitchFamily="18" charset="0"/>
              </a:rPr>
              <a:t>Radio-frequency (RF) </a:t>
            </a:r>
            <a:r>
              <a:rPr lang="en-US" dirty="0" smtClean="0">
                <a:latin typeface="Georgia" pitchFamily="18" charset="0"/>
              </a:rPr>
              <a:t>: wireless </a:t>
            </a:r>
            <a:r>
              <a:rPr lang="en-US" dirty="0">
                <a:latin typeface="Georgia" pitchFamily="18" charset="0"/>
              </a:rPr>
              <a:t>charging chip + nest (e.g. </a:t>
            </a:r>
            <a:r>
              <a:rPr lang="en-US" dirty="0" err="1">
                <a:latin typeface="Georgia" pitchFamily="18" charset="0"/>
              </a:rPr>
              <a:t>Humavox’s</a:t>
            </a:r>
            <a:r>
              <a:rPr lang="en-US" dirty="0">
                <a:latin typeface="Georgia" pitchFamily="18" charset="0"/>
              </a:rPr>
              <a:t> </a:t>
            </a:r>
            <a:r>
              <a:rPr lang="en-US" dirty="0" err="1">
                <a:latin typeface="Georgia" pitchFamily="18" charset="0"/>
              </a:rPr>
              <a:t>Thunderlink</a:t>
            </a:r>
            <a:r>
              <a:rPr lang="en-US" dirty="0">
                <a:latin typeface="Georgia" pitchFamily="18" charset="0"/>
              </a:rPr>
              <a:t>) Tiny wireless power receiver located in the ring. </a:t>
            </a:r>
          </a:p>
        </p:txBody>
      </p:sp>
    </p:spTree>
    <p:extLst>
      <p:ext uri="{BB962C8B-B14F-4D97-AF65-F5344CB8AC3E}">
        <p14:creationId xmlns:p14="http://schemas.microsoft.com/office/powerpoint/2010/main" val="37457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32191-0FB7-4EA7-BE68-852AF21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633C95-24F0-4539-B8B0-BBEEE355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3BD1D4-7E2D-4E8A-B4DD-DD75C0D9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EEC449-C851-4B76-B087-43C8E71A11B9}"/>
              </a:ext>
            </a:extLst>
          </p:cNvPr>
          <p:cNvSpPr txBox="1"/>
          <p:nvPr/>
        </p:nvSpPr>
        <p:spPr>
          <a:xfrm>
            <a:off x="441345" y="1173808"/>
            <a:ext cx="462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AB-Anna" pitchFamily="2" charset="0"/>
                <a:cs typeface="Times New Roman" panose="02020603050405020304" pitchFamily="18" charset="0"/>
              </a:rPr>
              <a:t>BUSINESS SCOPE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E8DF02-9E99-4F5F-94F4-A3531FAF3A9A}"/>
              </a:ext>
            </a:extLst>
          </p:cNvPr>
          <p:cNvSpPr txBox="1"/>
          <p:nvPr/>
        </p:nvSpPr>
        <p:spPr>
          <a:xfrm>
            <a:off x="534880" y="23018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6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7543" y="1995056"/>
            <a:ext cx="87283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Smart Ring is a compact and lightweight wearable ring-type device that offers handwriting-input functionality and a reader for near-field communications (NFC) tags.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A smart ring that empowers wearers to rule them all their smartphone, smart home appliances, Google Glass, 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smartwatch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and a variety of digital-enabled interactions, to be more precise.</a:t>
            </a:r>
            <a:br>
              <a:rPr lang="en-US" sz="2400" dirty="0" smtClean="0">
                <a:latin typeface="Andalus" pitchFamily="18" charset="-78"/>
                <a:cs typeface="Andalus" pitchFamily="18" charset="-78"/>
              </a:rPr>
            </a:b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9001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619</Words>
  <Application>Microsoft Office PowerPoint</Application>
  <PresentationFormat>Custom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AGARWAL</dc:creator>
  <cp:lastModifiedBy>srini</cp:lastModifiedBy>
  <cp:revision>11</cp:revision>
  <dcterms:created xsi:type="dcterms:W3CDTF">2021-07-29T07:28:42Z</dcterms:created>
  <dcterms:modified xsi:type="dcterms:W3CDTF">2021-07-30T05:12:17Z</dcterms:modified>
</cp:coreProperties>
</file>