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4"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0</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402F40B-4C67-443D-ABA3-FAAD07C5B9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402F40B-4C67-443D-ABA3-FAAD07C5B9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402F40B-4C67-443D-ABA3-FAAD07C5B9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402F40B-4C67-443D-ABA3-FAAD07C5B9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402F40B-4C67-443D-ABA3-FAAD07C5B9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402F40B-4C67-443D-ABA3-FAAD07C5B9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7402F40B-4C67-443D-ABA3-FAAD07C5B96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7402F40B-4C67-443D-ABA3-FAAD07C5B96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402F40B-4C67-443D-ABA3-FAAD07C5B96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2F40B-4C67-443D-ABA3-FAAD07C5B96E}"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402F40B-4C67-443D-ABA3-FAAD07C5B96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402F40B-4C67-443D-ABA3-FAAD07C5B9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402F40B-4C67-443D-ABA3-FAAD07C5B96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402F40B-4C67-443D-ABA3-FAAD07C5B9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402F40B-4C67-443D-ABA3-FAAD07C5B9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402F40B-4C67-443D-ABA3-FAAD07C5B9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7402F40B-4C67-443D-ABA3-FAAD07C5B96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7402F40B-4C67-443D-ABA3-FAAD07C5B96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402F40B-4C67-443D-ABA3-FAAD07C5B96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2F40B-4C67-443D-ABA3-FAAD07C5B96E}"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402F40B-4C67-443D-ABA3-FAAD07C5B96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402F40B-4C67-443D-ABA3-FAAD07C5B96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A71071-71F2-4D84-9B28-CA4BD4EC889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emf"/><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endParaRPr lang="en-IN" sz="48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2629268" y="1916985"/>
            <a:ext cx="6933461" cy="3969385"/>
          </a:xfrm>
          <a:prstGeom prst="rect">
            <a:avLst/>
          </a:prstGeom>
          <a:noFill/>
        </p:spPr>
        <p:txBody>
          <a:bodyPr wrap="square" rtlCol="0">
            <a:spAutoFit/>
          </a:bodyPr>
          <a:lstStyle/>
          <a:p>
            <a:pPr marL="342900" indent="-342900">
              <a:buAutoNum type="arabicPeriod"/>
            </a:pPr>
            <a:r>
              <a:rPr lang="en-US" altLang="en-IN" sz="2800" dirty="0"/>
              <a:t>Peripheral Plutarch </a:t>
            </a:r>
            <a:r>
              <a:rPr lang="en-IN" sz="2800" dirty="0"/>
              <a:t> </a:t>
            </a:r>
            <a:endParaRPr lang="en-IN" sz="2800" dirty="0"/>
          </a:p>
          <a:p>
            <a:endParaRPr lang="en-IN" sz="2800" dirty="0"/>
          </a:p>
          <a:p>
            <a:r>
              <a:rPr lang="en-IN" sz="2800" dirty="0"/>
              <a:t>2. </a:t>
            </a:r>
            <a:r>
              <a:rPr lang="en-US" altLang="en-IN" sz="2800" dirty="0"/>
              <a:t>Hariharan  V-96770 01745, Thinesh V-9488075352</a:t>
            </a:r>
            <a:endParaRPr lang="en-IN" sz="2400" dirty="0"/>
          </a:p>
          <a:p>
            <a:endParaRPr lang="en-IN" sz="2800" dirty="0"/>
          </a:p>
          <a:p>
            <a:r>
              <a:rPr lang="en-IN" sz="2800" dirty="0"/>
              <a:t>3. </a:t>
            </a:r>
            <a:r>
              <a:rPr lang="en-US" altLang="en-IN" sz="2800" dirty="0"/>
              <a:t>Open Innovation</a:t>
            </a:r>
            <a:r>
              <a:rPr lang="en-IN" sz="2800" dirty="0"/>
              <a:t> </a:t>
            </a:r>
            <a:endParaRPr lang="en-IN" sz="2800" dirty="0"/>
          </a:p>
          <a:p>
            <a:endParaRPr lang="en-IN" sz="2800" dirty="0"/>
          </a:p>
          <a:p>
            <a:r>
              <a:rPr lang="en-IN" sz="2800" dirty="0"/>
              <a:t>4. IOT BASED END TO END MONITORING IN FACTION GRID</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4" name="TextBox 13"/>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2694940" y="2028825"/>
            <a:ext cx="6802755" cy="2799715"/>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Planning to revamp the existing central grid system which requires very high investment and alternative power distribution to act in the place at the time of replacement is beyond the scope; instead it is possible to bring intelligent way of strengthening community based grid system to be aligned with central grid; which may not require the replacement of entire and to be carried out through minimum investment. </a:t>
            </a:r>
            <a:endParaRPr lang="en-IN" sz="2200" b="1"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2694940" y="1598930"/>
            <a:ext cx="1285875" cy="429895"/>
          </a:xfrm>
          <a:prstGeom prst="rect">
            <a:avLst/>
          </a:prstGeom>
          <a:noFill/>
        </p:spPr>
        <p:txBody>
          <a:bodyPr wrap="none" rtlCol="0">
            <a:spAutoFit/>
          </a:bodyPr>
          <a:p>
            <a:r>
              <a:rPr lang="en-US" sz="2200" b="1">
                <a:latin typeface="Times New Roman" panose="02020603050405020304" pitchFamily="18" charset="0"/>
                <a:cs typeface="Times New Roman" panose="02020603050405020304" pitchFamily="18" charset="0"/>
              </a:rPr>
              <a:t>Abstract</a:t>
            </a:r>
            <a:r>
              <a:rPr lang="en-US" b="1"/>
              <a:t>:</a:t>
            </a:r>
            <a:endParaRPr 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574290" y="1825625"/>
            <a:ext cx="7042785" cy="396938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End to end distribution monitoring of uninterrupted power through Faction grid for communal needs</a:t>
            </a:r>
            <a:r>
              <a:rPr lang="en-US" altLang="en-IN" dirty="0">
                <a:latin typeface="Times New Roman" panose="02020603050405020304" pitchFamily="18" charset="0"/>
                <a:cs typeface="Times New Roman" panose="02020603050405020304" pitchFamily="18" charset="0"/>
              </a:rPr>
              <a:t>.The present power grid consists of central power system, High Voltage, Transmission systems which is too old exists and with which 70% of the total energy is distributed throughout the cities. Replacing the existing with new components is nearly impossible so we can just provide a supplementary grid and help the central power system withstand heavy loads. Even after some years, the central will breakdown due to increasing power demand.so instead of updating the whole central grid we can upgrade the supplementary grid so that the central grid will stay healthy. Surprisingly in future the household usage and industrial load will be reduced. So, we need to consider the durability of the load. The current doesn't have any end-to-end monitoring platform to recognize or organize the electricity data and there is no way to contribute some amount of energy even though we are equipped with a renewable resource.</a:t>
            </a:r>
            <a:endParaRPr lang="en-US" altLang="en-IN"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2574290" y="1457325"/>
            <a:ext cx="2983230" cy="368300"/>
          </a:xfrm>
          <a:prstGeom prst="rect">
            <a:avLst/>
          </a:prstGeom>
          <a:noFill/>
        </p:spPr>
        <p:txBody>
          <a:bodyPr wrap="none" rtlCol="0">
            <a:spAutoFit/>
          </a:bodyPr>
          <a:p>
            <a:r>
              <a:rPr lang="en-US" b="1">
                <a:latin typeface="Times New Roman" panose="02020603050405020304" pitchFamily="18" charset="0"/>
                <a:cs typeface="Times New Roman" panose="02020603050405020304" pitchFamily="18" charset="0"/>
              </a:rPr>
              <a:t>Novelty &amp; Existing Solution:</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479860" y="1457315"/>
            <a:ext cx="4705165" cy="368300"/>
          </a:xfrm>
          <a:prstGeom prst="rect">
            <a:avLst/>
          </a:prstGeom>
          <a:noFill/>
        </p:spPr>
        <p:txBody>
          <a:bodyPr wrap="square" rtlCol="0">
            <a:spAutoFit/>
          </a:bodyPr>
          <a:lstStyle/>
          <a:p>
            <a:pPr algn="l"/>
            <a:r>
              <a:rPr lang="en-IN" b="1" dirty="0">
                <a:latin typeface="Times New Roman" panose="02020603050405020304" pitchFamily="18" charset="0"/>
                <a:cs typeface="Times New Roman" panose="02020603050405020304" pitchFamily="18" charset="0"/>
              </a:rPr>
              <a:t>TECHNOLOGY STACK </a:t>
            </a:r>
            <a:endParaRPr lang="en-IN" b="1"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3324860" y="2359660"/>
            <a:ext cx="6173470" cy="3138170"/>
          </a:xfrm>
          <a:prstGeom prst="rect">
            <a:avLst/>
          </a:prstGeom>
          <a:noFill/>
        </p:spPr>
        <p:txBody>
          <a:bodyPr wrap="none" rtlCol="0">
            <a:spAutoFit/>
          </a:bodyPr>
          <a:p>
            <a:r>
              <a:rPr lang="en-US"/>
              <a:t>Software:</a:t>
            </a:r>
            <a:endParaRPr lang="en-US"/>
          </a:p>
          <a:p>
            <a:r>
              <a:rPr lang="en-US"/>
              <a:t>1. JAVA - For app development</a:t>
            </a:r>
            <a:endParaRPr lang="en-US"/>
          </a:p>
          <a:p>
            <a:r>
              <a:rPr lang="en-US"/>
              <a:t>2. Firebase - For Database &amp; Authentication</a:t>
            </a:r>
            <a:endParaRPr lang="en-US"/>
          </a:p>
          <a:p>
            <a:r>
              <a:rPr lang="en-US"/>
              <a:t>3. Flask - For Website </a:t>
            </a:r>
            <a:endParaRPr lang="en-US"/>
          </a:p>
          <a:p>
            <a:endParaRPr lang="en-US"/>
          </a:p>
          <a:p>
            <a:r>
              <a:rPr lang="en-US"/>
              <a:t>Hardware :</a:t>
            </a:r>
            <a:endParaRPr lang="en-US"/>
          </a:p>
          <a:p>
            <a:r>
              <a:rPr lang="en-US"/>
              <a:t>1. Particle photon - MCU</a:t>
            </a:r>
            <a:endParaRPr lang="en-US"/>
          </a:p>
          <a:p>
            <a:r>
              <a:rPr lang="en-US"/>
              <a:t>2. Raspberry pi &amp; pico  - Realtime Data Monitoring</a:t>
            </a:r>
            <a:endParaRPr lang="en-US"/>
          </a:p>
          <a:p>
            <a:r>
              <a:rPr lang="en-US"/>
              <a:t>3. Solid State Relay assembly - For switch &amp; impedance Matching</a:t>
            </a:r>
            <a:endParaRPr lang="en-US"/>
          </a:p>
          <a:p>
            <a:endParaRPr lang="en-US"/>
          </a:p>
          <a:p>
            <a:r>
              <a:rPr lang="en-US"/>
              <a:t>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endParaRPr lang="en-IN" sz="3200" b="1"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p:cNvPicPr>
            <a:picLocks noChangeAspect="1"/>
          </p:cNvPicPr>
          <p:nvPr>
            <p:ph sz="half" idx="1"/>
          </p:nvPr>
        </p:nvPicPr>
        <p:blipFill>
          <a:blip r:embed="rId2"/>
          <a:stretch>
            <a:fillRect/>
          </a:stretch>
        </p:blipFill>
        <p:spPr>
          <a:xfrm>
            <a:off x="3771900" y="1691005"/>
            <a:ext cx="4648200" cy="37566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endParaRPr lang="en-IN" sz="3200" b="1" dirty="0">
              <a:solidFill>
                <a:schemeClr val="bg1"/>
              </a:solidFill>
              <a:latin typeface="Times New Roman" panose="02020603050405020304" pitchFamily="18" charset="0"/>
              <a:cs typeface="Times New Roman" panose="02020603050405020304" pitchFamily="18" charset="0"/>
            </a:endParaRPr>
          </a:p>
        </p:txBody>
      </p:sp>
      <p:pic>
        <p:nvPicPr>
          <p:cNvPr id="9" name="Picture 9"/>
          <p:cNvPicPr>
            <a:picLocks noChangeAspect="1"/>
          </p:cNvPicPr>
          <p:nvPr>
            <p:ph sz="half" idx="2"/>
          </p:nvPr>
        </p:nvPicPr>
        <p:blipFill>
          <a:blip r:embed="rId2"/>
          <a:srcRect l="29970" t="24973" r="29766" b="10100"/>
          <a:stretch>
            <a:fillRect/>
          </a:stretch>
        </p:blipFill>
        <p:spPr>
          <a:xfrm>
            <a:off x="3622675" y="2476500"/>
            <a:ext cx="5181600" cy="291465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p:cNvSpPr txBox="1"/>
          <p:nvPr/>
        </p:nvSpPr>
        <p:spPr>
          <a:xfrm>
            <a:off x="2613660" y="1920875"/>
            <a:ext cx="6964680" cy="3692525"/>
          </a:xfrm>
          <a:prstGeom prst="rect">
            <a:avLst/>
          </a:prstGeom>
          <a:noFill/>
        </p:spPr>
        <p:txBody>
          <a:bodyPr wrap="square" rtlCol="0">
            <a:spAutoFit/>
          </a:bodyPr>
          <a:lstStyle/>
          <a:p>
            <a:pPr algn="l"/>
            <a:r>
              <a:rPr lang="en-US" altLang="en-IN" dirty="0">
                <a:latin typeface="Times New Roman" panose="02020603050405020304" pitchFamily="18" charset="0"/>
                <a:cs typeface="Times New Roman" panose="02020603050405020304" pitchFamily="18" charset="0"/>
              </a:rPr>
              <a:t>1. The Faction Grid is long term project which requires the private authority to sign NDA inorder to govern or access the entire grid.The First world has already signed a NDA with private comapnies. For example, States signed a NDA with apple to access their solar unit during the lockdown period. The next step is to deliver a alpha model into the urban areas. Alpha model will be Faction Ready but will not be connected to faction grid unless it crosses the thershold. After reaching a profitable amount of excess current the alpha model(photon powered module) will be connected to faction grid. From there, the billing will start and the faction points will be sent to their account(kinda like crypto mining). The renewable energy sources which is connected to the alpha models will power-up the whole faction grid. For every time out the collected faction points will be sent to the respective production end account. </a:t>
            </a:r>
            <a:endParaRPr lang="en-US" alt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6" name="Text Box 5"/>
          <p:cNvSpPr txBox="1"/>
          <p:nvPr/>
        </p:nvSpPr>
        <p:spPr>
          <a:xfrm>
            <a:off x="2539365" y="1554480"/>
            <a:ext cx="1675130" cy="368300"/>
          </a:xfrm>
          <a:prstGeom prst="rect">
            <a:avLst/>
          </a:prstGeom>
          <a:noFill/>
        </p:spPr>
        <p:txBody>
          <a:bodyPr wrap="none" rtlCol="0">
            <a:spAutoFit/>
          </a:bodyPr>
          <a:p>
            <a:pPr algn="l"/>
            <a:r>
              <a:rPr lang="en-US" b="1">
                <a:latin typeface="Times New Roman" panose="02020603050405020304" pitchFamily="18" charset="0"/>
                <a:cs typeface="Times New Roman" panose="02020603050405020304" pitchFamily="18" charset="0"/>
              </a:rPr>
              <a:t>Business model</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p:cNvSpPr txBox="1"/>
          <p:nvPr/>
        </p:nvSpPr>
        <p:spPr>
          <a:xfrm>
            <a:off x="2613660" y="1920875"/>
            <a:ext cx="6964680" cy="3415030"/>
          </a:xfrm>
          <a:prstGeom prst="rect">
            <a:avLst/>
          </a:prstGeom>
          <a:noFill/>
        </p:spPr>
        <p:txBody>
          <a:bodyPr wrap="square" rtlCol="0">
            <a:spAutoFit/>
          </a:bodyPr>
          <a:p>
            <a:pPr algn="l"/>
            <a:r>
              <a:rPr lang="en-US" altLang="en-IN" dirty="0">
                <a:latin typeface="Times New Roman" panose="02020603050405020304" pitchFamily="18" charset="0"/>
                <a:cs typeface="Times New Roman" panose="02020603050405020304" pitchFamily="18" charset="0"/>
              </a:rPr>
              <a:t>2. we have filled the patent for the idea which is proposed in this module and now we are waiting the startup India to recognize our Startup. The details of the patent is listed below. </a:t>
            </a:r>
            <a:endParaRPr lang="en-US" altLang="en-IN" dirty="0">
              <a:latin typeface="Times New Roman" panose="02020603050405020304" pitchFamily="18" charset="0"/>
              <a:cs typeface="Times New Roman" panose="02020603050405020304" pitchFamily="18" charset="0"/>
            </a:endParaRPr>
          </a:p>
          <a:p>
            <a:pPr algn="l"/>
            <a:endParaRPr lang="en-US" altLang="en-IN" dirty="0">
              <a:latin typeface="Times New Roman" panose="02020603050405020304" pitchFamily="18" charset="0"/>
              <a:cs typeface="Times New Roman" panose="02020603050405020304" pitchFamily="18" charset="0"/>
            </a:endParaRPr>
          </a:p>
          <a:p>
            <a:pPr algn="l"/>
            <a:r>
              <a:rPr lang="en-US" altLang="en-IN" dirty="0">
                <a:latin typeface="Times New Roman" panose="02020603050405020304" pitchFamily="18" charset="0"/>
                <a:cs typeface="Times New Roman" panose="02020603050405020304" pitchFamily="18" charset="0"/>
              </a:rPr>
              <a:t>Application Number: 202141000156</a:t>
            </a:r>
            <a:endParaRPr lang="en-US" altLang="en-IN" dirty="0">
              <a:latin typeface="Times New Roman" panose="02020603050405020304" pitchFamily="18" charset="0"/>
              <a:cs typeface="Times New Roman" panose="02020603050405020304" pitchFamily="18" charset="0"/>
            </a:endParaRPr>
          </a:p>
          <a:p>
            <a:pPr algn="l"/>
            <a:r>
              <a:rPr lang="en-US" altLang="en-IN" dirty="0">
                <a:latin typeface="Times New Roman" panose="02020603050405020304" pitchFamily="18" charset="0"/>
                <a:cs typeface="Times New Roman" panose="02020603050405020304" pitchFamily="18" charset="0"/>
              </a:rPr>
              <a:t>Date of Filing: 04/01/2021</a:t>
            </a:r>
            <a:endParaRPr lang="en-US" altLang="en-IN" dirty="0">
              <a:latin typeface="Times New Roman" panose="02020603050405020304" pitchFamily="18" charset="0"/>
              <a:cs typeface="Times New Roman" panose="02020603050405020304" pitchFamily="18" charset="0"/>
            </a:endParaRPr>
          </a:p>
          <a:p>
            <a:pPr algn="l"/>
            <a:endParaRPr lang="en-US" altLang="en-IN" dirty="0">
              <a:latin typeface="Times New Roman" panose="02020603050405020304" pitchFamily="18" charset="0"/>
              <a:cs typeface="Times New Roman" panose="02020603050405020304" pitchFamily="18" charset="0"/>
            </a:endParaRPr>
          </a:p>
          <a:p>
            <a:pPr algn="ctr"/>
            <a:r>
              <a:rPr lang="en-US" altLang="en-IN" dirty="0">
                <a:latin typeface="Times New Roman" panose="02020603050405020304" pitchFamily="18" charset="0"/>
                <a:cs typeface="Times New Roman" panose="02020603050405020304" pitchFamily="18" charset="0"/>
              </a:rPr>
              <a:t>*Each and every model included in this module is form our patent*</a:t>
            </a:r>
            <a:endParaRPr lang="en-US" altLang="en-IN" dirty="0">
              <a:latin typeface="Times New Roman" panose="02020603050405020304" pitchFamily="18" charset="0"/>
              <a:cs typeface="Times New Roman" panose="02020603050405020304" pitchFamily="18" charset="0"/>
            </a:endParaRPr>
          </a:p>
          <a:p>
            <a:pPr algn="ctr"/>
            <a:endParaRPr lang="en-US" altLang="en-IN" dirty="0">
              <a:latin typeface="Times New Roman" panose="02020603050405020304" pitchFamily="18" charset="0"/>
              <a:cs typeface="Times New Roman" panose="02020603050405020304" pitchFamily="18" charset="0"/>
            </a:endParaRPr>
          </a:p>
          <a:p>
            <a:pPr algn="ctr"/>
            <a:r>
              <a:rPr lang="en-US" altLang="en-IN" dirty="0">
                <a:latin typeface="Times New Roman" panose="02020603050405020304" pitchFamily="18" charset="0"/>
                <a:cs typeface="Times New Roman" panose="02020603050405020304" pitchFamily="18" charset="0"/>
              </a:rPr>
              <a:t>our startup plays a major role in monitoring and managing the grid and its data. Both in the production and other end the data will be collected for billing and analytics.</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3344</Words>
  <Application>WPS Presentation</Application>
  <PresentationFormat>Widescreen</PresentationFormat>
  <Paragraphs>57</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8</vt:i4>
      </vt:variant>
    </vt:vector>
  </HeadingPairs>
  <TitlesOfParts>
    <vt:vector size="18" baseType="lpstr">
      <vt:lpstr>Arial</vt:lpstr>
      <vt:lpstr>SimSun</vt:lpstr>
      <vt:lpstr>Wingdings</vt:lpstr>
      <vt:lpstr>Times New Roman</vt:lpstr>
      <vt:lpstr>Calibri Light</vt:lpstr>
      <vt:lpstr>Calibri</vt:lpstr>
      <vt:lpstr>Microsoft YaHei</vt:lpstr>
      <vt:lpstr>Arial Unicode MS</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THINESH</cp:lastModifiedBy>
  <cp:revision>9</cp:revision>
  <dcterms:created xsi:type="dcterms:W3CDTF">2021-07-29T07:28:00Z</dcterms:created>
  <dcterms:modified xsi:type="dcterms:W3CDTF">2021-07-30T04:14:19Z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