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97" name="Shape 2"/>
        <p:cNvGrpSpPr/>
        <p:nvPr/>
      </p:nvGrpSpPr>
      <p:grpSpPr>
        <a:xfrm>
          <a:off x="0" y="0"/>
          <a:ext cx="0" cy="0"/>
          <a:chOff x="0" y="0"/>
          <a:chExt cx="0" cy="0"/>
        </a:xfrm>
      </p:grpSpPr>
      <p:sp>
        <p:nvSpPr>
          <p:cNvPr id="1048733"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4"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6"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7"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8"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4"/>
        <p:cNvGrpSpPr/>
        <p:nvPr/>
      </p:nvGrpSpPr>
      <p:grpSpPr>
        <a:xfrm>
          <a:off x="0" y="0"/>
          <a:ext cx="0" cy="0"/>
          <a:chOff x="0" y="0"/>
          <a:chExt cx="0" cy="0"/>
        </a:xfrm>
      </p:grpSpPr>
      <p:sp>
        <p:nvSpPr>
          <p:cNvPr id="1048592" name="Google Shape;85;p4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86;p4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50"/>
        <p:cNvGrpSpPr/>
        <p:nvPr/>
      </p:nvGrpSpPr>
      <p:grpSpPr>
        <a:xfrm>
          <a:off x="0" y="0"/>
          <a:ext cx="0" cy="0"/>
          <a:chOff x="0" y="0"/>
          <a:chExt cx="0" cy="0"/>
        </a:xfrm>
      </p:grpSpPr>
      <p:sp>
        <p:nvSpPr>
          <p:cNvPr id="1048636" name="Google Shape;151;g8973a7c192_1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7" name="Google Shape;152;g8973a7c192_1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8" name="Google Shape;153;g8973a7c192_1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57"/>
        <p:cNvGrpSpPr/>
        <p:nvPr/>
      </p:nvGrpSpPr>
      <p:grpSpPr>
        <a:xfrm>
          <a:off x="0" y="0"/>
          <a:ext cx="0" cy="0"/>
          <a:chOff x="0" y="0"/>
          <a:chExt cx="0" cy="0"/>
        </a:xfrm>
      </p:grpSpPr>
      <p:sp>
        <p:nvSpPr>
          <p:cNvPr id="1048641" name="Google Shape;158;g8973a7c192_1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42" name="Google Shape;159;g8973a7c192_1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3" name="Google Shape;160;g8973a7c192_1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64"/>
        <p:cNvGrpSpPr/>
        <p:nvPr/>
      </p:nvGrpSpPr>
      <p:grpSpPr>
        <a:xfrm>
          <a:off x="0" y="0"/>
          <a:ext cx="0" cy="0"/>
          <a:chOff x="0" y="0"/>
          <a:chExt cx="0" cy="0"/>
        </a:xfrm>
      </p:grpSpPr>
      <p:sp>
        <p:nvSpPr>
          <p:cNvPr id="1048646" name="Google Shape;165;g8973a7c192_3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47" name="Google Shape;166;g8973a7c192_3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8" name="Google Shape;167;g8973a7c192_3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71"/>
        <p:cNvGrpSpPr/>
        <p:nvPr/>
      </p:nvGrpSpPr>
      <p:grpSpPr>
        <a:xfrm>
          <a:off x="0" y="0"/>
          <a:ext cx="0" cy="0"/>
          <a:chOff x="0" y="0"/>
          <a:chExt cx="0" cy="0"/>
        </a:xfrm>
      </p:grpSpPr>
      <p:sp>
        <p:nvSpPr>
          <p:cNvPr id="1048651" name="Google Shape;172;g88c7512401_0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52" name="Google Shape;173;g88c7512401_0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3" name="Google Shape;174;g88c7512401_0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78"/>
        <p:cNvGrpSpPr/>
        <p:nvPr/>
      </p:nvGrpSpPr>
      <p:grpSpPr>
        <a:xfrm>
          <a:off x="0" y="0"/>
          <a:ext cx="0" cy="0"/>
          <a:chOff x="0" y="0"/>
          <a:chExt cx="0" cy="0"/>
        </a:xfrm>
      </p:grpSpPr>
      <p:sp>
        <p:nvSpPr>
          <p:cNvPr id="1048656" name="Google Shape;179;g89bd2e3264_0_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57" name="Google Shape;180;g89bd2e3264_0_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8" name="Google Shape;181;g89bd2e3264_0_3: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85"/>
        <p:cNvGrpSpPr/>
        <p:nvPr/>
      </p:nvGrpSpPr>
      <p:grpSpPr>
        <a:xfrm>
          <a:off x="0" y="0"/>
          <a:ext cx="0" cy="0"/>
          <a:chOff x="0" y="0"/>
          <a:chExt cx="0" cy="0"/>
        </a:xfrm>
      </p:grpSpPr>
      <p:sp>
        <p:nvSpPr>
          <p:cNvPr id="1048661" name="Google Shape;186;g89bd2e3264_0_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62" name="Google Shape;187;g89bd2e3264_0_1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3" name="Google Shape;188;g89bd2e3264_0_11: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92"/>
        <p:cNvGrpSpPr/>
        <p:nvPr/>
      </p:nvGrpSpPr>
      <p:grpSpPr>
        <a:xfrm>
          <a:off x="0" y="0"/>
          <a:ext cx="0" cy="0"/>
          <a:chOff x="0" y="0"/>
          <a:chExt cx="0" cy="0"/>
        </a:xfrm>
      </p:grpSpPr>
      <p:sp>
        <p:nvSpPr>
          <p:cNvPr id="1048666" name="Google Shape;193;g89bd2e3264_0_2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67" name="Google Shape;194;g89bd2e3264_0_2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95;g89bd2e3264_0_2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99"/>
        <p:cNvGrpSpPr/>
        <p:nvPr/>
      </p:nvGrpSpPr>
      <p:grpSpPr>
        <a:xfrm>
          <a:off x="0" y="0"/>
          <a:ext cx="0" cy="0"/>
          <a:chOff x="0" y="0"/>
          <a:chExt cx="0" cy="0"/>
        </a:xfrm>
      </p:grpSpPr>
      <p:sp>
        <p:nvSpPr>
          <p:cNvPr id="1048672" name="Google Shape;200;g89bd2e379a_1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73" name="Google Shape;201;g89bd2e379a_1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4" name="Google Shape;202;g89bd2e379a_1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210"/>
        <p:cNvGrpSpPr/>
        <p:nvPr/>
      </p:nvGrpSpPr>
      <p:grpSpPr>
        <a:xfrm>
          <a:off x="0" y="0"/>
          <a:ext cx="0" cy="0"/>
          <a:chOff x="0" y="0"/>
          <a:chExt cx="0" cy="0"/>
        </a:xfrm>
      </p:grpSpPr>
      <p:sp>
        <p:nvSpPr>
          <p:cNvPr id="1048677" name="Google Shape;211;g89bd2e379a_1_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78" name="Google Shape;212;g89bd2e379a_1_1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9" name="Google Shape;213;g89bd2e379a_1_18: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94"/>
        <p:cNvGrpSpPr/>
        <p:nvPr/>
      </p:nvGrpSpPr>
      <p:grpSpPr>
        <a:xfrm>
          <a:off x="0" y="0"/>
          <a:ext cx="0" cy="0"/>
          <a:chOff x="0" y="0"/>
          <a:chExt cx="0" cy="0"/>
        </a:xfrm>
      </p:grpSpPr>
      <p:sp>
        <p:nvSpPr>
          <p:cNvPr id="1048596" name="Google Shape;95;g884ccdcce8_0_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597" name="Google Shape;96;g884ccdcce8_0_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8" name="Google Shape;97;g884ccdcce8_0_4: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IN"/>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01"/>
        <p:cNvGrpSpPr/>
        <p:nvPr/>
      </p:nvGrpSpPr>
      <p:grpSpPr>
        <a:xfrm>
          <a:off x="0" y="0"/>
          <a:ext cx="0" cy="0"/>
          <a:chOff x="0" y="0"/>
          <a:chExt cx="0" cy="0"/>
        </a:xfrm>
      </p:grpSpPr>
      <p:sp>
        <p:nvSpPr>
          <p:cNvPr id="1048601" name="Google Shape;102;g884ccdcce8_0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02" name="Google Shape;103;g884ccdcce8_0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3" name="Google Shape;104;g884ccdcce8_0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08"/>
        <p:cNvGrpSpPr/>
        <p:nvPr/>
      </p:nvGrpSpPr>
      <p:grpSpPr>
        <a:xfrm>
          <a:off x="0" y="0"/>
          <a:ext cx="0" cy="0"/>
          <a:chOff x="0" y="0"/>
          <a:chExt cx="0" cy="0"/>
        </a:xfrm>
      </p:grpSpPr>
      <p:sp>
        <p:nvSpPr>
          <p:cNvPr id="1048606" name="Google Shape;109;g884ccdcce8_0_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07" name="Google Shape;110;g884ccdcce8_0_2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111;g884ccdcce8_0_21: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5"/>
        <p:cNvGrpSpPr/>
        <p:nvPr/>
      </p:nvGrpSpPr>
      <p:grpSpPr>
        <a:xfrm>
          <a:off x="0" y="0"/>
          <a:ext cx="0" cy="0"/>
          <a:chOff x="0" y="0"/>
          <a:chExt cx="0" cy="0"/>
        </a:xfrm>
      </p:grpSpPr>
      <p:sp>
        <p:nvSpPr>
          <p:cNvPr id="1048611" name="Google Shape;116;g884ccdcce8_0_2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2" name="Google Shape;117;g884ccdcce8_0_2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3" name="Google Shape;118;g884ccdcce8_0_27: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22"/>
        <p:cNvGrpSpPr/>
        <p:nvPr/>
      </p:nvGrpSpPr>
      <p:grpSpPr>
        <a:xfrm>
          <a:off x="0" y="0"/>
          <a:ext cx="0" cy="0"/>
          <a:chOff x="0" y="0"/>
          <a:chExt cx="0" cy="0"/>
        </a:xfrm>
      </p:grpSpPr>
      <p:sp>
        <p:nvSpPr>
          <p:cNvPr id="1048616" name="Google Shape;123;g884ccdcce8_0_3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7" name="Google Shape;124;g884ccdcce8_0_3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8" name="Google Shape;125;g884ccdcce8_0_33: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29"/>
        <p:cNvGrpSpPr/>
        <p:nvPr/>
      </p:nvGrpSpPr>
      <p:grpSpPr>
        <a:xfrm>
          <a:off x="0" y="0"/>
          <a:ext cx="0" cy="0"/>
          <a:chOff x="0" y="0"/>
          <a:chExt cx="0" cy="0"/>
        </a:xfrm>
      </p:grpSpPr>
      <p:sp>
        <p:nvSpPr>
          <p:cNvPr id="1048621" name="Google Shape;130;g884ccdcce8_0_3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2" name="Google Shape;131;g884ccdcce8_0_39: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3" name="Google Shape;132;g884ccdcce8_0_39: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36"/>
        <p:cNvGrpSpPr/>
        <p:nvPr/>
      </p:nvGrpSpPr>
      <p:grpSpPr>
        <a:xfrm>
          <a:off x="0" y="0"/>
          <a:ext cx="0" cy="0"/>
          <a:chOff x="0" y="0"/>
          <a:chExt cx="0" cy="0"/>
        </a:xfrm>
      </p:grpSpPr>
      <p:sp>
        <p:nvSpPr>
          <p:cNvPr id="1048626" name="Google Shape;137;g884ccdcce8_0_5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7" name="Google Shape;138;g884ccdcce8_0_5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39;g884ccdcce8_0_52: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43"/>
        <p:cNvGrpSpPr/>
        <p:nvPr/>
      </p:nvGrpSpPr>
      <p:grpSpPr>
        <a:xfrm>
          <a:off x="0" y="0"/>
          <a:ext cx="0" cy="0"/>
          <a:chOff x="0" y="0"/>
          <a:chExt cx="0" cy="0"/>
        </a:xfrm>
      </p:grpSpPr>
      <p:sp>
        <p:nvSpPr>
          <p:cNvPr id="1048631" name="Google Shape;144;g8973a7c192_0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2" name="Google Shape;145;g8973a7c192_0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3" name="Google Shape;146;g8973a7c192_0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87" name="Shape 15"/>
        <p:cNvGrpSpPr/>
        <p:nvPr/>
      </p:nvGrpSpPr>
      <p:grpSpPr>
        <a:xfrm>
          <a:off x="0" y="0"/>
          <a:ext cx="0" cy="0"/>
          <a:chOff x="0" y="0"/>
          <a:chExt cx="0" cy="0"/>
        </a:xfrm>
      </p:grpSpPr>
      <p:sp>
        <p:nvSpPr>
          <p:cNvPr id="1048680" name="Google Shape;16;p2"/>
          <p:cNvSpPr txBox="1"/>
          <p:nvPr>
            <p:ph type="ctrTitle"/>
          </p:nvPr>
        </p:nvSpPr>
        <p:spPr>
          <a:xfrm>
            <a:off x="1524000" y="1122363"/>
            <a:ext cx="9144000" cy="2387600"/>
          </a:xfrm>
          <a:prstGeom prst="rect"/>
          <a:noFill/>
          <a:ln>
            <a:noFill/>
          </a:ln>
        </p:spPr>
        <p:txBody>
          <a:bodyPr anchor="b" anchorCtr="0" bIns="45700" lIns="91425" rIns="91425" spcFirstLastPara="1" tIns="45700" wrap="square">
            <a:noAutofit/>
          </a:bodyPr>
          <a:lstStyle>
            <a:lvl1pPr algn="ctr"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1" name="Google Shape;17;p2"/>
          <p:cNvSpPr txBox="1"/>
          <p:nvPr>
            <p:ph type="subTitle" idx="1"/>
          </p:nvPr>
        </p:nvSpPr>
        <p:spPr>
          <a:xfrm>
            <a:off x="1524000" y="3602038"/>
            <a:ext cx="9144000" cy="1655762"/>
          </a:xfrm>
          <a:prstGeom prst="rect"/>
          <a:noFill/>
          <a:ln>
            <a:noFill/>
          </a:ln>
        </p:spPr>
        <p:txBody>
          <a:bodyPr anchor="t" anchorCtr="0" bIns="45700" lIns="91425" rIns="91425" spcFirstLastPara="1" tIns="45700" wrap="square">
            <a:no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682" name="Google Shape;18;p2"/>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3" name="Google Shape;19;p2"/>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4" name="Google Shape;20;p2"/>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1" name="Shape 72"/>
        <p:cNvGrpSpPr/>
        <p:nvPr/>
      </p:nvGrpSpPr>
      <p:grpSpPr>
        <a:xfrm>
          <a:off x="0" y="0"/>
          <a:ext cx="0" cy="0"/>
          <a:chOff x="0" y="0"/>
          <a:chExt cx="0" cy="0"/>
        </a:xfrm>
      </p:grpSpPr>
      <p:sp>
        <p:nvSpPr>
          <p:cNvPr id="1048700" name="Google Shape;73;p11"/>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1" name="Google Shape;74;p11"/>
          <p:cNvSpPr txBox="1"/>
          <p:nvPr>
            <p:ph type="body" idx="1"/>
          </p:nvPr>
        </p:nvSpPr>
        <p:spPr>
          <a:xfrm rot="5400000">
            <a:off x="3920331" y="-1256506"/>
            <a:ext cx="4351338" cy="10515600"/>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2" name="Google Shape;75;p11"/>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3" name="Google Shape;76;p11"/>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4" name="Google Shape;77;p11"/>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89" name="Shape 78"/>
        <p:cNvGrpSpPr/>
        <p:nvPr/>
      </p:nvGrpSpPr>
      <p:grpSpPr>
        <a:xfrm>
          <a:off x="0" y="0"/>
          <a:ext cx="0" cy="0"/>
          <a:chOff x="0" y="0"/>
          <a:chExt cx="0" cy="0"/>
        </a:xfrm>
      </p:grpSpPr>
      <p:sp>
        <p:nvSpPr>
          <p:cNvPr id="1048689" name="Google Shape;79;p12"/>
          <p:cNvSpPr txBox="1"/>
          <p:nvPr>
            <p:ph type="title"/>
          </p:nvPr>
        </p:nvSpPr>
        <p:spPr>
          <a:xfrm rot="5400000">
            <a:off x="7133431" y="1956594"/>
            <a:ext cx="5811838" cy="2628900"/>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0" name="Google Shape;80;p12"/>
          <p:cNvSpPr txBox="1"/>
          <p:nvPr>
            <p:ph type="body" idx="1"/>
          </p:nvPr>
        </p:nvSpPr>
        <p:spPr>
          <a:xfrm rot="5400000">
            <a:off x="1799431" y="-596106"/>
            <a:ext cx="5811838" cy="7734300"/>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91" name="Google Shape;81;p12"/>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82;p12"/>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83;p12"/>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4" name="Shape 21"/>
        <p:cNvGrpSpPr/>
        <p:nvPr/>
      </p:nvGrpSpPr>
      <p:grpSpPr>
        <a:xfrm>
          <a:off x="0" y="0"/>
          <a:ext cx="0" cy="0"/>
          <a:chOff x="0" y="0"/>
          <a:chExt cx="0" cy="0"/>
        </a:xfrm>
      </p:grpSpPr>
      <p:sp>
        <p:nvSpPr>
          <p:cNvPr id="1048581" name="Google Shape;22;p3"/>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23;p3"/>
          <p:cNvSpPr txBox="1"/>
          <p:nvPr>
            <p:ph type="body" idx="1"/>
          </p:nvPr>
        </p:nvSpPr>
        <p:spPr>
          <a:xfrm>
            <a:off x="838200" y="1825625"/>
            <a:ext cx="10515600" cy="435133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583" name="Google Shape;24;p3"/>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25;p3"/>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6;p3"/>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2" name="Shape 27"/>
        <p:cNvGrpSpPr/>
        <p:nvPr/>
      </p:nvGrpSpPr>
      <p:grpSpPr>
        <a:xfrm>
          <a:off x="0" y="0"/>
          <a:ext cx="0" cy="0"/>
          <a:chOff x="0" y="0"/>
          <a:chExt cx="0" cy="0"/>
        </a:xfrm>
      </p:grpSpPr>
      <p:sp>
        <p:nvSpPr>
          <p:cNvPr id="1048705" name="Google Shape;28;p4"/>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6" name="Google Shape;29;p4"/>
          <p:cNvSpPr txBox="1"/>
          <p:nvPr>
            <p:ph type="body" idx="1"/>
          </p:nvPr>
        </p:nvSpPr>
        <p:spPr>
          <a:xfrm>
            <a:off x="838200" y="1825625"/>
            <a:ext cx="5181600" cy="435133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7" name="Google Shape;30;p4"/>
          <p:cNvSpPr txBox="1"/>
          <p:nvPr>
            <p:ph type="body" idx="2"/>
          </p:nvPr>
        </p:nvSpPr>
        <p:spPr>
          <a:xfrm>
            <a:off x="6172200" y="1825625"/>
            <a:ext cx="5181600" cy="435133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8" name="Google Shape;31;p4"/>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9" name="Google Shape;32;p4"/>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0" name="Google Shape;33;p4"/>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3" name="Shape 34"/>
        <p:cNvGrpSpPr/>
        <p:nvPr/>
      </p:nvGrpSpPr>
      <p:grpSpPr>
        <a:xfrm>
          <a:off x="0" y="0"/>
          <a:ext cx="0" cy="0"/>
          <a:chOff x="0" y="0"/>
          <a:chExt cx="0" cy="0"/>
        </a:xfrm>
      </p:grpSpPr>
      <p:sp>
        <p:nvSpPr>
          <p:cNvPr id="1048711" name="Google Shape;35;p5"/>
          <p:cNvSpPr txBox="1"/>
          <p:nvPr>
            <p:ph type="title"/>
          </p:nvPr>
        </p:nvSpPr>
        <p:spPr>
          <a:xfrm>
            <a:off x="831850" y="1709738"/>
            <a:ext cx="10515600" cy="2852737"/>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2" name="Google Shape;36;p5"/>
          <p:cNvSpPr txBox="1"/>
          <p:nvPr>
            <p:ph type="body" idx="1"/>
          </p:nvPr>
        </p:nvSpPr>
        <p:spPr>
          <a:xfrm>
            <a:off x="831850" y="4589463"/>
            <a:ext cx="10515600" cy="1500187"/>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rgbClr val="888888"/>
              </a:buClr>
              <a:buSzPts val="2400"/>
              <a:buNone/>
              <a:defRPr sz="2400">
                <a:solidFill>
                  <a:srgbClr val="888888"/>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1048713" name="Google Shape;37;p5"/>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4" name="Google Shape;38;p5"/>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5" name="Google Shape;39;p5"/>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4" name="Shape 40"/>
        <p:cNvGrpSpPr/>
        <p:nvPr/>
      </p:nvGrpSpPr>
      <p:grpSpPr>
        <a:xfrm>
          <a:off x="0" y="0"/>
          <a:ext cx="0" cy="0"/>
          <a:chOff x="0" y="0"/>
          <a:chExt cx="0" cy="0"/>
        </a:xfrm>
      </p:grpSpPr>
      <p:sp>
        <p:nvSpPr>
          <p:cNvPr id="1048716" name="Google Shape;41;p6"/>
          <p:cNvSpPr txBox="1"/>
          <p:nvPr>
            <p:ph type="title"/>
          </p:nvPr>
        </p:nvSpPr>
        <p:spPr>
          <a:xfrm>
            <a:off x="839788"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42;p6"/>
          <p:cNvSpPr txBox="1"/>
          <p:nvPr>
            <p:ph type="body" idx="1"/>
          </p:nvPr>
        </p:nvSpPr>
        <p:spPr>
          <a:xfrm>
            <a:off x="839788" y="1681163"/>
            <a:ext cx="5157787" cy="823912"/>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718" name="Google Shape;43;p6"/>
          <p:cNvSpPr txBox="1"/>
          <p:nvPr>
            <p:ph type="body" idx="2"/>
          </p:nvPr>
        </p:nvSpPr>
        <p:spPr>
          <a:xfrm>
            <a:off x="839788" y="2505075"/>
            <a:ext cx="5157787" cy="368458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19" name="Google Shape;44;p6"/>
          <p:cNvSpPr txBox="1"/>
          <p:nvPr>
            <p:ph type="body" idx="3"/>
          </p:nvPr>
        </p:nvSpPr>
        <p:spPr>
          <a:xfrm>
            <a:off x="6172200" y="1681163"/>
            <a:ext cx="5183188" cy="823912"/>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720" name="Google Shape;45;p6"/>
          <p:cNvSpPr txBox="1"/>
          <p:nvPr>
            <p:ph type="body" idx="4"/>
          </p:nvPr>
        </p:nvSpPr>
        <p:spPr>
          <a:xfrm>
            <a:off x="6172200" y="2505075"/>
            <a:ext cx="5183188" cy="3684588"/>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1" name="Google Shape;46;p6"/>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2" name="Google Shape;47;p6"/>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3" name="Google Shape;48;p6"/>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8" name="Shape 49"/>
        <p:cNvGrpSpPr/>
        <p:nvPr/>
      </p:nvGrpSpPr>
      <p:grpSpPr>
        <a:xfrm>
          <a:off x="0" y="0"/>
          <a:ext cx="0" cy="0"/>
          <a:chOff x="0" y="0"/>
          <a:chExt cx="0" cy="0"/>
        </a:xfrm>
      </p:grpSpPr>
      <p:sp>
        <p:nvSpPr>
          <p:cNvPr id="1048685" name="Google Shape;50;p7"/>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6" name="Google Shape;51;p7"/>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52;p7"/>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8" name="Google Shape;53;p7"/>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5" name="Shape 54"/>
        <p:cNvGrpSpPr/>
        <p:nvPr/>
      </p:nvGrpSpPr>
      <p:grpSpPr>
        <a:xfrm>
          <a:off x="0" y="0"/>
          <a:ext cx="0" cy="0"/>
          <a:chOff x="0" y="0"/>
          <a:chExt cx="0" cy="0"/>
        </a:xfrm>
      </p:grpSpPr>
      <p:sp>
        <p:nvSpPr>
          <p:cNvPr id="1048724" name="Google Shape;55;p8"/>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56;p8"/>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57;p8"/>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6" name="Shape 58"/>
        <p:cNvGrpSpPr/>
        <p:nvPr/>
      </p:nvGrpSpPr>
      <p:grpSpPr>
        <a:xfrm>
          <a:off x="0" y="0"/>
          <a:ext cx="0" cy="0"/>
          <a:chOff x="0" y="0"/>
          <a:chExt cx="0" cy="0"/>
        </a:xfrm>
      </p:grpSpPr>
      <p:sp>
        <p:nvSpPr>
          <p:cNvPr id="1048727" name="Google Shape;59;p9"/>
          <p:cNvSpPr txBox="1"/>
          <p:nvPr>
            <p:ph type="title"/>
          </p:nvPr>
        </p:nvSpPr>
        <p:spPr>
          <a:xfrm>
            <a:off x="839788" y="457200"/>
            <a:ext cx="3932237" cy="160020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8" name="Google Shape;60;p9"/>
          <p:cNvSpPr txBox="1"/>
          <p:nvPr>
            <p:ph type="body" idx="1"/>
          </p:nvPr>
        </p:nvSpPr>
        <p:spPr>
          <a:xfrm>
            <a:off x="5183188" y="987425"/>
            <a:ext cx="6172200" cy="4873625"/>
          </a:xfrm>
          <a:prstGeom prst="rect"/>
          <a:noFill/>
          <a:ln>
            <a:noFill/>
          </a:ln>
        </p:spPr>
        <p:txBody>
          <a:bodyPr anchor="t" anchorCtr="0" bIns="45700" lIns="91425" rIns="91425" spcFirstLastPara="1" tIns="45700" wrap="square">
            <a:no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1048729" name="Google Shape;61;p9"/>
          <p:cNvSpPr txBox="1"/>
          <p:nvPr>
            <p:ph type="body" idx="2"/>
          </p:nvPr>
        </p:nvSpPr>
        <p:spPr>
          <a:xfrm>
            <a:off x="839788" y="2057400"/>
            <a:ext cx="3932237" cy="381158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730" name="Google Shape;62;p9"/>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1" name="Google Shape;63;p9"/>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2" name="Google Shape;64;p9"/>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0" name="Shape 65"/>
        <p:cNvGrpSpPr/>
        <p:nvPr/>
      </p:nvGrpSpPr>
      <p:grpSpPr>
        <a:xfrm>
          <a:off x="0" y="0"/>
          <a:ext cx="0" cy="0"/>
          <a:chOff x="0" y="0"/>
          <a:chExt cx="0" cy="0"/>
        </a:xfrm>
      </p:grpSpPr>
      <p:sp>
        <p:nvSpPr>
          <p:cNvPr id="1048694" name="Google Shape;66;p10"/>
          <p:cNvSpPr txBox="1"/>
          <p:nvPr>
            <p:ph type="title"/>
          </p:nvPr>
        </p:nvSpPr>
        <p:spPr>
          <a:xfrm>
            <a:off x="839788" y="457200"/>
            <a:ext cx="3932237" cy="160020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5" name="Google Shape;67;p10"/>
          <p:cNvSpPr/>
          <p:nvPr>
            <p:ph type="pic" idx="2"/>
          </p:nvPr>
        </p:nvSpPr>
        <p:spPr>
          <a:xfrm>
            <a:off x="5183188" y="987425"/>
            <a:ext cx="6172200" cy="4873625"/>
          </a:xfrm>
          <a:prstGeom prst="rect"/>
          <a:noFill/>
          <a:ln>
            <a:noFill/>
          </a:ln>
        </p:spPr>
        <p:txBody>
          <a:bodyPr anchor="t" anchorCtr="0" bIns="45700" lIns="91425" rIns="91425" spcFirstLastPara="1" tIns="45700" wrap="square">
            <a:noAutofit/>
          </a:bodyPr>
          <a:lstStyle>
            <a:lvl1pPr algn="l" lvl="0" marR="0" rtl="0">
              <a:lnSpc>
                <a:spcPct val="90000"/>
              </a:lnSpc>
              <a:spcBef>
                <a:spcPts val="1000"/>
              </a:spcBef>
              <a:spcAft>
                <a:spcPts val="0"/>
              </a:spcAft>
              <a:buClr>
                <a:schemeClr val="dk1"/>
              </a:buClr>
              <a:buSzPts val="3200"/>
              <a:buFont typeface="Arial"/>
              <a:buNone/>
              <a:defRPr b="0" cap="none" sz="3200" i="0" strike="noStrike" u="none">
                <a:solidFill>
                  <a:schemeClr val="dk1"/>
                </a:solidFill>
                <a:latin typeface="Calibri"/>
                <a:ea typeface="Calibri"/>
                <a:cs typeface="Calibri"/>
                <a:sym typeface="Calibri"/>
              </a:defRPr>
            </a:lvl1pPr>
            <a:lvl2pPr algn="l" lvl="1" marR="0" rtl="0">
              <a:lnSpc>
                <a:spcPct val="90000"/>
              </a:lnSpc>
              <a:spcBef>
                <a:spcPts val="500"/>
              </a:spcBef>
              <a:spcAft>
                <a:spcPts val="0"/>
              </a:spcAft>
              <a:buClr>
                <a:schemeClr val="dk1"/>
              </a:buClr>
              <a:buSzPts val="2800"/>
              <a:buFont typeface="Arial"/>
              <a:buNone/>
              <a:defRPr b="0" cap="none" sz="2800" i="0" strike="noStrike" u="none">
                <a:solidFill>
                  <a:schemeClr val="dk1"/>
                </a:solidFill>
                <a:latin typeface="Calibri"/>
                <a:ea typeface="Calibri"/>
                <a:cs typeface="Calibri"/>
                <a:sym typeface="Calibri"/>
              </a:defRPr>
            </a:lvl2pPr>
            <a:lvl3pPr algn="l" lvl="2" marR="0" rtl="0">
              <a:lnSpc>
                <a:spcPct val="90000"/>
              </a:lnSpc>
              <a:spcBef>
                <a:spcPts val="500"/>
              </a:spcBef>
              <a:spcAft>
                <a:spcPts val="0"/>
              </a:spcAft>
              <a:buClr>
                <a:schemeClr val="dk1"/>
              </a:buClr>
              <a:buSzPts val="2400"/>
              <a:buFont typeface="Arial"/>
              <a:buNone/>
              <a:defRPr b="0" cap="none" sz="2400" i="0" strike="noStrike" u="none">
                <a:solidFill>
                  <a:schemeClr val="dk1"/>
                </a:solidFill>
                <a:latin typeface="Calibri"/>
                <a:ea typeface="Calibri"/>
                <a:cs typeface="Calibri"/>
                <a:sym typeface="Calibri"/>
              </a:defRPr>
            </a:lvl3pPr>
            <a:lvl4pPr algn="l" lvl="3"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4pPr>
            <a:lvl5pPr algn="l" lvl="4"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5pPr>
            <a:lvl6pPr algn="l" lvl="5"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6pPr>
            <a:lvl7pPr algn="l" lvl="6"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7pPr>
            <a:lvl8pPr algn="l" lvl="7"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8pPr>
            <a:lvl9pPr algn="l" lvl="8"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9pPr>
          </a:lstStyle>
          <a:p/>
        </p:txBody>
      </p:sp>
      <p:sp>
        <p:nvSpPr>
          <p:cNvPr id="1048696" name="Google Shape;68;p10"/>
          <p:cNvSpPr txBox="1"/>
          <p:nvPr>
            <p:ph type="body" idx="1"/>
          </p:nvPr>
        </p:nvSpPr>
        <p:spPr>
          <a:xfrm>
            <a:off x="839788" y="2057400"/>
            <a:ext cx="3932237" cy="3811588"/>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697" name="Google Shape;69;p10"/>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8" name="Google Shape;70;p10"/>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9" name="Google Shape;71;p10"/>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1"/>
          <p:cNvSpPr txBox="1"/>
          <p:nvPr>
            <p:ph type="body" idx="1"/>
          </p:nvPr>
        </p:nvSpPr>
        <p:spPr>
          <a:xfrm>
            <a:off x="838200" y="1825625"/>
            <a:ext cx="10515600" cy="435133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578" name="Google Shape;12;p1"/>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13;p1"/>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4;p1"/>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2.gif"/><Relationship Id="rId3" Type="http://schemas.openxmlformats.org/officeDocument/2006/relationships/image" Target="../media/image3.gif"/><Relationship Id="rId4" Type="http://schemas.openxmlformats.org/officeDocument/2006/relationships/slideLayout" Target="../slideLayouts/slideLayout2.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7"/>
        <p:cNvGrpSpPr/>
        <p:nvPr/>
      </p:nvGrpSpPr>
      <p:grpSpPr>
        <a:xfrm>
          <a:off x="0" y="0"/>
          <a:ext cx="0" cy="0"/>
          <a:chOff x="0" y="0"/>
          <a:chExt cx="0" cy="0"/>
        </a:xfrm>
      </p:grpSpPr>
      <p:sp>
        <p:nvSpPr>
          <p:cNvPr id="1048586" name="Google Shape;88;p13"/>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p>
            <a:pPr algn="l" indent="0" lvl="0" marL="0" rtl="0">
              <a:lnSpc>
                <a:spcPct val="90000"/>
              </a:lnSpc>
              <a:spcBef>
                <a:spcPts val="0"/>
              </a:spcBef>
              <a:spcAft>
                <a:spcPts val="0"/>
              </a:spcAft>
              <a:buClr>
                <a:schemeClr val="dk1"/>
              </a:buClr>
              <a:buSzPts val="4400"/>
              <a:buFont typeface="Calibri"/>
              <a:buNone/>
            </a:pPr>
            <a:r>
              <a:rPr lang="en-IN"/>
              <a:t> </a:t>
            </a:r>
          </a:p>
        </p:txBody>
      </p:sp>
      <p:sp>
        <p:nvSpPr>
          <p:cNvPr id="1048587" name="Google Shape;89;p13"/>
          <p:cNvSpPr txBox="1"/>
          <p:nvPr/>
        </p:nvSpPr>
        <p:spPr>
          <a:xfrm>
            <a:off x="2960725" y="439400"/>
            <a:ext cx="4783800" cy="1479000"/>
          </a:xfrm>
          <a:prstGeom prst="rect"/>
          <a:noFill/>
          <a:ln>
            <a:noFill/>
          </a:ln>
        </p:spPr>
        <p:txBody>
          <a:bodyPr anchor="t" anchorCtr="0" bIns="91425" lIns="91425" rIns="91425" spcFirstLastPara="1" tIns="91425" wrap="square">
            <a:noAutofit/>
          </a:bodyPr>
          <a:p>
            <a:pPr algn="l" indent="457200" lvl="0" marL="914400" rtl="0">
              <a:spcBef>
                <a:spcPts val="0"/>
              </a:spcBef>
              <a:spcAft>
                <a:spcPts val="0"/>
              </a:spcAft>
              <a:buNone/>
            </a:pPr>
            <a:r>
              <a:rPr sz="2500" lang="en-IN">
                <a:solidFill>
                  <a:srgbClr val="274E13"/>
                </a:solidFill>
              </a:rPr>
              <a:t>  </a:t>
            </a:r>
            <a:endParaRPr sz="2500">
              <a:solidFill>
                <a:srgbClr val="274E13"/>
              </a:solidFill>
            </a:endParaRPr>
          </a:p>
        </p:txBody>
      </p:sp>
      <p:sp>
        <p:nvSpPr>
          <p:cNvPr id="1048588" name="Google Shape;90;p13"/>
          <p:cNvSpPr txBox="1"/>
          <p:nvPr/>
        </p:nvSpPr>
        <p:spPr>
          <a:xfrm>
            <a:off x="1601200" y="1918400"/>
            <a:ext cx="7099500" cy="2688900"/>
          </a:xfrm>
          <a:prstGeom prst="rect"/>
          <a:noFill/>
          <a:ln>
            <a:noFill/>
          </a:ln>
        </p:spPr>
        <p:txBody>
          <a:bodyPr anchor="t" anchorCtr="0" bIns="91425" lIns="91425" rIns="91425" spcFirstLastPara="1" tIns="91425" wrap="square">
            <a:noAutofit/>
          </a:bodyPr>
          <a:p>
            <a:pPr algn="l" indent="457200" lvl="0" marL="2286000" rtl="0">
              <a:spcBef>
                <a:spcPts val="0"/>
              </a:spcBef>
              <a:spcAft>
                <a:spcPts val="0"/>
              </a:spcAft>
              <a:buNone/>
            </a:pPr>
            <a:r>
              <a:rPr b="1" sz="3300" lang="en-IN">
                <a:solidFill>
                  <a:srgbClr val="434343"/>
                </a:solidFill>
              </a:rPr>
              <a:t>Lecture - 1</a:t>
            </a:r>
            <a:endParaRPr b="1" sz="3300">
              <a:solidFill>
                <a:srgbClr val="434343"/>
              </a:solidFill>
            </a:endParaRPr>
          </a:p>
        </p:txBody>
      </p:sp>
      <p:sp>
        <p:nvSpPr>
          <p:cNvPr id="1048589" name="Google Shape;91;p13"/>
          <p:cNvSpPr txBox="1"/>
          <p:nvPr/>
        </p:nvSpPr>
        <p:spPr>
          <a:xfrm>
            <a:off x="664650" y="740175"/>
            <a:ext cx="10241700" cy="14049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4600" lang="en-IN">
                <a:solidFill>
                  <a:srgbClr val="0B5394"/>
                </a:solidFill>
                <a:latin typeface="Calibri"/>
                <a:ea typeface="Calibri"/>
                <a:cs typeface="Calibri"/>
                <a:sym typeface="Calibri"/>
              </a:rPr>
              <a:t>Introduction To Competitive Programming</a:t>
            </a:r>
            <a:endParaRPr sz="4600">
              <a:solidFill>
                <a:srgbClr val="0B5394"/>
              </a:solidFill>
              <a:latin typeface="Calibri"/>
              <a:ea typeface="Calibri"/>
              <a:cs typeface="Calibri"/>
              <a:sym typeface="Calibri"/>
            </a:endParaRPr>
          </a:p>
        </p:txBody>
      </p:sp>
      <p:sp>
        <p:nvSpPr>
          <p:cNvPr id="1048590" name="Google Shape;92;p13"/>
          <p:cNvSpPr txBox="1"/>
          <p:nvPr/>
        </p:nvSpPr>
        <p:spPr>
          <a:xfrm>
            <a:off x="483375" y="3791525"/>
            <a:ext cx="11133000" cy="26283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600" lang="en-IN">
                <a:solidFill>
                  <a:srgbClr val="FF9900"/>
                </a:solidFill>
                <a:latin typeface="Calibri"/>
                <a:ea typeface="Calibri"/>
                <a:cs typeface="Calibri"/>
                <a:sym typeface="Calibri"/>
              </a:rPr>
              <a:t>Topics: </a:t>
            </a:r>
            <a:r>
              <a:rPr sz="2600" lang="en-IN">
                <a:solidFill>
                  <a:srgbClr val="434343"/>
                </a:solidFill>
                <a:latin typeface="Calibri"/>
                <a:ea typeface="Calibri"/>
                <a:cs typeface="Calibri"/>
                <a:sym typeface="Calibri"/>
              </a:rPr>
              <a:t>How to measure complexity of your program, Sorting in O(NlogN) time,</a:t>
            </a:r>
            <a:endParaRPr sz="2600">
              <a:solidFill>
                <a:srgbClr val="434343"/>
              </a:solidFill>
              <a:latin typeface="Calibri"/>
              <a:ea typeface="Calibri"/>
              <a:cs typeface="Calibri"/>
              <a:sym typeface="Calibri"/>
            </a:endParaRPr>
          </a:p>
          <a:p>
            <a:pPr algn="l" indent="0" lvl="0" marL="0" rtl="0">
              <a:spcBef>
                <a:spcPts val="0"/>
              </a:spcBef>
              <a:spcAft>
                <a:spcPts val="0"/>
              </a:spcAft>
              <a:buNone/>
            </a:pPr>
            <a:r>
              <a:rPr sz="2600" lang="en-IN">
                <a:solidFill>
                  <a:srgbClr val="434343"/>
                </a:solidFill>
                <a:latin typeface="Calibri"/>
                <a:ea typeface="Calibri"/>
                <a:cs typeface="Calibri"/>
                <a:sym typeface="Calibri"/>
              </a:rPr>
              <a:t>             C++ Tricks, Hashing Technique, Brute Force Solutions, Greedy Algorithms.	       Prime Check Algorithm O(√N) Time, Sieve of Erosthosthence O(NloglogN)    </a:t>
            </a:r>
            <a:endParaRPr sz="2600">
              <a:solidFill>
                <a:srgbClr val="434343"/>
              </a:solidFill>
              <a:latin typeface="Calibri"/>
              <a:ea typeface="Calibri"/>
              <a:cs typeface="Calibri"/>
              <a:sym typeface="Calibri"/>
            </a:endParaRPr>
          </a:p>
          <a:p>
            <a:pPr algn="l" indent="0" lvl="0" marL="0" rtl="0">
              <a:spcBef>
                <a:spcPts val="0"/>
              </a:spcBef>
              <a:spcAft>
                <a:spcPts val="0"/>
              </a:spcAft>
              <a:buNone/>
            </a:pPr>
            <a:r>
              <a:rPr sz="2600" lang="en-IN">
                <a:solidFill>
                  <a:srgbClr val="434343"/>
                </a:solidFill>
                <a:latin typeface="Calibri"/>
                <a:ea typeface="Calibri"/>
                <a:cs typeface="Calibri"/>
                <a:sym typeface="Calibri"/>
              </a:rPr>
              <a:t>             </a:t>
            </a:r>
            <a:r>
              <a:rPr sz="2600" lang="en-IN">
                <a:solidFill>
                  <a:srgbClr val="434343"/>
                </a:solidFill>
                <a:latin typeface="Calibri"/>
                <a:ea typeface="Calibri"/>
                <a:cs typeface="Calibri"/>
                <a:sym typeface="Calibri"/>
              </a:rPr>
              <a:t>Time prime  finding Algorithm, Tips to get rid of wrong answers</a:t>
            </a:r>
            <a:endParaRPr sz="2600">
              <a:solidFill>
                <a:srgbClr val="434343"/>
              </a:solidFill>
              <a:latin typeface="Calibri"/>
              <a:ea typeface="Calibri"/>
              <a:cs typeface="Calibri"/>
              <a:sym typeface="Calibri"/>
            </a:endParaRPr>
          </a:p>
        </p:txBody>
      </p:sp>
      <p:sp>
        <p:nvSpPr>
          <p:cNvPr id="1048591" name="Google Shape;93;p13"/>
          <p:cNvSpPr txBox="1"/>
          <p:nvPr/>
        </p:nvSpPr>
        <p:spPr>
          <a:xfrm>
            <a:off x="8323250" y="6238675"/>
            <a:ext cx="3776400" cy="3927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i="1" lang="en-IN">
                <a:latin typeface="Calibri"/>
                <a:ea typeface="Calibri"/>
                <a:cs typeface="Calibri"/>
                <a:sym typeface="Calibri"/>
              </a:rPr>
              <a:t>@author: </a:t>
            </a:r>
            <a:r>
              <a:rPr lang="en-IN">
                <a:latin typeface="Calibri"/>
                <a:ea typeface="Calibri"/>
                <a:cs typeface="Calibri"/>
                <a:sym typeface="Calibri"/>
              </a:rPr>
              <a:t>miitbh1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Shape 154"/>
        <p:cNvGrpSpPr/>
        <p:nvPr/>
      </p:nvGrpSpPr>
      <p:grpSpPr>
        <a:xfrm>
          <a:off x="0" y="0"/>
          <a:ext cx="0" cy="0"/>
          <a:chOff x="0" y="0"/>
          <a:chExt cx="0" cy="0"/>
        </a:xfrm>
      </p:grpSpPr>
      <p:sp>
        <p:nvSpPr>
          <p:cNvPr id="1048634" name="Google Shape;155;p22"/>
          <p:cNvSpPr txBox="1"/>
          <p:nvPr>
            <p:ph type="title"/>
          </p:nvPr>
        </p:nvSpPr>
        <p:spPr>
          <a:xfrm>
            <a:off x="0" y="0"/>
            <a:ext cx="10281300" cy="965700"/>
          </a:xfrm>
          <a:prstGeom prst="rect"/>
        </p:spPr>
        <p:txBody>
          <a:bodyPr anchor="ctr" anchorCtr="0" bIns="45700" lIns="91425" rIns="91425" spcFirstLastPara="1" tIns="45700" wrap="square">
            <a:noAutofit/>
          </a:bodyPr>
          <a:p>
            <a:pPr algn="l" indent="-438150" lvl="0" marL="457200" rtl="0">
              <a:lnSpc>
                <a:spcPct val="100000"/>
              </a:lnSpc>
              <a:spcBef>
                <a:spcPts val="0"/>
              </a:spcBef>
              <a:spcAft>
                <a:spcPts val="0"/>
              </a:spcAft>
              <a:buClr>
                <a:srgbClr val="434343"/>
              </a:buClr>
              <a:buSzPts val="3300"/>
              <a:buChar char="●"/>
            </a:pPr>
            <a:r>
              <a:rPr sz="3300" lang="en-IN">
                <a:solidFill>
                  <a:srgbClr val="434343"/>
                </a:solidFill>
              </a:rPr>
              <a:t>Hashing Technique (Read CLRS chapter-11)</a:t>
            </a:r>
            <a:endParaRPr sz="33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35" name="Google Shape;156;p22"/>
          <p:cNvSpPr txBox="1"/>
          <p:nvPr>
            <p:ph type="body" idx="1"/>
          </p:nvPr>
        </p:nvSpPr>
        <p:spPr>
          <a:xfrm>
            <a:off x="128250" y="572950"/>
            <a:ext cx="12424500" cy="4351200"/>
          </a:xfrm>
          <a:prstGeom prst="rect"/>
        </p:spPr>
        <p:txBody>
          <a:bodyPr anchor="t" anchorCtr="0" bIns="45700" lIns="91425" rIns="91425" spcFirstLastPara="1" tIns="45700" wrap="square">
            <a:noAutofit/>
          </a:bodyPr>
          <a:p>
            <a:pPr algn="l" indent="-381000" lvl="0" marL="457200" rtl="0">
              <a:spcBef>
                <a:spcPts val="1000"/>
              </a:spcBef>
              <a:spcAft>
                <a:spcPts val="0"/>
              </a:spcAft>
              <a:buSzPts val="2400"/>
              <a:buChar char="●"/>
            </a:pPr>
            <a:r>
              <a:rPr sz="2400" lang="en-IN"/>
              <a:t>Here the main problem is O(N^2) complexity which is pretty slow. The problem will be solved </a:t>
            </a:r>
            <a:endParaRPr sz="2400"/>
          </a:p>
          <a:p>
            <a:pPr algn="l" indent="0" lvl="0" marL="457200" rtl="0">
              <a:spcBef>
                <a:spcPts val="1000"/>
              </a:spcBef>
              <a:spcAft>
                <a:spcPts val="0"/>
              </a:spcAft>
              <a:buNone/>
            </a:pPr>
            <a:r>
              <a:rPr sz="2400" lang="en-IN"/>
              <a:t>if we can remove the inner loop which is O(N) and checks for A[j].</a:t>
            </a:r>
            <a:endParaRPr sz="2400"/>
          </a:p>
          <a:p>
            <a:pPr algn="l" indent="-381000" lvl="0" marL="457200" rtl="0">
              <a:spcBef>
                <a:spcPts val="1000"/>
              </a:spcBef>
              <a:spcAft>
                <a:spcPts val="0"/>
              </a:spcAft>
              <a:buSzPts val="2400"/>
              <a:buChar char="●"/>
            </a:pPr>
            <a:r>
              <a:rPr sz="2400" lang="en-IN"/>
              <a:t>To solve this problem we use Hashing Technique. Hashing means we store the information previously before solving their queries. In this problem if we have record of each element previously like for A[i] if x-A[i] is present in array or not. </a:t>
            </a:r>
            <a:r>
              <a:rPr sz="2400" lang="en-IN"/>
              <a:t>because</a:t>
            </a:r>
            <a:r>
              <a:rPr sz="2400" lang="en-IN"/>
              <a:t> A[i]+A[j]=x, then A[j]=x-A[i], </a:t>
            </a:r>
            <a:endParaRPr sz="2400"/>
          </a:p>
          <a:p>
            <a:pPr algn="l" indent="0" lvl="0" marL="457200" rtl="0">
              <a:spcBef>
                <a:spcPts val="1000"/>
              </a:spcBef>
              <a:spcAft>
                <a:spcPts val="0"/>
              </a:spcAft>
              <a:buNone/>
            </a:pPr>
            <a:r>
              <a:rPr sz="2400" lang="en-IN"/>
              <a:t>if we know that x-A[i] exists or not in O(1) then we no longer need j for loop which is O(N). </a:t>
            </a:r>
            <a:endParaRPr sz="2400"/>
          </a:p>
          <a:p>
            <a:pPr algn="l" indent="-381000" lvl="0" marL="457200" rtl="0">
              <a:spcBef>
                <a:spcPts val="1000"/>
              </a:spcBef>
              <a:spcAft>
                <a:spcPts val="0"/>
              </a:spcAft>
              <a:buSzPts val="2400"/>
              <a:buChar char="●"/>
            </a:pPr>
            <a:r>
              <a:rPr sz="2400" lang="en-IN"/>
              <a:t>To </a:t>
            </a:r>
            <a:r>
              <a:rPr sz="2400" lang="en-IN"/>
              <a:t>accomplish</a:t>
            </a:r>
            <a:r>
              <a:rPr sz="2400" lang="en-IN"/>
              <a:t> this we take a boolean array which has 0 or 1 value of size len=max{A[i]}=10^6.</a:t>
            </a:r>
            <a:endParaRPr sz="2400"/>
          </a:p>
          <a:p>
            <a:pPr algn="l" indent="0" lvl="0" marL="457200" rtl="0">
              <a:spcBef>
                <a:spcPts val="1000"/>
              </a:spcBef>
              <a:spcAft>
                <a:spcPts val="0"/>
              </a:spcAft>
              <a:buNone/>
            </a:pPr>
            <a:r>
              <a:rPr sz="2400" lang="en-IN"/>
              <a:t>At first we initialize this array with 0 showing that no value is present in the array. Now we </a:t>
            </a:r>
            <a:r>
              <a:rPr sz="2400" lang="en-IN"/>
              <a:t>iterate over array and set the value of boolean array index A[i]</a:t>
            </a:r>
            <a:r>
              <a:rPr sz="2400" lang="en-IN"/>
              <a:t> as 1. (isPresent[A[i]]=1).</a:t>
            </a:r>
            <a:endParaRPr sz="2400"/>
          </a:p>
          <a:p>
            <a:pPr algn="l" indent="-381000" lvl="0" marL="457200" rtl="0">
              <a:spcBef>
                <a:spcPts val="1000"/>
              </a:spcBef>
              <a:spcAft>
                <a:spcPts val="0"/>
              </a:spcAft>
              <a:buSzPts val="2400"/>
              <a:buChar char="●"/>
            </a:pPr>
            <a:r>
              <a:rPr sz="2400" lang="en-IN"/>
              <a:t>Once this array is </a:t>
            </a:r>
            <a:r>
              <a:rPr sz="2400" lang="en-IN"/>
              <a:t>build</a:t>
            </a:r>
            <a:r>
              <a:rPr sz="2400" lang="en-IN"/>
              <a:t> we can check for </a:t>
            </a:r>
            <a:r>
              <a:rPr sz="2400" lang="en-IN"/>
              <a:t>existence</a:t>
            </a:r>
            <a:r>
              <a:rPr sz="2400" lang="en-IN"/>
              <a:t> of x-A[i] in the array. Look the code below carefully.</a:t>
            </a:r>
            <a:endParaRPr sz="2400"/>
          </a:p>
          <a:p>
            <a:pPr algn="l" indent="-381000" lvl="0" marL="457200" rtl="0">
              <a:spcBef>
                <a:spcPts val="0"/>
              </a:spcBef>
              <a:spcAft>
                <a:spcPts val="0"/>
              </a:spcAft>
              <a:buSzPts val="2400"/>
              <a:buChar char="●"/>
            </a:pPr>
            <a:r>
              <a:rPr sz="2400" lang="en-IN"/>
              <a:t>The whole </a:t>
            </a:r>
            <a:r>
              <a:rPr sz="2400" lang="en-IN"/>
              <a:t>algorithm</a:t>
            </a:r>
            <a:r>
              <a:rPr sz="2400" lang="en-IN"/>
              <a:t> runs in O(N).</a:t>
            </a:r>
            <a:endParaRPr sz="2400"/>
          </a:p>
          <a:p>
            <a:pPr algn="l" indent="-381000" lvl="0" marL="457200" rtl="0">
              <a:spcBef>
                <a:spcPts val="0"/>
              </a:spcBef>
              <a:spcAft>
                <a:spcPts val="0"/>
              </a:spcAft>
              <a:buSzPts val="2400"/>
              <a:buChar char="●"/>
            </a:pPr>
            <a:r>
              <a:rPr sz="2400" lang="en-IN"/>
              <a:t>Which is best complexity for this question.</a:t>
            </a:r>
            <a:endParaRPr sz="2400"/>
          </a:p>
          <a:p>
            <a:pPr algn="l" indent="-381000" lvl="0" marL="457200" rtl="0">
              <a:spcBef>
                <a:spcPts val="0"/>
              </a:spcBef>
              <a:spcAft>
                <a:spcPts val="0"/>
              </a:spcAft>
              <a:buSzPts val="2400"/>
              <a:buChar char="●"/>
            </a:pPr>
            <a:r>
              <a:rPr sz="2400" lang="en-IN"/>
              <a:t>This is how we save our time using Hashing, remember precomputation </a:t>
            </a:r>
            <a:r>
              <a:rPr sz="2400" lang="en-IN"/>
              <a:t>discussed</a:t>
            </a:r>
            <a:r>
              <a:rPr sz="2400" lang="en-IN"/>
              <a:t> previously </a:t>
            </a:r>
            <a:endParaRPr sz="2400"/>
          </a:p>
          <a:p>
            <a:pPr algn="l" indent="0" lvl="0" marL="457200" rtl="0">
              <a:spcBef>
                <a:spcPts val="1000"/>
              </a:spcBef>
              <a:spcAft>
                <a:spcPts val="0"/>
              </a:spcAft>
              <a:buNone/>
            </a:pPr>
            <a:r>
              <a:rPr sz="2400" lang="en-IN"/>
              <a:t>which is almost similar to Hashing Technique.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161"/>
        <p:cNvGrpSpPr/>
        <p:nvPr/>
      </p:nvGrpSpPr>
      <p:grpSpPr>
        <a:xfrm>
          <a:off x="0" y="0"/>
          <a:ext cx="0" cy="0"/>
          <a:chOff x="0" y="0"/>
          <a:chExt cx="0" cy="0"/>
        </a:xfrm>
      </p:grpSpPr>
      <p:sp>
        <p:nvSpPr>
          <p:cNvPr id="1048639" name="Google Shape;162;p23"/>
          <p:cNvSpPr txBox="1"/>
          <p:nvPr>
            <p:ph type="title"/>
          </p:nvPr>
        </p:nvSpPr>
        <p:spPr>
          <a:xfrm>
            <a:off x="0" y="0"/>
            <a:ext cx="10281300" cy="965700"/>
          </a:xfrm>
          <a:prstGeom prst="rect"/>
        </p:spPr>
        <p:txBody>
          <a:bodyPr anchor="ctr" anchorCtr="0" bIns="45700" lIns="91425" rIns="91425" spcFirstLastPara="1" tIns="45700" wrap="square">
            <a:noAutofit/>
          </a:bodyPr>
          <a:p>
            <a:pPr algn="l" indent="-438150" lvl="0" marL="457200" rtl="0">
              <a:lnSpc>
                <a:spcPct val="100000"/>
              </a:lnSpc>
              <a:spcBef>
                <a:spcPts val="0"/>
              </a:spcBef>
              <a:spcAft>
                <a:spcPts val="0"/>
              </a:spcAft>
              <a:buClr>
                <a:srgbClr val="434343"/>
              </a:buClr>
              <a:buSzPts val="3300"/>
              <a:buChar char="●"/>
            </a:pPr>
            <a:r>
              <a:rPr sz="3300" lang="en-IN">
                <a:solidFill>
                  <a:srgbClr val="434343"/>
                </a:solidFill>
              </a:rPr>
              <a:t>Hashing Technique (Read CLRS chapter-11)</a:t>
            </a:r>
            <a:endParaRPr sz="33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40" name="Google Shape;163;p23"/>
          <p:cNvSpPr txBox="1"/>
          <p:nvPr>
            <p:ph type="body" idx="1"/>
          </p:nvPr>
        </p:nvSpPr>
        <p:spPr>
          <a:xfrm>
            <a:off x="128250" y="572950"/>
            <a:ext cx="12424500" cy="4351200"/>
          </a:xfrm>
          <a:prstGeom prst="rect"/>
        </p:spPr>
        <p:txBody>
          <a:bodyPr anchor="t" anchorCtr="0" bIns="45700" lIns="91425" rIns="91425" spcFirstLastPara="1" tIns="45700" wrap="square">
            <a:noAutofit/>
          </a:bodyPr>
          <a:p>
            <a:pPr algn="l" indent="0" lvl="0" marL="0" rtl="0">
              <a:spcBef>
                <a:spcPts val="1000"/>
              </a:spcBef>
              <a:spcAft>
                <a:spcPts val="0"/>
              </a:spcAft>
              <a:buNone/>
            </a:pPr>
            <a:r>
              <a:rPr sz="1700" lang="en-IN"/>
              <a:t>const int max_len = 1e6;</a:t>
            </a:r>
            <a:endParaRPr sz="1700"/>
          </a:p>
          <a:p>
            <a:pPr algn="l" indent="0" lvl="0" marL="0" rtl="0">
              <a:spcBef>
                <a:spcPts val="1000"/>
              </a:spcBef>
              <a:spcAft>
                <a:spcPts val="0"/>
              </a:spcAft>
              <a:buNone/>
            </a:pPr>
            <a:r>
              <a:rPr sz="1700" lang="en-IN"/>
              <a:t>int main(){</a:t>
            </a:r>
            <a:endParaRPr sz="1700"/>
          </a:p>
          <a:p>
            <a:pPr algn="l" indent="0" lvl="0" marL="457200" rtl="0">
              <a:spcBef>
                <a:spcPts val="1000"/>
              </a:spcBef>
              <a:spcAft>
                <a:spcPts val="0"/>
              </a:spcAft>
              <a:buNone/>
            </a:pPr>
            <a:r>
              <a:rPr sz="1700" lang="en-IN"/>
              <a:t>int isPresent[max_len];</a:t>
            </a:r>
            <a:endParaRPr sz="1700"/>
          </a:p>
          <a:p>
            <a:pPr algn="l" indent="0" lvl="0" marL="457200" rtl="0">
              <a:spcBef>
                <a:spcPts val="1000"/>
              </a:spcBef>
              <a:spcAft>
                <a:spcPts val="0"/>
              </a:spcAft>
              <a:buNone/>
            </a:pPr>
            <a:r>
              <a:rPr sz="1700" lang="en-IN"/>
              <a:t>memset(isPresent, 0, sizeof isPresent); // Fill 0 for all element;</a:t>
            </a:r>
            <a:endParaRPr sz="1700"/>
          </a:p>
          <a:p>
            <a:pPr algn="l" indent="0" lvl="0" marL="457200" rtl="0">
              <a:spcBef>
                <a:spcPts val="1000"/>
              </a:spcBef>
              <a:spcAft>
                <a:spcPts val="0"/>
              </a:spcAft>
              <a:buNone/>
            </a:pPr>
            <a:r>
              <a:rPr sz="1700" lang="en-IN"/>
              <a:t>int n; // read(n), int A[n]; // again read array A.</a:t>
            </a:r>
            <a:endParaRPr sz="1700"/>
          </a:p>
          <a:p>
            <a:pPr algn="l" indent="0" lvl="0" marL="457200" rtl="0">
              <a:spcBef>
                <a:spcPts val="1000"/>
              </a:spcBef>
              <a:spcAft>
                <a:spcPts val="0"/>
              </a:spcAft>
              <a:buNone/>
            </a:pPr>
            <a:r>
              <a:rPr sz="1700" lang="en-IN"/>
              <a:t>for(int i=0; i&lt;n; i++) // &lt;--------------------- O(N)</a:t>
            </a:r>
            <a:endParaRPr sz="1700"/>
          </a:p>
          <a:p>
            <a:pPr algn="l" indent="0" lvl="0" marL="457200" rtl="0">
              <a:spcBef>
                <a:spcPts val="1000"/>
              </a:spcBef>
              <a:spcAft>
                <a:spcPts val="0"/>
              </a:spcAft>
              <a:buNone/>
            </a:pPr>
            <a:r>
              <a:rPr sz="1700" lang="en-IN"/>
              <a:t>	isPresent[A[i]]=1;</a:t>
            </a:r>
            <a:endParaRPr sz="1700"/>
          </a:p>
          <a:p>
            <a:pPr algn="l" indent="0" lvl="0" marL="457200" rtl="0">
              <a:spcBef>
                <a:spcPts val="1000"/>
              </a:spcBef>
              <a:spcAft>
                <a:spcPts val="0"/>
              </a:spcAft>
              <a:buNone/>
            </a:pPr>
            <a:r>
              <a:rPr sz="1700" lang="en-IN"/>
              <a:t>int found=0;</a:t>
            </a:r>
            <a:endParaRPr sz="1700"/>
          </a:p>
          <a:p>
            <a:pPr algn="l" indent="0" lvl="0" marL="457200" rtl="0">
              <a:spcBef>
                <a:spcPts val="1000"/>
              </a:spcBef>
              <a:spcAft>
                <a:spcPts val="0"/>
              </a:spcAft>
              <a:buNone/>
            </a:pPr>
            <a:r>
              <a:rPr sz="1700" lang="en-IN"/>
              <a:t>for(int i=0; i&lt;n; i++){  // &lt;---------------------- O(N)</a:t>
            </a:r>
            <a:endParaRPr sz="1700"/>
          </a:p>
          <a:p>
            <a:pPr algn="l" indent="0" lvl="0" marL="457200" rtl="0">
              <a:spcBef>
                <a:spcPts val="1000"/>
              </a:spcBef>
              <a:spcAft>
                <a:spcPts val="0"/>
              </a:spcAft>
              <a:buNone/>
            </a:pPr>
            <a:r>
              <a:rPr sz="1700" lang="en-IN"/>
              <a:t>	if(x&gt;=A[i]){ // x-A[i]  should be positive.</a:t>
            </a:r>
            <a:endParaRPr sz="1700"/>
          </a:p>
          <a:p>
            <a:pPr algn="l" indent="457200" lvl="0" marL="457200" rtl="0">
              <a:spcBef>
                <a:spcPts val="1000"/>
              </a:spcBef>
              <a:spcAft>
                <a:spcPts val="0"/>
              </a:spcAft>
              <a:buNone/>
            </a:pPr>
            <a:r>
              <a:rPr sz="1700" lang="en-IN"/>
              <a:t>	if(isPresent[x-A[i]]){</a:t>
            </a:r>
            <a:endParaRPr sz="1700"/>
          </a:p>
          <a:p>
            <a:pPr algn="l" indent="457200" lvl="0" marL="457200" rtl="0">
              <a:spcBef>
                <a:spcPts val="1000"/>
              </a:spcBef>
              <a:spcAft>
                <a:spcPts val="0"/>
              </a:spcAft>
              <a:buNone/>
            </a:pPr>
            <a:r>
              <a:rPr sz="1700" lang="en-IN"/>
              <a:t>		found=1;</a:t>
            </a:r>
            <a:endParaRPr sz="1700"/>
          </a:p>
          <a:p>
            <a:pPr algn="l" indent="457200" lvl="0" marL="457200" rtl="0">
              <a:spcBef>
                <a:spcPts val="1000"/>
              </a:spcBef>
              <a:spcAft>
                <a:spcPts val="0"/>
              </a:spcAft>
              <a:buNone/>
            </a:pPr>
            <a:r>
              <a:rPr sz="1700" lang="en-IN"/>
              <a:t>		break;</a:t>
            </a:r>
            <a:endParaRPr sz="1700"/>
          </a:p>
          <a:p>
            <a:pPr algn="l" indent="457200" lvl="0" marL="914400" rtl="0">
              <a:spcBef>
                <a:spcPts val="1000"/>
              </a:spcBef>
              <a:spcAft>
                <a:spcPts val="0"/>
              </a:spcAft>
              <a:buNone/>
            </a:pPr>
            <a:r>
              <a:rPr sz="1700" lang="en-IN"/>
              <a:t>}</a:t>
            </a:r>
            <a:endParaRPr sz="1700"/>
          </a:p>
          <a:p>
            <a:pPr algn="l" indent="0" lvl="0" marL="914400" rtl="0">
              <a:spcBef>
                <a:spcPts val="1000"/>
              </a:spcBef>
              <a:spcAft>
                <a:spcPts val="0"/>
              </a:spcAft>
              <a:buNone/>
            </a:pPr>
            <a:r>
              <a:rPr sz="1700" lang="en-IN"/>
              <a:t>}</a:t>
            </a:r>
            <a:endParaRPr sz="1700"/>
          </a:p>
          <a:p>
            <a:pPr algn="l" indent="457200" lvl="0" marL="0" rtl="0">
              <a:spcBef>
                <a:spcPts val="1000"/>
              </a:spcBef>
              <a:spcAft>
                <a:spcPts val="0"/>
              </a:spcAft>
              <a:buNone/>
            </a:pPr>
            <a:r>
              <a:rPr sz="1700" lang="en-IN"/>
              <a:t>}</a:t>
            </a:r>
            <a:endParaRPr sz="1700"/>
          </a:p>
          <a:p>
            <a:pPr algn="l" indent="0" lvl="0" marL="0" rtl="0">
              <a:spcBef>
                <a:spcPts val="1000"/>
              </a:spcBef>
              <a:spcAft>
                <a:spcPts val="0"/>
              </a:spcAft>
              <a:buNone/>
            </a:pPr>
            <a:r>
              <a:rPr sz="1700" lang="en-IN"/>
              <a:t>}</a:t>
            </a:r>
            <a:r>
              <a:rPr sz="1700" lang="en-IN"/>
              <a:t> // If found print yes else print no</a:t>
            </a:r>
            <a:endParaRPr sz="1700"/>
          </a:p>
          <a:p>
            <a:pPr algn="l" indent="0" lvl="0" marL="0" rtl="0">
              <a:spcBef>
                <a:spcPts val="100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168"/>
        <p:cNvGrpSpPr/>
        <p:nvPr/>
      </p:nvGrpSpPr>
      <p:grpSpPr>
        <a:xfrm>
          <a:off x="0" y="0"/>
          <a:ext cx="0" cy="0"/>
          <a:chOff x="0" y="0"/>
          <a:chExt cx="0" cy="0"/>
        </a:xfrm>
      </p:grpSpPr>
      <p:sp>
        <p:nvSpPr>
          <p:cNvPr id="1048644" name="Google Shape;169;p24"/>
          <p:cNvSpPr txBox="1"/>
          <p:nvPr>
            <p:ph type="title"/>
          </p:nvPr>
        </p:nvSpPr>
        <p:spPr>
          <a:xfrm>
            <a:off x="0" y="0"/>
            <a:ext cx="10281300" cy="965700"/>
          </a:xfrm>
          <a:prstGeom prst="rect"/>
        </p:spPr>
        <p:txBody>
          <a:bodyPr anchor="ctr" anchorCtr="0" bIns="45700" lIns="91425" rIns="91425" spcFirstLastPara="1" tIns="45700" wrap="square">
            <a:noAutofit/>
          </a:bodyPr>
          <a:p>
            <a:pPr algn="l" indent="-438150" lvl="0" marL="457200" rtl="0">
              <a:lnSpc>
                <a:spcPct val="100000"/>
              </a:lnSpc>
              <a:spcBef>
                <a:spcPts val="0"/>
              </a:spcBef>
              <a:spcAft>
                <a:spcPts val="0"/>
              </a:spcAft>
              <a:buClr>
                <a:srgbClr val="434343"/>
              </a:buClr>
              <a:buSzPts val="3300"/>
              <a:buChar char="●"/>
            </a:pPr>
            <a:r>
              <a:rPr sz="3300" lang="en-IN">
                <a:solidFill>
                  <a:srgbClr val="434343"/>
                </a:solidFill>
              </a:rPr>
              <a:t>Brute Force Solutions(Try each </a:t>
            </a:r>
            <a:r>
              <a:rPr sz="3300" lang="en-IN">
                <a:solidFill>
                  <a:srgbClr val="434343"/>
                </a:solidFill>
              </a:rPr>
              <a:t>possibility</a:t>
            </a:r>
            <a:r>
              <a:rPr sz="3300" lang="en-IN">
                <a:solidFill>
                  <a:srgbClr val="434343"/>
                </a:solidFill>
              </a:rPr>
              <a:t>)</a:t>
            </a:r>
            <a:endParaRPr sz="33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45" name="Google Shape;170;p24"/>
          <p:cNvSpPr txBox="1"/>
          <p:nvPr>
            <p:ph type="body" idx="1"/>
          </p:nvPr>
        </p:nvSpPr>
        <p:spPr>
          <a:xfrm>
            <a:off x="67825" y="467200"/>
            <a:ext cx="12424500" cy="6285000"/>
          </a:xfrm>
          <a:prstGeom prst="rect"/>
        </p:spPr>
        <p:txBody>
          <a:bodyPr anchor="t" anchorCtr="0" bIns="45700" lIns="91425" rIns="91425" spcFirstLastPara="1" tIns="45700" wrap="square">
            <a:noAutofit/>
          </a:bodyPr>
          <a:p>
            <a:pPr algn="l" indent="-355600" lvl="0" marL="457200" rtl="0">
              <a:spcBef>
                <a:spcPts val="1000"/>
              </a:spcBef>
              <a:spcAft>
                <a:spcPts val="0"/>
              </a:spcAft>
              <a:buSzPts val="2000"/>
              <a:buChar char="●"/>
            </a:pPr>
            <a:r>
              <a:rPr sz="2000" lang="en-IN"/>
              <a:t>Consider the problem: Given equation x+y+z = 200. 0&lt;=x&lt;=200, </a:t>
            </a:r>
            <a:r>
              <a:rPr sz="2000" lang="en-IN"/>
              <a:t>0&lt;=y&lt;=200, 0&lt;=z&lt;=200.  Find no. of Soln.</a:t>
            </a:r>
            <a:endParaRPr sz="2000"/>
          </a:p>
          <a:p>
            <a:pPr algn="l" indent="-355600" lvl="0" marL="457200" rtl="0">
              <a:spcBef>
                <a:spcPts val="0"/>
              </a:spcBef>
              <a:spcAft>
                <a:spcPts val="0"/>
              </a:spcAft>
              <a:buSzPts val="2000"/>
              <a:buChar char="●"/>
            </a:pPr>
            <a:r>
              <a:rPr sz="2000" lang="en-IN"/>
              <a:t>The naive approach is to run three for loop for x, y and z. From 0 to 200 each.</a:t>
            </a:r>
            <a:endParaRPr sz="2000"/>
          </a:p>
          <a:p>
            <a:pPr algn="l" indent="0" lvl="0" marL="457200" rtl="0">
              <a:spcBef>
                <a:spcPts val="1000"/>
              </a:spcBef>
              <a:spcAft>
                <a:spcPts val="0"/>
              </a:spcAft>
              <a:buNone/>
            </a:pPr>
            <a:r>
              <a:rPr sz="2000" lang="en-IN"/>
              <a:t>noOfSoln=0</a:t>
            </a:r>
            <a:endParaRPr sz="2000"/>
          </a:p>
          <a:p>
            <a:pPr algn="l" indent="0" lvl="0" marL="457200" rtl="0">
              <a:spcBef>
                <a:spcPts val="1000"/>
              </a:spcBef>
              <a:spcAft>
                <a:spcPts val="0"/>
              </a:spcAft>
              <a:buNone/>
            </a:pPr>
            <a:r>
              <a:rPr sz="2000" lang="en-IN"/>
              <a:t>For x=0 to 200:  // O(N)</a:t>
            </a:r>
            <a:endParaRPr sz="2000"/>
          </a:p>
          <a:p>
            <a:pPr algn="l" indent="0" lvl="0" marL="457200" rtl="0">
              <a:spcBef>
                <a:spcPts val="1000"/>
              </a:spcBef>
              <a:spcAft>
                <a:spcPts val="0"/>
              </a:spcAft>
              <a:buNone/>
            </a:pPr>
            <a:r>
              <a:rPr sz="2000" lang="en-IN"/>
              <a:t>	For y=0 to 200: // O(N)</a:t>
            </a:r>
            <a:endParaRPr sz="2000"/>
          </a:p>
          <a:p>
            <a:pPr algn="l" indent="0" lvl="0" marL="457200" rtl="0">
              <a:spcBef>
                <a:spcPts val="1000"/>
              </a:spcBef>
              <a:spcAft>
                <a:spcPts val="0"/>
              </a:spcAft>
              <a:buNone/>
            </a:pPr>
            <a:r>
              <a:rPr sz="2000" lang="en-IN"/>
              <a:t>		For z=0 to 200: // O(N)</a:t>
            </a:r>
            <a:endParaRPr sz="2000"/>
          </a:p>
          <a:p>
            <a:pPr algn="l" indent="0" lvl="0" marL="457200" rtl="0">
              <a:spcBef>
                <a:spcPts val="1000"/>
              </a:spcBef>
              <a:spcAft>
                <a:spcPts val="0"/>
              </a:spcAft>
              <a:buNone/>
            </a:pPr>
            <a:r>
              <a:rPr sz="2000" lang="en-IN"/>
              <a:t>			if x+y+z==200: // O(1)</a:t>
            </a:r>
            <a:endParaRPr sz="2000"/>
          </a:p>
          <a:p>
            <a:pPr algn="l" indent="0" lvl="0" marL="457200" rtl="0">
              <a:spcBef>
                <a:spcPts val="1000"/>
              </a:spcBef>
              <a:spcAft>
                <a:spcPts val="0"/>
              </a:spcAft>
              <a:buNone/>
            </a:pPr>
            <a:r>
              <a:rPr sz="2000" lang="en-IN"/>
              <a:t>				noOfSoln++; // O(1)</a:t>
            </a:r>
            <a:endParaRPr sz="2000"/>
          </a:p>
          <a:p>
            <a:pPr algn="l" indent="-355600" lvl="0" marL="457200" rtl="0">
              <a:spcBef>
                <a:spcPts val="1000"/>
              </a:spcBef>
              <a:spcAft>
                <a:spcPts val="0"/>
              </a:spcAft>
              <a:buSzPts val="2000"/>
              <a:buChar char="●"/>
            </a:pPr>
            <a:r>
              <a:rPr sz="2000" lang="en-IN"/>
              <a:t>Clearly the complexity of the algorithm is O(N^3). </a:t>
            </a:r>
            <a:endParaRPr sz="2000"/>
          </a:p>
          <a:p>
            <a:pPr algn="l" indent="-355600" lvl="0" marL="457200" rtl="0">
              <a:spcBef>
                <a:spcPts val="0"/>
              </a:spcBef>
              <a:spcAft>
                <a:spcPts val="0"/>
              </a:spcAft>
              <a:buSzPts val="2000"/>
              <a:buChar char="●"/>
            </a:pPr>
            <a:r>
              <a:rPr sz="2000" lang="en-IN"/>
              <a:t>This approach is brute force. In brute force solution we exhaust all of the possibilities. </a:t>
            </a:r>
            <a:endParaRPr sz="2000"/>
          </a:p>
          <a:p>
            <a:pPr algn="l" indent="-355600" lvl="0" marL="457200" rtl="0">
              <a:spcBef>
                <a:spcPts val="0"/>
              </a:spcBef>
              <a:spcAft>
                <a:spcPts val="0"/>
              </a:spcAft>
              <a:buSzPts val="2000"/>
              <a:buChar char="●"/>
            </a:pPr>
            <a:r>
              <a:rPr sz="2000" lang="en-IN"/>
              <a:t>And don’t care about very high complexity.</a:t>
            </a:r>
            <a:endParaRPr sz="2000"/>
          </a:p>
          <a:p>
            <a:pPr algn="l" indent="-355600" lvl="0" marL="457200" rtl="0">
              <a:spcBef>
                <a:spcPts val="0"/>
              </a:spcBef>
              <a:spcAft>
                <a:spcPts val="0"/>
              </a:spcAft>
              <a:buSzPts val="2000"/>
              <a:buChar char="●"/>
            </a:pPr>
            <a:r>
              <a:rPr sz="2000" lang="en-IN"/>
              <a:t>BTW if given constraints are small then, brute force solutions are very easy to find and implement.</a:t>
            </a:r>
            <a:endParaRPr sz="2000"/>
          </a:p>
          <a:p>
            <a:pPr algn="l" indent="-355600" lvl="0" marL="457200" rtl="0">
              <a:spcBef>
                <a:spcPts val="0"/>
              </a:spcBef>
              <a:spcAft>
                <a:spcPts val="0"/>
              </a:spcAft>
              <a:buSzPts val="2000"/>
              <a:buChar char="●"/>
            </a:pPr>
            <a:r>
              <a:rPr sz="2000" lang="en-IN"/>
              <a:t>One more example is to find correct password for a digital lock. We try all possible string consisting of </a:t>
            </a:r>
            <a:endParaRPr sz="2000"/>
          </a:p>
          <a:p>
            <a:pPr algn="l" indent="0" lvl="0" marL="457200" rtl="0">
              <a:spcBef>
                <a:spcPts val="1000"/>
              </a:spcBef>
              <a:spcAft>
                <a:spcPts val="0"/>
              </a:spcAft>
              <a:buNone/>
            </a:pPr>
            <a:r>
              <a:rPr sz="2000" lang="en-IN"/>
              <a:t>small, capital letters, numbers and special characters.</a:t>
            </a:r>
            <a:endParaRPr sz="2000"/>
          </a:p>
          <a:p>
            <a:pPr algn="l" indent="-355600" lvl="0" marL="457200" rtl="0">
              <a:spcBef>
                <a:spcPts val="1000"/>
              </a:spcBef>
              <a:spcAft>
                <a:spcPts val="0"/>
              </a:spcAft>
              <a:buSzPts val="2000"/>
              <a:buChar char="●"/>
            </a:pPr>
            <a:r>
              <a:rPr sz="2000" lang="en-IN"/>
              <a:t>It’s good practice to find brute force solution first then, try to optimize it.</a:t>
            </a:r>
            <a:endParaRPr sz="2000"/>
          </a:p>
          <a:p>
            <a:pPr algn="l" indent="-355600" lvl="0" marL="457200" rtl="0">
              <a:spcBef>
                <a:spcPts val="0"/>
              </a:spcBef>
              <a:spcAft>
                <a:spcPts val="0"/>
              </a:spcAft>
              <a:buSzPts val="2000"/>
              <a:buChar char="●"/>
            </a:pPr>
            <a:r>
              <a:rPr sz="2000" lang="en-IN"/>
              <a:t>Using permutation and combination to solve the number of soln. problem is not a brute force solution(It’s well optimized) because we trying to reduce the complexity and it does not exhaust all the possibilites.</a:t>
            </a:r>
            <a:endParaRPr sz="2000"/>
          </a:p>
          <a:p>
            <a:pPr algn="l" indent="0" lvl="0" marL="0" rtl="0">
              <a:spcBef>
                <a:spcPts val="100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175"/>
        <p:cNvGrpSpPr/>
        <p:nvPr/>
      </p:nvGrpSpPr>
      <p:grpSpPr>
        <a:xfrm>
          <a:off x="0" y="0"/>
          <a:ext cx="0" cy="0"/>
          <a:chOff x="0" y="0"/>
          <a:chExt cx="0" cy="0"/>
        </a:xfrm>
      </p:grpSpPr>
      <p:sp>
        <p:nvSpPr>
          <p:cNvPr id="1048649" name="Google Shape;176;p25"/>
          <p:cNvSpPr txBox="1"/>
          <p:nvPr>
            <p:ph type="title"/>
          </p:nvPr>
        </p:nvSpPr>
        <p:spPr>
          <a:xfrm>
            <a:off x="0" y="0"/>
            <a:ext cx="12192000" cy="965700"/>
          </a:xfrm>
          <a:prstGeom prst="rect"/>
        </p:spPr>
        <p:txBody>
          <a:bodyPr anchor="ctr" anchorCtr="0" bIns="45700" lIns="91425" rIns="91425" spcFirstLastPara="1" tIns="45700" wrap="square">
            <a:noAutofit/>
          </a:bodyPr>
          <a:p>
            <a:pPr algn="l" indent="-431800" lvl="0" marL="457200" rtl="0">
              <a:lnSpc>
                <a:spcPct val="100000"/>
              </a:lnSpc>
              <a:spcBef>
                <a:spcPts val="0"/>
              </a:spcBef>
              <a:spcAft>
                <a:spcPts val="0"/>
              </a:spcAft>
              <a:buClr>
                <a:srgbClr val="434343"/>
              </a:buClr>
              <a:buSzPts val="3200"/>
              <a:buChar char="●"/>
            </a:pPr>
            <a:r>
              <a:rPr sz="3200" lang="en-IN">
                <a:solidFill>
                  <a:srgbClr val="434343"/>
                </a:solidFill>
              </a:rPr>
              <a:t>Greedy Algorithms (Read CLRS chapter-16)</a:t>
            </a:r>
            <a:endParaRPr sz="32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50" name="Google Shape;177;p25"/>
          <p:cNvSpPr txBox="1"/>
          <p:nvPr>
            <p:ph type="body" idx="1"/>
          </p:nvPr>
        </p:nvSpPr>
        <p:spPr>
          <a:xfrm>
            <a:off x="67825" y="467200"/>
            <a:ext cx="12424500" cy="6285000"/>
          </a:xfrm>
          <a:prstGeom prst="rect"/>
        </p:spPr>
        <p:txBody>
          <a:bodyPr anchor="t" anchorCtr="0" bIns="45700" lIns="91425" rIns="91425" spcFirstLastPara="1" tIns="45700" wrap="square">
            <a:noAutofit/>
          </a:bodyPr>
          <a:p>
            <a:pPr algn="l" indent="-355600" lvl="0" marL="457200" rtl="0">
              <a:spcBef>
                <a:spcPts val="1000"/>
              </a:spcBef>
              <a:spcAft>
                <a:spcPts val="0"/>
              </a:spcAft>
              <a:buSzPts val="2000"/>
              <a:buChar char="●"/>
            </a:pPr>
            <a:r>
              <a:rPr sz="2000" lang="en-IN"/>
              <a:t>This algorithm follows the </a:t>
            </a:r>
            <a:r>
              <a:rPr sz="2000" lang="en-IN"/>
              <a:t>paradigm</a:t>
            </a:r>
            <a:r>
              <a:rPr sz="2000" lang="en-IN"/>
              <a:t>, “Look for current best, ignore overall best”.</a:t>
            </a:r>
            <a:endParaRPr sz="2000"/>
          </a:p>
          <a:p>
            <a:pPr algn="l" indent="-355600" lvl="0" marL="457200" rtl="0">
              <a:spcBef>
                <a:spcPts val="0"/>
              </a:spcBef>
              <a:spcAft>
                <a:spcPts val="0"/>
              </a:spcAft>
              <a:buSzPts val="2000"/>
              <a:buChar char="●"/>
            </a:pPr>
            <a:r>
              <a:rPr sz="2000" lang="en-IN"/>
              <a:t>Consider the walk on the </a:t>
            </a:r>
            <a:r>
              <a:rPr sz="2000" lang="en-IN"/>
              <a:t>triangle</a:t>
            </a:r>
            <a:r>
              <a:rPr sz="2000" lang="en-IN"/>
              <a:t> problem, here we have to go from top row to bottom row and maximize </a:t>
            </a:r>
            <a:endParaRPr sz="2000"/>
          </a:p>
          <a:p>
            <a:pPr algn="l" indent="-355600" lvl="0" marL="457200" rtl="0">
              <a:spcBef>
                <a:spcPts val="0"/>
              </a:spcBef>
              <a:spcAft>
                <a:spcPts val="0"/>
              </a:spcAft>
              <a:buSzPts val="2000"/>
              <a:buChar char="●"/>
            </a:pPr>
            <a:r>
              <a:rPr sz="2000" lang="en-IN"/>
              <a:t>the sum of the path. We can go downward 1 step or down-right 1-step. </a:t>
            </a:r>
            <a:endParaRPr sz="2000"/>
          </a:p>
          <a:p>
            <a:pPr algn="l" indent="0" lvl="0" marL="457200" rtl="0">
              <a:spcBef>
                <a:spcPts val="1000"/>
              </a:spcBef>
              <a:spcAft>
                <a:spcPts val="0"/>
              </a:spcAft>
              <a:buNone/>
            </a:pPr>
            <a:r>
              <a:rPr sz="2000" lang="en-IN"/>
              <a:t>1 </a:t>
            </a:r>
            <a:endParaRPr sz="2000"/>
          </a:p>
          <a:p>
            <a:pPr algn="l" indent="0" lvl="0" marL="457200" rtl="0">
              <a:spcBef>
                <a:spcPts val="1000"/>
              </a:spcBef>
              <a:spcAft>
                <a:spcPts val="0"/>
              </a:spcAft>
              <a:buNone/>
            </a:pPr>
            <a:r>
              <a:rPr sz="2000" lang="en-IN"/>
              <a:t>2  1</a:t>
            </a:r>
            <a:endParaRPr sz="2000"/>
          </a:p>
          <a:p>
            <a:pPr algn="l" indent="0" lvl="0" marL="457200" rtl="0">
              <a:spcBef>
                <a:spcPts val="1000"/>
              </a:spcBef>
              <a:spcAft>
                <a:spcPts val="0"/>
              </a:spcAft>
              <a:buNone/>
            </a:pPr>
            <a:r>
              <a:rPr sz="2000" lang="en-IN"/>
              <a:t>1  1  3</a:t>
            </a:r>
            <a:endParaRPr sz="2000"/>
          </a:p>
          <a:p>
            <a:pPr algn="l" indent="0" lvl="0" marL="0" rtl="0">
              <a:spcBef>
                <a:spcPts val="1000"/>
              </a:spcBef>
              <a:spcAft>
                <a:spcPts val="0"/>
              </a:spcAft>
              <a:buNone/>
            </a:pPr>
            <a:r>
              <a:rPr sz="2000" lang="en-IN"/>
              <a:t>	Here at topmost cell we have two choices:</a:t>
            </a:r>
            <a:endParaRPr sz="2000"/>
          </a:p>
          <a:p>
            <a:pPr algn="l" indent="-355600" lvl="0" marL="914400" rtl="0">
              <a:spcBef>
                <a:spcPts val="1000"/>
              </a:spcBef>
              <a:spcAft>
                <a:spcPts val="0"/>
              </a:spcAft>
              <a:buSzPts val="2000"/>
              <a:buAutoNum type="arabicPeriod"/>
            </a:pPr>
            <a:r>
              <a:rPr sz="2000" lang="en-IN"/>
              <a:t>E</a:t>
            </a:r>
            <a:r>
              <a:rPr sz="2000" lang="en-IN"/>
              <a:t>ither go down, If we go down to the cell with value 2, we can score only (1+2+1).  [This is greedy]</a:t>
            </a:r>
            <a:endParaRPr sz="2000"/>
          </a:p>
          <a:p>
            <a:pPr algn="l" indent="-355600" lvl="0" marL="914400" rtl="0">
              <a:spcBef>
                <a:spcPts val="0"/>
              </a:spcBef>
              <a:spcAft>
                <a:spcPts val="0"/>
              </a:spcAft>
              <a:buSzPts val="2000"/>
              <a:buAutoNum type="arabicPeriod"/>
            </a:pPr>
            <a:r>
              <a:rPr sz="2000" lang="en-IN"/>
              <a:t>Or go down-right, if we go to down-right in first step the we can score (1+1+3).   [This is not greedy]</a:t>
            </a:r>
            <a:endParaRPr sz="2000"/>
          </a:p>
          <a:p>
            <a:pPr algn="l" indent="-355600" lvl="0" marL="457200" rtl="0">
              <a:spcBef>
                <a:spcPts val="0"/>
              </a:spcBef>
              <a:spcAft>
                <a:spcPts val="0"/>
              </a:spcAft>
              <a:buSzPts val="2000"/>
              <a:buChar char="●"/>
            </a:pPr>
            <a:r>
              <a:rPr sz="2000" lang="en-IN"/>
              <a:t>At each cell we have two choices D or DR. One can come up with an algorithm which selects max of these</a:t>
            </a:r>
            <a:endParaRPr sz="2000"/>
          </a:p>
          <a:p>
            <a:pPr algn="l" indent="-355600" lvl="0" marL="457200" rtl="0">
              <a:spcBef>
                <a:spcPts val="0"/>
              </a:spcBef>
              <a:spcAft>
                <a:spcPts val="0"/>
              </a:spcAft>
              <a:buSzPts val="2000"/>
              <a:buChar char="●"/>
            </a:pPr>
            <a:r>
              <a:rPr sz="2000" lang="en-IN"/>
              <a:t>two cells (D, DR) and go on </a:t>
            </a:r>
            <a:r>
              <a:rPr sz="2000" lang="en-IN"/>
              <a:t>this cell</a:t>
            </a:r>
            <a:r>
              <a:rPr sz="2000" lang="en-IN"/>
              <a:t> with max value.</a:t>
            </a:r>
            <a:endParaRPr sz="2000"/>
          </a:p>
          <a:p>
            <a:pPr algn="l" indent="-355600" lvl="0" marL="457200" rtl="0">
              <a:spcBef>
                <a:spcPts val="0"/>
              </a:spcBef>
              <a:spcAft>
                <a:spcPts val="0"/>
              </a:spcAft>
              <a:buSzPts val="2000"/>
              <a:buChar char="●"/>
            </a:pPr>
            <a:r>
              <a:rPr sz="2000" lang="en-IN"/>
              <a:t>Going to current maximum cell is greedy, we don’t think for future, we look for current best.</a:t>
            </a:r>
            <a:endParaRPr sz="2000"/>
          </a:p>
          <a:p>
            <a:pPr algn="l" indent="-355600" lvl="0" marL="457200" rtl="0">
              <a:spcBef>
                <a:spcPts val="0"/>
              </a:spcBef>
              <a:spcAft>
                <a:spcPts val="0"/>
              </a:spcAft>
              <a:buSzPts val="2000"/>
              <a:buChar char="●"/>
            </a:pPr>
            <a:r>
              <a:rPr sz="2000" lang="en-IN"/>
              <a:t>In problem MNMX from codechef we follow greedy strategy, In one operation we can select a pair of adjacent integers and remove the larger one of these two. This decreases the array size by 1. Cost of this operation will be equal to </a:t>
            </a:r>
            <a:r>
              <a:rPr b="1" sz="2000" lang="en-IN"/>
              <a:t>the smaller of them</a:t>
            </a:r>
            <a:r>
              <a:rPr sz="2000" lang="en-IN"/>
              <a:t>. Clearly in order to minimize the overall cost we always choose min(A[i]) this leads  to answer min(A[i])*(N-1). This approach is greedy, at each step we choose min.</a:t>
            </a:r>
            <a:endParaRPr sz="2000"/>
          </a:p>
          <a:p>
            <a:pPr algn="l" indent="-355600" lvl="0" marL="457200" rtl="0">
              <a:spcBef>
                <a:spcPts val="0"/>
              </a:spcBef>
              <a:spcAft>
                <a:spcPts val="0"/>
              </a:spcAft>
              <a:buSzPts val="2000"/>
              <a:buChar char="●"/>
            </a:pPr>
            <a:r>
              <a:rPr sz="2000" lang="en-IN"/>
              <a:t>However it is not </a:t>
            </a:r>
            <a:r>
              <a:rPr sz="2000" lang="en-IN"/>
              <a:t>necessary</a:t>
            </a:r>
            <a:r>
              <a:rPr sz="2000" lang="en-IN"/>
              <a:t> that greedy solutions will always give correct answer. As we have discussed in walk   on triangle problem, going with current max cell (1-&gt;2-&gt;1) dosent give optimal answer.</a:t>
            </a:r>
            <a:endParaRPr sz="2000"/>
          </a:p>
          <a:p>
            <a:pPr algn="l" indent="-355600" lvl="0" marL="457200" rtl="0">
              <a:spcBef>
                <a:spcPts val="0"/>
              </a:spcBef>
              <a:spcAft>
                <a:spcPts val="0"/>
              </a:spcAft>
              <a:buSzPts val="2000"/>
              <a:buChar char="●"/>
            </a:pPr>
            <a:r>
              <a:rPr sz="2000" lang="en-IN"/>
              <a:t>In most of the cases when greedy fails they fall in dynamic programming solution. Where current answer   depends on past answers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82"/>
        <p:cNvGrpSpPr/>
        <p:nvPr/>
      </p:nvGrpSpPr>
      <p:grpSpPr>
        <a:xfrm>
          <a:off x="0" y="0"/>
          <a:ext cx="0" cy="0"/>
          <a:chOff x="0" y="0"/>
          <a:chExt cx="0" cy="0"/>
        </a:xfrm>
      </p:grpSpPr>
      <p:sp>
        <p:nvSpPr>
          <p:cNvPr id="1048654" name="Google Shape;183;p26"/>
          <p:cNvSpPr txBox="1"/>
          <p:nvPr>
            <p:ph type="title"/>
          </p:nvPr>
        </p:nvSpPr>
        <p:spPr>
          <a:xfrm>
            <a:off x="0" y="0"/>
            <a:ext cx="12192000" cy="965700"/>
          </a:xfrm>
          <a:prstGeom prst="rect"/>
        </p:spPr>
        <p:txBody>
          <a:bodyPr anchor="ctr" anchorCtr="0" bIns="45700" lIns="91425" rIns="91425" spcFirstLastPara="1" tIns="45700" wrap="square">
            <a:noAutofit/>
          </a:bodyPr>
          <a:p>
            <a:pPr algn="l" indent="-431800" lvl="0" marL="457200" rtl="0">
              <a:lnSpc>
                <a:spcPct val="100000"/>
              </a:lnSpc>
              <a:spcBef>
                <a:spcPts val="0"/>
              </a:spcBef>
              <a:spcAft>
                <a:spcPts val="0"/>
              </a:spcAft>
              <a:buClr>
                <a:srgbClr val="434343"/>
              </a:buClr>
              <a:buSzPts val="3200"/>
              <a:buChar char="●"/>
            </a:pPr>
            <a:r>
              <a:rPr sz="3200" lang="en-IN">
                <a:solidFill>
                  <a:srgbClr val="434343"/>
                </a:solidFill>
              </a:rPr>
              <a:t>Prime Check Algorithm O(√N) Time</a:t>
            </a:r>
            <a:endParaRPr sz="32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55" name="Google Shape;184;p26"/>
          <p:cNvSpPr txBox="1"/>
          <p:nvPr>
            <p:ph type="body" idx="1"/>
          </p:nvPr>
        </p:nvSpPr>
        <p:spPr>
          <a:xfrm>
            <a:off x="67825" y="467200"/>
            <a:ext cx="12424500" cy="6285000"/>
          </a:xfrm>
          <a:prstGeom prst="rect"/>
        </p:spPr>
        <p:txBody>
          <a:bodyPr anchor="t" anchorCtr="0" bIns="45700" lIns="91425" rIns="91425" spcFirstLastPara="1" tIns="45700" wrap="square">
            <a:noAutofit/>
          </a:bodyPr>
          <a:p>
            <a:pPr algn="l" indent="-355600" lvl="0" marL="457200" rtl="0">
              <a:spcBef>
                <a:spcPts val="1000"/>
              </a:spcBef>
              <a:spcAft>
                <a:spcPts val="0"/>
              </a:spcAft>
              <a:buSzPts val="2000"/>
              <a:buChar char="●"/>
            </a:pPr>
            <a:r>
              <a:rPr sz="2000" lang="en-IN"/>
              <a:t>The naive algorithm for prime check runs in O(N).</a:t>
            </a:r>
            <a:endParaRPr sz="2000"/>
          </a:p>
          <a:p>
            <a:pPr algn="l" indent="0" lvl="0" marL="0" rtl="0">
              <a:spcBef>
                <a:spcPts val="1000"/>
              </a:spcBef>
              <a:spcAft>
                <a:spcPts val="0"/>
              </a:spcAft>
              <a:buNone/>
            </a:pPr>
            <a:r>
              <a:rPr sz="2000" i="1" lang="en-IN"/>
              <a:t>bool Prime_Check_O_N(int n){</a:t>
            </a:r>
            <a:endParaRPr sz="2000"/>
          </a:p>
          <a:p>
            <a:pPr algn="l" indent="0" lvl="0" marL="0" rtl="0">
              <a:spcBef>
                <a:spcPts val="1000"/>
              </a:spcBef>
              <a:spcAft>
                <a:spcPts val="0"/>
              </a:spcAft>
              <a:buNone/>
            </a:pPr>
            <a:r>
              <a:rPr sz="2000" lang="en-IN"/>
              <a:t>	if(n&lt;=1) return false; // number should be &gt;=2</a:t>
            </a:r>
            <a:endParaRPr sz="2000"/>
          </a:p>
          <a:p>
            <a:pPr algn="l" indent="0" lvl="0" marL="0" rtl="0">
              <a:spcBef>
                <a:spcPts val="1000"/>
              </a:spcBef>
              <a:spcAft>
                <a:spcPts val="0"/>
              </a:spcAft>
              <a:buClr>
                <a:schemeClr val="dk1"/>
              </a:buClr>
              <a:buSzPts val="1100"/>
              <a:buFont typeface="Arial"/>
              <a:buNone/>
            </a:pPr>
            <a:r>
              <a:rPr sz="2000" lang="en-IN"/>
              <a:t>	bool isPrime = true; // bool is a data type, can hold value true(1) or false(0).</a:t>
            </a:r>
            <a:endParaRPr sz="2000"/>
          </a:p>
          <a:p>
            <a:pPr algn="l" indent="0" lvl="0" marL="0" rtl="0">
              <a:spcBef>
                <a:spcPts val="1000"/>
              </a:spcBef>
              <a:spcAft>
                <a:spcPts val="0"/>
              </a:spcAft>
              <a:buNone/>
            </a:pPr>
            <a:r>
              <a:rPr sz="2000" lang="en-IN"/>
              <a:t>	for(int i=2; i&lt;n; i++){</a:t>
            </a:r>
            <a:endParaRPr sz="2000"/>
          </a:p>
          <a:p>
            <a:pPr algn="l" indent="0" lvl="0" marL="0" rtl="0">
              <a:spcBef>
                <a:spcPts val="1000"/>
              </a:spcBef>
              <a:spcAft>
                <a:spcPts val="0"/>
              </a:spcAft>
              <a:buNone/>
            </a:pPr>
            <a:r>
              <a:rPr sz="2000" lang="en-IN"/>
              <a:t>		if(n%i==0){</a:t>
            </a:r>
            <a:endParaRPr sz="2000"/>
          </a:p>
          <a:p>
            <a:pPr algn="l" indent="0" lvl="0" marL="0" rtl="0">
              <a:spcBef>
                <a:spcPts val="1000"/>
              </a:spcBef>
              <a:spcAft>
                <a:spcPts val="0"/>
              </a:spcAft>
              <a:buNone/>
            </a:pPr>
            <a:r>
              <a:rPr sz="2000" lang="en-IN"/>
              <a:t>			isPrime = false;</a:t>
            </a:r>
            <a:endParaRPr sz="2000"/>
          </a:p>
          <a:p>
            <a:pPr algn="l" indent="0" lvl="0" marL="0" rtl="0">
              <a:spcBef>
                <a:spcPts val="1000"/>
              </a:spcBef>
              <a:spcAft>
                <a:spcPts val="0"/>
              </a:spcAft>
              <a:buNone/>
            </a:pPr>
            <a:r>
              <a:rPr sz="2000" lang="en-IN"/>
              <a:t>			break;</a:t>
            </a:r>
            <a:endParaRPr sz="2000"/>
          </a:p>
          <a:p>
            <a:pPr algn="l" indent="457200" lvl="0" marL="457200" rtl="0">
              <a:spcBef>
                <a:spcPts val="1000"/>
              </a:spcBef>
              <a:spcAft>
                <a:spcPts val="0"/>
              </a:spcAft>
              <a:buNone/>
            </a:pPr>
            <a:r>
              <a:rPr sz="2000" lang="en-IN"/>
              <a:t>}</a:t>
            </a:r>
            <a:endParaRPr sz="2000"/>
          </a:p>
          <a:p>
            <a:pPr algn="l" indent="457200" lvl="0" marL="0" rtl="0">
              <a:spcBef>
                <a:spcPts val="1000"/>
              </a:spcBef>
              <a:spcAft>
                <a:spcPts val="0"/>
              </a:spcAft>
              <a:buNone/>
            </a:pPr>
            <a:r>
              <a:rPr sz="2000" lang="en-IN"/>
              <a:t>}</a:t>
            </a:r>
            <a:endParaRPr sz="2000"/>
          </a:p>
          <a:p>
            <a:pPr algn="l" indent="457200" lvl="0" marL="0" rtl="0">
              <a:spcBef>
                <a:spcPts val="1000"/>
              </a:spcBef>
              <a:spcAft>
                <a:spcPts val="0"/>
              </a:spcAft>
              <a:buNone/>
            </a:pPr>
            <a:r>
              <a:rPr sz="2000" lang="en-IN"/>
              <a:t>return isPrime;</a:t>
            </a:r>
            <a:endParaRPr sz="2000"/>
          </a:p>
          <a:p>
            <a:pPr algn="l" indent="0" lvl="0" marL="0" rtl="0">
              <a:spcBef>
                <a:spcPts val="1000"/>
              </a:spcBef>
              <a:spcAft>
                <a:spcPts val="0"/>
              </a:spcAft>
              <a:buNone/>
            </a:pPr>
            <a:r>
              <a:rPr sz="2000" i="1" lang="en-IN"/>
              <a:t>}</a:t>
            </a:r>
            <a:endParaRPr sz="2000" i="1"/>
          </a:p>
          <a:p>
            <a:pPr algn="l" indent="-355600" lvl="0" marL="457200" rtl="0">
              <a:spcBef>
                <a:spcPts val="1000"/>
              </a:spcBef>
              <a:spcAft>
                <a:spcPts val="0"/>
              </a:spcAft>
              <a:buSzPts val="2000"/>
              <a:buChar char="●"/>
            </a:pPr>
            <a:r>
              <a:rPr sz="2000" lang="en-IN"/>
              <a:t>If N&lt;=10^12 then, this algorithm will result in TLE.</a:t>
            </a:r>
            <a:endParaRPr sz="2000"/>
          </a:p>
          <a:p>
            <a:pPr algn="l" indent="-355600" lvl="0" marL="457200" rtl="0">
              <a:spcBef>
                <a:spcPts val="0"/>
              </a:spcBef>
              <a:spcAft>
                <a:spcPts val="0"/>
              </a:spcAft>
              <a:buSzPts val="2000"/>
              <a:buChar char="●"/>
            </a:pPr>
            <a:r>
              <a:rPr sz="2000" lang="en-IN"/>
              <a:t>There are lots of optimization we can do here to reduce the complexity to O(√N) and O(NloglogN).</a:t>
            </a:r>
            <a:endParaRPr sz="2000"/>
          </a:p>
          <a:p>
            <a:pPr algn="l" indent="-355600" lvl="0" marL="457200" rtl="0">
              <a:spcBef>
                <a:spcPts val="0"/>
              </a:spcBef>
              <a:spcAft>
                <a:spcPts val="0"/>
              </a:spcAft>
              <a:buSzPts val="2000"/>
              <a:buChar char="●"/>
            </a:pPr>
            <a:r>
              <a:rPr sz="2000" lang="en-IN"/>
              <a:t>Prime numbers plays very important role in computing and digital security. Most of the advanced encryption </a:t>
            </a:r>
            <a:endParaRPr sz="2000"/>
          </a:p>
          <a:p>
            <a:pPr algn="l" indent="-355600" lvl="0" marL="457200" rtl="0">
              <a:spcBef>
                <a:spcPts val="0"/>
              </a:spcBef>
              <a:spcAft>
                <a:spcPts val="0"/>
              </a:spcAft>
              <a:buSzPts val="2000"/>
              <a:buChar char="●"/>
            </a:pPr>
            <a:r>
              <a:rPr sz="2000" lang="en-IN"/>
              <a:t>algorithms uses large prime numbers as their base. So </a:t>
            </a:r>
            <a:r>
              <a:rPr sz="2000" lang="en-IN"/>
              <a:t>efficiency</a:t>
            </a:r>
            <a:r>
              <a:rPr sz="2000" lang="en-IN"/>
              <a:t> of algorithm is must.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Shape 189"/>
        <p:cNvGrpSpPr/>
        <p:nvPr/>
      </p:nvGrpSpPr>
      <p:grpSpPr>
        <a:xfrm>
          <a:off x="0" y="0"/>
          <a:ext cx="0" cy="0"/>
          <a:chOff x="0" y="0"/>
          <a:chExt cx="0" cy="0"/>
        </a:xfrm>
      </p:grpSpPr>
      <p:sp>
        <p:nvSpPr>
          <p:cNvPr id="1048659" name="Google Shape;190;p27"/>
          <p:cNvSpPr txBox="1"/>
          <p:nvPr>
            <p:ph type="title"/>
          </p:nvPr>
        </p:nvSpPr>
        <p:spPr>
          <a:xfrm>
            <a:off x="0" y="0"/>
            <a:ext cx="12192000" cy="965700"/>
          </a:xfrm>
          <a:prstGeom prst="rect"/>
        </p:spPr>
        <p:txBody>
          <a:bodyPr anchor="ctr" anchorCtr="0" bIns="45700" lIns="91425" rIns="91425" spcFirstLastPara="1" tIns="45700" wrap="square">
            <a:noAutofit/>
          </a:bodyPr>
          <a:p>
            <a:pPr algn="l" indent="-431800" lvl="0" marL="457200" rtl="0">
              <a:lnSpc>
                <a:spcPct val="100000"/>
              </a:lnSpc>
              <a:spcBef>
                <a:spcPts val="0"/>
              </a:spcBef>
              <a:spcAft>
                <a:spcPts val="0"/>
              </a:spcAft>
              <a:buClr>
                <a:srgbClr val="434343"/>
              </a:buClr>
              <a:buSzPts val="3200"/>
              <a:buChar char="●"/>
            </a:pPr>
            <a:r>
              <a:rPr sz="3200" lang="en-IN">
                <a:solidFill>
                  <a:srgbClr val="434343"/>
                </a:solidFill>
              </a:rPr>
              <a:t>Prime Check Algorithm O(√N) Time</a:t>
            </a:r>
            <a:endParaRPr sz="32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60" name="Google Shape;191;p27"/>
          <p:cNvSpPr txBox="1"/>
          <p:nvPr>
            <p:ph type="body" idx="1"/>
          </p:nvPr>
        </p:nvSpPr>
        <p:spPr>
          <a:xfrm>
            <a:off x="67825" y="467200"/>
            <a:ext cx="12424500" cy="6285000"/>
          </a:xfrm>
          <a:prstGeom prst="rect"/>
        </p:spPr>
        <p:txBody>
          <a:bodyPr anchor="t" anchorCtr="0" bIns="45700" lIns="91425" rIns="91425" spcFirstLastPara="1" tIns="45700" wrap="square">
            <a:noAutofit/>
          </a:bodyPr>
          <a:p>
            <a:pPr algn="l" indent="-368300" lvl="0" marL="457200" rtl="0">
              <a:spcBef>
                <a:spcPts val="1000"/>
              </a:spcBef>
              <a:spcAft>
                <a:spcPts val="0"/>
              </a:spcAft>
              <a:buSzPts val="2200"/>
              <a:buChar char="●"/>
            </a:pPr>
            <a:r>
              <a:rPr sz="2200" lang="en-IN"/>
              <a:t>We don’t need to check the </a:t>
            </a:r>
            <a:r>
              <a:rPr sz="2200" lang="en-IN"/>
              <a:t>divisibility</a:t>
            </a:r>
            <a:r>
              <a:rPr sz="2200" lang="en-IN"/>
              <a:t> for 1 and N itself.</a:t>
            </a:r>
            <a:endParaRPr sz="2200"/>
          </a:p>
          <a:p>
            <a:pPr algn="l" indent="-368300" lvl="0" marL="457200" rtl="0">
              <a:spcBef>
                <a:spcPts val="0"/>
              </a:spcBef>
              <a:spcAft>
                <a:spcPts val="0"/>
              </a:spcAft>
              <a:buSzPts val="2200"/>
              <a:buChar char="●"/>
            </a:pPr>
            <a:r>
              <a:rPr sz="2200" lang="en-IN"/>
              <a:t>Let’s say number x divides N. Here x&gt;=2.</a:t>
            </a:r>
            <a:endParaRPr sz="2200"/>
          </a:p>
          <a:p>
            <a:pPr algn="l" indent="-368300" lvl="0" marL="457200" rtl="0">
              <a:spcBef>
                <a:spcPts val="0"/>
              </a:spcBef>
              <a:spcAft>
                <a:spcPts val="0"/>
              </a:spcAft>
              <a:buSzPts val="2200"/>
              <a:buChar char="●"/>
            </a:pPr>
            <a:r>
              <a:rPr sz="2200" lang="en-IN"/>
              <a:t>Then x*k = N, here k &gt;=2.</a:t>
            </a:r>
            <a:endParaRPr sz="2200"/>
          </a:p>
          <a:p>
            <a:pPr algn="l" indent="-368300" lvl="0" marL="457200" rtl="0">
              <a:spcBef>
                <a:spcPts val="0"/>
              </a:spcBef>
              <a:spcAft>
                <a:spcPts val="0"/>
              </a:spcAft>
              <a:buSzPts val="2200"/>
              <a:buChar char="●"/>
            </a:pPr>
            <a:r>
              <a:rPr sz="2200" lang="en-IN"/>
              <a:t>Now let’s say x&lt;=k. If x divides N then its </a:t>
            </a:r>
            <a:r>
              <a:rPr sz="2200" lang="en-IN"/>
              <a:t>obvious</a:t>
            </a:r>
            <a:r>
              <a:rPr sz="2200" lang="en-IN"/>
              <a:t> that k will divide N.</a:t>
            </a:r>
            <a:endParaRPr sz="2200"/>
          </a:p>
          <a:p>
            <a:pPr algn="l" indent="-368300" lvl="0" marL="457200" rtl="0">
              <a:spcBef>
                <a:spcPts val="0"/>
              </a:spcBef>
              <a:spcAft>
                <a:spcPts val="0"/>
              </a:spcAft>
              <a:buSzPts val="2200"/>
              <a:buChar char="●"/>
            </a:pPr>
            <a:r>
              <a:rPr sz="2200" lang="en-IN"/>
              <a:t>This leads to the </a:t>
            </a:r>
            <a:r>
              <a:rPr sz="2200" lang="en-IN"/>
              <a:t>intuition</a:t>
            </a:r>
            <a:r>
              <a:rPr sz="2200" lang="en-IN"/>
              <a:t> that x divides N, then there is no need to check k.</a:t>
            </a:r>
            <a:endParaRPr sz="2200"/>
          </a:p>
          <a:p>
            <a:pPr algn="l" indent="-368300" lvl="0" marL="457200" rtl="0">
              <a:spcBef>
                <a:spcPts val="0"/>
              </a:spcBef>
              <a:spcAft>
                <a:spcPts val="0"/>
              </a:spcAft>
              <a:buSzPts val="2200"/>
              <a:buChar char="●"/>
            </a:pPr>
            <a:r>
              <a:rPr sz="2200" lang="en-IN"/>
              <a:t>Now what should be the value of x ? If x is known then we only need to go from 2 to x.</a:t>
            </a:r>
            <a:endParaRPr sz="2200"/>
          </a:p>
          <a:p>
            <a:pPr algn="l" indent="-368300" lvl="0" marL="457200" rtl="0">
              <a:spcBef>
                <a:spcPts val="0"/>
              </a:spcBef>
              <a:spcAft>
                <a:spcPts val="0"/>
              </a:spcAft>
              <a:buSzPts val="2200"/>
              <a:buChar char="●"/>
            </a:pPr>
            <a:r>
              <a:rPr sz="2200" lang="en-IN"/>
              <a:t>Eventually the limiting x will be x=k, then x^2 = N</a:t>
            </a:r>
            <a:endParaRPr sz="2200"/>
          </a:p>
          <a:p>
            <a:pPr algn="l" indent="-368300" lvl="0" marL="457200" rtl="0">
              <a:spcBef>
                <a:spcPts val="0"/>
              </a:spcBef>
              <a:spcAft>
                <a:spcPts val="0"/>
              </a:spcAft>
              <a:buSzPts val="2200"/>
              <a:buChar char="●"/>
            </a:pPr>
            <a:r>
              <a:rPr sz="2200" lang="en-IN"/>
              <a:t>This equation gives x=√N</a:t>
            </a:r>
            <a:endParaRPr sz="2200"/>
          </a:p>
          <a:p>
            <a:pPr algn="l" indent="-368300" lvl="0" marL="457200" rtl="0">
              <a:spcBef>
                <a:spcPts val="0"/>
              </a:spcBef>
              <a:spcAft>
                <a:spcPts val="0"/>
              </a:spcAft>
              <a:buSzPts val="2200"/>
              <a:buChar char="●"/>
            </a:pPr>
            <a:r>
              <a:rPr sz="2200" lang="en-IN"/>
              <a:t>The point is that any factor say F, of N. Can be written as F*k = N. Now if we have found k then we</a:t>
            </a:r>
            <a:endParaRPr sz="2200"/>
          </a:p>
          <a:p>
            <a:pPr algn="l" indent="-368300" lvl="0" marL="457200" rtl="0">
              <a:spcBef>
                <a:spcPts val="0"/>
              </a:spcBef>
              <a:spcAft>
                <a:spcPts val="0"/>
              </a:spcAft>
              <a:buSzPts val="2200"/>
              <a:buChar char="●"/>
            </a:pPr>
            <a:r>
              <a:rPr sz="2200" lang="en-IN"/>
              <a:t> don’t need to check for F. Here k will be min{F, k}.</a:t>
            </a:r>
            <a:endParaRPr sz="2000"/>
          </a:p>
          <a:p>
            <a:pPr algn="l" indent="0" lvl="0" marL="0" rtl="0">
              <a:spcBef>
                <a:spcPts val="1000"/>
              </a:spcBef>
              <a:spcAft>
                <a:spcPts val="0"/>
              </a:spcAft>
              <a:buClr>
                <a:schemeClr val="dk1"/>
              </a:buClr>
              <a:buSzPts val="1100"/>
              <a:buFont typeface="Arial"/>
              <a:buNone/>
            </a:pPr>
            <a:r>
              <a:rPr sz="1900" lang="en-IN"/>
              <a:t>bool isPrime = true; // bool is a data type, can hold value true(1) or false(0).</a:t>
            </a:r>
            <a:endParaRPr sz="1900"/>
          </a:p>
          <a:p>
            <a:pPr algn="l" indent="0" lvl="0" marL="0" rtl="0">
              <a:spcBef>
                <a:spcPts val="1000"/>
              </a:spcBef>
              <a:spcAft>
                <a:spcPts val="0"/>
              </a:spcAft>
              <a:buClr>
                <a:schemeClr val="dk1"/>
              </a:buClr>
              <a:buSzPts val="1100"/>
              <a:buFont typeface="Arial"/>
              <a:buNone/>
            </a:pPr>
            <a:r>
              <a:rPr sz="1900" lang="en-IN"/>
              <a:t>for(int i=2; i&lt;=sqrt(n); i++){  // O(√N)</a:t>
            </a:r>
            <a:endParaRPr sz="1900"/>
          </a:p>
          <a:p>
            <a:pPr algn="l" indent="0" lvl="0" marL="0" rtl="0">
              <a:spcBef>
                <a:spcPts val="1000"/>
              </a:spcBef>
              <a:spcAft>
                <a:spcPts val="0"/>
              </a:spcAft>
              <a:buClr>
                <a:schemeClr val="dk1"/>
              </a:buClr>
              <a:buSzPts val="1100"/>
              <a:buFont typeface="Arial"/>
              <a:buNone/>
            </a:pPr>
            <a:r>
              <a:rPr sz="1900" lang="en-IN"/>
              <a:t>	if(n%i==0){</a:t>
            </a:r>
            <a:endParaRPr sz="1900"/>
          </a:p>
          <a:p>
            <a:pPr algn="l" indent="0" lvl="0" marL="0" rtl="0">
              <a:spcBef>
                <a:spcPts val="1000"/>
              </a:spcBef>
              <a:spcAft>
                <a:spcPts val="0"/>
              </a:spcAft>
              <a:buClr>
                <a:schemeClr val="dk1"/>
              </a:buClr>
              <a:buSzPts val="1100"/>
              <a:buFont typeface="Arial"/>
              <a:buNone/>
            </a:pPr>
            <a:r>
              <a:rPr sz="1900" lang="en-IN"/>
              <a:t>		isPrime = false;</a:t>
            </a:r>
            <a:endParaRPr sz="1900"/>
          </a:p>
          <a:p>
            <a:pPr algn="l" indent="0" lvl="0" marL="0" rtl="0">
              <a:spcBef>
                <a:spcPts val="1000"/>
              </a:spcBef>
              <a:spcAft>
                <a:spcPts val="0"/>
              </a:spcAft>
              <a:buClr>
                <a:schemeClr val="dk1"/>
              </a:buClr>
              <a:buSzPts val="1100"/>
              <a:buFont typeface="Arial"/>
              <a:buNone/>
            </a:pPr>
            <a:r>
              <a:rPr sz="1900" lang="en-IN"/>
              <a:t>		break;</a:t>
            </a:r>
            <a:endParaRPr sz="1900"/>
          </a:p>
          <a:p>
            <a:pPr algn="l" indent="0" lvl="0" marL="457200" rtl="0">
              <a:spcBef>
                <a:spcPts val="1000"/>
              </a:spcBef>
              <a:spcAft>
                <a:spcPts val="0"/>
              </a:spcAft>
              <a:buClr>
                <a:schemeClr val="dk1"/>
              </a:buClr>
              <a:buSzPts val="1100"/>
              <a:buFont typeface="Arial"/>
              <a:buNone/>
            </a:pPr>
            <a:r>
              <a:rPr sz="1900" lang="en-IN"/>
              <a:t>}</a:t>
            </a:r>
            <a:endParaRPr sz="1900"/>
          </a:p>
          <a:p>
            <a:pPr algn="l" indent="0" lvl="0" marL="0" rtl="0">
              <a:spcBef>
                <a:spcPts val="1000"/>
              </a:spcBef>
              <a:spcAft>
                <a:spcPts val="0"/>
              </a:spcAft>
              <a:buNone/>
            </a:pPr>
            <a:r>
              <a:rPr sz="1900" lang="en-IN"/>
              <a:t>}</a:t>
            </a:r>
            <a:endParaRPr sz="1900"/>
          </a:p>
          <a:p>
            <a:pPr algn="l" indent="-349250" lvl="0" marL="457200" rtl="0">
              <a:spcBef>
                <a:spcPts val="1000"/>
              </a:spcBef>
              <a:spcAft>
                <a:spcPts val="0"/>
              </a:spcAft>
              <a:buSzPts val="1900"/>
              <a:buChar char="●"/>
            </a:pPr>
            <a:r>
              <a:rPr sz="1900" lang="en-IN"/>
              <a:t>Use this algorithm for prime check in O(√N). Again if there are testcases T&lt;=10^6 and N&lt;=10^6 this will result in TLE.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Shape 196"/>
        <p:cNvGrpSpPr/>
        <p:nvPr/>
      </p:nvGrpSpPr>
      <p:grpSpPr>
        <a:xfrm>
          <a:off x="0" y="0"/>
          <a:ext cx="0" cy="0"/>
          <a:chOff x="0" y="0"/>
          <a:chExt cx="0" cy="0"/>
        </a:xfrm>
      </p:grpSpPr>
      <p:sp>
        <p:nvSpPr>
          <p:cNvPr id="1048664" name="Google Shape;197;p28"/>
          <p:cNvSpPr txBox="1"/>
          <p:nvPr>
            <p:ph type="title"/>
          </p:nvPr>
        </p:nvSpPr>
        <p:spPr>
          <a:xfrm>
            <a:off x="0" y="0"/>
            <a:ext cx="12192000" cy="965700"/>
          </a:xfrm>
          <a:prstGeom prst="rect"/>
        </p:spPr>
        <p:txBody>
          <a:bodyPr anchor="ctr" anchorCtr="0" bIns="45700" lIns="91425" rIns="91425" spcFirstLastPara="1" tIns="45700" wrap="square">
            <a:noAutofit/>
          </a:bodyPr>
          <a:p>
            <a:pPr algn="l" indent="-431800" lvl="0" marL="457200" rtl="0">
              <a:lnSpc>
                <a:spcPct val="100000"/>
              </a:lnSpc>
              <a:spcBef>
                <a:spcPts val="0"/>
              </a:spcBef>
              <a:spcAft>
                <a:spcPts val="0"/>
              </a:spcAft>
              <a:buClr>
                <a:srgbClr val="434343"/>
              </a:buClr>
              <a:buSzPts val="3200"/>
              <a:buChar char="●"/>
            </a:pPr>
            <a:r>
              <a:rPr sz="3200" lang="en-IN">
                <a:solidFill>
                  <a:srgbClr val="434343"/>
                </a:solidFill>
              </a:rPr>
              <a:t>Sieve of Erosthosthence O(NloglogN)</a:t>
            </a:r>
            <a:endParaRPr sz="32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65" name="Google Shape;198;p28"/>
          <p:cNvSpPr txBox="1"/>
          <p:nvPr>
            <p:ph type="body" idx="1"/>
          </p:nvPr>
        </p:nvSpPr>
        <p:spPr>
          <a:xfrm>
            <a:off x="125450" y="421900"/>
            <a:ext cx="12424500" cy="6285000"/>
          </a:xfrm>
          <a:prstGeom prst="rect"/>
        </p:spPr>
        <p:txBody>
          <a:bodyPr anchor="t" anchorCtr="0" bIns="45700" lIns="91425" rIns="91425" spcFirstLastPara="1" tIns="45700" wrap="square">
            <a:noAutofit/>
          </a:bodyPr>
          <a:p>
            <a:pPr algn="l" indent="-361950" lvl="0" marL="457200" rtl="0">
              <a:spcBef>
                <a:spcPts val="1000"/>
              </a:spcBef>
              <a:spcAft>
                <a:spcPts val="0"/>
              </a:spcAft>
              <a:buSzPts val="2100"/>
              <a:buChar char="●"/>
            </a:pPr>
            <a:r>
              <a:rPr sz="2100" lang="en-IN"/>
              <a:t>If we have to check for </a:t>
            </a:r>
            <a:r>
              <a:rPr sz="2100" lang="en-IN"/>
              <a:t>primarily</a:t>
            </a:r>
            <a:r>
              <a:rPr sz="2100" lang="en-IN"/>
              <a:t> many times in a single program and N for each check is limited to 10^6.</a:t>
            </a:r>
            <a:endParaRPr sz="2100"/>
          </a:p>
          <a:p>
            <a:pPr algn="l" indent="-361950" lvl="0" marL="457200" rtl="0">
              <a:spcBef>
                <a:spcPts val="0"/>
              </a:spcBef>
              <a:spcAft>
                <a:spcPts val="0"/>
              </a:spcAft>
              <a:buSzPts val="2100"/>
              <a:buChar char="●"/>
            </a:pPr>
            <a:r>
              <a:rPr sz="2100" lang="en-IN"/>
              <a:t>O(sqrt(N)) won’t work here because O(T*sqrt(N)) will exceed 10^6.</a:t>
            </a:r>
            <a:endParaRPr sz="2100"/>
          </a:p>
          <a:p>
            <a:pPr algn="l" indent="-361950" lvl="0" marL="457200" rtl="0">
              <a:spcBef>
                <a:spcPts val="0"/>
              </a:spcBef>
              <a:spcAft>
                <a:spcPts val="0"/>
              </a:spcAft>
              <a:buSzPts val="2100"/>
              <a:buChar char="●"/>
            </a:pPr>
            <a:r>
              <a:rPr sz="2100" lang="en-IN"/>
              <a:t>What is i say this check can be done in O(1)!!!!</a:t>
            </a:r>
            <a:endParaRPr sz="2100"/>
          </a:p>
          <a:p>
            <a:pPr algn="l" indent="-342900" lvl="0" marL="457200" rtl="0">
              <a:spcBef>
                <a:spcPts val="0"/>
              </a:spcBef>
              <a:spcAft>
                <a:spcPts val="0"/>
              </a:spcAft>
              <a:buSzPts val="1800"/>
              <a:buChar char="●"/>
            </a:pPr>
            <a:r>
              <a:rPr sz="2100" lang="en-IN"/>
              <a:t>Not exactly O(1), but overall complexity can be boiled up to O(max{T, NloglogN}).</a:t>
            </a:r>
            <a:endParaRPr sz="2100"/>
          </a:p>
          <a:p>
            <a:pPr algn="l" indent="-361950" lvl="0" marL="457200" rtl="0">
              <a:spcBef>
                <a:spcPts val="0"/>
              </a:spcBef>
              <a:spcAft>
                <a:spcPts val="0"/>
              </a:spcAft>
              <a:buSzPts val="2100"/>
              <a:buChar char="●"/>
            </a:pPr>
            <a:r>
              <a:rPr sz="2100" lang="en-IN"/>
              <a:t>Sieve of Erosthosthence does the awesome job here.</a:t>
            </a:r>
            <a:endParaRPr sz="2100"/>
          </a:p>
          <a:p>
            <a:pPr algn="l" indent="-361950" lvl="0" marL="457200" rtl="0">
              <a:spcBef>
                <a:spcPts val="0"/>
              </a:spcBef>
              <a:spcAft>
                <a:spcPts val="0"/>
              </a:spcAft>
              <a:buSzPts val="2100"/>
              <a:buChar char="●"/>
            </a:pPr>
            <a:r>
              <a:rPr sz="2100" lang="en-IN"/>
              <a:t>It builds a boolean array of size = max(N) = 10^6. and use this later for prime check in O(1).</a:t>
            </a:r>
            <a:endParaRPr sz="2100"/>
          </a:p>
          <a:p>
            <a:pPr algn="l" indent="-361950" lvl="0" marL="457200" rtl="0">
              <a:spcBef>
                <a:spcPts val="0"/>
              </a:spcBef>
              <a:spcAft>
                <a:spcPts val="0"/>
              </a:spcAft>
              <a:buSzPts val="2100"/>
              <a:buChar char="●"/>
            </a:pPr>
            <a:r>
              <a:rPr sz="2100" lang="en-IN"/>
              <a:t>isPrime[x] is 1 is it’s prime else it’s 0.</a:t>
            </a:r>
            <a:endParaRPr sz="2100"/>
          </a:p>
          <a:p>
            <a:pPr algn="l" indent="0" lvl="0" marL="0" rtl="0">
              <a:spcBef>
                <a:spcPts val="1000"/>
              </a:spcBef>
              <a:spcAft>
                <a:spcPts val="0"/>
              </a:spcAft>
              <a:buNone/>
            </a:pPr>
            <a:r>
              <a:rPr b="1" sz="2000" lang="en-IN"/>
              <a:t>Algorithm:</a:t>
            </a:r>
            <a:endParaRPr b="1" sz="2000"/>
          </a:p>
          <a:p>
            <a:pPr algn="l" indent="0" lvl="0" marL="0" rtl="0">
              <a:spcBef>
                <a:spcPts val="1000"/>
              </a:spcBef>
              <a:spcAft>
                <a:spcPts val="0"/>
              </a:spcAft>
              <a:buNone/>
            </a:pPr>
            <a:r>
              <a:rPr sz="1700" lang="en-IN"/>
              <a:t>bool isPrime[N]; // all are true initially, mark all as prime</a:t>
            </a:r>
            <a:endParaRPr sz="1700"/>
          </a:p>
          <a:p>
            <a:pPr algn="l" indent="0" lvl="0" marL="0" rtl="0">
              <a:spcBef>
                <a:spcPts val="1000"/>
              </a:spcBef>
              <a:spcAft>
                <a:spcPts val="0"/>
              </a:spcAft>
              <a:buNone/>
            </a:pPr>
            <a:r>
              <a:rPr sz="1700" lang="en-IN"/>
              <a:t>For i=2 to N{  // O(N)</a:t>
            </a:r>
            <a:endParaRPr sz="1700"/>
          </a:p>
          <a:p>
            <a:pPr algn="l" indent="0" lvl="0" marL="0" rtl="0">
              <a:spcBef>
                <a:spcPts val="1000"/>
              </a:spcBef>
              <a:spcAft>
                <a:spcPts val="0"/>
              </a:spcAft>
              <a:buNone/>
            </a:pPr>
            <a:r>
              <a:rPr sz="1700" lang="en-IN"/>
              <a:t>	if not isPrime[i]: continue;</a:t>
            </a:r>
            <a:endParaRPr sz="1700"/>
          </a:p>
          <a:p>
            <a:pPr algn="l" indent="0" lvl="0" marL="0" rtl="0">
              <a:spcBef>
                <a:spcPts val="1000"/>
              </a:spcBef>
              <a:spcAft>
                <a:spcPts val="0"/>
              </a:spcAft>
              <a:buNone/>
            </a:pPr>
            <a:r>
              <a:rPr sz="1700" lang="en-IN"/>
              <a:t>	// i should be prime here</a:t>
            </a:r>
            <a:endParaRPr sz="1700"/>
          </a:p>
          <a:p>
            <a:pPr algn="l" indent="0" lvl="0" marL="0" rtl="0">
              <a:spcBef>
                <a:spcPts val="1000"/>
              </a:spcBef>
              <a:spcAft>
                <a:spcPts val="0"/>
              </a:spcAft>
              <a:buNone/>
            </a:pPr>
            <a:r>
              <a:rPr sz="1700" lang="en-IN"/>
              <a:t>	j=2;</a:t>
            </a:r>
            <a:endParaRPr sz="1700"/>
          </a:p>
          <a:p>
            <a:pPr algn="l" indent="457200" lvl="0" marL="0" rtl="0">
              <a:spcBef>
                <a:spcPts val="1000"/>
              </a:spcBef>
              <a:spcAft>
                <a:spcPts val="0"/>
              </a:spcAft>
              <a:buNone/>
            </a:pPr>
            <a:r>
              <a:rPr sz="1700" lang="en-IN"/>
              <a:t>while(i*j&lt;=N){ // O(loglogN)</a:t>
            </a:r>
            <a:endParaRPr sz="1700"/>
          </a:p>
          <a:p>
            <a:pPr algn="l" indent="457200" lvl="0" marL="0" rtl="0">
              <a:spcBef>
                <a:spcPts val="1000"/>
              </a:spcBef>
              <a:spcAft>
                <a:spcPts val="0"/>
              </a:spcAft>
              <a:buNone/>
            </a:pPr>
            <a:r>
              <a:rPr sz="1700" lang="en-IN"/>
              <a:t>	isPrime[i*j]=false; // Mark all multiples(k&gt;i) of i as not prime.</a:t>
            </a:r>
            <a:endParaRPr sz="1700"/>
          </a:p>
          <a:p>
            <a:pPr algn="l" indent="457200" lvl="0" marL="0" rtl="0">
              <a:spcBef>
                <a:spcPts val="1000"/>
              </a:spcBef>
              <a:spcAft>
                <a:spcPts val="0"/>
              </a:spcAft>
              <a:buNone/>
            </a:pPr>
            <a:r>
              <a:rPr sz="1700" lang="en-IN"/>
              <a:t>	j++;</a:t>
            </a:r>
            <a:endParaRPr sz="1700"/>
          </a:p>
          <a:p>
            <a:pPr algn="l" indent="457200" lvl="0" marL="0" rtl="0">
              <a:spcBef>
                <a:spcPts val="1000"/>
              </a:spcBef>
              <a:spcAft>
                <a:spcPts val="0"/>
              </a:spcAft>
              <a:buNone/>
            </a:pPr>
            <a:r>
              <a:rPr sz="1700" lang="en-IN"/>
              <a:t>}</a:t>
            </a:r>
            <a:endParaRPr sz="1700"/>
          </a:p>
          <a:p>
            <a:pPr algn="l" indent="0" lvl="0" marL="0" rtl="0">
              <a:spcBef>
                <a:spcPts val="1000"/>
              </a:spcBef>
              <a:spcAft>
                <a:spcPts val="0"/>
              </a:spcAft>
              <a:buNone/>
            </a:pPr>
            <a:r>
              <a:rPr sz="1700" lang="en-IN"/>
              <a:t>} // now to check whether x&gt;=2 is prime or not we only check if isPrime is true or false, truly wonderful right??!!!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1" name="Shape 203"/>
        <p:cNvGrpSpPr/>
        <p:nvPr/>
      </p:nvGrpSpPr>
      <p:grpSpPr>
        <a:xfrm>
          <a:off x="0" y="0"/>
          <a:ext cx="0" cy="0"/>
          <a:chOff x="0" y="0"/>
          <a:chExt cx="0" cy="0"/>
        </a:xfrm>
      </p:grpSpPr>
      <p:sp>
        <p:nvSpPr>
          <p:cNvPr id="1048669" name="Google Shape;204;p29"/>
          <p:cNvSpPr txBox="1"/>
          <p:nvPr>
            <p:ph type="title"/>
          </p:nvPr>
        </p:nvSpPr>
        <p:spPr>
          <a:xfrm>
            <a:off x="0" y="0"/>
            <a:ext cx="12192000" cy="965700"/>
          </a:xfrm>
          <a:prstGeom prst="rect"/>
        </p:spPr>
        <p:txBody>
          <a:bodyPr anchor="ctr" anchorCtr="0" bIns="45700" lIns="91425" rIns="91425" spcFirstLastPara="1" tIns="45700" wrap="square">
            <a:noAutofit/>
          </a:bodyPr>
          <a:p>
            <a:pPr algn="l" indent="-431800" lvl="0" marL="457200" rtl="0">
              <a:lnSpc>
                <a:spcPct val="100000"/>
              </a:lnSpc>
              <a:spcBef>
                <a:spcPts val="0"/>
              </a:spcBef>
              <a:spcAft>
                <a:spcPts val="0"/>
              </a:spcAft>
              <a:buClr>
                <a:srgbClr val="434343"/>
              </a:buClr>
              <a:buSzPts val="3200"/>
              <a:buChar char="●"/>
            </a:pPr>
            <a:r>
              <a:rPr sz="3200" lang="en-IN">
                <a:solidFill>
                  <a:srgbClr val="434343"/>
                </a:solidFill>
              </a:rPr>
              <a:t>Sieve of Erosthosthence O(NloglogN)</a:t>
            </a:r>
            <a:endParaRPr sz="32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70" name="Google Shape;205;p29"/>
          <p:cNvSpPr txBox="1"/>
          <p:nvPr>
            <p:ph type="body" idx="1"/>
          </p:nvPr>
        </p:nvSpPr>
        <p:spPr>
          <a:xfrm>
            <a:off x="125450" y="421900"/>
            <a:ext cx="12424500" cy="6285000"/>
          </a:xfrm>
          <a:prstGeom prst="rect"/>
        </p:spPr>
        <p:txBody>
          <a:bodyPr anchor="t" anchorCtr="0" bIns="45700" lIns="91425" rIns="91425" spcFirstLastPara="1" tIns="45700" wrap="square">
            <a:noAutofit/>
          </a:bodyPr>
          <a:p>
            <a:pPr algn="l" indent="-361950" lvl="0" marL="457200" rtl="0">
              <a:spcBef>
                <a:spcPts val="1000"/>
              </a:spcBef>
              <a:spcAft>
                <a:spcPts val="0"/>
              </a:spcAft>
              <a:buSzPts val="2100"/>
              <a:buChar char="●"/>
            </a:pPr>
            <a:r>
              <a:rPr sz="2100" lang="en-IN"/>
              <a:t>Clearly this algorithm is </a:t>
            </a:r>
            <a:r>
              <a:rPr sz="2100" lang="en-IN"/>
              <a:t>precomputation</a:t>
            </a:r>
            <a:r>
              <a:rPr sz="2100" lang="en-IN"/>
              <a:t>, which is done before solving </a:t>
            </a:r>
            <a:r>
              <a:rPr sz="2100" lang="en-IN"/>
              <a:t>queries</a:t>
            </a:r>
            <a:r>
              <a:rPr sz="2100" lang="en-IN"/>
              <a:t>.</a:t>
            </a:r>
            <a:endParaRPr sz="2100"/>
          </a:p>
          <a:p>
            <a:pPr algn="l" indent="0" lvl="0" marL="0" rtl="0">
              <a:spcBef>
                <a:spcPts val="1000"/>
              </a:spcBef>
              <a:spcAft>
                <a:spcPts val="0"/>
              </a:spcAft>
              <a:buNone/>
            </a:pPr>
            <a:r>
              <a:rPr sz="2100" i="1" lang="en-IN"/>
              <a:t>Proof of Complexity:</a:t>
            </a:r>
            <a:endParaRPr sz="2100" i="1"/>
          </a:p>
          <a:p>
            <a:pPr algn="l" indent="-361950" lvl="0" marL="457200" rtl="0">
              <a:spcBef>
                <a:spcPts val="1000"/>
              </a:spcBef>
              <a:spcAft>
                <a:spcPts val="0"/>
              </a:spcAft>
              <a:buSzPts val="2100"/>
              <a:buChar char="●"/>
            </a:pPr>
            <a:r>
              <a:rPr sz="2100" lang="en-IN"/>
              <a:t>For each prime below N. {P∈{2, 3, 5, 7, 11, …..} The algorithm marks total N/p numbers for each prime p.</a:t>
            </a:r>
            <a:endParaRPr sz="2100"/>
          </a:p>
          <a:p>
            <a:pPr algn="l" indent="-361950" lvl="0" marL="457200" rtl="0">
              <a:spcBef>
                <a:spcPts val="0"/>
              </a:spcBef>
              <a:spcAft>
                <a:spcPts val="0"/>
              </a:spcAft>
              <a:buSzPts val="2100"/>
              <a:buChar char="●"/>
            </a:pPr>
            <a:r>
              <a:rPr sz="2100" lang="en-IN"/>
              <a:t>So total iterations can be expressed as below.</a:t>
            </a:r>
            <a:endParaRPr sz="2100"/>
          </a:p>
          <a:p>
            <a:pPr algn="l" indent="0" lvl="0" marL="0" rtl="0">
              <a:spcBef>
                <a:spcPts val="1000"/>
              </a:spcBef>
              <a:spcAft>
                <a:spcPts val="0"/>
              </a:spcAft>
              <a:buNone/>
            </a:pPr>
            <a:r>
              <a:t/>
            </a:r>
            <a:endParaRPr sz="2100"/>
          </a:p>
          <a:p>
            <a:pPr algn="l" indent="0" lvl="0" marL="0" rtl="0">
              <a:spcBef>
                <a:spcPts val="1000"/>
              </a:spcBef>
              <a:spcAft>
                <a:spcPts val="0"/>
              </a:spcAft>
              <a:buNone/>
            </a:pPr>
            <a:r>
              <a:t/>
            </a:r>
            <a:endParaRPr sz="2100"/>
          </a:p>
          <a:p>
            <a:pPr algn="l" indent="0" lvl="0" marL="0" rtl="0">
              <a:spcBef>
                <a:spcPts val="1000"/>
              </a:spcBef>
              <a:spcAft>
                <a:spcPts val="0"/>
              </a:spcAft>
              <a:buNone/>
            </a:pPr>
            <a:r>
              <a:t/>
            </a:r>
            <a:endParaRPr sz="2100"/>
          </a:p>
          <a:p>
            <a:pPr algn="l" indent="-361950" lvl="0" marL="457200" rtl="0">
              <a:spcBef>
                <a:spcPts val="1000"/>
              </a:spcBef>
              <a:spcAft>
                <a:spcPts val="0"/>
              </a:spcAft>
              <a:buSzPts val="2100"/>
              <a:buChar char="●"/>
            </a:pPr>
            <a:r>
              <a:rPr sz="2100" lang="en-IN"/>
              <a:t>The term inside </a:t>
            </a:r>
            <a:r>
              <a:rPr sz="2100" lang="en-IN"/>
              <a:t>brackets</a:t>
            </a:r>
            <a:r>
              <a:rPr sz="2100" lang="en-IN"/>
              <a:t> can be roughly treated as Harmonic progression.</a:t>
            </a:r>
            <a:endParaRPr sz="2100"/>
          </a:p>
          <a:p>
            <a:pPr algn="l" indent="-361950" lvl="0" marL="457200" rtl="0">
              <a:spcBef>
                <a:spcPts val="0"/>
              </a:spcBef>
              <a:spcAft>
                <a:spcPts val="0"/>
              </a:spcAft>
              <a:buSzPts val="2100"/>
              <a:buChar char="●"/>
            </a:pPr>
            <a:r>
              <a:rPr sz="2100" lang="en-IN"/>
              <a:t>This sum converges to loglogN.</a:t>
            </a:r>
            <a:endParaRPr sz="2100"/>
          </a:p>
          <a:p>
            <a:pPr algn="l" indent="0" lvl="0" marL="0" rtl="0">
              <a:spcBef>
                <a:spcPts val="1000"/>
              </a:spcBef>
              <a:spcAft>
                <a:spcPts val="0"/>
              </a:spcAft>
              <a:buNone/>
            </a:pPr>
            <a:r>
              <a:t/>
            </a:r>
            <a:endParaRPr sz="2100"/>
          </a:p>
          <a:p>
            <a:pPr algn="l" indent="0" lvl="0" marL="0" rtl="0">
              <a:spcBef>
                <a:spcPts val="1000"/>
              </a:spcBef>
              <a:spcAft>
                <a:spcPts val="0"/>
              </a:spcAft>
              <a:buNone/>
            </a:pPr>
            <a:r>
              <a:t/>
            </a:r>
            <a:endParaRPr sz="2100"/>
          </a:p>
          <a:p>
            <a:pPr algn="l" indent="0" lvl="0" marL="0" rtl="0">
              <a:spcBef>
                <a:spcPts val="1000"/>
              </a:spcBef>
              <a:spcAft>
                <a:spcPts val="0"/>
              </a:spcAft>
              <a:buNone/>
            </a:pPr>
            <a:r>
              <a:t/>
            </a:r>
            <a:endParaRPr sz="2100"/>
          </a:p>
          <a:p>
            <a:pPr algn="l" indent="-361950" lvl="0" marL="457200" rtl="0">
              <a:spcBef>
                <a:spcPts val="1000"/>
              </a:spcBef>
              <a:spcAft>
                <a:spcPts val="0"/>
              </a:spcAft>
              <a:buSzPts val="2100"/>
              <a:buChar char="●"/>
            </a:pPr>
            <a:r>
              <a:rPr sz="2100" lang="en-IN"/>
              <a:t>See “Proof of Harmonic Progression of the sum of primes” for the correctness of the result.</a:t>
            </a:r>
            <a:endParaRPr sz="2100"/>
          </a:p>
          <a:p>
            <a:pPr algn="l" indent="-361950" lvl="0" marL="457200" rtl="0">
              <a:spcBef>
                <a:spcPts val="0"/>
              </a:spcBef>
              <a:spcAft>
                <a:spcPts val="0"/>
              </a:spcAft>
              <a:buSzPts val="2100"/>
              <a:buChar char="●"/>
            </a:pPr>
            <a:r>
              <a:rPr sz="2100" lang="en-IN"/>
              <a:t>Hence the overall complexity of Sieve of Erosthosthence is O(NloglogN). </a:t>
            </a:r>
            <a:endParaRPr sz="2100"/>
          </a:p>
        </p:txBody>
      </p:sp>
      <p:pic>
        <p:nvPicPr>
          <p:cNvPr id="2097152" name="Google Shape;206;p29" title="\frac{n}{2} + \frac{n}{3} + \frac{n}{5} + \frac{n}{7} + ...... p"/>
          <p:cNvPicPr preferRelativeResize="0">
            <a:picLocks/>
          </p:cNvPicPr>
          <p:nvPr/>
        </p:nvPicPr>
        <p:blipFill>
          <a:blip xmlns:r="http://schemas.openxmlformats.org/officeDocument/2006/relationships" r:embed="rId1">
            <a:alphaModFix/>
          </a:blip>
          <a:stretch>
            <a:fillRect/>
          </a:stretch>
        </p:blipFill>
        <p:spPr>
          <a:xfrm>
            <a:off x="830800" y="2205425"/>
            <a:ext cx="4114675" cy="741975"/>
          </a:xfrm>
          <a:prstGeom prst="rect"/>
          <a:noFill/>
          <a:ln>
            <a:noFill/>
          </a:ln>
        </p:spPr>
      </p:pic>
      <p:pic>
        <p:nvPicPr>
          <p:cNvPr id="2097153" name="Google Shape;207;p29" title="n*(\frac{1}{2} + \frac{1}{3} + \frac{1}{5} + \frac{1}{7} + ...... p)"/>
          <p:cNvPicPr preferRelativeResize="0">
            <a:picLocks/>
          </p:cNvPicPr>
          <p:nvPr/>
        </p:nvPicPr>
        <p:blipFill>
          <a:blip xmlns:r="http://schemas.openxmlformats.org/officeDocument/2006/relationships" r:embed="rId2">
            <a:alphaModFix/>
          </a:blip>
          <a:stretch>
            <a:fillRect/>
          </a:stretch>
        </p:blipFill>
        <p:spPr>
          <a:xfrm>
            <a:off x="6930325" y="2138338"/>
            <a:ext cx="5185850" cy="876150"/>
          </a:xfrm>
          <a:prstGeom prst="rect"/>
          <a:noFill/>
          <a:ln>
            <a:noFill/>
          </a:ln>
        </p:spPr>
      </p:pic>
      <p:sp>
        <p:nvSpPr>
          <p:cNvPr id="1048671" name="Google Shape;208;p29"/>
          <p:cNvSpPr/>
          <p:nvPr/>
        </p:nvSpPr>
        <p:spPr>
          <a:xfrm>
            <a:off x="5196375" y="2341400"/>
            <a:ext cx="1527000" cy="46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4" name="Google Shape;209;p29" title="\frac{1}{2} + \frac{1}{3} + \frac{1}{5} + \frac{1}{7} + ..... = log(log(n))"/>
          <p:cNvPicPr preferRelativeResize="0">
            <a:picLocks/>
          </p:cNvPicPr>
          <p:nvPr/>
        </p:nvPicPr>
        <p:blipFill>
          <a:blip xmlns:r="http://schemas.openxmlformats.org/officeDocument/2006/relationships" r:embed="rId3">
            <a:alphaModFix/>
          </a:blip>
          <a:stretch>
            <a:fillRect/>
          </a:stretch>
        </p:blipFill>
        <p:spPr>
          <a:xfrm>
            <a:off x="689425" y="4305125"/>
            <a:ext cx="7073100" cy="965700"/>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4" name="Shape 214"/>
        <p:cNvGrpSpPr/>
        <p:nvPr/>
      </p:nvGrpSpPr>
      <p:grpSpPr>
        <a:xfrm>
          <a:off x="0" y="0"/>
          <a:ext cx="0" cy="0"/>
          <a:chOff x="0" y="0"/>
          <a:chExt cx="0" cy="0"/>
        </a:xfrm>
      </p:grpSpPr>
      <p:sp>
        <p:nvSpPr>
          <p:cNvPr id="1048675" name="Google Shape;215;p30"/>
          <p:cNvSpPr txBox="1"/>
          <p:nvPr>
            <p:ph type="body" idx="1"/>
          </p:nvPr>
        </p:nvSpPr>
        <p:spPr>
          <a:xfrm>
            <a:off x="125450" y="421900"/>
            <a:ext cx="12424500" cy="6285000"/>
          </a:xfrm>
          <a:prstGeom prst="rect"/>
        </p:spPr>
        <p:txBody>
          <a:bodyPr anchor="t" anchorCtr="0" bIns="45700" lIns="91425" rIns="91425" spcFirstLastPara="1" tIns="45700" wrap="square">
            <a:noAutofit/>
          </a:bodyPr>
          <a:p>
            <a:pPr algn="l" indent="-355600" lvl="0" marL="457200" rtl="0">
              <a:spcBef>
                <a:spcPts val="1000"/>
              </a:spcBef>
              <a:spcAft>
                <a:spcPts val="0"/>
              </a:spcAft>
              <a:buSzPts val="2000"/>
              <a:buChar char="●"/>
            </a:pPr>
            <a:r>
              <a:rPr sz="2000" lang="en-IN"/>
              <a:t>Use well structured algorithm for solving problems. Before </a:t>
            </a:r>
            <a:r>
              <a:rPr sz="2000" lang="en-IN"/>
              <a:t>writing</a:t>
            </a:r>
            <a:r>
              <a:rPr sz="2000" lang="en-IN"/>
              <a:t> code you should have all the edge cases</a:t>
            </a:r>
            <a:endParaRPr sz="2000"/>
          </a:p>
          <a:p>
            <a:pPr algn="l" indent="0" lvl="0" marL="457200" rtl="0">
              <a:spcBef>
                <a:spcPts val="1000"/>
              </a:spcBef>
              <a:spcAft>
                <a:spcPts val="0"/>
              </a:spcAft>
              <a:buNone/>
            </a:pPr>
            <a:r>
              <a:rPr sz="2000" lang="en-IN"/>
              <a:t>crucial steps in your mind. So that it </a:t>
            </a:r>
            <a:r>
              <a:rPr sz="2000" lang="en-IN"/>
              <a:t>doesn't</a:t>
            </a:r>
            <a:r>
              <a:rPr sz="2000" lang="en-IN"/>
              <a:t> fail on their judging servers.</a:t>
            </a:r>
            <a:endParaRPr sz="2000"/>
          </a:p>
          <a:p>
            <a:pPr algn="l" indent="-355600" lvl="0" marL="457200" rtl="0">
              <a:spcBef>
                <a:spcPts val="1000"/>
              </a:spcBef>
              <a:spcAft>
                <a:spcPts val="0"/>
              </a:spcAft>
              <a:buSzPts val="2000"/>
              <a:buChar char="●"/>
            </a:pPr>
            <a:r>
              <a:rPr sz="2000" lang="en-IN"/>
              <a:t>Don’t write code based on your </a:t>
            </a:r>
            <a:r>
              <a:rPr sz="2000" lang="en-IN"/>
              <a:t>intuitions</a:t>
            </a:r>
            <a:r>
              <a:rPr sz="2000" lang="en-IN"/>
              <a:t>, if you can proof your </a:t>
            </a:r>
            <a:r>
              <a:rPr sz="2000" lang="en-IN"/>
              <a:t>solution</a:t>
            </a:r>
            <a:r>
              <a:rPr sz="2000" lang="en-IN"/>
              <a:t> like; it will </a:t>
            </a:r>
            <a:r>
              <a:rPr sz="2000" lang="en-IN"/>
              <a:t>definitely</a:t>
            </a:r>
            <a:r>
              <a:rPr sz="2000" lang="en-IN"/>
              <a:t> work then </a:t>
            </a:r>
            <a:endParaRPr sz="2000"/>
          </a:p>
          <a:p>
            <a:pPr algn="l" indent="0" lvl="0" marL="457200" rtl="0">
              <a:spcBef>
                <a:spcPts val="1000"/>
              </a:spcBef>
              <a:spcAft>
                <a:spcPts val="0"/>
              </a:spcAft>
              <a:buNone/>
            </a:pPr>
            <a:r>
              <a:rPr sz="2000" lang="en-IN"/>
              <a:t>only you should proceed to write code. This helps a lot. Learn proof techniques for correctness of algorithms</a:t>
            </a:r>
            <a:endParaRPr sz="2000"/>
          </a:p>
          <a:p>
            <a:pPr algn="l" indent="-355600" lvl="0" marL="457200" rtl="0">
              <a:spcBef>
                <a:spcPts val="1000"/>
              </a:spcBef>
              <a:spcAft>
                <a:spcPts val="0"/>
              </a:spcAft>
              <a:buSzPts val="2000"/>
              <a:buChar char="●"/>
            </a:pPr>
            <a:r>
              <a:rPr sz="2000" lang="en-IN"/>
              <a:t>Test your code on atleast 5 </a:t>
            </a:r>
            <a:r>
              <a:rPr sz="2000" lang="en-IN"/>
              <a:t>test cases</a:t>
            </a:r>
            <a:r>
              <a:rPr sz="2000" lang="en-IN"/>
              <a:t>. This 5 testcases are different from from your input-output examples.</a:t>
            </a:r>
            <a:endParaRPr sz="2000"/>
          </a:p>
          <a:p>
            <a:pPr algn="l" indent="0" lvl="0" marL="457200" rtl="0">
              <a:spcBef>
                <a:spcPts val="1000"/>
              </a:spcBef>
              <a:spcAft>
                <a:spcPts val="0"/>
              </a:spcAft>
              <a:buNone/>
            </a:pPr>
            <a:r>
              <a:rPr sz="2000" lang="en-IN"/>
              <a:t>Find answers to these </a:t>
            </a:r>
            <a:r>
              <a:rPr sz="2000" lang="en-IN"/>
              <a:t>test cases</a:t>
            </a:r>
            <a:r>
              <a:rPr sz="2000" lang="en-IN"/>
              <a:t> by hand, and check your code on these testcases. If it matches with your</a:t>
            </a:r>
            <a:endParaRPr sz="2000"/>
          </a:p>
          <a:p>
            <a:pPr algn="l" indent="0" lvl="0" marL="457200" rtl="0">
              <a:spcBef>
                <a:spcPts val="1000"/>
              </a:spcBef>
              <a:spcAft>
                <a:spcPts val="0"/>
              </a:spcAft>
              <a:buNone/>
            </a:pPr>
            <a:r>
              <a:rPr sz="2000" lang="en-IN"/>
              <a:t> </a:t>
            </a:r>
            <a:r>
              <a:rPr sz="2000" lang="en-IN"/>
              <a:t>answers, t</a:t>
            </a:r>
            <a:r>
              <a:rPr sz="2000" lang="en-IN"/>
              <a:t>hen only you submit your code to online judge. These testcases can be random but try to generate </a:t>
            </a:r>
            <a:endParaRPr sz="2000"/>
          </a:p>
          <a:p>
            <a:pPr algn="l" indent="0" lvl="0" marL="457200" rtl="0">
              <a:spcBef>
                <a:spcPts val="1000"/>
              </a:spcBef>
              <a:spcAft>
                <a:spcPts val="0"/>
              </a:spcAft>
              <a:buNone/>
            </a:pPr>
            <a:r>
              <a:rPr sz="2000" lang="en-IN"/>
              <a:t>some </a:t>
            </a:r>
            <a:r>
              <a:rPr sz="2000" lang="en-IN"/>
              <a:t>test cases</a:t>
            </a:r>
            <a:r>
              <a:rPr sz="2000" lang="en-IN"/>
              <a:t> which cover edge cases and are tricky.</a:t>
            </a:r>
            <a:endParaRPr sz="2000"/>
          </a:p>
          <a:p>
            <a:pPr algn="l" indent="-355600" lvl="0" marL="457200" rtl="0">
              <a:spcBef>
                <a:spcPts val="1000"/>
              </a:spcBef>
              <a:spcAft>
                <a:spcPts val="0"/>
              </a:spcAft>
              <a:buSzPts val="2000"/>
              <a:buChar char="●"/>
            </a:pPr>
            <a:r>
              <a:rPr sz="2000" lang="en-IN"/>
              <a:t>Try to write clean, </a:t>
            </a:r>
            <a:r>
              <a:rPr sz="2000" lang="en-IN"/>
              <a:t>concise</a:t>
            </a:r>
            <a:r>
              <a:rPr sz="2000" lang="en-IN"/>
              <a:t> and small codes these helps in finding bugs. use functions in your code to short a </a:t>
            </a:r>
            <a:endParaRPr sz="2000"/>
          </a:p>
          <a:p>
            <a:pPr algn="l" indent="0" lvl="0" marL="457200" rtl="0">
              <a:spcBef>
                <a:spcPts val="1000"/>
              </a:spcBef>
              <a:spcAft>
                <a:spcPts val="0"/>
              </a:spcAft>
              <a:buNone/>
            </a:pPr>
            <a:r>
              <a:rPr sz="2000" lang="en-IN"/>
              <a:t>block of your program. Use proper spacing and indentation, this helps </a:t>
            </a:r>
            <a:r>
              <a:rPr sz="2000" lang="en-IN"/>
              <a:t>identifying</a:t>
            </a:r>
            <a:r>
              <a:rPr sz="2000" lang="en-IN"/>
              <a:t> which </a:t>
            </a:r>
            <a:r>
              <a:rPr sz="2000" lang="en-IN"/>
              <a:t>statement</a:t>
            </a:r>
            <a:r>
              <a:rPr sz="2000" lang="en-IN"/>
              <a:t> belongs to</a:t>
            </a:r>
            <a:endParaRPr sz="2000"/>
          </a:p>
          <a:p>
            <a:pPr algn="l" indent="0" lvl="0" marL="457200" rtl="0">
              <a:spcBef>
                <a:spcPts val="1000"/>
              </a:spcBef>
              <a:spcAft>
                <a:spcPts val="0"/>
              </a:spcAft>
              <a:buNone/>
            </a:pPr>
            <a:r>
              <a:rPr sz="2000" lang="en-IN"/>
              <a:t>which block. Take a look how International, Grandmasters code.</a:t>
            </a:r>
            <a:endParaRPr sz="2000"/>
          </a:p>
          <a:p>
            <a:pPr algn="l" indent="-355600" lvl="0" marL="457200" rtl="0">
              <a:spcBef>
                <a:spcPts val="1000"/>
              </a:spcBef>
              <a:spcAft>
                <a:spcPts val="0"/>
              </a:spcAft>
              <a:buSzPts val="2000"/>
              <a:buChar char="●"/>
            </a:pPr>
            <a:r>
              <a:rPr sz="2000" lang="en-IN"/>
              <a:t>Some common causes for WA are int overflow, missing initialization in each testcase for some variables.</a:t>
            </a:r>
            <a:endParaRPr sz="2000"/>
          </a:p>
          <a:p>
            <a:pPr algn="l" indent="-355600" lvl="0" marL="457200" rtl="0">
              <a:spcBef>
                <a:spcPts val="0"/>
              </a:spcBef>
              <a:spcAft>
                <a:spcPts val="0"/>
              </a:spcAft>
              <a:buSzPts val="2000"/>
              <a:buChar char="●"/>
            </a:pPr>
            <a:r>
              <a:rPr sz="2000" lang="en-IN"/>
              <a:t>RTE(RunTimeError) can also be treated as WA. Make sure you are not dividing with 0, not accessing an array </a:t>
            </a:r>
            <a:endParaRPr sz="2000"/>
          </a:p>
          <a:p>
            <a:pPr algn="l" indent="0" lvl="0" marL="457200" rtl="0">
              <a:spcBef>
                <a:spcPts val="1000"/>
              </a:spcBef>
              <a:spcAft>
                <a:spcPts val="0"/>
              </a:spcAft>
              <a:buNone/>
            </a:pPr>
            <a:r>
              <a:rPr sz="2000" lang="en-IN"/>
              <a:t>element which is </a:t>
            </a:r>
            <a:r>
              <a:rPr sz="2000" lang="en-IN"/>
              <a:t>beyond</a:t>
            </a:r>
            <a:r>
              <a:rPr sz="2000" lang="en-IN"/>
              <a:t> size, poping and empty stack, in some loop int exceeds its limit these results in </a:t>
            </a:r>
            <a:r>
              <a:rPr sz="2000" lang="en-IN"/>
              <a:t>infinite</a:t>
            </a:r>
            <a:r>
              <a:rPr sz="2000" lang="en-IN"/>
              <a:t> </a:t>
            </a:r>
            <a:endParaRPr sz="2000"/>
          </a:p>
          <a:p>
            <a:pPr algn="l" indent="0" lvl="0" marL="457200" rtl="0">
              <a:spcBef>
                <a:spcPts val="1000"/>
              </a:spcBef>
              <a:spcAft>
                <a:spcPts val="0"/>
              </a:spcAft>
              <a:buNone/>
            </a:pPr>
            <a:r>
              <a:rPr sz="2000" lang="en-IN"/>
              <a:t>loop, not giving break </a:t>
            </a:r>
            <a:r>
              <a:rPr sz="2000" lang="en-IN"/>
              <a:t>statement</a:t>
            </a:r>
            <a:r>
              <a:rPr sz="2000" lang="en-IN"/>
              <a:t> for while loop, too much depth in recursion.</a:t>
            </a:r>
            <a:endParaRPr sz="2000"/>
          </a:p>
          <a:p>
            <a:pPr algn="l" indent="-355600" lvl="0" marL="457200" rtl="0">
              <a:spcBef>
                <a:spcPts val="1000"/>
              </a:spcBef>
              <a:spcAft>
                <a:spcPts val="0"/>
              </a:spcAft>
              <a:buSzPts val="2000"/>
              <a:buChar char="●"/>
            </a:pPr>
            <a:r>
              <a:rPr sz="2000" lang="en-IN"/>
              <a:t>Again as the saying goes “Practice makes a man perfect”. practice is the key to all your questions and </a:t>
            </a:r>
            <a:r>
              <a:rPr sz="2000" lang="en-IN"/>
              <a:t>failure</a:t>
            </a:r>
            <a:r>
              <a:rPr sz="2000" lang="en-IN"/>
              <a:t>.</a:t>
            </a:r>
            <a:endParaRPr sz="2000"/>
          </a:p>
        </p:txBody>
      </p:sp>
      <p:sp>
        <p:nvSpPr>
          <p:cNvPr id="1048676" name="Google Shape;216;p30"/>
          <p:cNvSpPr txBox="1"/>
          <p:nvPr>
            <p:ph type="title"/>
          </p:nvPr>
        </p:nvSpPr>
        <p:spPr>
          <a:xfrm>
            <a:off x="0" y="0"/>
            <a:ext cx="12192000" cy="965700"/>
          </a:xfrm>
          <a:prstGeom prst="rect"/>
        </p:spPr>
        <p:txBody>
          <a:bodyPr anchor="ctr" anchorCtr="0" bIns="45700" lIns="91425" rIns="91425" spcFirstLastPara="1" tIns="45700" wrap="square">
            <a:noAutofit/>
          </a:bodyPr>
          <a:p>
            <a:pPr algn="l" indent="-431800" lvl="0" marL="457200" rtl="0">
              <a:lnSpc>
                <a:spcPct val="100000"/>
              </a:lnSpc>
              <a:spcBef>
                <a:spcPts val="0"/>
              </a:spcBef>
              <a:spcAft>
                <a:spcPts val="0"/>
              </a:spcAft>
              <a:buClr>
                <a:srgbClr val="434343"/>
              </a:buClr>
              <a:buSzPts val="3200"/>
              <a:buChar char="●"/>
            </a:pPr>
            <a:r>
              <a:rPr sz="3200" lang="en-IN">
                <a:solidFill>
                  <a:srgbClr val="434343"/>
                </a:solidFill>
              </a:rPr>
              <a:t>Tips to get rid of wrong answers</a:t>
            </a:r>
            <a:endParaRPr sz="32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98"/>
        <p:cNvGrpSpPr/>
        <p:nvPr/>
      </p:nvGrpSpPr>
      <p:grpSpPr>
        <a:xfrm>
          <a:off x="0" y="0"/>
          <a:ext cx="0" cy="0"/>
          <a:chOff x="0" y="0"/>
          <a:chExt cx="0" cy="0"/>
        </a:xfrm>
      </p:grpSpPr>
      <p:sp>
        <p:nvSpPr>
          <p:cNvPr id="1048594" name="Google Shape;99;p14"/>
          <p:cNvSpPr txBox="1"/>
          <p:nvPr>
            <p:ph type="title"/>
          </p:nvPr>
        </p:nvSpPr>
        <p:spPr>
          <a:xfrm>
            <a:off x="0" y="0"/>
            <a:ext cx="12192000" cy="965700"/>
          </a:xfrm>
          <a:prstGeom prst="rect"/>
        </p:spPr>
        <p:txBody>
          <a:bodyPr anchor="ctr" anchorCtr="0" bIns="45700" lIns="91425" rIns="91425" spcFirstLastPara="1" tIns="45700" wrap="square">
            <a:noAutofit/>
          </a:bodyPr>
          <a:p>
            <a:pPr algn="l" indent="-438150" lvl="0" marL="457200" rtl="0">
              <a:lnSpc>
                <a:spcPct val="100000"/>
              </a:lnSpc>
              <a:spcBef>
                <a:spcPts val="0"/>
              </a:spcBef>
              <a:spcAft>
                <a:spcPts val="0"/>
              </a:spcAft>
              <a:buClr>
                <a:srgbClr val="434343"/>
              </a:buClr>
              <a:buSzPts val="3300"/>
              <a:buChar char="●"/>
            </a:pPr>
            <a:r>
              <a:rPr sz="3300" lang="en-IN">
                <a:solidFill>
                  <a:srgbClr val="434343"/>
                </a:solidFill>
              </a:rPr>
              <a:t>How to measure complexity of your program (Read CLRS chapter 3)</a:t>
            </a:r>
            <a:endParaRPr sz="5100"/>
          </a:p>
        </p:txBody>
      </p:sp>
      <p:sp>
        <p:nvSpPr>
          <p:cNvPr id="1048595" name="Google Shape;100;p14"/>
          <p:cNvSpPr txBox="1"/>
          <p:nvPr>
            <p:ph type="body" idx="1"/>
          </p:nvPr>
        </p:nvSpPr>
        <p:spPr>
          <a:xfrm>
            <a:off x="82925" y="965700"/>
            <a:ext cx="10515600" cy="4351200"/>
          </a:xfrm>
          <a:prstGeom prst="rect"/>
        </p:spPr>
        <p:txBody>
          <a:bodyPr anchor="t" anchorCtr="0" bIns="45700" lIns="91425" rIns="91425" spcFirstLastPara="1" tIns="45700" wrap="square">
            <a:noAutofit/>
          </a:bodyPr>
          <a:p>
            <a:pPr algn="l" indent="0" lvl="0" marL="0" rtl="0">
              <a:spcBef>
                <a:spcPts val="1000"/>
              </a:spcBef>
              <a:spcAft>
                <a:spcPts val="0"/>
              </a:spcAft>
              <a:buNone/>
            </a:pPr>
            <a:r>
              <a:rPr sz="2300" lang="en-IN"/>
              <a:t>Consider the following loop:</a:t>
            </a:r>
            <a:endParaRPr sz="2300"/>
          </a:p>
          <a:p>
            <a:pPr algn="l" indent="-292100" lvl="0" marL="457200" rtl="0">
              <a:spcBef>
                <a:spcPts val="1000"/>
              </a:spcBef>
              <a:spcAft>
                <a:spcPts val="0"/>
              </a:spcAft>
              <a:buSzPts val="1000"/>
              <a:buAutoNum type="arabicPeriod"/>
            </a:pPr>
            <a:r>
              <a:rPr sz="2000" lang="en-IN"/>
              <a:t>For i=1 to N:   </a:t>
            </a:r>
            <a:r>
              <a:rPr sz="2000" lang="en-IN"/>
              <a:t>&lt;--</a:t>
            </a:r>
            <a:r>
              <a:rPr sz="2000" lang="en-IN"/>
              <a:t>--------    N times</a:t>
            </a:r>
            <a:endParaRPr sz="2000"/>
          </a:p>
          <a:p>
            <a:pPr algn="l" indent="0" lvl="0" marL="0" rtl="0">
              <a:spcBef>
                <a:spcPts val="1000"/>
              </a:spcBef>
              <a:spcAft>
                <a:spcPts val="0"/>
              </a:spcAft>
              <a:buNone/>
            </a:pPr>
            <a:r>
              <a:rPr sz="2000" lang="en-IN"/>
              <a:t>	     // Some operation   </a:t>
            </a:r>
            <a:r>
              <a:rPr sz="2000" lang="en-IN"/>
              <a:t>&lt;---------- </a:t>
            </a:r>
            <a:r>
              <a:rPr sz="2000" lang="en-IN"/>
              <a:t> O(1) Times for each iteration</a:t>
            </a:r>
            <a:endParaRPr sz="2000"/>
          </a:p>
          <a:p>
            <a:pPr algn="l" indent="0" lvl="0" marL="0" rtl="0">
              <a:spcBef>
                <a:spcPts val="1000"/>
              </a:spcBef>
              <a:spcAft>
                <a:spcPts val="0"/>
              </a:spcAft>
              <a:buNone/>
            </a:pPr>
            <a:r>
              <a:rPr sz="2000" lang="en-IN"/>
              <a:t>     T(n) = O(N*1) = O(N) </a:t>
            </a:r>
            <a:endParaRPr sz="2000"/>
          </a:p>
          <a:p>
            <a:pPr algn="l" indent="-292100" lvl="0" marL="457200" rtl="0">
              <a:spcBef>
                <a:spcPts val="1000"/>
              </a:spcBef>
              <a:spcAft>
                <a:spcPts val="0"/>
              </a:spcAft>
              <a:buSzPts val="1000"/>
              <a:buAutoNum type="arabicPeriod"/>
            </a:pPr>
            <a:r>
              <a:rPr sz="2000" lang="en-IN"/>
              <a:t>For i=1 to N:     &lt;-------------   N times</a:t>
            </a:r>
            <a:endParaRPr sz="2000"/>
          </a:p>
          <a:p>
            <a:pPr algn="l" indent="457200" lvl="0" marL="457200" rtl="0">
              <a:spcBef>
                <a:spcPts val="1000"/>
              </a:spcBef>
              <a:spcAft>
                <a:spcPts val="0"/>
              </a:spcAft>
              <a:buNone/>
            </a:pPr>
            <a:r>
              <a:rPr sz="2000" lang="en-IN"/>
              <a:t>For j=1 to M    &lt;----------------  M Times for each iteration</a:t>
            </a:r>
            <a:endParaRPr sz="2000"/>
          </a:p>
          <a:p>
            <a:pPr algn="l" indent="457200" lvl="0" marL="457200" rtl="0">
              <a:spcBef>
                <a:spcPts val="1000"/>
              </a:spcBef>
              <a:spcAft>
                <a:spcPts val="0"/>
              </a:spcAft>
              <a:buClr>
                <a:schemeClr val="dk1"/>
              </a:buClr>
              <a:buSzPts val="1100"/>
              <a:buFont typeface="Arial"/>
              <a:buNone/>
            </a:pPr>
            <a:r>
              <a:rPr sz="2000" lang="en-IN"/>
              <a:t>	// Some O(1) operations</a:t>
            </a:r>
            <a:endParaRPr sz="2000"/>
          </a:p>
          <a:p>
            <a:pPr algn="l" indent="0" lvl="0" marL="0" rtl="0">
              <a:spcBef>
                <a:spcPts val="1000"/>
              </a:spcBef>
              <a:spcAft>
                <a:spcPts val="0"/>
              </a:spcAft>
              <a:buNone/>
            </a:pPr>
            <a:r>
              <a:rPr sz="2000" lang="en-IN"/>
              <a:t>     T(n) = O(N*M*1) = O(N.M) </a:t>
            </a:r>
            <a:endParaRPr sz="2000"/>
          </a:p>
          <a:p>
            <a:pPr algn="l" indent="-292100" lvl="0" marL="457200" rtl="0">
              <a:spcBef>
                <a:spcPts val="1000"/>
              </a:spcBef>
              <a:spcAft>
                <a:spcPts val="0"/>
              </a:spcAft>
              <a:buSzPts val="1000"/>
              <a:buAutoNum type="arabicPeriod"/>
            </a:pPr>
            <a:r>
              <a:rPr sz="2000" lang="en-IN"/>
              <a:t>while(N){</a:t>
            </a:r>
            <a:endParaRPr sz="2000"/>
          </a:p>
          <a:p>
            <a:pPr algn="l" indent="0" lvl="0" marL="457200" rtl="0">
              <a:spcBef>
                <a:spcPts val="1000"/>
              </a:spcBef>
              <a:spcAft>
                <a:spcPts val="0"/>
              </a:spcAft>
              <a:buNone/>
            </a:pPr>
            <a:r>
              <a:rPr sz="2000" lang="en-IN"/>
              <a:t>	// Some operation O(1)</a:t>
            </a:r>
            <a:endParaRPr sz="2000"/>
          </a:p>
          <a:p>
            <a:pPr algn="l" indent="0" lvl="0" marL="457200" rtl="0">
              <a:spcBef>
                <a:spcPts val="1000"/>
              </a:spcBef>
              <a:spcAft>
                <a:spcPts val="0"/>
              </a:spcAft>
              <a:buNone/>
            </a:pPr>
            <a:r>
              <a:rPr sz="2000" lang="en-IN"/>
              <a:t>	N/=2;    &lt;-----------------   Total log(N) time {Sum N + N/2 + N/4 + …………. until N/2^k = x}</a:t>
            </a:r>
            <a:endParaRPr sz="2000"/>
          </a:p>
          <a:p>
            <a:pPr algn="l" indent="0" lvl="0" marL="457200" rtl="0">
              <a:spcBef>
                <a:spcPts val="1000"/>
              </a:spcBef>
              <a:spcAft>
                <a:spcPts val="0"/>
              </a:spcAft>
              <a:buNone/>
            </a:pPr>
            <a:r>
              <a:rPr sz="2000" lang="en-IN"/>
              <a:t>					{  we get k=log2(N) this for loop runs exactly k time hence log(N)}</a:t>
            </a:r>
            <a:endParaRPr sz="2000"/>
          </a:p>
          <a:p>
            <a:pPr algn="l" indent="0" lvl="0" marL="457200" rtl="0">
              <a:spcBef>
                <a:spcPts val="1000"/>
              </a:spcBef>
              <a:spcAft>
                <a:spcPts val="0"/>
              </a:spcAft>
              <a:buNone/>
            </a:pPr>
            <a:r>
              <a:rPr sz="2000" lang="en-IN"/>
              <a:t>}</a:t>
            </a:r>
            <a:endParaRPr sz="2000"/>
          </a:p>
          <a:p>
            <a:pPr algn="l" indent="0" lvl="0" marL="0" rtl="0">
              <a:spcBef>
                <a:spcPts val="1000"/>
              </a:spcBef>
              <a:spcAft>
                <a:spcPts val="0"/>
              </a:spcAft>
              <a:buClr>
                <a:schemeClr val="dk1"/>
              </a:buClr>
              <a:buSzPts val="1100"/>
              <a:buFont typeface="Arial"/>
              <a:buNone/>
            </a:pPr>
            <a:r>
              <a:rPr sz="2000" lang="en-IN"/>
              <a:t>     T(n) = O(log2(N)) = O(log(N)) . {In computer science log means log2, i.e base of log is 2.}</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105"/>
        <p:cNvGrpSpPr/>
        <p:nvPr/>
      </p:nvGrpSpPr>
      <p:grpSpPr>
        <a:xfrm>
          <a:off x="0" y="0"/>
          <a:ext cx="0" cy="0"/>
          <a:chOff x="0" y="0"/>
          <a:chExt cx="0" cy="0"/>
        </a:xfrm>
      </p:grpSpPr>
      <p:sp>
        <p:nvSpPr>
          <p:cNvPr id="1048599" name="Google Shape;106;p15"/>
          <p:cNvSpPr txBox="1"/>
          <p:nvPr>
            <p:ph type="title"/>
          </p:nvPr>
        </p:nvSpPr>
        <p:spPr>
          <a:xfrm>
            <a:off x="0" y="0"/>
            <a:ext cx="12401700" cy="965700"/>
          </a:xfrm>
          <a:prstGeom prst="rect"/>
        </p:spPr>
        <p:txBody>
          <a:bodyPr anchor="ctr" anchorCtr="0" bIns="45700" lIns="91425" rIns="91425" spcFirstLastPara="1" tIns="45700" wrap="square">
            <a:noAutofit/>
          </a:bodyPr>
          <a:p>
            <a:pPr algn="l" indent="-457200" lvl="0" marL="457200" rtl="0">
              <a:lnSpc>
                <a:spcPct val="100000"/>
              </a:lnSpc>
              <a:spcBef>
                <a:spcPts val="0"/>
              </a:spcBef>
              <a:spcAft>
                <a:spcPts val="0"/>
              </a:spcAft>
              <a:buClr>
                <a:srgbClr val="434343"/>
              </a:buClr>
              <a:buSzPts val="3600"/>
              <a:buChar char="●"/>
            </a:pPr>
            <a:r>
              <a:rPr sz="3300" lang="en-IN">
                <a:solidFill>
                  <a:srgbClr val="434343"/>
                </a:solidFill>
              </a:rPr>
              <a:t>How to measure complexity of your program (Read CLRS chapter 3)</a:t>
            </a:r>
            <a:endParaRPr sz="5400"/>
          </a:p>
        </p:txBody>
      </p:sp>
      <p:sp>
        <p:nvSpPr>
          <p:cNvPr id="1048600" name="Google Shape;107;p15"/>
          <p:cNvSpPr txBox="1"/>
          <p:nvPr>
            <p:ph type="body" idx="1"/>
          </p:nvPr>
        </p:nvSpPr>
        <p:spPr>
          <a:xfrm>
            <a:off x="82925" y="965700"/>
            <a:ext cx="10515600" cy="4351200"/>
          </a:xfrm>
          <a:prstGeom prst="rect"/>
        </p:spPr>
        <p:txBody>
          <a:bodyPr anchor="t" anchorCtr="0" bIns="45700" lIns="91425" rIns="91425" spcFirstLastPara="1" tIns="45700" wrap="square">
            <a:noAutofit/>
          </a:bodyPr>
          <a:p>
            <a:pPr algn="l" indent="-355600" lvl="0" marL="457200" rtl="0">
              <a:spcBef>
                <a:spcPts val="1000"/>
              </a:spcBef>
              <a:spcAft>
                <a:spcPts val="0"/>
              </a:spcAft>
              <a:buSzPts val="2000"/>
              <a:buChar char="●"/>
            </a:pPr>
            <a:r>
              <a:rPr sz="2000" lang="en-IN"/>
              <a:t> </a:t>
            </a:r>
            <a:r>
              <a:rPr sz="2000" lang="en-IN"/>
              <a:t>For i=1 to N:   &lt;----------    N times</a:t>
            </a:r>
            <a:endParaRPr sz="2000"/>
          </a:p>
          <a:p>
            <a:pPr algn="l" indent="0" lvl="0" marL="914400" rtl="0">
              <a:spcBef>
                <a:spcPts val="1000"/>
              </a:spcBef>
              <a:spcAft>
                <a:spcPts val="0"/>
              </a:spcAft>
              <a:buNone/>
            </a:pPr>
            <a:r>
              <a:rPr sz="2000" lang="en-IN"/>
              <a:t>For j=1 to M: </a:t>
            </a:r>
            <a:r>
              <a:rPr sz="2000" lang="en-IN"/>
              <a:t>&lt;--</a:t>
            </a:r>
            <a:r>
              <a:rPr sz="2000" lang="en-IN"/>
              <a:t>------ M Times for each iteration of i</a:t>
            </a:r>
            <a:endParaRPr sz="2000"/>
          </a:p>
          <a:p>
            <a:pPr algn="l" indent="0" lvl="0" marL="914400" rtl="0">
              <a:spcBef>
                <a:spcPts val="1000"/>
              </a:spcBef>
              <a:spcAft>
                <a:spcPts val="0"/>
              </a:spcAft>
              <a:buNone/>
            </a:pPr>
            <a:r>
              <a:rPr sz="2000" lang="en-IN"/>
              <a:t>	// Some O(1) </a:t>
            </a:r>
            <a:r>
              <a:rPr sz="2000" lang="en-IN"/>
              <a:t>operation</a:t>
            </a:r>
            <a:endParaRPr sz="2000"/>
          </a:p>
          <a:p>
            <a:pPr algn="l" indent="0" lvl="0" marL="914400" rtl="0">
              <a:spcBef>
                <a:spcPts val="1000"/>
              </a:spcBef>
              <a:spcAft>
                <a:spcPts val="0"/>
              </a:spcAft>
              <a:buNone/>
            </a:pPr>
            <a:r>
              <a:rPr sz="2000" lang="en-IN"/>
              <a:t>For j=1 to L:</a:t>
            </a:r>
            <a:r>
              <a:rPr sz="2000" lang="en-IN"/>
              <a:t> &lt;-------- L Times for each iteration of i</a:t>
            </a:r>
            <a:endParaRPr sz="2000"/>
          </a:p>
          <a:p>
            <a:pPr algn="l" indent="0" lvl="0" marL="914400" rtl="0">
              <a:spcBef>
                <a:spcPts val="1000"/>
              </a:spcBef>
              <a:spcAft>
                <a:spcPts val="0"/>
              </a:spcAft>
              <a:buNone/>
            </a:pPr>
            <a:r>
              <a:rPr sz="2000" lang="en-IN"/>
              <a:t>	// Some O(1) operation</a:t>
            </a:r>
            <a:endParaRPr sz="2000"/>
          </a:p>
          <a:p>
            <a:pPr algn="l" indent="0" lvl="0" marL="0" rtl="0">
              <a:spcBef>
                <a:spcPts val="1000"/>
              </a:spcBef>
              <a:spcAft>
                <a:spcPts val="0"/>
              </a:spcAft>
              <a:buNone/>
            </a:pPr>
            <a:r>
              <a:rPr sz="2000" lang="en-IN"/>
              <a:t>     T(n) = O(N*(M+L)) = O(N*max{M, L}) </a:t>
            </a:r>
            <a:endParaRPr sz="2000"/>
          </a:p>
          <a:p>
            <a:pPr algn="l" indent="-292100" lvl="0" marL="457200" rtl="0">
              <a:spcBef>
                <a:spcPts val="1000"/>
              </a:spcBef>
              <a:spcAft>
                <a:spcPts val="0"/>
              </a:spcAft>
              <a:buSzPts val="1000"/>
              <a:buAutoNum type="arabicPeriod"/>
            </a:pPr>
            <a:r>
              <a:rPr sz="2000" lang="en-IN"/>
              <a:t>For i=1 to N:     &lt;-------------   N times</a:t>
            </a:r>
            <a:endParaRPr sz="2000"/>
          </a:p>
          <a:p>
            <a:pPr algn="l" indent="457200" lvl="0" marL="457200" rtl="0">
              <a:spcBef>
                <a:spcPts val="1000"/>
              </a:spcBef>
              <a:spcAft>
                <a:spcPts val="0"/>
              </a:spcAft>
              <a:buNone/>
            </a:pPr>
            <a:r>
              <a:rPr sz="2000" lang="en-IN"/>
              <a:t>while(M){    &lt;----------------  logM Times for each iteration of i</a:t>
            </a:r>
            <a:endParaRPr sz="2000"/>
          </a:p>
          <a:p>
            <a:pPr algn="l" indent="457200" lvl="0" marL="457200" rtl="0">
              <a:spcBef>
                <a:spcPts val="1000"/>
              </a:spcBef>
              <a:spcAft>
                <a:spcPts val="0"/>
              </a:spcAft>
              <a:buNone/>
            </a:pPr>
            <a:r>
              <a:rPr sz="2000" lang="en-IN"/>
              <a:t>	// Some O(1) operations</a:t>
            </a:r>
            <a:endParaRPr sz="2000"/>
          </a:p>
          <a:p>
            <a:pPr algn="l" indent="457200" lvl="0" marL="457200" rtl="0">
              <a:spcBef>
                <a:spcPts val="1000"/>
              </a:spcBef>
              <a:spcAft>
                <a:spcPts val="0"/>
              </a:spcAft>
              <a:buNone/>
            </a:pPr>
            <a:r>
              <a:rPr sz="2000" lang="en-IN"/>
              <a:t>	M/=2;</a:t>
            </a:r>
            <a:endParaRPr sz="2000"/>
          </a:p>
          <a:p>
            <a:pPr algn="l" indent="457200" lvl="0" marL="457200" rtl="0">
              <a:spcBef>
                <a:spcPts val="1000"/>
              </a:spcBef>
              <a:spcAft>
                <a:spcPts val="0"/>
              </a:spcAft>
              <a:buNone/>
            </a:pPr>
            <a:r>
              <a:rPr sz="2000" lang="en-IN"/>
              <a:t>}</a:t>
            </a:r>
            <a:endParaRPr sz="2000"/>
          </a:p>
          <a:p>
            <a:pPr algn="l" indent="0" lvl="0" marL="0" rtl="0">
              <a:spcBef>
                <a:spcPts val="1000"/>
              </a:spcBef>
              <a:spcAft>
                <a:spcPts val="0"/>
              </a:spcAft>
              <a:buNone/>
            </a:pPr>
            <a:r>
              <a:rPr sz="2000" lang="en-IN"/>
              <a:t>     T(n) = O(N*logM) = O(NlogM) </a:t>
            </a:r>
            <a:endParaRPr sz="2000"/>
          </a:p>
          <a:p>
            <a:pPr algn="l" indent="-355600" lvl="0" marL="457200" rtl="0">
              <a:spcBef>
                <a:spcPts val="1000"/>
              </a:spcBef>
              <a:spcAft>
                <a:spcPts val="0"/>
              </a:spcAft>
              <a:buSzPts val="2000"/>
              <a:buChar char="●"/>
            </a:pPr>
            <a:r>
              <a:rPr sz="2000" lang="en-IN"/>
              <a:t>For N or M &lt;= 10^6  only T(n) &lt;= {O(N), O(NlogN), O(N</a:t>
            </a:r>
            <a:r>
              <a:rPr sz="2500" lang="en-IN">
                <a:solidFill>
                  <a:srgbClr val="434343"/>
                </a:solidFill>
              </a:rPr>
              <a:t>√N) } can run in 1-3 sec time limit.</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112"/>
        <p:cNvGrpSpPr/>
        <p:nvPr/>
      </p:nvGrpSpPr>
      <p:grpSpPr>
        <a:xfrm>
          <a:off x="0" y="0"/>
          <a:ext cx="0" cy="0"/>
          <a:chOff x="0" y="0"/>
          <a:chExt cx="0" cy="0"/>
        </a:xfrm>
      </p:grpSpPr>
      <p:sp>
        <p:nvSpPr>
          <p:cNvPr id="1048604" name="Google Shape;113;p16"/>
          <p:cNvSpPr txBox="1"/>
          <p:nvPr>
            <p:ph type="title"/>
          </p:nvPr>
        </p:nvSpPr>
        <p:spPr>
          <a:xfrm>
            <a:off x="0" y="0"/>
            <a:ext cx="12537600" cy="965700"/>
          </a:xfrm>
          <a:prstGeom prst="rect"/>
        </p:spPr>
        <p:txBody>
          <a:bodyPr anchor="ctr" anchorCtr="0" bIns="45700" lIns="91425" rIns="91425" spcFirstLastPara="1" tIns="45700" wrap="square">
            <a:noAutofit/>
          </a:bodyPr>
          <a:p>
            <a:pPr algn="l" indent="-457200" lvl="0" marL="457200" rtl="0">
              <a:lnSpc>
                <a:spcPct val="100000"/>
              </a:lnSpc>
              <a:spcBef>
                <a:spcPts val="0"/>
              </a:spcBef>
              <a:spcAft>
                <a:spcPts val="0"/>
              </a:spcAft>
              <a:buClr>
                <a:srgbClr val="434343"/>
              </a:buClr>
              <a:buSzPts val="3600"/>
              <a:buChar char="●"/>
            </a:pPr>
            <a:r>
              <a:rPr sz="3300" lang="en-IN">
                <a:solidFill>
                  <a:srgbClr val="434343"/>
                </a:solidFill>
              </a:rPr>
              <a:t>How to measure complexity of your program (Read CLRS chapter 3)</a:t>
            </a:r>
            <a:endParaRPr sz="5400"/>
          </a:p>
        </p:txBody>
      </p:sp>
      <p:sp>
        <p:nvSpPr>
          <p:cNvPr id="1048605" name="Google Shape;114;p16"/>
          <p:cNvSpPr txBox="1"/>
          <p:nvPr>
            <p:ph type="body" idx="1"/>
          </p:nvPr>
        </p:nvSpPr>
        <p:spPr>
          <a:xfrm>
            <a:off x="82925" y="965700"/>
            <a:ext cx="11654100" cy="4351200"/>
          </a:xfrm>
          <a:prstGeom prst="rect"/>
        </p:spPr>
        <p:txBody>
          <a:bodyPr anchor="t" anchorCtr="0" bIns="45700" lIns="91425" rIns="91425" spcFirstLastPara="1" tIns="45700" wrap="square">
            <a:noAutofit/>
          </a:bodyPr>
          <a:p>
            <a:pPr algn="l" indent="-374650" lvl="0" marL="457200" rtl="0">
              <a:spcBef>
                <a:spcPts val="1000"/>
              </a:spcBef>
              <a:spcAft>
                <a:spcPts val="0"/>
              </a:spcAft>
              <a:buSzPts val="2300"/>
              <a:buChar char="●"/>
            </a:pPr>
            <a:r>
              <a:rPr sz="2400" lang="en-IN"/>
              <a:t>If </a:t>
            </a:r>
            <a:r>
              <a:rPr sz="2400" lang="en-IN"/>
              <a:t>test cases</a:t>
            </a:r>
            <a:r>
              <a:rPr sz="2400" lang="en-IN"/>
              <a:t> T is </a:t>
            </a:r>
            <a:r>
              <a:rPr sz="2400" lang="en-IN"/>
              <a:t>given</a:t>
            </a:r>
            <a:r>
              <a:rPr sz="2400" lang="en-IN"/>
              <a:t> your complexity will be O(T*F(N)) where F(N) is time for solving each individual problem.</a:t>
            </a:r>
            <a:endParaRPr sz="2400"/>
          </a:p>
          <a:p>
            <a:pPr algn="l" indent="-381000" lvl="0" marL="457200" rtl="0">
              <a:spcBef>
                <a:spcPts val="0"/>
              </a:spcBef>
              <a:spcAft>
                <a:spcPts val="0"/>
              </a:spcAft>
              <a:buSzPts val="2400"/>
              <a:buChar char="●"/>
            </a:pPr>
            <a:r>
              <a:rPr sz="2400" lang="en-IN"/>
              <a:t>After all complexity calculation if O(G) you get where G has some value then following will happen.</a:t>
            </a:r>
            <a:endParaRPr sz="2400"/>
          </a:p>
          <a:p>
            <a:pPr algn="l" indent="0" lvl="0" marL="457200" rtl="0">
              <a:spcBef>
                <a:spcPts val="1000"/>
              </a:spcBef>
              <a:spcAft>
                <a:spcPts val="0"/>
              </a:spcAft>
              <a:buNone/>
            </a:pPr>
            <a:r>
              <a:rPr sz="2400" lang="en-IN"/>
              <a:t>1.  If G&lt;=10^9 will pass 3-10 sec time Limit.</a:t>
            </a:r>
            <a:endParaRPr sz="2400"/>
          </a:p>
          <a:p>
            <a:pPr algn="l" indent="0" lvl="0" marL="457200" rtl="0">
              <a:spcBef>
                <a:spcPts val="1000"/>
              </a:spcBef>
              <a:spcAft>
                <a:spcPts val="0"/>
              </a:spcAft>
              <a:buNone/>
            </a:pPr>
            <a:r>
              <a:rPr sz="2400" lang="en-IN"/>
              <a:t>2.  </a:t>
            </a:r>
            <a:r>
              <a:rPr sz="2400" lang="en-IN"/>
              <a:t>If G&lt;=10^8 will pass the 1-3 sec time limit.</a:t>
            </a:r>
            <a:endParaRPr sz="2400"/>
          </a:p>
          <a:p>
            <a:pPr algn="l" indent="0" lvl="0" marL="457200" rtl="0">
              <a:spcBef>
                <a:spcPts val="1000"/>
              </a:spcBef>
              <a:spcAft>
                <a:spcPts val="0"/>
              </a:spcAft>
              <a:buNone/>
            </a:pPr>
            <a:r>
              <a:rPr sz="2400" lang="en-IN"/>
              <a:t>3</a:t>
            </a:r>
            <a:r>
              <a:rPr sz="2400" lang="en-IN"/>
              <a:t>.  </a:t>
            </a:r>
            <a:r>
              <a:rPr sz="2400" lang="en-IN"/>
              <a:t>If G&lt;=10^6 will pass the 0.5 sec time limit.</a:t>
            </a:r>
            <a:endParaRPr sz="2400"/>
          </a:p>
          <a:p>
            <a:pPr algn="l" indent="-381000" lvl="0" marL="457200" rtl="0">
              <a:spcBef>
                <a:spcPts val="1000"/>
              </a:spcBef>
              <a:spcAft>
                <a:spcPts val="0"/>
              </a:spcAft>
              <a:buSzPts val="2400"/>
              <a:buChar char="●"/>
            </a:pPr>
            <a:r>
              <a:rPr sz="2400" lang="en-IN"/>
              <a:t>Best </a:t>
            </a:r>
            <a:r>
              <a:rPr sz="2400" lang="en-IN"/>
              <a:t>complexities are {O(1), O(N), O(NlogN)}.</a:t>
            </a:r>
            <a:endParaRPr sz="2400"/>
          </a:p>
          <a:p>
            <a:pPr algn="l" indent="-381000" lvl="0" marL="457200" rtl="0">
              <a:spcBef>
                <a:spcPts val="0"/>
              </a:spcBef>
              <a:spcAft>
                <a:spcPts val="0"/>
              </a:spcAft>
              <a:buSzPts val="2400"/>
              <a:buChar char="●"/>
            </a:pPr>
            <a:r>
              <a:rPr sz="2400" lang="en-IN"/>
              <a:t>if N&lt;=20 exponential complexity like O(2^N) can pass 1-3 sec time limit.</a:t>
            </a:r>
            <a:endParaRPr sz="2400"/>
          </a:p>
          <a:p>
            <a:pPr algn="l" indent="-381000" lvl="0" marL="457200" rtl="0">
              <a:spcBef>
                <a:spcPts val="0"/>
              </a:spcBef>
              <a:spcAft>
                <a:spcPts val="0"/>
              </a:spcAft>
              <a:buSzPts val="2400"/>
              <a:buChar char="●"/>
            </a:pPr>
            <a:r>
              <a:rPr sz="2400" lang="en-IN"/>
              <a:t>Use precomputation if needed to boost the speed of program. </a:t>
            </a:r>
            <a:endParaRPr sz="2400"/>
          </a:p>
          <a:p>
            <a:pPr algn="l" indent="-381000" lvl="0" marL="457200" rtl="0">
              <a:spcBef>
                <a:spcPts val="0"/>
              </a:spcBef>
              <a:spcAft>
                <a:spcPts val="0"/>
              </a:spcAft>
              <a:buSzPts val="2400"/>
              <a:buChar char="●"/>
            </a:pPr>
            <a:r>
              <a:rPr sz="2400" lang="en-IN"/>
              <a:t>For example if T=10^5 and N&lt;=10^6 you are asked to compute factorial of N for T test cases N will be given in each test case. Now if you compute factorial N for each Testcase then you will end up with O(T*N) complexity which is O(10^10) clearly this will result in TLE. To avoid this you store all value of 1-N factorial in array before reading each test case. Then in O(1) you print the ans. T(n) = O(max{T, N}).</a:t>
            </a:r>
            <a:endParaRPr sz="2400"/>
          </a:p>
          <a:p>
            <a:pPr algn="l" indent="0" lvl="0" marL="457200" rtl="0">
              <a:spcBef>
                <a:spcPts val="10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19"/>
        <p:cNvGrpSpPr/>
        <p:nvPr/>
      </p:nvGrpSpPr>
      <p:grpSpPr>
        <a:xfrm>
          <a:off x="0" y="0"/>
          <a:ext cx="0" cy="0"/>
          <a:chOff x="0" y="0"/>
          <a:chExt cx="0" cy="0"/>
        </a:xfrm>
      </p:grpSpPr>
      <p:sp>
        <p:nvSpPr>
          <p:cNvPr id="1048609" name="Google Shape;120;p17"/>
          <p:cNvSpPr txBox="1"/>
          <p:nvPr>
            <p:ph type="title"/>
          </p:nvPr>
        </p:nvSpPr>
        <p:spPr>
          <a:xfrm>
            <a:off x="0" y="0"/>
            <a:ext cx="12598200" cy="965700"/>
          </a:xfrm>
          <a:prstGeom prst="rect"/>
        </p:spPr>
        <p:txBody>
          <a:bodyPr anchor="ctr" anchorCtr="0" bIns="45700" lIns="91425" rIns="91425" spcFirstLastPara="1" tIns="45700" wrap="square">
            <a:noAutofit/>
          </a:bodyPr>
          <a:p>
            <a:pPr algn="l" indent="-457200" lvl="0" marL="457200" rtl="0">
              <a:lnSpc>
                <a:spcPct val="100000"/>
              </a:lnSpc>
              <a:spcBef>
                <a:spcPts val="0"/>
              </a:spcBef>
              <a:spcAft>
                <a:spcPts val="0"/>
              </a:spcAft>
              <a:buClr>
                <a:srgbClr val="434343"/>
              </a:buClr>
              <a:buSzPts val="3600"/>
              <a:buChar char="●"/>
            </a:pPr>
            <a:r>
              <a:rPr sz="3300" lang="en-IN">
                <a:solidFill>
                  <a:srgbClr val="434343"/>
                </a:solidFill>
              </a:rPr>
              <a:t>How to measure complexity of your program (Read CLRS chapter 3)</a:t>
            </a:r>
            <a:endParaRPr sz="5400"/>
          </a:p>
        </p:txBody>
      </p:sp>
      <p:sp>
        <p:nvSpPr>
          <p:cNvPr id="1048610" name="Google Shape;121;p17"/>
          <p:cNvSpPr txBox="1"/>
          <p:nvPr>
            <p:ph type="body" idx="1"/>
          </p:nvPr>
        </p:nvSpPr>
        <p:spPr>
          <a:xfrm>
            <a:off x="82925" y="965700"/>
            <a:ext cx="10515600" cy="4351200"/>
          </a:xfrm>
          <a:prstGeom prst="rect"/>
        </p:spPr>
        <p:txBody>
          <a:bodyPr anchor="t" anchorCtr="0" bIns="45700" lIns="91425" rIns="91425" spcFirstLastPara="1" tIns="45700" wrap="square">
            <a:noAutofit/>
          </a:bodyPr>
          <a:p>
            <a:pPr algn="l" indent="0" lvl="0" marL="0" rtl="0">
              <a:spcBef>
                <a:spcPts val="1000"/>
              </a:spcBef>
              <a:spcAft>
                <a:spcPts val="0"/>
              </a:spcAft>
              <a:buNone/>
            </a:pPr>
            <a:r>
              <a:rPr sz="2000" lang="en-IN"/>
              <a:t>const int N=1e6; // shortcut for 10^6</a:t>
            </a:r>
            <a:endParaRPr sz="1900"/>
          </a:p>
          <a:p>
            <a:pPr algn="l" indent="0" lvl="0" marL="0" rtl="0">
              <a:spcBef>
                <a:spcPts val="1000"/>
              </a:spcBef>
              <a:spcAft>
                <a:spcPts val="0"/>
              </a:spcAft>
              <a:buNone/>
            </a:pPr>
            <a:r>
              <a:rPr sz="2000" lang="en-IN"/>
              <a:t>int main(){</a:t>
            </a:r>
            <a:endParaRPr sz="2000"/>
          </a:p>
          <a:p>
            <a:pPr algn="l" indent="0" lvl="0" marL="457200" rtl="0">
              <a:spcBef>
                <a:spcPts val="1000"/>
              </a:spcBef>
              <a:spcAft>
                <a:spcPts val="0"/>
              </a:spcAft>
              <a:buNone/>
            </a:pPr>
            <a:r>
              <a:rPr sz="2000" lang="en-IN"/>
              <a:t>int fact[N], T, n;</a:t>
            </a:r>
            <a:endParaRPr sz="2000"/>
          </a:p>
          <a:p>
            <a:pPr algn="l" indent="0" lvl="0" marL="457200" rtl="0">
              <a:spcBef>
                <a:spcPts val="1000"/>
              </a:spcBef>
              <a:spcAft>
                <a:spcPts val="0"/>
              </a:spcAft>
              <a:buNone/>
            </a:pPr>
            <a:r>
              <a:rPr sz="2000" lang="en-IN"/>
              <a:t>fact[1]=1;</a:t>
            </a:r>
            <a:endParaRPr sz="2000"/>
          </a:p>
          <a:p>
            <a:pPr algn="l" indent="0" lvl="0" marL="457200" rtl="0">
              <a:spcBef>
                <a:spcPts val="1000"/>
              </a:spcBef>
              <a:spcAft>
                <a:spcPts val="0"/>
              </a:spcAft>
              <a:buNone/>
            </a:pPr>
            <a:r>
              <a:rPr sz="2000" lang="en-IN"/>
              <a:t>for(int i=2; i&lt;=N; i++){   // &lt;&lt;----------- Precomputing O(N)</a:t>
            </a:r>
            <a:endParaRPr sz="2000"/>
          </a:p>
          <a:p>
            <a:pPr algn="l" indent="0" lvl="0" marL="457200" rtl="0">
              <a:spcBef>
                <a:spcPts val="1000"/>
              </a:spcBef>
              <a:spcAft>
                <a:spcPts val="0"/>
              </a:spcAft>
              <a:buNone/>
            </a:pPr>
            <a:r>
              <a:rPr sz="2000" lang="en-IN"/>
              <a:t>	fact[i]=fact[i-1]*i;</a:t>
            </a:r>
            <a:endParaRPr sz="2000"/>
          </a:p>
          <a:p>
            <a:pPr algn="l" indent="0" lvl="0" marL="457200" rtl="0">
              <a:spcBef>
                <a:spcPts val="1000"/>
              </a:spcBef>
              <a:spcAft>
                <a:spcPts val="0"/>
              </a:spcAft>
              <a:buNone/>
            </a:pPr>
            <a:r>
              <a:rPr sz="2000" lang="en-IN"/>
              <a:t>}</a:t>
            </a:r>
            <a:endParaRPr sz="2000"/>
          </a:p>
          <a:p>
            <a:pPr algn="l" indent="0" lvl="0" marL="457200" rtl="0">
              <a:spcBef>
                <a:spcPts val="1000"/>
              </a:spcBef>
              <a:spcAft>
                <a:spcPts val="0"/>
              </a:spcAft>
              <a:buNone/>
            </a:pPr>
            <a:r>
              <a:rPr sz="2000" lang="en-IN"/>
              <a:t>cin&gt;&gt;T;</a:t>
            </a:r>
            <a:endParaRPr sz="2000"/>
          </a:p>
          <a:p>
            <a:pPr algn="l" indent="0" lvl="0" marL="457200" rtl="0">
              <a:spcBef>
                <a:spcPts val="1000"/>
              </a:spcBef>
              <a:spcAft>
                <a:spcPts val="0"/>
              </a:spcAft>
              <a:buNone/>
            </a:pPr>
            <a:r>
              <a:rPr sz="2000" lang="en-IN"/>
              <a:t>while(T--){ // &lt;&lt;&lt;&lt;&lt;&lt;&lt;&lt;&lt;&lt;&lt;-------- O(T)</a:t>
            </a:r>
            <a:endParaRPr sz="2000"/>
          </a:p>
          <a:p>
            <a:pPr algn="l" indent="457200" lvl="0" marL="457200" rtl="0">
              <a:spcBef>
                <a:spcPts val="1000"/>
              </a:spcBef>
              <a:spcAft>
                <a:spcPts val="0"/>
              </a:spcAft>
              <a:buNone/>
            </a:pPr>
            <a:r>
              <a:rPr sz="2000" lang="en-IN"/>
              <a:t>cin&gt;&gt;n;</a:t>
            </a:r>
            <a:endParaRPr sz="2000"/>
          </a:p>
          <a:p>
            <a:pPr algn="l" indent="457200" lvl="0" marL="457200" rtl="0">
              <a:spcBef>
                <a:spcPts val="1000"/>
              </a:spcBef>
              <a:spcAft>
                <a:spcPts val="0"/>
              </a:spcAft>
              <a:buNone/>
            </a:pPr>
            <a:r>
              <a:rPr sz="2000" lang="en-IN"/>
              <a:t>cout&lt;&lt;fact[n]&lt;&lt;”\n”;  // &lt;&lt;&lt;------ this is O(1)</a:t>
            </a:r>
            <a:endParaRPr sz="2000"/>
          </a:p>
          <a:p>
            <a:pPr algn="l" indent="0" lvl="0" marL="457200" rtl="0">
              <a:spcBef>
                <a:spcPts val="1000"/>
              </a:spcBef>
              <a:spcAft>
                <a:spcPts val="0"/>
              </a:spcAft>
              <a:buNone/>
            </a:pPr>
            <a:r>
              <a:rPr sz="2000" lang="en-IN"/>
              <a:t>}</a:t>
            </a:r>
            <a:endParaRPr sz="2000"/>
          </a:p>
          <a:p>
            <a:pPr algn="l" indent="0" lvl="0" marL="457200" rtl="0">
              <a:spcBef>
                <a:spcPts val="1000"/>
              </a:spcBef>
              <a:spcAft>
                <a:spcPts val="0"/>
              </a:spcAft>
              <a:buNone/>
            </a:pPr>
            <a:r>
              <a:rPr sz="2000" lang="en-IN"/>
              <a:t>return 0;</a:t>
            </a:r>
            <a:endParaRPr sz="2000"/>
          </a:p>
          <a:p>
            <a:pPr algn="l" indent="0" lvl="0" marL="0" rtl="0">
              <a:spcBef>
                <a:spcPts val="1000"/>
              </a:spcBef>
              <a:spcAft>
                <a:spcPts val="0"/>
              </a:spcAft>
              <a:buNone/>
            </a:pPr>
            <a:r>
              <a:rPr sz="2000" lang="en-IN"/>
              <a:t>} // Here T(n) = O(N) + O(T) = O(max{N, T}).</a:t>
            </a:r>
            <a:endParaRPr sz="2000"/>
          </a:p>
          <a:p>
            <a:pPr algn="l" indent="0" lvl="0" marL="457200" rtl="0">
              <a:spcBef>
                <a:spcPts val="1000"/>
              </a:spcBef>
              <a:spcAft>
                <a:spcPts val="0"/>
              </a:spcAft>
              <a:buNone/>
            </a:pPr>
            <a:r>
              <a:t/>
            </a:r>
            <a:endParaRPr sz="2100"/>
          </a:p>
          <a:p>
            <a:pPr algn="l" indent="0" lvl="0" marL="0" rtl="0">
              <a:spcBef>
                <a:spcPts val="1000"/>
              </a:spcBef>
              <a:spcAft>
                <a:spcPts val="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126"/>
        <p:cNvGrpSpPr/>
        <p:nvPr/>
      </p:nvGrpSpPr>
      <p:grpSpPr>
        <a:xfrm>
          <a:off x="0" y="0"/>
          <a:ext cx="0" cy="0"/>
          <a:chOff x="0" y="0"/>
          <a:chExt cx="0" cy="0"/>
        </a:xfrm>
      </p:grpSpPr>
      <p:sp>
        <p:nvSpPr>
          <p:cNvPr id="1048614" name="Google Shape;127;p18"/>
          <p:cNvSpPr txBox="1"/>
          <p:nvPr>
            <p:ph type="title"/>
          </p:nvPr>
        </p:nvSpPr>
        <p:spPr>
          <a:xfrm>
            <a:off x="0" y="0"/>
            <a:ext cx="10281300" cy="965700"/>
          </a:xfrm>
          <a:prstGeom prst="rect"/>
        </p:spPr>
        <p:txBody>
          <a:bodyPr anchor="ctr" anchorCtr="0" bIns="45700" lIns="91425" rIns="91425" spcFirstLastPara="1" tIns="45700" wrap="square">
            <a:noAutofit/>
          </a:bodyPr>
          <a:p>
            <a:pPr algn="l" indent="-457200" lvl="0" marL="457200" rtl="0">
              <a:lnSpc>
                <a:spcPct val="100000"/>
              </a:lnSpc>
              <a:spcBef>
                <a:spcPts val="0"/>
              </a:spcBef>
              <a:spcAft>
                <a:spcPts val="0"/>
              </a:spcAft>
              <a:buClr>
                <a:srgbClr val="434343"/>
              </a:buClr>
              <a:buSzPts val="3600"/>
              <a:buChar char="●"/>
            </a:pPr>
            <a:r>
              <a:rPr sz="3600" lang="en-IN">
                <a:solidFill>
                  <a:srgbClr val="434343"/>
                </a:solidFill>
              </a:rPr>
              <a:t>Sorting in O(NlogN) time</a:t>
            </a:r>
            <a:endParaRPr sz="5400"/>
          </a:p>
        </p:txBody>
      </p:sp>
      <p:sp>
        <p:nvSpPr>
          <p:cNvPr id="1048615" name="Google Shape;128;p18"/>
          <p:cNvSpPr txBox="1"/>
          <p:nvPr>
            <p:ph type="body" idx="1"/>
          </p:nvPr>
        </p:nvSpPr>
        <p:spPr>
          <a:xfrm>
            <a:off x="82925" y="965700"/>
            <a:ext cx="10515600" cy="4351200"/>
          </a:xfrm>
          <a:prstGeom prst="rect"/>
        </p:spPr>
        <p:txBody>
          <a:bodyPr anchor="t" anchorCtr="0" bIns="45700" lIns="91425" rIns="91425" spcFirstLastPara="1" tIns="45700" wrap="square">
            <a:noAutofit/>
          </a:bodyPr>
          <a:p>
            <a:pPr algn="l" indent="-374650" lvl="0" marL="457200" rtl="0">
              <a:spcBef>
                <a:spcPts val="1000"/>
              </a:spcBef>
              <a:spcAft>
                <a:spcPts val="0"/>
              </a:spcAft>
              <a:buSzPts val="2300"/>
              <a:buChar char="●"/>
            </a:pPr>
            <a:r>
              <a:rPr sz="2300" lang="en-IN"/>
              <a:t>Clearly bubble sort and Insertion sort are O(N^2) algorithms they will not pass the time limit if N&gt;=10^5.</a:t>
            </a:r>
            <a:endParaRPr sz="2300"/>
          </a:p>
          <a:p>
            <a:pPr algn="l" indent="-374650" lvl="0" marL="457200" rtl="0">
              <a:spcBef>
                <a:spcPts val="0"/>
              </a:spcBef>
              <a:spcAft>
                <a:spcPts val="0"/>
              </a:spcAft>
              <a:buSzPts val="2300"/>
              <a:buChar char="●"/>
            </a:pPr>
            <a:r>
              <a:rPr sz="2300" lang="en-IN"/>
              <a:t>Here we use sorting algorithms like Merge sort, Quick Sort. They work in O(NlogN) time. See CLRS section 2.3.1</a:t>
            </a:r>
            <a:endParaRPr sz="2300"/>
          </a:p>
          <a:p>
            <a:pPr algn="l" indent="-374650" lvl="0" marL="457200" rtl="0">
              <a:spcBef>
                <a:spcPts val="0"/>
              </a:spcBef>
              <a:spcAft>
                <a:spcPts val="0"/>
              </a:spcAft>
              <a:buSzPts val="2300"/>
              <a:buChar char="●"/>
            </a:pPr>
            <a:r>
              <a:rPr sz="2300" lang="en-IN"/>
              <a:t>Both algorithms uses Divide and </a:t>
            </a:r>
            <a:r>
              <a:rPr sz="2300" lang="en-IN"/>
              <a:t>Conquer strategy. See CLRS section 2.3.1, In detail chapter 4.</a:t>
            </a:r>
            <a:endParaRPr sz="2300"/>
          </a:p>
          <a:p>
            <a:pPr algn="l" indent="-374650" lvl="0" marL="457200" rtl="0">
              <a:spcBef>
                <a:spcPts val="0"/>
              </a:spcBef>
              <a:spcAft>
                <a:spcPts val="0"/>
              </a:spcAft>
              <a:buSzPts val="2300"/>
              <a:buChar char="●"/>
            </a:pPr>
            <a:r>
              <a:rPr sz="2300" lang="en-IN"/>
              <a:t>From now onwards use C++ for CP(competitive programming)</a:t>
            </a:r>
            <a:endParaRPr sz="2300"/>
          </a:p>
          <a:p>
            <a:pPr algn="l" indent="-374650" lvl="0" marL="457200" rtl="0">
              <a:spcBef>
                <a:spcPts val="0"/>
              </a:spcBef>
              <a:spcAft>
                <a:spcPts val="0"/>
              </a:spcAft>
              <a:buSzPts val="2300"/>
              <a:buChar char="●"/>
            </a:pPr>
            <a:r>
              <a:rPr sz="2300" lang="en-IN"/>
              <a:t>Use #include &lt;bits/stdc++.h&gt; and remove all other #include lines.</a:t>
            </a:r>
            <a:endParaRPr sz="2300"/>
          </a:p>
          <a:p>
            <a:pPr algn="l" indent="-374650" lvl="0" marL="457200" rtl="0">
              <a:spcBef>
                <a:spcPts val="0"/>
              </a:spcBef>
              <a:spcAft>
                <a:spcPts val="0"/>
              </a:spcAft>
              <a:buSzPts val="2300"/>
              <a:buChar char="●"/>
            </a:pPr>
            <a:r>
              <a:rPr sz="2300" lang="en-IN"/>
              <a:t>use “using namespace std;” in next line. Use cin, cout instead of scanf and printf.</a:t>
            </a:r>
            <a:endParaRPr sz="2000"/>
          </a:p>
          <a:p>
            <a:pPr algn="l" indent="-374650" lvl="0" marL="457200" rtl="0">
              <a:spcBef>
                <a:spcPts val="0"/>
              </a:spcBef>
              <a:spcAft>
                <a:spcPts val="0"/>
              </a:spcAft>
              <a:buSzPts val="2300"/>
              <a:buChar char="●"/>
            </a:pPr>
            <a:r>
              <a:rPr sz="2300" lang="en-IN"/>
              <a:t>This is Used for Soting in one line.</a:t>
            </a:r>
            <a:endParaRPr sz="2300"/>
          </a:p>
          <a:p>
            <a:pPr algn="l" indent="-374650" lvl="0" marL="457200" rtl="0">
              <a:spcBef>
                <a:spcPts val="0"/>
              </a:spcBef>
              <a:spcAft>
                <a:spcPts val="0"/>
              </a:spcAft>
              <a:buSzPts val="2300"/>
              <a:buChar char="●"/>
            </a:pPr>
            <a:r>
              <a:rPr sz="2300" lang="en-IN"/>
              <a:t>sort(arr, arr+n); // here arr is some array of size n. This sorts arr in non decreasing order.</a:t>
            </a:r>
            <a:endParaRPr sz="2300"/>
          </a:p>
          <a:p>
            <a:pPr algn="l" indent="-374650" lvl="0" marL="457200" rtl="0">
              <a:spcBef>
                <a:spcPts val="0"/>
              </a:spcBef>
              <a:spcAft>
                <a:spcPts val="0"/>
              </a:spcAft>
              <a:buSzPts val="2300"/>
              <a:buChar char="●"/>
            </a:pPr>
            <a:r>
              <a:rPr sz="2300" lang="en-IN"/>
              <a:t>To sort in non increasing order we use custom boolean comparator.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Shape 133"/>
        <p:cNvGrpSpPr/>
        <p:nvPr/>
      </p:nvGrpSpPr>
      <p:grpSpPr>
        <a:xfrm>
          <a:off x="0" y="0"/>
          <a:ext cx="0" cy="0"/>
          <a:chOff x="0" y="0"/>
          <a:chExt cx="0" cy="0"/>
        </a:xfrm>
      </p:grpSpPr>
      <p:sp>
        <p:nvSpPr>
          <p:cNvPr id="1048619" name="Google Shape;134;p19"/>
          <p:cNvSpPr txBox="1"/>
          <p:nvPr>
            <p:ph type="title"/>
          </p:nvPr>
        </p:nvSpPr>
        <p:spPr>
          <a:xfrm>
            <a:off x="0" y="0"/>
            <a:ext cx="10281300" cy="965700"/>
          </a:xfrm>
          <a:prstGeom prst="rect"/>
        </p:spPr>
        <p:txBody>
          <a:bodyPr anchor="ctr" anchorCtr="0" bIns="45700" lIns="91425" rIns="91425" spcFirstLastPara="1" tIns="45700" wrap="square">
            <a:noAutofit/>
          </a:bodyPr>
          <a:p>
            <a:pPr algn="l" indent="-457200" lvl="0" marL="457200" rtl="0">
              <a:lnSpc>
                <a:spcPct val="100000"/>
              </a:lnSpc>
              <a:spcBef>
                <a:spcPts val="0"/>
              </a:spcBef>
              <a:spcAft>
                <a:spcPts val="0"/>
              </a:spcAft>
              <a:buClr>
                <a:srgbClr val="434343"/>
              </a:buClr>
              <a:buSzPts val="3600"/>
              <a:buChar char="●"/>
            </a:pPr>
            <a:r>
              <a:rPr sz="3600" lang="en-IN">
                <a:solidFill>
                  <a:srgbClr val="434343"/>
                </a:solidFill>
              </a:rPr>
              <a:t>Sorting in O(NlogN) time</a:t>
            </a:r>
            <a:endParaRPr sz="5400"/>
          </a:p>
        </p:txBody>
      </p:sp>
      <p:sp>
        <p:nvSpPr>
          <p:cNvPr id="1048620" name="Google Shape;135;p19"/>
          <p:cNvSpPr txBox="1"/>
          <p:nvPr>
            <p:ph type="body" idx="1"/>
          </p:nvPr>
        </p:nvSpPr>
        <p:spPr>
          <a:xfrm>
            <a:off x="128250" y="572950"/>
            <a:ext cx="10515600" cy="4351200"/>
          </a:xfrm>
          <a:prstGeom prst="rect"/>
        </p:spPr>
        <p:txBody>
          <a:bodyPr anchor="t" anchorCtr="0" bIns="45700" lIns="91425" rIns="91425" spcFirstLastPara="1" tIns="45700" wrap="square">
            <a:noAutofit/>
          </a:bodyPr>
          <a:p>
            <a:pPr algn="l" indent="0" lvl="0" marL="0" rtl="0">
              <a:spcBef>
                <a:spcPts val="1000"/>
              </a:spcBef>
              <a:spcAft>
                <a:spcPts val="0"/>
              </a:spcAft>
              <a:buClr>
                <a:schemeClr val="dk1"/>
              </a:buClr>
              <a:buSzPts val="1100"/>
              <a:buFont typeface="Arial"/>
              <a:buNone/>
            </a:pPr>
            <a:r>
              <a:rPr sz="1900" lang="en-IN"/>
              <a:t>#include &lt;bits/stdc++.h&gt;</a:t>
            </a:r>
            <a:endParaRPr sz="1900"/>
          </a:p>
          <a:p>
            <a:pPr algn="l" indent="0" lvl="0" marL="0" rtl="0">
              <a:spcBef>
                <a:spcPts val="1000"/>
              </a:spcBef>
              <a:spcAft>
                <a:spcPts val="0"/>
              </a:spcAft>
              <a:buClr>
                <a:schemeClr val="dk1"/>
              </a:buClr>
              <a:buSzPts val="1100"/>
              <a:buFont typeface="Arial"/>
              <a:buNone/>
            </a:pPr>
            <a:r>
              <a:rPr sz="1900" lang="en-IN"/>
              <a:t>using namespace std;</a:t>
            </a:r>
            <a:endParaRPr sz="1900"/>
          </a:p>
          <a:p>
            <a:pPr algn="l" indent="0" lvl="0" marL="0" rtl="0">
              <a:spcBef>
                <a:spcPts val="1000"/>
              </a:spcBef>
              <a:spcAft>
                <a:spcPts val="0"/>
              </a:spcAft>
              <a:buClr>
                <a:schemeClr val="dk1"/>
              </a:buClr>
              <a:buSzPts val="1100"/>
              <a:buFont typeface="Arial"/>
              <a:buNone/>
            </a:pPr>
            <a:r>
              <a:rPr sz="1900" lang="en-IN"/>
              <a:t>bool cmp(int x, int y){ // custom bool operator for non increasing order</a:t>
            </a:r>
            <a:endParaRPr sz="1900"/>
          </a:p>
          <a:p>
            <a:pPr algn="l" indent="0" lvl="0" marL="0" rtl="0">
              <a:spcBef>
                <a:spcPts val="1000"/>
              </a:spcBef>
              <a:spcAft>
                <a:spcPts val="0"/>
              </a:spcAft>
              <a:buClr>
                <a:schemeClr val="dk1"/>
              </a:buClr>
              <a:buSzPts val="1100"/>
              <a:buFont typeface="Arial"/>
              <a:buNone/>
            </a:pPr>
            <a:r>
              <a:rPr sz="1900" lang="en-IN"/>
              <a:t>	return x&gt;y;</a:t>
            </a:r>
            <a:endParaRPr sz="1900"/>
          </a:p>
          <a:p>
            <a:pPr algn="l" indent="0" lvl="0" marL="0" rtl="0">
              <a:spcBef>
                <a:spcPts val="1000"/>
              </a:spcBef>
              <a:spcAft>
                <a:spcPts val="0"/>
              </a:spcAft>
              <a:buClr>
                <a:schemeClr val="dk1"/>
              </a:buClr>
              <a:buSzPts val="1100"/>
              <a:buFont typeface="Arial"/>
              <a:buNone/>
            </a:pPr>
            <a:r>
              <a:rPr sz="1900" lang="en-IN"/>
              <a:t>}</a:t>
            </a:r>
            <a:endParaRPr sz="1900"/>
          </a:p>
          <a:p>
            <a:pPr algn="l" indent="0" lvl="0" marL="0" rtl="0">
              <a:spcBef>
                <a:spcPts val="1000"/>
              </a:spcBef>
              <a:spcAft>
                <a:spcPts val="0"/>
              </a:spcAft>
              <a:buClr>
                <a:schemeClr val="dk1"/>
              </a:buClr>
              <a:buSzPts val="1100"/>
              <a:buFont typeface="Arial"/>
              <a:buNone/>
            </a:pPr>
            <a:r>
              <a:rPr sz="1900" lang="en-IN"/>
              <a:t>int main(){</a:t>
            </a:r>
            <a:endParaRPr sz="1900"/>
          </a:p>
          <a:p>
            <a:pPr algn="l" indent="0" lvl="0" marL="0" rtl="0">
              <a:spcBef>
                <a:spcPts val="1000"/>
              </a:spcBef>
              <a:spcAft>
                <a:spcPts val="0"/>
              </a:spcAft>
              <a:buClr>
                <a:schemeClr val="dk1"/>
              </a:buClr>
              <a:buSzPts val="1100"/>
              <a:buFont typeface="Arial"/>
              <a:buNone/>
            </a:pPr>
            <a:r>
              <a:rPr sz="1900" lang="en-IN"/>
              <a:t>	int n=4;</a:t>
            </a:r>
            <a:endParaRPr sz="1900"/>
          </a:p>
          <a:p>
            <a:pPr algn="l" indent="0" lvl="0" marL="0" rtl="0">
              <a:spcBef>
                <a:spcPts val="1000"/>
              </a:spcBef>
              <a:spcAft>
                <a:spcPts val="0"/>
              </a:spcAft>
              <a:buClr>
                <a:schemeClr val="dk1"/>
              </a:buClr>
              <a:buSzPts val="1100"/>
              <a:buFont typeface="Arial"/>
              <a:buNone/>
            </a:pPr>
            <a:r>
              <a:rPr sz="1900" lang="en-IN"/>
              <a:t>	int arr[4] = {4, 2, 1, 3}; // before sorting.</a:t>
            </a:r>
            <a:endParaRPr sz="1900"/>
          </a:p>
          <a:p>
            <a:pPr algn="l" indent="0" lvl="0" marL="0" rtl="0">
              <a:spcBef>
                <a:spcPts val="1000"/>
              </a:spcBef>
              <a:spcAft>
                <a:spcPts val="0"/>
              </a:spcAft>
              <a:buClr>
                <a:schemeClr val="dk1"/>
              </a:buClr>
              <a:buSzPts val="1100"/>
              <a:buFont typeface="Arial"/>
              <a:buNone/>
            </a:pPr>
            <a:r>
              <a:rPr sz="1900" lang="en-IN"/>
              <a:t>	sort(arr, arr+4); </a:t>
            </a:r>
            <a:endParaRPr sz="1900"/>
          </a:p>
          <a:p>
            <a:pPr algn="l" indent="0" lvl="0" marL="0" rtl="0">
              <a:spcBef>
                <a:spcPts val="1000"/>
              </a:spcBef>
              <a:spcAft>
                <a:spcPts val="0"/>
              </a:spcAft>
              <a:buClr>
                <a:schemeClr val="dk1"/>
              </a:buClr>
              <a:buSzPts val="1100"/>
              <a:buFont typeface="Arial"/>
              <a:buNone/>
            </a:pPr>
            <a:r>
              <a:rPr sz="1900" lang="en-IN"/>
              <a:t>	// Now {1, 2, 3, 4};</a:t>
            </a:r>
            <a:endParaRPr sz="1900"/>
          </a:p>
          <a:p>
            <a:pPr algn="l" indent="0" lvl="0" marL="0" rtl="0">
              <a:spcBef>
                <a:spcPts val="1000"/>
              </a:spcBef>
              <a:spcAft>
                <a:spcPts val="0"/>
              </a:spcAft>
              <a:buClr>
                <a:schemeClr val="dk1"/>
              </a:buClr>
              <a:buSzPts val="1100"/>
              <a:buFont typeface="Arial"/>
              <a:buNone/>
            </a:pPr>
            <a:r>
              <a:rPr sz="1900" lang="en-IN"/>
              <a:t>        for(int i=0; i&lt;n; i++)cout&lt;&lt;arr[i]&lt;&lt;" \n"[i==n-1];</a:t>
            </a:r>
            <a:endParaRPr sz="1900"/>
          </a:p>
          <a:p>
            <a:pPr algn="l" indent="0" lvl="0" marL="0" rtl="0">
              <a:spcBef>
                <a:spcPts val="1000"/>
              </a:spcBef>
              <a:spcAft>
                <a:spcPts val="0"/>
              </a:spcAft>
              <a:buClr>
                <a:schemeClr val="dk1"/>
              </a:buClr>
              <a:buSzPts val="1100"/>
              <a:buFont typeface="Arial"/>
              <a:buNone/>
            </a:pPr>
            <a:r>
              <a:rPr sz="1900" lang="en-IN"/>
              <a:t>        sort(arr, arr+4, cmp); // sort in decreasing order</a:t>
            </a:r>
            <a:endParaRPr sz="1900"/>
          </a:p>
          <a:p>
            <a:pPr algn="l" indent="0" lvl="0" marL="0" rtl="0">
              <a:spcBef>
                <a:spcPts val="1000"/>
              </a:spcBef>
              <a:spcAft>
                <a:spcPts val="0"/>
              </a:spcAft>
              <a:buClr>
                <a:schemeClr val="dk1"/>
              </a:buClr>
              <a:buSzPts val="1100"/>
              <a:buFont typeface="Arial"/>
              <a:buNone/>
            </a:pPr>
            <a:r>
              <a:rPr sz="1900" lang="en-IN"/>
              <a:t>	// Now {4, 3, 2, 1};</a:t>
            </a:r>
            <a:endParaRPr sz="1900"/>
          </a:p>
          <a:p>
            <a:pPr algn="l" indent="0" lvl="0" marL="0" rtl="0">
              <a:spcBef>
                <a:spcPts val="1000"/>
              </a:spcBef>
              <a:spcAft>
                <a:spcPts val="0"/>
              </a:spcAft>
              <a:buClr>
                <a:schemeClr val="dk1"/>
              </a:buClr>
              <a:buSzPts val="1100"/>
              <a:buFont typeface="Arial"/>
              <a:buNone/>
            </a:pPr>
            <a:r>
              <a:rPr sz="1900" lang="en-IN"/>
              <a:t>        for(int i=0; i&lt;n; i++)cout&lt;&lt;arr[i]&lt;&lt;" \n"[i==n-1];</a:t>
            </a:r>
            <a:endParaRPr sz="1900"/>
          </a:p>
          <a:p>
            <a:pPr algn="l" indent="0" lvl="0" marL="0" rtl="0">
              <a:spcBef>
                <a:spcPts val="1000"/>
              </a:spcBef>
              <a:spcAft>
                <a:spcPts val="0"/>
              </a:spcAft>
              <a:buClr>
                <a:schemeClr val="dk1"/>
              </a:buClr>
              <a:buSzPts val="1100"/>
              <a:buFont typeface="Arial"/>
              <a:buNone/>
            </a:pPr>
            <a:r>
              <a:rPr sz="1900" lang="en-IN"/>
              <a:t>        return 0;</a:t>
            </a:r>
            <a:endParaRPr sz="1900"/>
          </a:p>
          <a:p>
            <a:pPr algn="l" indent="0" lvl="0" marL="0" rtl="0">
              <a:spcBef>
                <a:spcPts val="1000"/>
              </a:spcBef>
              <a:spcAft>
                <a:spcPts val="0"/>
              </a:spcAft>
              <a:buNone/>
            </a:pPr>
            <a:r>
              <a:rPr sz="1800" lang="en-IN"/>
              <a:t>}</a:t>
            </a:r>
            <a:r>
              <a:rPr sz="2100" lang="en-IN"/>
              <a:t>// sort runs in O(NlogN) time, use this built-in function for sorting.</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Shape 140"/>
        <p:cNvGrpSpPr/>
        <p:nvPr/>
      </p:nvGrpSpPr>
      <p:grpSpPr>
        <a:xfrm>
          <a:off x="0" y="0"/>
          <a:ext cx="0" cy="0"/>
          <a:chOff x="0" y="0"/>
          <a:chExt cx="0" cy="0"/>
        </a:xfrm>
      </p:grpSpPr>
      <p:sp>
        <p:nvSpPr>
          <p:cNvPr id="1048624" name="Google Shape;141;p20"/>
          <p:cNvSpPr txBox="1"/>
          <p:nvPr>
            <p:ph type="title"/>
          </p:nvPr>
        </p:nvSpPr>
        <p:spPr>
          <a:xfrm>
            <a:off x="0" y="0"/>
            <a:ext cx="10281300" cy="965700"/>
          </a:xfrm>
          <a:prstGeom prst="rect"/>
        </p:spPr>
        <p:txBody>
          <a:bodyPr anchor="ctr" anchorCtr="0" bIns="45700" lIns="91425" rIns="91425" spcFirstLastPara="1" tIns="45700" wrap="square">
            <a:noAutofit/>
          </a:bodyPr>
          <a:p>
            <a:pPr algn="l" indent="-457200" lvl="0" marL="457200" rtl="0">
              <a:lnSpc>
                <a:spcPct val="100000"/>
              </a:lnSpc>
              <a:spcBef>
                <a:spcPts val="0"/>
              </a:spcBef>
              <a:spcAft>
                <a:spcPts val="0"/>
              </a:spcAft>
              <a:buClr>
                <a:srgbClr val="434343"/>
              </a:buClr>
              <a:buSzPts val="3600"/>
              <a:buChar char="●"/>
            </a:pPr>
            <a:r>
              <a:rPr sz="3600" lang="en-IN">
                <a:solidFill>
                  <a:srgbClr val="434343"/>
                </a:solidFill>
              </a:rPr>
              <a:t>C++ Tricks</a:t>
            </a:r>
            <a:endParaRPr sz="5400"/>
          </a:p>
        </p:txBody>
      </p:sp>
      <p:sp>
        <p:nvSpPr>
          <p:cNvPr id="1048625" name="Google Shape;142;p20"/>
          <p:cNvSpPr txBox="1"/>
          <p:nvPr>
            <p:ph type="body" idx="1"/>
          </p:nvPr>
        </p:nvSpPr>
        <p:spPr>
          <a:xfrm>
            <a:off x="128250" y="572950"/>
            <a:ext cx="12424500" cy="4351200"/>
          </a:xfrm>
          <a:prstGeom prst="rect"/>
        </p:spPr>
        <p:txBody>
          <a:bodyPr anchor="t" anchorCtr="0" bIns="45700" lIns="91425" rIns="91425" spcFirstLastPara="1" tIns="45700" wrap="square">
            <a:noAutofit/>
          </a:bodyPr>
          <a:p>
            <a:pPr algn="l" indent="0" lvl="0" marL="0" rtl="0">
              <a:spcBef>
                <a:spcPts val="1000"/>
              </a:spcBef>
              <a:spcAft>
                <a:spcPts val="0"/>
              </a:spcAft>
              <a:buNone/>
            </a:pPr>
            <a:r>
              <a:rPr sz="1900" lang="en-IN"/>
              <a:t>#inlclude &lt;bits/</a:t>
            </a:r>
            <a:r>
              <a:rPr sz="1900" lang="en-IN"/>
              <a:t>stdc++</a:t>
            </a:r>
            <a:r>
              <a:rPr sz="1900" lang="en-IN"/>
              <a:t>.h&gt;</a:t>
            </a:r>
            <a:endParaRPr sz="1900"/>
          </a:p>
          <a:p>
            <a:pPr algn="l" indent="0" lvl="0" marL="0" rtl="0">
              <a:spcBef>
                <a:spcPts val="1000"/>
              </a:spcBef>
              <a:spcAft>
                <a:spcPts val="0"/>
              </a:spcAft>
              <a:buNone/>
            </a:pPr>
            <a:r>
              <a:rPr sz="1900" lang="en-IN"/>
              <a:t>using namespace std;</a:t>
            </a:r>
            <a:endParaRPr sz="1900"/>
          </a:p>
          <a:p>
            <a:pPr algn="l" indent="0" lvl="0" marL="0" rtl="0">
              <a:spcBef>
                <a:spcPts val="1000"/>
              </a:spcBef>
              <a:spcAft>
                <a:spcPts val="0"/>
              </a:spcAft>
              <a:buNone/>
            </a:pPr>
            <a:r>
              <a:rPr sz="1900" lang="en-IN"/>
              <a:t>int main(){</a:t>
            </a:r>
            <a:endParaRPr sz="1900"/>
          </a:p>
          <a:p>
            <a:pPr algn="l" indent="0" lvl="0" marL="0" rtl="0">
              <a:spcBef>
                <a:spcPts val="1000"/>
              </a:spcBef>
              <a:spcAft>
                <a:spcPts val="0"/>
              </a:spcAft>
              <a:buNone/>
            </a:pPr>
            <a:r>
              <a:rPr sz="1900" lang="en-IN"/>
              <a:t>	int x=2, y=3;</a:t>
            </a:r>
            <a:endParaRPr sz="1900"/>
          </a:p>
          <a:p>
            <a:pPr algn="l" indent="0" lvl="0" marL="0" rtl="0">
              <a:spcBef>
                <a:spcPts val="1000"/>
              </a:spcBef>
              <a:spcAft>
                <a:spcPts val="0"/>
              </a:spcAft>
              <a:buNone/>
            </a:pPr>
            <a:r>
              <a:rPr sz="1900" lang="en-IN"/>
              <a:t>	int z=max(x, y); // built-in function for max of two, if max of 3 then max(x, max(y, z));</a:t>
            </a:r>
            <a:endParaRPr sz="1900"/>
          </a:p>
          <a:p>
            <a:pPr algn="l" indent="0" lvl="0" marL="0" rtl="0">
              <a:spcBef>
                <a:spcPts val="1000"/>
              </a:spcBef>
              <a:spcAft>
                <a:spcPts val="0"/>
              </a:spcAft>
              <a:buNone/>
            </a:pPr>
            <a:r>
              <a:rPr sz="1900" lang="en-IN"/>
              <a:t>	swap(x, y); // built-in function for swapping, x=3 and y=2 now!!</a:t>
            </a:r>
            <a:endParaRPr sz="1900"/>
          </a:p>
          <a:p>
            <a:pPr algn="l" indent="0" lvl="0" marL="0" rtl="0">
              <a:spcBef>
                <a:spcPts val="1000"/>
              </a:spcBef>
              <a:spcAft>
                <a:spcPts val="0"/>
              </a:spcAft>
              <a:buNone/>
            </a:pPr>
            <a:r>
              <a:rPr sz="1900" lang="en-IN"/>
              <a:t>	long long int a, b; // Int can only store -10^9 to 10^9, but long long int can store -10^18 to -10^18</a:t>
            </a:r>
            <a:endParaRPr sz="1900"/>
          </a:p>
          <a:p>
            <a:pPr algn="l" indent="0" lvl="0" marL="0" rtl="0">
              <a:spcBef>
                <a:spcPts val="1000"/>
              </a:spcBef>
              <a:spcAft>
                <a:spcPts val="0"/>
              </a:spcAft>
              <a:buNone/>
            </a:pPr>
            <a:r>
              <a:rPr sz="1900" lang="en-IN"/>
              <a:t>	z=__gcd(x, y); // __gcd is built in function for gcd of two number use it when you need gcd of two</a:t>
            </a:r>
            <a:endParaRPr sz="1900"/>
          </a:p>
          <a:p>
            <a:pPr algn="l" indent="0" lvl="0" marL="0" rtl="0">
              <a:spcBef>
                <a:spcPts val="1000"/>
              </a:spcBef>
              <a:spcAft>
                <a:spcPts val="0"/>
              </a:spcAft>
              <a:buNone/>
            </a:pPr>
            <a:r>
              <a:rPr sz="1900" lang="en-IN"/>
              <a:t>	int arr[5] = {4, 2, 1, 3, 6};</a:t>
            </a:r>
            <a:endParaRPr sz="1900"/>
          </a:p>
          <a:p>
            <a:pPr algn="l" indent="0" lvl="0" marL="0" rtl="0">
              <a:spcBef>
                <a:spcPts val="1000"/>
              </a:spcBef>
              <a:spcAft>
                <a:spcPts val="0"/>
              </a:spcAft>
              <a:buNone/>
            </a:pPr>
            <a:r>
              <a:rPr sz="1900" lang="en-IN"/>
              <a:t>	int sum=accumulate(arr, arr+5, 0);// sum=16, accumulate(arrayName, arrayName+size, start) gives sum of array</a:t>
            </a:r>
            <a:endParaRPr sz="1900"/>
          </a:p>
          <a:p>
            <a:pPr algn="l" indent="0" lvl="0" marL="0" rtl="0">
              <a:spcBef>
                <a:spcPts val="1000"/>
              </a:spcBef>
              <a:spcAft>
                <a:spcPts val="0"/>
              </a:spcAft>
              <a:buNone/>
            </a:pPr>
            <a:r>
              <a:rPr sz="1900" lang="en-IN"/>
              <a:t>	// below ptr is pointer for </a:t>
            </a:r>
            <a:r>
              <a:rPr sz="1900" lang="en-IN"/>
              <a:t>maximum</a:t>
            </a:r>
            <a:r>
              <a:rPr sz="1900" lang="en-IN"/>
              <a:t> value of array. </a:t>
            </a:r>
            <a:endParaRPr sz="1900"/>
          </a:p>
          <a:p>
            <a:pPr algn="l" indent="0" lvl="0" marL="0" rtl="0">
              <a:spcBef>
                <a:spcPts val="1000"/>
              </a:spcBef>
              <a:spcAft>
                <a:spcPts val="0"/>
              </a:spcAft>
              <a:buNone/>
            </a:pPr>
            <a:r>
              <a:rPr sz="1900" lang="en-IN"/>
              <a:t>	int *ptr  = max_element(arr, arr+5); // max_element gives maximum of array, </a:t>
            </a:r>
            <a:r>
              <a:rPr sz="1900" lang="en-IN"/>
              <a:t>similarly for min_element</a:t>
            </a:r>
            <a:r>
              <a:rPr sz="1900" lang="en-IN"/>
              <a:t> </a:t>
            </a:r>
            <a:endParaRPr sz="1900"/>
          </a:p>
          <a:p>
            <a:pPr algn="l" indent="0" lvl="0" marL="0" rtl="0">
              <a:spcBef>
                <a:spcPts val="1000"/>
              </a:spcBef>
              <a:spcAft>
                <a:spcPts val="0"/>
              </a:spcAft>
              <a:buNone/>
            </a:pPr>
            <a:r>
              <a:rPr sz="1900" lang="en-IN"/>
              <a:t>	cout&lt;&lt;*ptr&lt;&lt;endl; // prints 6 which is maximum of arr</a:t>
            </a:r>
            <a:endParaRPr sz="1900"/>
          </a:p>
          <a:p>
            <a:pPr algn="l" indent="0" lvl="0" marL="0" rtl="0">
              <a:spcBef>
                <a:spcPts val="1000"/>
              </a:spcBef>
              <a:spcAft>
                <a:spcPts val="0"/>
              </a:spcAft>
              <a:buNone/>
            </a:pPr>
            <a:r>
              <a:rPr sz="1900" lang="en-IN"/>
              <a:t>	int value= 0b101; // use 0b then binary sequence for binary to decimal direct conversion, value is now 5</a:t>
            </a:r>
            <a:endParaRPr sz="1900"/>
          </a:p>
          <a:p>
            <a:pPr algn="l" indent="0" lvl="0" marL="0" rtl="0">
              <a:spcBef>
                <a:spcPts val="1000"/>
              </a:spcBef>
              <a:spcAft>
                <a:spcPts val="0"/>
              </a:spcAft>
              <a:buNone/>
            </a:pPr>
            <a:r>
              <a:rPr sz="1900" lang="en-IN"/>
              <a:t>	return 0;</a:t>
            </a:r>
            <a:endParaRPr sz="1900"/>
          </a:p>
          <a:p>
            <a:pPr algn="l" indent="0" lvl="0" marL="0" rtl="0">
              <a:spcBef>
                <a:spcPts val="1000"/>
              </a:spcBef>
              <a:spcAft>
                <a:spcPts val="0"/>
              </a:spcAft>
              <a:buNone/>
            </a:pPr>
            <a:r>
              <a:rPr sz="1900" lang="en-IN"/>
              <a:t>}</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Shape 147"/>
        <p:cNvGrpSpPr/>
        <p:nvPr/>
      </p:nvGrpSpPr>
      <p:grpSpPr>
        <a:xfrm>
          <a:off x="0" y="0"/>
          <a:ext cx="0" cy="0"/>
          <a:chOff x="0" y="0"/>
          <a:chExt cx="0" cy="0"/>
        </a:xfrm>
      </p:grpSpPr>
      <p:sp>
        <p:nvSpPr>
          <p:cNvPr id="1048629" name="Google Shape;148;p21"/>
          <p:cNvSpPr txBox="1"/>
          <p:nvPr>
            <p:ph type="title"/>
          </p:nvPr>
        </p:nvSpPr>
        <p:spPr>
          <a:xfrm>
            <a:off x="0" y="0"/>
            <a:ext cx="10281300" cy="965700"/>
          </a:xfrm>
          <a:prstGeom prst="rect"/>
        </p:spPr>
        <p:txBody>
          <a:bodyPr anchor="ctr" anchorCtr="0" bIns="45700" lIns="91425" rIns="91425" spcFirstLastPara="1" tIns="45700" wrap="square">
            <a:noAutofit/>
          </a:bodyPr>
          <a:p>
            <a:pPr algn="l" indent="-438150" lvl="0" marL="457200" rtl="0">
              <a:lnSpc>
                <a:spcPct val="100000"/>
              </a:lnSpc>
              <a:spcBef>
                <a:spcPts val="0"/>
              </a:spcBef>
              <a:spcAft>
                <a:spcPts val="0"/>
              </a:spcAft>
              <a:buClr>
                <a:srgbClr val="434343"/>
              </a:buClr>
              <a:buSzPts val="3300"/>
              <a:buChar char="●"/>
            </a:pPr>
            <a:r>
              <a:rPr sz="3300" lang="en-IN">
                <a:solidFill>
                  <a:srgbClr val="434343"/>
                </a:solidFill>
              </a:rPr>
              <a:t>Hashing Technique (Read CLRS chapter-11)</a:t>
            </a:r>
            <a:endParaRPr sz="3300">
              <a:solidFill>
                <a:srgbClr val="434343"/>
              </a:solidFill>
            </a:endParaRPr>
          </a:p>
          <a:p>
            <a:pPr algn="l" indent="0" lvl="0" marL="0" rtl="0">
              <a:lnSpc>
                <a:spcPct val="100000"/>
              </a:lnSpc>
              <a:spcBef>
                <a:spcPts val="0"/>
              </a:spcBef>
              <a:spcAft>
                <a:spcPts val="0"/>
              </a:spcAft>
              <a:buNone/>
            </a:pPr>
            <a:r>
              <a:t/>
            </a:r>
            <a:endParaRPr sz="3300">
              <a:solidFill>
                <a:srgbClr val="434343"/>
              </a:solidFill>
            </a:endParaRPr>
          </a:p>
        </p:txBody>
      </p:sp>
      <p:sp>
        <p:nvSpPr>
          <p:cNvPr id="1048630" name="Google Shape;149;p21"/>
          <p:cNvSpPr txBox="1"/>
          <p:nvPr>
            <p:ph type="body" idx="1"/>
          </p:nvPr>
        </p:nvSpPr>
        <p:spPr>
          <a:xfrm>
            <a:off x="128250" y="572950"/>
            <a:ext cx="12424500" cy="4351200"/>
          </a:xfrm>
          <a:prstGeom prst="rect"/>
        </p:spPr>
        <p:txBody>
          <a:bodyPr anchor="t" anchorCtr="0" bIns="45700" lIns="91425" rIns="91425" spcFirstLastPara="1" tIns="45700" wrap="square">
            <a:noAutofit/>
          </a:bodyPr>
          <a:p>
            <a:pPr algn="l" indent="-368300" lvl="0" marL="457200" rtl="0">
              <a:spcBef>
                <a:spcPts val="1000"/>
              </a:spcBef>
              <a:spcAft>
                <a:spcPts val="0"/>
              </a:spcAft>
              <a:buSzPts val="2200"/>
              <a:buChar char="●"/>
            </a:pPr>
            <a:r>
              <a:rPr sz="2200" lang="en-IN"/>
              <a:t>Consider a problem you have an array with length N and each element is A[i] all A[i] are distinct, now N&lt;=10^6 and A[i]&lt;=10^6.  Also you are given a number x you have to check whether there exists a </a:t>
            </a:r>
            <a:endParaRPr sz="2200"/>
          </a:p>
          <a:p>
            <a:pPr algn="l" indent="0" lvl="0" marL="457200" rtl="0">
              <a:spcBef>
                <a:spcPts val="1000"/>
              </a:spcBef>
              <a:spcAft>
                <a:spcPts val="0"/>
              </a:spcAft>
              <a:buNone/>
            </a:pPr>
            <a:r>
              <a:rPr sz="2200" lang="en-IN"/>
              <a:t>pair (A[i], A[j]) such that i!=j and A[i]+A[j] = x.</a:t>
            </a:r>
            <a:endParaRPr sz="2200"/>
          </a:p>
          <a:p>
            <a:pPr algn="l" indent="0" lvl="0" marL="0" rtl="0">
              <a:spcBef>
                <a:spcPts val="1000"/>
              </a:spcBef>
              <a:spcAft>
                <a:spcPts val="0"/>
              </a:spcAft>
              <a:buNone/>
            </a:pPr>
            <a:r>
              <a:rPr sz="2200" lang="en-IN"/>
              <a:t>1. Naive algorithm:</a:t>
            </a:r>
            <a:endParaRPr sz="2200"/>
          </a:p>
          <a:p>
            <a:pPr algn="l" indent="0" lvl="0" marL="0" rtl="0">
              <a:spcBef>
                <a:spcPts val="1000"/>
              </a:spcBef>
              <a:spcAft>
                <a:spcPts val="0"/>
              </a:spcAft>
              <a:buNone/>
            </a:pPr>
            <a:r>
              <a:rPr sz="2200" lang="en-IN"/>
              <a:t>	found=0;</a:t>
            </a:r>
            <a:endParaRPr sz="2200"/>
          </a:p>
          <a:p>
            <a:pPr algn="l" indent="0" lvl="0" marL="0" rtl="0">
              <a:spcBef>
                <a:spcPts val="1000"/>
              </a:spcBef>
              <a:spcAft>
                <a:spcPts val="0"/>
              </a:spcAft>
              <a:buNone/>
            </a:pPr>
            <a:r>
              <a:rPr sz="2200" lang="en-IN"/>
              <a:t>	For i=0 to N-1:</a:t>
            </a:r>
            <a:endParaRPr sz="2200"/>
          </a:p>
          <a:p>
            <a:pPr algn="l" indent="0" lvl="0" marL="0" rtl="0">
              <a:spcBef>
                <a:spcPts val="1000"/>
              </a:spcBef>
              <a:spcAft>
                <a:spcPts val="0"/>
              </a:spcAft>
              <a:buNone/>
            </a:pPr>
            <a:r>
              <a:rPr sz="2200" lang="en-IN"/>
              <a:t>		For j=i+1 to N-1:</a:t>
            </a:r>
            <a:endParaRPr sz="2200"/>
          </a:p>
          <a:p>
            <a:pPr algn="l" indent="0" lvl="0" marL="0" rtl="0">
              <a:spcBef>
                <a:spcPts val="1000"/>
              </a:spcBef>
              <a:spcAft>
                <a:spcPts val="0"/>
              </a:spcAft>
              <a:buNone/>
            </a:pPr>
            <a:r>
              <a:rPr sz="2200" lang="en-IN"/>
              <a:t>			if A[i]+A[j]==x:</a:t>
            </a:r>
            <a:endParaRPr sz="2200"/>
          </a:p>
          <a:p>
            <a:pPr algn="l" indent="0" lvl="0" marL="0" rtl="0">
              <a:spcBef>
                <a:spcPts val="1000"/>
              </a:spcBef>
              <a:spcAft>
                <a:spcPts val="0"/>
              </a:spcAft>
              <a:buNone/>
            </a:pPr>
            <a:r>
              <a:rPr sz="2200" lang="en-IN"/>
              <a:t>				found=1;</a:t>
            </a:r>
            <a:endParaRPr sz="2200"/>
          </a:p>
          <a:p>
            <a:pPr algn="l" indent="0" lvl="0" marL="0" rtl="0">
              <a:spcBef>
                <a:spcPts val="1000"/>
              </a:spcBef>
              <a:spcAft>
                <a:spcPts val="0"/>
              </a:spcAft>
              <a:buNone/>
            </a:pPr>
            <a:r>
              <a:rPr sz="2200" lang="en-IN"/>
              <a:t>				break;</a:t>
            </a:r>
            <a:endParaRPr sz="2200"/>
          </a:p>
          <a:p>
            <a:pPr algn="l" indent="0" lvl="0" marL="0" rtl="0">
              <a:spcBef>
                <a:spcPts val="1000"/>
              </a:spcBef>
              <a:spcAft>
                <a:spcPts val="0"/>
              </a:spcAft>
              <a:buNone/>
            </a:pPr>
            <a:r>
              <a:rPr sz="2200" lang="en-IN"/>
              <a:t>	if found: print(yes)</a:t>
            </a:r>
            <a:endParaRPr sz="2200"/>
          </a:p>
          <a:p>
            <a:pPr algn="l" indent="0" lvl="0" marL="0" rtl="0">
              <a:spcBef>
                <a:spcPts val="1000"/>
              </a:spcBef>
              <a:spcAft>
                <a:spcPts val="0"/>
              </a:spcAft>
              <a:buNone/>
            </a:pPr>
            <a:r>
              <a:rPr sz="2200" lang="en-IN"/>
              <a:t>	else print(no)</a:t>
            </a:r>
            <a:endParaRPr sz="2200"/>
          </a:p>
          <a:p>
            <a:pPr algn="l" indent="-368300" lvl="0" marL="457200" rtl="0">
              <a:spcBef>
                <a:spcPts val="1000"/>
              </a:spcBef>
              <a:spcAft>
                <a:spcPts val="0"/>
              </a:spcAft>
              <a:buSzPts val="2200"/>
              <a:buChar char="●"/>
            </a:pPr>
            <a:r>
              <a:rPr sz="2200" lang="en-IN"/>
              <a:t>Clearly above algorithm runs in O(N^2). if N=10^6 then O(10^12) this will result in TLE.</a:t>
            </a:r>
            <a:endParaRPr sz="22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Note 9 Pro</dc:creator>
  <dcterms:created xsi:type="dcterms:W3CDTF">2021-07-30T05:17:39Z</dcterms:created>
  <dcterms:modified xsi:type="dcterms:W3CDTF">2021-07-30T05:17:39Z</dcterms:modified>
</cp:coreProperties>
</file>