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4" d="100"/>
          <a:sy n="84"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 xmlns:a16="http://schemas.microsoft.com/office/drawing/2014/main" id="{6956DD8C-520F-4BC4-A68F-119AD8E7EE6E}"/>
              </a:ext>
            </a:extLst>
          </p:cNvPr>
          <p:cNvSpPr txBox="1"/>
          <p:nvPr/>
        </p:nvSpPr>
        <p:spPr>
          <a:xfrm>
            <a:off x="2629268" y="1570842"/>
            <a:ext cx="9000355" cy="3970318"/>
          </a:xfrm>
          <a:prstGeom prst="rect">
            <a:avLst/>
          </a:prstGeom>
          <a:noFill/>
        </p:spPr>
        <p:txBody>
          <a:bodyPr wrap="square" rtlCol="0">
            <a:spAutoFit/>
          </a:bodyPr>
          <a:lstStyle/>
          <a:p>
            <a:pPr marL="342900" indent="-342900">
              <a:buAutoNum type="arabicPeriod"/>
            </a:pPr>
            <a:r>
              <a:rPr lang="en-IN" sz="2800" dirty="0"/>
              <a:t>Team Name </a:t>
            </a:r>
            <a:r>
              <a:rPr lang="en-IN" sz="2800" dirty="0" smtClean="0"/>
              <a:t>:- </a:t>
            </a:r>
            <a:r>
              <a:rPr lang="en-IN" sz="2800" b="1" dirty="0" smtClean="0"/>
              <a:t>THE NEW ERA</a:t>
            </a:r>
          </a:p>
          <a:p>
            <a:r>
              <a:rPr lang="en-IN" sz="2800" dirty="0" smtClean="0"/>
              <a:t>2</a:t>
            </a:r>
            <a:r>
              <a:rPr lang="en-IN" sz="2800" dirty="0"/>
              <a:t>. Members Name and Phone Numbers  </a:t>
            </a:r>
            <a:endParaRPr lang="en-IN" sz="2800" dirty="0" smtClean="0"/>
          </a:p>
          <a:p>
            <a:pPr marL="457200" indent="-457200">
              <a:buFont typeface="Arial" panose="020B0604020202020204" pitchFamily="34" charset="0"/>
              <a:buChar char="•"/>
            </a:pPr>
            <a:r>
              <a:rPr lang="en-IN" sz="2800" b="1" dirty="0" smtClean="0"/>
              <a:t>JIGYASU PANT-7292045270</a:t>
            </a:r>
          </a:p>
          <a:p>
            <a:pPr marL="457200" indent="-457200">
              <a:buFont typeface="Arial" panose="020B0604020202020204" pitchFamily="34" charset="0"/>
              <a:buChar char="•"/>
            </a:pPr>
            <a:r>
              <a:rPr lang="en-IN" sz="2800" b="1" dirty="0" smtClean="0"/>
              <a:t>SAKSHAM BHUTANI-9212151078 </a:t>
            </a:r>
          </a:p>
          <a:p>
            <a:pPr marL="457200" indent="-457200">
              <a:buFont typeface="Arial" panose="020B0604020202020204" pitchFamily="34" charset="0"/>
              <a:buChar char="•"/>
            </a:pPr>
            <a:r>
              <a:rPr lang="en-IN" sz="2800" b="1" dirty="0" smtClean="0"/>
              <a:t>AYUSH SINGH-7424959857</a:t>
            </a:r>
          </a:p>
          <a:p>
            <a:pPr marL="457200" indent="-457200">
              <a:buFont typeface="Arial" panose="020B0604020202020204" pitchFamily="34" charset="0"/>
              <a:buChar char="•"/>
            </a:pPr>
            <a:r>
              <a:rPr lang="en-IN" sz="2800" b="1" dirty="0" smtClean="0"/>
              <a:t>PANDIRI AASHISH-9553421204</a:t>
            </a:r>
          </a:p>
          <a:p>
            <a:r>
              <a:rPr lang="en-IN" sz="2800" dirty="0" smtClean="0"/>
              <a:t>3</a:t>
            </a:r>
            <a:r>
              <a:rPr lang="en-IN" sz="2800" dirty="0"/>
              <a:t>. Domain </a:t>
            </a:r>
            <a:r>
              <a:rPr lang="en-IN" sz="2800" dirty="0" smtClean="0"/>
              <a:t>name:- </a:t>
            </a:r>
            <a:r>
              <a:rPr lang="en-IN" sz="2800" b="1" dirty="0" smtClean="0"/>
              <a:t>OPEN INNOVATION</a:t>
            </a:r>
          </a:p>
          <a:p>
            <a:r>
              <a:rPr lang="en-IN" sz="2800" dirty="0" smtClean="0"/>
              <a:t>4</a:t>
            </a:r>
            <a:r>
              <a:rPr lang="en-IN" sz="2800" dirty="0"/>
              <a:t>. Problem </a:t>
            </a:r>
            <a:r>
              <a:rPr lang="en-IN" sz="2800" dirty="0" smtClean="0"/>
              <a:t>statement:- </a:t>
            </a:r>
            <a:r>
              <a:rPr lang="en-IN" sz="2800" b="1" dirty="0" smtClean="0"/>
              <a:t>DEVELOPMENT OF A MECHANISM TO PREVENT OVERCROWDING IN PANDEMIC DAYS.</a:t>
            </a:r>
            <a:endParaRPr lang="en-IN" sz="2800" b="1"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 y="122730"/>
            <a:ext cx="13067766" cy="6857999"/>
          </a:xfrm>
          <a:prstGeom prst="rect">
            <a:avLst/>
          </a:prstGeom>
        </p:spPr>
      </p:pic>
      <p:sp>
        <p:nvSpPr>
          <p:cNvPr id="14" name="TextBox 13">
            <a:extLst>
              <a:ext uri="{FF2B5EF4-FFF2-40B4-BE49-F238E27FC236}">
                <a16:creationId xmlns=""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 xmlns:a16="http://schemas.microsoft.com/office/drawing/2014/main" id="{8F7FB979-2C0B-4346-9656-4D853F72929F}"/>
              </a:ext>
            </a:extLst>
          </p:cNvPr>
          <p:cNvSpPr txBox="1"/>
          <p:nvPr/>
        </p:nvSpPr>
        <p:spPr>
          <a:xfrm>
            <a:off x="523783" y="1275189"/>
            <a:ext cx="10629321" cy="3416320"/>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ABSTRACT</a:t>
            </a:r>
            <a:r>
              <a:rPr lang="en-IN" sz="4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The COVID-19 pandemic has resulted in a halt to many of our day to day activities. Now since the cases are decreasing, it is imperative to ensure that the situation is not worsened again in the future as well as the economy remains stable and we continue with our daily activities as it used to be before the pandemic. Thus, we have planned to develop an Arduino based counter and tracker which can help us to know about the exact number of people at a particular place.</a:t>
            </a:r>
          </a:p>
        </p:txBody>
      </p:sp>
    </p:spTree>
    <p:extLst>
      <p:ext uri="{BB962C8B-B14F-4D97-AF65-F5344CB8AC3E}">
        <p14:creationId xmlns:p14="http://schemas.microsoft.com/office/powerpoint/2010/main" val="106560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D8585-C319-416A-93E1-72A4299F23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AF061D69-6EF9-454E-BF4D-E0D3401AFD00}"/>
              </a:ext>
            </a:extLst>
          </p:cNvPr>
          <p:cNvSpPr>
            <a:spLocks noGrp="1"/>
          </p:cNvSpPr>
          <p:nvPr>
            <p:ph idx="1"/>
          </p:nvPr>
        </p:nvSpPr>
        <p:spPr/>
        <p:txBody>
          <a:bodyPr/>
          <a:lstStyle/>
          <a:p>
            <a:endParaRPr lang="en-IN" dirty="0"/>
          </a:p>
        </p:txBody>
      </p:sp>
      <p:pic>
        <p:nvPicPr>
          <p:cNvPr id="4" name="Picture 3">
            <a:extLst>
              <a:ext uri="{FF2B5EF4-FFF2-40B4-BE49-F238E27FC236}">
                <a16:creationId xmlns=""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04" y="0"/>
            <a:ext cx="13898546" cy="7520658"/>
          </a:xfrm>
          <a:prstGeom prst="rect">
            <a:avLst/>
          </a:prstGeom>
        </p:spPr>
      </p:pic>
      <p:sp>
        <p:nvSpPr>
          <p:cNvPr id="7" name="TextBox 6">
            <a:extLst>
              <a:ext uri="{FF2B5EF4-FFF2-40B4-BE49-F238E27FC236}">
                <a16:creationId xmlns=""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 xmlns:a16="http://schemas.microsoft.com/office/drawing/2014/main" id="{B5C6F4D3-A7BB-4C89-A219-661F198EFCA7}"/>
              </a:ext>
            </a:extLst>
          </p:cNvPr>
          <p:cNvSpPr txBox="1"/>
          <p:nvPr/>
        </p:nvSpPr>
        <p:spPr>
          <a:xfrm>
            <a:off x="462984" y="1429078"/>
            <a:ext cx="12068160" cy="3970318"/>
          </a:xfrm>
          <a:prstGeom prst="rect">
            <a:avLst/>
          </a:prstGeom>
          <a:noFill/>
        </p:spPr>
        <p:txBody>
          <a:bodyPr wrap="square" rtlCol="0">
            <a:spAutoFit/>
          </a:bodyPr>
          <a:lstStyle/>
          <a:p>
            <a:r>
              <a:rPr lang="en-IN" sz="2800" b="1" smtClean="0">
                <a:latin typeface="Times New Roman" panose="02020603050405020304" pitchFamily="18" charset="0"/>
                <a:cs typeface="Times New Roman" panose="02020603050405020304" pitchFamily="18" charset="0"/>
              </a:rPr>
              <a:t>NOVELTY</a:t>
            </a:r>
            <a:r>
              <a:rPr lang="en-IN" sz="2800" smtClean="0"/>
              <a:t> :-</a:t>
            </a:r>
            <a:r>
              <a:rPr lang="en-IN" sz="280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Making people know about the exact number of visitors at a particular place along with whether the place is safe, overcrowded or extremely overcrowded is an interesting approach to make people plan trips accordingly. It is a tendency that as the COVID cases start decreasing, people start visiting recreational places in a huge number. This leads to a significant rise in COVID cases all over again and  thus this novel approach may curb this increase as the exact number of visitors along with the status of that place will make them think before they pay a visit to shopping complexes, malls etc. in large numbers for entertainment purposes.</a:t>
            </a:r>
          </a:p>
        </p:txBody>
      </p:sp>
    </p:spTree>
    <p:extLst>
      <p:ext uri="{BB962C8B-B14F-4D97-AF65-F5344CB8AC3E}">
        <p14:creationId xmlns:p14="http://schemas.microsoft.com/office/powerpoint/2010/main" val="2878824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68" y="230188"/>
            <a:ext cx="12192002" cy="6857999"/>
          </a:xfrm>
          <a:prstGeom prst="rect">
            <a:avLst/>
          </a:prstGeom>
        </p:spPr>
      </p:pic>
      <p:sp>
        <p:nvSpPr>
          <p:cNvPr id="7" name="TextBox 6">
            <a:extLst>
              <a:ext uri="{FF2B5EF4-FFF2-40B4-BE49-F238E27FC236}">
                <a16:creationId xmlns=""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 xmlns:a16="http://schemas.microsoft.com/office/drawing/2014/main" id="{C8951881-1D60-49A5-8A64-FBF0355C218C}"/>
              </a:ext>
            </a:extLst>
          </p:cNvPr>
          <p:cNvSpPr txBox="1"/>
          <p:nvPr/>
        </p:nvSpPr>
        <p:spPr>
          <a:xfrm>
            <a:off x="0" y="1825625"/>
            <a:ext cx="4705165" cy="2677656"/>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TECHNOLOGY STACK:-</a:t>
            </a:r>
          </a:p>
          <a:p>
            <a:pPr marL="742950" indent="-742950">
              <a:buAutoNum type="arabicPeriod"/>
            </a:pPr>
            <a:r>
              <a:rPr lang="en-IN" sz="3200" dirty="0" smtClean="0">
                <a:latin typeface="Times New Roman" panose="02020603050405020304" pitchFamily="18" charset="0"/>
                <a:cs typeface="Times New Roman" panose="02020603050405020304" pitchFamily="18" charset="0"/>
              </a:rPr>
              <a:t>Arduino Board</a:t>
            </a:r>
          </a:p>
          <a:p>
            <a:pPr marL="742950" indent="-742950">
              <a:buAutoNum type="arabicPeriod"/>
            </a:pPr>
            <a:r>
              <a:rPr lang="en-IN" sz="3200" dirty="0" smtClean="0">
                <a:latin typeface="Times New Roman" panose="02020603050405020304" pitchFamily="18" charset="0"/>
                <a:cs typeface="Times New Roman" panose="02020603050405020304" pitchFamily="18" charset="0"/>
              </a:rPr>
              <a:t>Display Panel</a:t>
            </a:r>
          </a:p>
          <a:p>
            <a:pPr marL="742950" indent="-742950">
              <a:buAutoNum type="arabicPeriod"/>
            </a:pPr>
            <a:r>
              <a:rPr lang="en-IN" sz="3200" dirty="0" smtClean="0">
                <a:latin typeface="Times New Roman" panose="02020603050405020304" pitchFamily="18" charset="0"/>
                <a:cs typeface="Times New Roman" panose="02020603050405020304" pitchFamily="18" charset="0"/>
              </a:rPr>
              <a:t>Web Camera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 y="144967"/>
            <a:ext cx="12192002" cy="6857999"/>
          </a:xfrm>
          <a:prstGeom prst="rect">
            <a:avLst/>
          </a:prstGeom>
        </p:spPr>
      </p:pic>
      <p:sp>
        <p:nvSpPr>
          <p:cNvPr id="5" name="TextBox 4">
            <a:extLst>
              <a:ext uri="{FF2B5EF4-FFF2-40B4-BE49-F238E27FC236}">
                <a16:creationId xmlns="" xmlns:a16="http://schemas.microsoft.com/office/drawing/2014/main" id="{E302F7EC-38CB-44E5-A007-B60C1C4BD18F}"/>
              </a:ext>
            </a:extLst>
          </p:cNvPr>
          <p:cNvSpPr txBox="1"/>
          <p:nvPr/>
        </p:nvSpPr>
        <p:spPr>
          <a:xfrm>
            <a:off x="256478" y="1260088"/>
            <a:ext cx="11825032" cy="5016758"/>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HARDWARE/SOFTWARE IMPLEMENTATION:- </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Arduino Board will be programmed in such a way  that it will act as an up-down counter which will be a live counter and will count the total number of people currently present inside a recreational place by integrating the face detection software with </a:t>
            </a:r>
            <a:r>
              <a:rPr lang="en-IN" sz="2400" dirty="0">
                <a:latin typeface="Times New Roman" panose="020206030504050203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rduino. The face detection software will detect and count the number of people entering and exiting the place. This information will be provided to the display panel which will show the current number of people inside that place and the status of the place. </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Once the capacity of the place reaches the specified number, the counter will not allow more people to enter the place without giving a fine unless some people who are already inside leave the place. The fine will keep on increasing as the place becomes more crowded and the amount to be paid will also be indicated by the Arduino Board.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0" y="72737"/>
            <a:ext cx="12412982" cy="6857999"/>
          </a:xfrm>
          <a:prstGeom prst="rect">
            <a:avLst/>
          </a:prstGeom>
        </p:spPr>
      </p:pic>
      <p:sp>
        <p:nvSpPr>
          <p:cNvPr id="5" name="TextBox 4">
            <a:extLst>
              <a:ext uri="{FF2B5EF4-FFF2-40B4-BE49-F238E27FC236}">
                <a16:creationId xmlns="" xmlns:a16="http://schemas.microsoft.com/office/drawing/2014/main" id="{6DEEC449-C851-4B76-B087-43C8E71A11B9}"/>
              </a:ext>
            </a:extLst>
          </p:cNvPr>
          <p:cNvSpPr txBox="1"/>
          <p:nvPr/>
        </p:nvSpPr>
        <p:spPr>
          <a:xfrm>
            <a:off x="0" y="1531966"/>
            <a:ext cx="11430002" cy="452431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BUSINESS SCOPE :- </a:t>
            </a:r>
          </a:p>
          <a:p>
            <a:pPr algn="ctr"/>
            <a:endParaRPr lang="en-IN" sz="32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 implementation of the idea does not require a huge stack of things or things which bear a huge cost. </a:t>
            </a:r>
          </a:p>
          <a:p>
            <a:pPr marL="342900" indent="-3429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Since the idea is easily feasible and on the same hand can make people think before they crowd at a place, it can really have a great market value.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will prevent further lockdowns and with cases decreasing at certain states, various places can be kept open continuously with proper </a:t>
            </a:r>
            <a:r>
              <a:rPr lang="en-IN" sz="2800" dirty="0" smtClean="0">
                <a:latin typeface="Times New Roman" panose="02020603050405020304" pitchFamily="18" charset="0"/>
                <a:cs typeface="Times New Roman" panose="02020603050405020304" pitchFamily="18" charset="0"/>
              </a:rPr>
              <a:t>monitoring.</a:t>
            </a:r>
          </a:p>
          <a:p>
            <a:pPr marL="342900" indent="-342900" algn="ctr">
              <a:buFont typeface="Arial" panose="020B0604020202020204" pitchFamily="34" charset="0"/>
              <a:buChar char="•"/>
            </a:pPr>
            <a:endParaRPr lang="en-IN" sz="2800" dirty="0" smtClean="0">
              <a:latin typeface="Times New Roman" panose="02020603050405020304" pitchFamily="18" charset="0"/>
              <a:cs typeface="Times New Roman" panose="02020603050405020304" pitchFamily="18" charset="0"/>
            </a:endParaRPr>
          </a:p>
          <a:p>
            <a:pPr algn="ctr"/>
            <a:r>
              <a:rPr lang="en-IN" sz="2800" dirty="0" smtClean="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 xmlns:a16="http://schemas.microsoft.com/office/drawing/2014/main" id="{3AE8DF02-9E99-4F5F-94F4-A3531FAF3A9A}"/>
              </a:ext>
            </a:extLst>
          </p:cNvPr>
          <p:cNvSpPr txBox="1"/>
          <p:nvPr/>
        </p:nvSpPr>
        <p:spPr>
          <a:xfrm>
            <a:off x="1480" y="72737"/>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515</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hp</cp:lastModifiedBy>
  <cp:revision>29</cp:revision>
  <dcterms:created xsi:type="dcterms:W3CDTF">2021-07-29T07:28:42Z</dcterms:created>
  <dcterms:modified xsi:type="dcterms:W3CDTF">2021-07-30T16:19:54Z</dcterms:modified>
</cp:coreProperties>
</file>