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59F2AA9A-D833-47EF-B4E7-D35DC5804C43}"/>
              </a:ext>
            </a:extLst>
          </p:cNvPr>
          <p:cNvSpPr txBox="1"/>
          <p:nvPr/>
        </p:nvSpPr>
        <p:spPr>
          <a:xfrm>
            <a:off x="195623" y="1068756"/>
            <a:ext cx="8842360" cy="1952201"/>
          </a:xfrm>
          <a:prstGeom prst="rect">
            <a:avLst/>
          </a:prstGeom>
          <a:noFill/>
        </p:spPr>
        <p:txBody>
          <a:bodyPr wrap="square">
            <a:spAutoFit/>
          </a:bodyPr>
          <a:lstStyle/>
          <a:p>
            <a:pPr marL="0" marR="0">
              <a:lnSpc>
                <a:spcPct val="107000"/>
              </a:lnSpc>
              <a:spcBef>
                <a:spcPts val="0"/>
              </a:spcBef>
              <a:spcAft>
                <a:spcPts val="800"/>
              </a:spcAft>
            </a:pPr>
            <a:r>
              <a:rPr lang="en-IN" sz="2400" b="1" dirty="0">
                <a:effectLst/>
                <a:latin typeface="Lexend Deca" panose="020B0604020202020204" charset="0"/>
                <a:ea typeface="Calibri" panose="020F0502020204030204" pitchFamily="34" charset="0"/>
                <a:cs typeface="Times New Roman" panose="02020603050405020304" pitchFamily="18" charset="0"/>
              </a:rPr>
              <a:t>Idea Title:</a:t>
            </a:r>
            <a:r>
              <a:rPr lang="en-IN" sz="2000" b="1" dirty="0">
                <a:effectLst/>
                <a:latin typeface="Lexend Deca" panose="020B0604020202020204" charset="0"/>
                <a:ea typeface="Calibri" panose="020F0502020204030204" pitchFamily="34" charset="0"/>
                <a:cs typeface="Times New Roman" panose="02020603050405020304" pitchFamily="18" charset="0"/>
              </a:rPr>
              <a:t> </a:t>
            </a:r>
            <a:r>
              <a:rPr lang="en-IN" sz="2400" dirty="0">
                <a:effectLst/>
                <a:latin typeface="Libre Baskerville" panose="02000000000000000000" pitchFamily="2" charset="0"/>
                <a:ea typeface="Calibri" panose="020F0502020204030204" pitchFamily="34" charset="0"/>
                <a:cs typeface="Times New Roman" panose="02020603050405020304" pitchFamily="18" charset="0"/>
              </a:rPr>
              <a:t>ANITA</a:t>
            </a:r>
            <a:endParaRPr lang="en-US" sz="2000" dirty="0">
              <a:effectLst/>
              <a:latin typeface="Libre Baskerville" panose="020000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400" b="1" dirty="0">
                <a:effectLst/>
                <a:latin typeface="Lexend Deca" panose="020B0604020202020204" charset="0"/>
                <a:ea typeface="Calibri" panose="020F0502020204030204" pitchFamily="34" charset="0"/>
                <a:cs typeface="Times New Roman" panose="02020603050405020304" pitchFamily="18" charset="0"/>
              </a:rPr>
              <a:t>Idea Theme:</a:t>
            </a:r>
            <a:r>
              <a:rPr lang="en-IN" sz="2400" dirty="0">
                <a:effectLst/>
                <a:latin typeface="Lexend Deca" panose="020B0604020202020204" charset="0"/>
                <a:ea typeface="Calibri" panose="020F0502020204030204" pitchFamily="34" charset="0"/>
                <a:cs typeface="Times New Roman" panose="02020603050405020304" pitchFamily="18" charset="0"/>
              </a:rPr>
              <a:t> </a:t>
            </a:r>
            <a:r>
              <a:rPr lang="en-IN" sz="2000" dirty="0">
                <a:effectLst/>
                <a:latin typeface="Lexend Deca" panose="020B0604020202020204" charset="0"/>
                <a:ea typeface="Calibri" panose="020F0502020204030204" pitchFamily="34" charset="0"/>
                <a:cs typeface="Times New Roman" panose="02020603050405020304" pitchFamily="18" charset="0"/>
              </a:rPr>
              <a:t>Education</a:t>
            </a:r>
            <a:endParaRPr lang="en-US" sz="2000" dirty="0">
              <a:effectLst/>
              <a:latin typeface="Lexend Deca" panose="020B060402020202020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400" b="1" dirty="0">
                <a:effectLst/>
                <a:latin typeface="Lexend Deca" panose="020B0604020202020204" charset="0"/>
                <a:ea typeface="Calibri" panose="020F0502020204030204" pitchFamily="34" charset="0"/>
                <a:cs typeface="Times New Roman" panose="02020603050405020304" pitchFamily="18" charset="0"/>
              </a:rPr>
              <a:t>Team Members: </a:t>
            </a:r>
            <a:r>
              <a:rPr lang="en-IN" sz="2000" dirty="0">
                <a:effectLst/>
                <a:latin typeface="Lexend Deca" panose="020B0604020202020204" charset="0"/>
                <a:ea typeface="Calibri" panose="020F0502020204030204" pitchFamily="34" charset="0"/>
                <a:cs typeface="Times New Roman" panose="02020603050405020304" pitchFamily="18" charset="0"/>
              </a:rPr>
              <a:t>Soham Malviya (Team Leader)</a:t>
            </a:r>
          </a:p>
          <a:p>
            <a:pPr marL="0" marR="0">
              <a:lnSpc>
                <a:spcPct val="107000"/>
              </a:lnSpc>
              <a:spcBef>
                <a:spcPts val="0"/>
              </a:spcBef>
              <a:spcAft>
                <a:spcPts val="800"/>
              </a:spcAft>
            </a:pPr>
            <a:r>
              <a:rPr lang="en-IN" sz="2400" b="1" dirty="0">
                <a:effectLst/>
                <a:latin typeface="Lexend Deca" panose="020B0604020202020204" charset="0"/>
                <a:ea typeface="Calibri" panose="020F0502020204030204" pitchFamily="34" charset="0"/>
                <a:cs typeface="Times New Roman" panose="02020603050405020304" pitchFamily="18" charset="0"/>
              </a:rPr>
              <a:t>Problem Statement: </a:t>
            </a:r>
            <a:r>
              <a:rPr lang="en-IN" sz="2000" dirty="0">
                <a:effectLst/>
                <a:latin typeface="Lexend Deca" panose="020B0604020202020204" charset="0"/>
                <a:ea typeface="Calibri" panose="020F0502020204030204" pitchFamily="34" charset="0"/>
                <a:cs typeface="Times New Roman" panose="02020603050405020304" pitchFamily="18" charset="0"/>
              </a:rPr>
              <a:t>Open Innovation:-	         </a:t>
            </a:r>
            <a:endParaRPr lang="en-US" sz="2000" dirty="0">
              <a:effectLst/>
              <a:latin typeface="Lexend Deca" panose="020B060402020202020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4D30A2C-E71A-4497-B33D-BA7AF0570697}"/>
              </a:ext>
            </a:extLst>
          </p:cNvPr>
          <p:cNvSpPr txBox="1"/>
          <p:nvPr/>
        </p:nvSpPr>
        <p:spPr>
          <a:xfrm>
            <a:off x="195623" y="3231318"/>
            <a:ext cx="11665074" cy="3416320"/>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dirty="0"/>
              <a:t>Current tools used for online education are extremely inefficient and unmanageable to leverage.</a:t>
            </a:r>
          </a:p>
          <a:p>
            <a:pPr marL="342900" indent="-342900">
              <a:buFont typeface="+mj-lt"/>
              <a:buAutoNum type="arabicPeriod"/>
            </a:pPr>
            <a:endParaRPr lang="en-IN" dirty="0"/>
          </a:p>
          <a:p>
            <a:pPr marL="342900" indent="-342900">
              <a:buFont typeface="+mj-lt"/>
              <a:buAutoNum type="arabicPeriod"/>
            </a:pPr>
            <a:r>
              <a:rPr lang="en-IN" dirty="0"/>
              <a:t>Still instructors must do a lot of work manually, no automated systems are used in institutions.</a:t>
            </a:r>
          </a:p>
          <a:p>
            <a:pPr marL="342900" indent="-342900">
              <a:buFont typeface="+mj-lt"/>
              <a:buAutoNum type="arabicPeriod"/>
            </a:pPr>
            <a:endParaRPr lang="en-IN" dirty="0"/>
          </a:p>
          <a:p>
            <a:pPr marL="342900" indent="-342900">
              <a:buFont typeface="+mj-lt"/>
              <a:buAutoNum type="arabicPeriod"/>
            </a:pPr>
            <a:r>
              <a:rPr lang="en-IN" dirty="0"/>
              <a:t>No proper feedback and recommendation system is present. Students take examinations again and again, but both students and instructors fails, when post examination improvement should happen. As post examination students fails to learn where they must focus more to improve results and not even the instructor knows which topics should be emphasised more.  </a:t>
            </a:r>
          </a:p>
          <a:p>
            <a:pPr marL="342900" indent="-342900">
              <a:buFont typeface="+mj-lt"/>
              <a:buAutoNum type="arabicPeriod"/>
            </a:pPr>
            <a:endParaRPr lang="en-IN" dirty="0"/>
          </a:p>
          <a:p>
            <a:pPr marL="342900" indent="-342900">
              <a:buFont typeface="+mj-lt"/>
              <a:buAutoNum type="arabicPeriod"/>
            </a:pPr>
            <a:r>
              <a:rPr lang="en-IN" dirty="0"/>
              <a:t>Still most of the institutions refrain themselves from leveraging online education solutions mainly due to high prices of Ed products available in market or less or no expertise in installation, managing and maintain such system.</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3491626"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ABSTRACT</a:t>
            </a:r>
            <a:r>
              <a:rPr lang="en-IN" sz="4000" b="1"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6906C498-38A4-45C2-A513-4B8140BD2D09}"/>
              </a:ext>
            </a:extLst>
          </p:cNvPr>
          <p:cNvSpPr txBox="1"/>
          <p:nvPr/>
        </p:nvSpPr>
        <p:spPr>
          <a:xfrm>
            <a:off x="141720" y="1279525"/>
            <a:ext cx="11887199" cy="3693319"/>
          </a:xfrm>
          <a:prstGeom prst="rect">
            <a:avLst/>
          </a:prstGeom>
          <a:noFill/>
        </p:spPr>
        <p:txBody>
          <a:bodyPr wrap="square">
            <a:spAutoFit/>
          </a:bodyPr>
          <a:lstStyle/>
          <a:p>
            <a:r>
              <a:rPr lang="en-IN" dirty="0">
                <a:latin typeface="Libre Baskerville" panose="02000000000000000000" pitchFamily="2" charset="0"/>
              </a:rPr>
              <a:t>ANITA</a:t>
            </a:r>
            <a:r>
              <a:rPr lang="en-IN" dirty="0"/>
              <a:t> is a scalable, reliable, robust </a:t>
            </a:r>
            <a:r>
              <a:rPr lang="en-IN" b="1" dirty="0"/>
              <a:t>Learning Enhancement &amp; Task Automation System</a:t>
            </a:r>
            <a:r>
              <a:rPr lang="en-IN" dirty="0"/>
              <a:t>, it not only manages the study resources, but also provide advance, efficient and intelligent tools which minimizes work by automation, enhances collaborative learning, improves students to student, instructor to student and vice-versa communication, provides a platform for conducting automated proctored, secure online examination, removes and tackle the inefficiencies of current systems, provides feedback, recommendation, analysis, reports, etc eventually improving the education platform by leveraging innovative solution.</a:t>
            </a:r>
          </a:p>
          <a:p>
            <a:endParaRPr lang="en-IN" dirty="0"/>
          </a:p>
          <a:p>
            <a:r>
              <a:rPr lang="en-IN" dirty="0"/>
              <a:t>The solution not only focuses on student success, but also focuses on instructor and institution success, by providing tools and features for them, conclusively user’s success is guaranteed with the advent of </a:t>
            </a:r>
            <a:r>
              <a:rPr lang="en-IN" dirty="0">
                <a:latin typeface="Libre Baskerville" panose="02000000000000000000" pitchFamily="2" charset="0"/>
              </a:rPr>
              <a:t>ANITA</a:t>
            </a:r>
            <a:r>
              <a:rPr lang="en-IN" dirty="0"/>
              <a:t> in his/her education system.</a:t>
            </a:r>
            <a:endParaRPr lang="en-US" dirty="0"/>
          </a:p>
          <a:p>
            <a:endParaRPr lang="en-IN" dirty="0"/>
          </a:p>
          <a:p>
            <a:r>
              <a:rPr lang="en-IN" dirty="0"/>
              <a:t>It is a problem-based solution so it can help people in real-world. The core idea of </a:t>
            </a:r>
            <a:r>
              <a:rPr lang="en-IN" dirty="0">
                <a:latin typeface="Libre Baskerville" panose="02000000000000000000" pitchFamily="2" charset="0"/>
              </a:rPr>
              <a:t>ANITA</a:t>
            </a:r>
            <a:r>
              <a:rPr lang="en-IN" dirty="0"/>
              <a:t> is evaluated several times with numerous of parameters. </a:t>
            </a:r>
            <a:r>
              <a:rPr lang="en-IN" dirty="0">
                <a:latin typeface="Libre Baskerville" panose="02000000000000000000" pitchFamily="2" charset="0"/>
              </a:rPr>
              <a:t>ANITA</a:t>
            </a:r>
            <a:r>
              <a:rPr lang="en-IN" dirty="0"/>
              <a:t> is innovative, feasible, sustainable and is a practical idea, which will solve problems effectively for institutions, educators, students and will provide high standard solutions with nominal and affordable costing.</a:t>
            </a: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78282"/>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NOVELTY</a:t>
            </a:r>
            <a:r>
              <a:rPr lang="en-IN" sz="3600" dirty="0">
                <a:solidFill>
                  <a:schemeClr val="bg1"/>
                </a:solidFill>
              </a:rPr>
              <a:t> </a:t>
            </a:r>
          </a:p>
        </p:txBody>
      </p:sp>
      <p:sp>
        <p:nvSpPr>
          <p:cNvPr id="9" name="TextBox 8">
            <a:extLst>
              <a:ext uri="{FF2B5EF4-FFF2-40B4-BE49-F238E27FC236}">
                <a16:creationId xmlns:a16="http://schemas.microsoft.com/office/drawing/2014/main" id="{060E01C1-47EF-478B-884B-901F7580C464}"/>
              </a:ext>
            </a:extLst>
          </p:cNvPr>
          <p:cNvSpPr txBox="1"/>
          <p:nvPr/>
        </p:nvSpPr>
        <p:spPr>
          <a:xfrm>
            <a:off x="265042" y="1172197"/>
            <a:ext cx="11661913" cy="5632311"/>
          </a:xfrm>
          <a:prstGeom prst="rect">
            <a:avLst/>
          </a:prstGeom>
          <a:noFill/>
        </p:spPr>
        <p:txBody>
          <a:bodyPr wrap="square">
            <a:spAutoFit/>
          </a:bodyPr>
          <a:lstStyle/>
          <a:p>
            <a:pPr marL="285750" indent="-285750">
              <a:buFont typeface="Arial" panose="020B0604020202020204" pitchFamily="34" charset="0"/>
              <a:buChar char="•"/>
            </a:pPr>
            <a:r>
              <a:rPr lang="en-IN" dirty="0"/>
              <a:t>Right now, the systems which are used for education purposes are just incomplete, improper and inefficient hacks which are not appropriate. </a:t>
            </a:r>
            <a:r>
              <a:rPr lang="en-IN" b="1" dirty="0"/>
              <a:t>Currently,</a:t>
            </a:r>
            <a:r>
              <a:rPr lang="en-IN" dirty="0"/>
              <a:t> </a:t>
            </a:r>
            <a:r>
              <a:rPr lang="en-IN" b="1" dirty="0"/>
              <a:t>not a single product in the market is available which provides a gamut of WORK AUTOMATION, FEEDBACK, RECOMMENDATION, etc with efficiency, seamless connectivity, system scalability within affordable pricing range. </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Connecting students and instructors on an interconnected, efficient, easy to use platform</a:t>
            </a:r>
            <a:r>
              <a:rPr lang="en-IN" dirty="0"/>
              <a:t>, where they can interact and perform almost everything, which can be done in classroom, with the leverage of modern technology.</a:t>
            </a:r>
            <a:r>
              <a:rPr lang="en-US" dirty="0"/>
              <a:t> </a:t>
            </a:r>
          </a:p>
          <a:p>
            <a:pPr marL="342900" indent="-342900">
              <a:buFont typeface="+mj-lt"/>
              <a:buAutoNum type="arabicPeriod"/>
            </a:pPr>
            <a:endParaRPr lang="en-IN" dirty="0"/>
          </a:p>
          <a:p>
            <a:pPr marL="342900" indent="-342900">
              <a:buFont typeface="Arial" panose="020B0604020202020204" pitchFamily="34" charset="0"/>
              <a:buChar char="•"/>
            </a:pPr>
            <a:r>
              <a:rPr lang="en-IN" b="1" dirty="0"/>
              <a:t>Automating instructor’s daily tasks so instructor can only focus on teaching.</a:t>
            </a:r>
          </a:p>
          <a:p>
            <a:pPr marL="342900" indent="-342900">
              <a:buFont typeface="+mj-lt"/>
              <a:buAutoNum type="arabicPeriod"/>
            </a:pPr>
            <a:endParaRPr lang="en-IN" dirty="0"/>
          </a:p>
          <a:p>
            <a:pPr marL="342900" indent="-342900">
              <a:buFont typeface="Arial" panose="020B0604020202020204" pitchFamily="34" charset="0"/>
              <a:buChar char="•"/>
            </a:pPr>
            <a:r>
              <a:rPr lang="en-IN" dirty="0"/>
              <a:t>Feedback is crucial for improvement of students and instructor both. For that we will be </a:t>
            </a:r>
            <a:r>
              <a:rPr lang="en-IN" b="1" dirty="0"/>
              <a:t>providing AI/ML powered system which will assess student’s work and performance in the course and will provide recommendation and analysis</a:t>
            </a:r>
            <a:r>
              <a:rPr lang="en-IN" dirty="0"/>
              <a:t> to them and a generic analysis to the instructor, so they can improve their work and performance.</a:t>
            </a:r>
          </a:p>
          <a:p>
            <a:pPr marL="342900" indent="-342900">
              <a:buFont typeface="+mj-lt"/>
              <a:buAutoNum type="arabicPeriod"/>
            </a:pPr>
            <a:endParaRPr lang="en-IN" dirty="0"/>
          </a:p>
          <a:p>
            <a:pPr marL="342900" indent="-342900">
              <a:buFont typeface="Arial" panose="020B0604020202020204" pitchFamily="34" charset="0"/>
              <a:buChar char="•"/>
            </a:pPr>
            <a:r>
              <a:rPr lang="en-IN" dirty="0"/>
              <a:t>Providing easy to use</a:t>
            </a:r>
            <a:r>
              <a:rPr lang="en-IN" b="1" dirty="0"/>
              <a:t>, intuitive, scalable, reliable and connected system</a:t>
            </a:r>
            <a:r>
              <a:rPr lang="en-IN" dirty="0"/>
              <a:t> to remove the inefficiencies of current system with </a:t>
            </a:r>
            <a:r>
              <a:rPr lang="en-IN" b="1" dirty="0"/>
              <a:t>UI/UX design which can be used and comprehended by everyone.</a:t>
            </a:r>
          </a:p>
          <a:p>
            <a:pPr marL="342900" indent="-342900">
              <a:buFont typeface="+mj-lt"/>
              <a:buAutoNum type="arabicPeriod"/>
            </a:pPr>
            <a:endParaRPr lang="en-IN" dirty="0"/>
          </a:p>
          <a:p>
            <a:pPr marL="342900" indent="-342900">
              <a:buFont typeface="Arial" panose="020B0604020202020204" pitchFamily="34" charset="0"/>
              <a:buChar char="•"/>
            </a:pPr>
            <a:r>
              <a:rPr lang="en-IN" dirty="0"/>
              <a:t>Providing cloud native application which can be accessed anytime and from anywhere, requires no installation and maintenance, within affordable costing. </a:t>
            </a:r>
            <a:r>
              <a:rPr lang="en-IN" b="1" dirty="0"/>
              <a:t>Eventually enabling institutions, organizations, individual educators, etc. to use modernized solution under their budgets and technological expertise.</a:t>
            </a: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228233"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TECHNOLOGY STACK </a:t>
            </a:r>
          </a:p>
        </p:txBody>
      </p:sp>
      <p:sp>
        <p:nvSpPr>
          <p:cNvPr id="9" name="TextBox 8">
            <a:extLst>
              <a:ext uri="{FF2B5EF4-FFF2-40B4-BE49-F238E27FC236}">
                <a16:creationId xmlns:a16="http://schemas.microsoft.com/office/drawing/2014/main" id="{B55BAB0A-4ED0-4CC4-A030-B94964C98167}"/>
              </a:ext>
            </a:extLst>
          </p:cNvPr>
          <p:cNvSpPr txBox="1"/>
          <p:nvPr/>
        </p:nvSpPr>
        <p:spPr>
          <a:xfrm>
            <a:off x="212035" y="1686336"/>
            <a:ext cx="11820939" cy="4401205"/>
          </a:xfrm>
          <a:prstGeom prst="rect">
            <a:avLst/>
          </a:prstGeom>
          <a:noFill/>
        </p:spPr>
        <p:txBody>
          <a:bodyPr wrap="square" rtlCol="0">
            <a:spAutoFit/>
          </a:bodyPr>
          <a:lstStyle/>
          <a:p>
            <a:r>
              <a:rPr lang="en-IN" sz="2000" dirty="0">
                <a:latin typeface="Libre Baskerville" panose="02000000000000000000" pitchFamily="2" charset="0"/>
              </a:rPr>
              <a:t>ANITA</a:t>
            </a:r>
            <a:r>
              <a:rPr lang="en-IN" sz="2000" dirty="0"/>
              <a:t> will be a scalable, reliable, secure cloud native application. It will be SASS(Software-as-a-service). After analysing current need we have researched and then finalized some technologies and services which will help us build solution- </a:t>
            </a:r>
          </a:p>
          <a:p>
            <a:endParaRPr lang="en-IN" sz="2000" dirty="0"/>
          </a:p>
          <a:p>
            <a:r>
              <a:rPr lang="en-IN" sz="2000" dirty="0"/>
              <a:t>Client Side Technologies-</a:t>
            </a:r>
          </a:p>
          <a:p>
            <a:pPr marL="342900" indent="-342900">
              <a:buFont typeface="Arial" panose="020B0604020202020204" pitchFamily="34" charset="0"/>
              <a:buChar char="•"/>
            </a:pPr>
            <a:r>
              <a:rPr lang="en-IN" sz="2000" dirty="0"/>
              <a:t>HTML 5, CSS, JavaScript</a:t>
            </a:r>
          </a:p>
          <a:p>
            <a:pPr marL="342900" indent="-342900">
              <a:buFont typeface="Arial" panose="020B0604020202020204" pitchFamily="34" charset="0"/>
              <a:buChar char="•"/>
            </a:pPr>
            <a:r>
              <a:rPr lang="en-IN" sz="2000" dirty="0"/>
              <a:t>SASS</a:t>
            </a:r>
          </a:p>
          <a:p>
            <a:pPr marL="342900" indent="-342900">
              <a:buFont typeface="Arial" panose="020B0604020202020204" pitchFamily="34" charset="0"/>
              <a:buChar char="•"/>
            </a:pPr>
            <a:r>
              <a:rPr lang="en-IN" sz="2000" dirty="0"/>
              <a:t>React.js</a:t>
            </a:r>
          </a:p>
          <a:p>
            <a:endParaRPr lang="en-IN" sz="2000" dirty="0"/>
          </a:p>
          <a:p>
            <a:r>
              <a:rPr lang="en-IN" sz="2000" dirty="0"/>
              <a:t>Server Side Technologies-</a:t>
            </a:r>
          </a:p>
          <a:p>
            <a:pPr marL="342900" indent="-342900">
              <a:buFont typeface="Arial" panose="020B0604020202020204" pitchFamily="34" charset="0"/>
              <a:buChar char="•"/>
            </a:pPr>
            <a:r>
              <a:rPr lang="en-IN" sz="2000" dirty="0"/>
              <a:t>Node.js</a:t>
            </a:r>
          </a:p>
          <a:p>
            <a:pPr marL="342900" indent="-342900">
              <a:buFont typeface="Arial" panose="020B0604020202020204" pitchFamily="34" charset="0"/>
              <a:buChar char="•"/>
            </a:pPr>
            <a:r>
              <a:rPr lang="en-IN" sz="2000" dirty="0"/>
              <a:t>Express.js</a:t>
            </a:r>
          </a:p>
          <a:p>
            <a:pPr marL="342900" indent="-342900">
              <a:buFont typeface="Arial" panose="020B0604020202020204" pitchFamily="34" charset="0"/>
              <a:buChar char="•"/>
            </a:pPr>
            <a:r>
              <a:rPr lang="en-IN" sz="2000" dirty="0"/>
              <a:t>MySQL DB</a:t>
            </a:r>
          </a:p>
          <a:p>
            <a:pPr marL="342900" indent="-342900">
              <a:buFont typeface="Arial" panose="020B0604020202020204" pitchFamily="34" charset="0"/>
              <a:buChar char="•"/>
            </a:pPr>
            <a:r>
              <a:rPr lang="en-IN" sz="2000" dirty="0"/>
              <a:t>RESTful API</a:t>
            </a:r>
          </a:p>
        </p:txBody>
      </p:sp>
      <p:sp>
        <p:nvSpPr>
          <p:cNvPr id="10" name="TextBox 9">
            <a:extLst>
              <a:ext uri="{FF2B5EF4-FFF2-40B4-BE49-F238E27FC236}">
                <a16:creationId xmlns:a16="http://schemas.microsoft.com/office/drawing/2014/main" id="{874C6878-F615-4269-92DA-9421E9007479}"/>
              </a:ext>
            </a:extLst>
          </p:cNvPr>
          <p:cNvSpPr txBox="1"/>
          <p:nvPr/>
        </p:nvSpPr>
        <p:spPr>
          <a:xfrm>
            <a:off x="4419600" y="2905536"/>
            <a:ext cx="5943600" cy="1323439"/>
          </a:xfrm>
          <a:prstGeom prst="rect">
            <a:avLst/>
          </a:prstGeom>
          <a:noFill/>
        </p:spPr>
        <p:txBody>
          <a:bodyPr wrap="square">
            <a:spAutoFit/>
          </a:bodyPr>
          <a:lstStyle/>
          <a:p>
            <a:r>
              <a:rPr lang="en-IN" sz="2000" dirty="0"/>
              <a:t>Architecture, Cloud and Deployment Services-</a:t>
            </a:r>
          </a:p>
          <a:p>
            <a:pPr marL="342900" indent="-342900">
              <a:buFont typeface="Arial" panose="020B0604020202020204" pitchFamily="34" charset="0"/>
              <a:buChar char="•"/>
            </a:pPr>
            <a:r>
              <a:rPr lang="en-IN" sz="2000" dirty="0"/>
              <a:t>Microservices Architecture</a:t>
            </a:r>
          </a:p>
          <a:p>
            <a:pPr marL="342900" indent="-342900">
              <a:buFont typeface="Arial" panose="020B0604020202020204" pitchFamily="34" charset="0"/>
              <a:buChar char="•"/>
            </a:pPr>
            <a:r>
              <a:rPr lang="en-IN" sz="2000" dirty="0"/>
              <a:t>IBM Cloud</a:t>
            </a:r>
          </a:p>
          <a:p>
            <a:pPr marL="342900" indent="-342900">
              <a:buFont typeface="Arial" panose="020B0604020202020204" pitchFamily="34" charset="0"/>
              <a:buChar char="•"/>
            </a:pPr>
            <a:r>
              <a:rPr lang="en-IN" sz="2000" dirty="0"/>
              <a:t>Docker/ Kubernetes</a:t>
            </a: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IMPLEMENTATION </a:t>
            </a:r>
          </a:p>
        </p:txBody>
      </p:sp>
      <p:sp>
        <p:nvSpPr>
          <p:cNvPr id="8" name="TextBox 7">
            <a:extLst>
              <a:ext uri="{FF2B5EF4-FFF2-40B4-BE49-F238E27FC236}">
                <a16:creationId xmlns:a16="http://schemas.microsoft.com/office/drawing/2014/main" id="{E4154EC3-B3BC-443A-AB3D-5B09C1D24E97}"/>
              </a:ext>
            </a:extLst>
          </p:cNvPr>
          <p:cNvSpPr txBox="1"/>
          <p:nvPr/>
        </p:nvSpPr>
        <p:spPr>
          <a:xfrm>
            <a:off x="304800" y="1143000"/>
            <a:ext cx="11201400" cy="5632311"/>
          </a:xfrm>
          <a:prstGeom prst="rect">
            <a:avLst/>
          </a:prstGeom>
          <a:noFill/>
        </p:spPr>
        <p:txBody>
          <a:bodyPr wrap="square">
            <a:spAutoFit/>
          </a:bodyPr>
          <a:lstStyle/>
          <a:p>
            <a:r>
              <a:rPr lang="en-IN" dirty="0"/>
              <a:t>Use of modern technology with best practices in right way attests </a:t>
            </a:r>
            <a:r>
              <a:rPr lang="en-IN" dirty="0">
                <a:latin typeface="Libre Baskerville" panose="02000000000000000000" pitchFamily="2" charset="0"/>
              </a:rPr>
              <a:t>ANITA</a:t>
            </a:r>
            <a:r>
              <a:rPr lang="en-IN" dirty="0"/>
              <a:t> is feasible and attainable, will be developed and will be solving problems of online education and enhancing institutions, educators and student's performance and automate, eventually will simplify work.</a:t>
            </a:r>
          </a:p>
          <a:p>
            <a:endParaRPr lang="en-US" dirty="0"/>
          </a:p>
          <a:p>
            <a:r>
              <a:rPr lang="en-US" dirty="0"/>
              <a:t>The technology stack which we will be using makes </a:t>
            </a:r>
            <a:r>
              <a:rPr lang="en-US" dirty="0">
                <a:latin typeface="Libre Baskerville" panose="02000000000000000000" pitchFamily="2" charset="0"/>
              </a:rPr>
              <a:t>ANITA </a:t>
            </a:r>
            <a:r>
              <a:rPr lang="en-US" dirty="0"/>
              <a:t>attainable, we can develop it.</a:t>
            </a:r>
          </a:p>
          <a:p>
            <a:pPr marL="285750" indent="-285750">
              <a:buFont typeface="Arial" panose="020B0604020202020204" pitchFamily="34" charset="0"/>
              <a:buChar char="•"/>
            </a:pPr>
            <a:r>
              <a:rPr lang="en-US" dirty="0"/>
              <a:t>JavaScript Framework Node.js and Express will be used for server-side processing and page routing and React.js will be used for building user interfaces.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Instead of monolithic architecture, microservices architecture will be used, it will increase performance, maintenance, and DevOps work efficiency.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be using Hybrid multi cloud deployment methodology this will make application scalable so it can scale without any problem for increasing number of users.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Instead of cloud Virtual Machines (VMs) containerized applications will be used this will boost performance and reduce application complexity. This will make application modern and cloud native.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chosen technologies will provide the flexibility developing solutions of our requirements. For e.g., our database MySQL will provide data reliability to users with 100% operation guarantee.</a:t>
            </a:r>
          </a:p>
          <a:p>
            <a:endParaRPr lang="en-US" dirty="0"/>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BUSINESS SCOPE </a:t>
            </a:r>
          </a:p>
        </p:txBody>
      </p:sp>
      <p:sp>
        <p:nvSpPr>
          <p:cNvPr id="8" name="TextBox 7">
            <a:extLst>
              <a:ext uri="{FF2B5EF4-FFF2-40B4-BE49-F238E27FC236}">
                <a16:creationId xmlns:a16="http://schemas.microsoft.com/office/drawing/2014/main" id="{E21DC7F6-CA60-40AE-8D14-74AD1CAFF635}"/>
              </a:ext>
            </a:extLst>
          </p:cNvPr>
          <p:cNvSpPr txBox="1"/>
          <p:nvPr/>
        </p:nvSpPr>
        <p:spPr>
          <a:xfrm>
            <a:off x="225287" y="1295400"/>
            <a:ext cx="11701670" cy="4524315"/>
          </a:xfrm>
          <a:prstGeom prst="rect">
            <a:avLst/>
          </a:prstGeom>
          <a:noFill/>
        </p:spPr>
        <p:txBody>
          <a:bodyPr wrap="square">
            <a:spAutoFit/>
          </a:bodyPr>
          <a:lstStyle/>
          <a:p>
            <a:r>
              <a:rPr lang="en-IN" dirty="0">
                <a:latin typeface="Libre Baskerville" panose="02000000000000000000" pitchFamily="2" charset="0"/>
              </a:rPr>
              <a:t>ANITA</a:t>
            </a:r>
            <a:r>
              <a:rPr lang="en-IN" dirty="0"/>
              <a:t> will be sustainable in the real-world market the following points will attest the same-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By 2025 E-learning will be the market of 325B$. Providing the opportunities for innovation.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latin typeface="Libre Baskerville" panose="02000000000000000000" pitchFamily="2" charset="0"/>
              </a:rPr>
              <a:t>ANITA</a:t>
            </a:r>
            <a:r>
              <a:rPr lang="en-IN" dirty="0"/>
              <a:t> is a </a:t>
            </a:r>
            <a:r>
              <a:rPr lang="en-IN" b="1" dirty="0"/>
              <a:t>problem-based solution </a:t>
            </a:r>
            <a:r>
              <a:rPr lang="en-IN" dirty="0"/>
              <a:t>not a solution-based problem.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features and services provided by </a:t>
            </a:r>
            <a:r>
              <a:rPr lang="en-IN" dirty="0">
                <a:latin typeface="Libre Baskerville" panose="02000000000000000000" pitchFamily="2" charset="0"/>
              </a:rPr>
              <a:t>ANITA</a:t>
            </a:r>
            <a:r>
              <a:rPr lang="en-IN" dirty="0"/>
              <a:t> are unique in Ed-Tech market and currently not a single vendor is providing solutions for solving problems which </a:t>
            </a:r>
            <a:r>
              <a:rPr lang="en-IN" dirty="0">
                <a:latin typeface="Libre Baskerville" panose="02000000000000000000" pitchFamily="2" charset="0"/>
              </a:rPr>
              <a:t>ANITA</a:t>
            </a:r>
            <a:r>
              <a:rPr lang="en-IN" dirty="0"/>
              <a:t> can solve in education niche.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According to UNESCO on a global level still 84% of the communication occur between teachers, students and their caregivers is done using messaging apps which are not suitable for education purpose.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Even when school and organization reopens 73% of the countries have confirmed remote learning as official school days, and 91% of the countries will continue remote learning with open institutions.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latin typeface="Libre Baskerville" panose="02000000000000000000" pitchFamily="2" charset="0"/>
              </a:rPr>
              <a:t>ANITA</a:t>
            </a:r>
            <a:r>
              <a:rPr lang="en-IN" dirty="0"/>
              <a:t> will be using modernized technology of high scope, which assures it will be relevant in market.</a:t>
            </a:r>
            <a:endParaRPr lang="en-US" dirty="0"/>
          </a:p>
        </p:txBody>
      </p:sp>
    </p:spTree>
    <p:extLst>
      <p:ext uri="{BB962C8B-B14F-4D97-AF65-F5344CB8AC3E}">
        <p14:creationId xmlns:p14="http://schemas.microsoft.com/office/powerpoint/2010/main" val="4290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dirty="0"/>
          </a:p>
        </p:txBody>
      </p:sp>
      <p:pic>
        <p:nvPicPr>
          <p:cNvPr id="9" name="Content Placeholder 8" descr="Graphical user interface, text, application, chat or text message&#10;&#10;Description automatically generated">
            <a:extLst>
              <a:ext uri="{FF2B5EF4-FFF2-40B4-BE49-F238E27FC236}">
                <a16:creationId xmlns:a16="http://schemas.microsoft.com/office/drawing/2014/main" id="{D52AA4C8-8BF7-4320-91B9-0F21595788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0420" y="1825625"/>
            <a:ext cx="3291160" cy="4351338"/>
          </a:xfrm>
        </p:spPr>
      </p:pic>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8" name="TextBox 7">
            <a:extLst>
              <a:ext uri="{FF2B5EF4-FFF2-40B4-BE49-F238E27FC236}">
                <a16:creationId xmlns:a16="http://schemas.microsoft.com/office/drawing/2014/main" id="{00E082E9-4B46-4ADC-BD5D-71F564620A34}"/>
              </a:ext>
            </a:extLst>
          </p:cNvPr>
          <p:cNvSpPr txBox="1"/>
          <p:nvPr/>
        </p:nvSpPr>
        <p:spPr>
          <a:xfrm>
            <a:off x="344556" y="230188"/>
            <a:ext cx="609600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SCREENSHOTS</a:t>
            </a:r>
          </a:p>
        </p:txBody>
      </p:sp>
      <p:pic>
        <p:nvPicPr>
          <p:cNvPr id="13" name="Picture 12" descr="Graphical user interface, text, application&#10;&#10;Description automatically generated">
            <a:extLst>
              <a:ext uri="{FF2B5EF4-FFF2-40B4-BE49-F238E27FC236}">
                <a16:creationId xmlns:a16="http://schemas.microsoft.com/office/drawing/2014/main" id="{9E225CE2-BDE1-4042-B52A-78EFF616FE17}"/>
              </a:ext>
            </a:extLst>
          </p:cNvPr>
          <p:cNvPicPr>
            <a:picLocks noChangeAspect="1"/>
          </p:cNvPicPr>
          <p:nvPr/>
        </p:nvPicPr>
        <p:blipFill rotWithShape="1">
          <a:blip r:embed="rId4">
            <a:extLst>
              <a:ext uri="{28A0092B-C50C-407E-A947-70E740481C1C}">
                <a14:useLocalDpi xmlns:a14="http://schemas.microsoft.com/office/drawing/2010/main" val="0"/>
              </a:ext>
            </a:extLst>
          </a:blip>
          <a:srcRect b="19860"/>
          <a:stretch/>
        </p:blipFill>
        <p:spPr>
          <a:xfrm>
            <a:off x="74222" y="1087540"/>
            <a:ext cx="4102389" cy="2450790"/>
          </a:xfrm>
          <a:prstGeom prst="rect">
            <a:avLst/>
          </a:prstGeom>
          <a:ln>
            <a:solidFill>
              <a:schemeClr val="tx1"/>
            </a:solidFill>
          </a:ln>
        </p:spPr>
      </p:pic>
      <p:pic>
        <p:nvPicPr>
          <p:cNvPr id="15" name="Picture 14" descr="Graphical user interface, text, application&#10;&#10;Description automatically generated">
            <a:extLst>
              <a:ext uri="{FF2B5EF4-FFF2-40B4-BE49-F238E27FC236}">
                <a16:creationId xmlns:a16="http://schemas.microsoft.com/office/drawing/2014/main" id="{6B763303-851B-4ECA-8FEB-E0C6268000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8950" y="1087539"/>
            <a:ext cx="1951860" cy="2450791"/>
          </a:xfrm>
          <a:prstGeom prst="rect">
            <a:avLst/>
          </a:prstGeom>
          <a:ln>
            <a:solidFill>
              <a:schemeClr val="tx1"/>
            </a:solidFill>
          </a:ln>
        </p:spPr>
      </p:pic>
      <p:pic>
        <p:nvPicPr>
          <p:cNvPr id="17" name="Picture 16" descr="Graphical user interface, text, application&#10;&#10;Description automatically generated">
            <a:extLst>
              <a:ext uri="{FF2B5EF4-FFF2-40B4-BE49-F238E27FC236}">
                <a16:creationId xmlns:a16="http://schemas.microsoft.com/office/drawing/2014/main" id="{6B90112C-DEB7-4671-AC72-3729E340B3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7735" y="1100791"/>
            <a:ext cx="2001466" cy="2437539"/>
          </a:xfrm>
          <a:prstGeom prst="rect">
            <a:avLst/>
          </a:prstGeom>
          <a:ln>
            <a:solidFill>
              <a:schemeClr val="tx1"/>
            </a:solidFill>
          </a:ln>
        </p:spPr>
      </p:pic>
      <p:pic>
        <p:nvPicPr>
          <p:cNvPr id="19" name="Picture 18" descr="Graphical user interface, application&#10;&#10;Description automatically generated">
            <a:extLst>
              <a:ext uri="{FF2B5EF4-FFF2-40B4-BE49-F238E27FC236}">
                <a16:creationId xmlns:a16="http://schemas.microsoft.com/office/drawing/2014/main" id="{E73586A4-FB6A-41F8-9476-A166D545F6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15850" y="1100511"/>
            <a:ext cx="1683454" cy="2463247"/>
          </a:xfrm>
          <a:prstGeom prst="rect">
            <a:avLst/>
          </a:prstGeom>
          <a:ln>
            <a:solidFill>
              <a:schemeClr val="tx1"/>
            </a:solidFill>
          </a:ln>
        </p:spPr>
      </p:pic>
      <p:pic>
        <p:nvPicPr>
          <p:cNvPr id="25" name="Picture 24" descr="Graphical user interface, text, application, chat or text message&#10;&#10;Description automatically generated">
            <a:extLst>
              <a:ext uri="{FF2B5EF4-FFF2-40B4-BE49-F238E27FC236}">
                <a16:creationId xmlns:a16="http://schemas.microsoft.com/office/drawing/2014/main" id="{84F04C90-581C-458D-8A4E-A6E32D449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08" y="3618658"/>
            <a:ext cx="2450095" cy="3239341"/>
          </a:xfrm>
          <a:prstGeom prst="rect">
            <a:avLst/>
          </a:prstGeom>
          <a:ln>
            <a:solidFill>
              <a:schemeClr val="tx1"/>
            </a:solidFill>
          </a:ln>
        </p:spPr>
      </p:pic>
      <p:pic>
        <p:nvPicPr>
          <p:cNvPr id="29" name="Picture 28" descr="Diagram&#10;&#10;Description automatically generated with low confidence">
            <a:extLst>
              <a:ext uri="{FF2B5EF4-FFF2-40B4-BE49-F238E27FC236}">
                <a16:creationId xmlns:a16="http://schemas.microsoft.com/office/drawing/2014/main" id="{5FD8272D-DEED-44AB-B8DA-80F825213B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6649" y="3663534"/>
            <a:ext cx="1832162" cy="3069262"/>
          </a:xfrm>
          <a:prstGeom prst="rect">
            <a:avLst/>
          </a:prstGeom>
          <a:ln>
            <a:solidFill>
              <a:schemeClr val="tx1"/>
            </a:solidFill>
          </a:ln>
        </p:spPr>
      </p:pic>
      <p:pic>
        <p:nvPicPr>
          <p:cNvPr id="31" name="Picture 30" descr="Text&#10;&#10;Description automatically generated">
            <a:extLst>
              <a:ext uri="{FF2B5EF4-FFF2-40B4-BE49-F238E27FC236}">
                <a16:creationId xmlns:a16="http://schemas.microsoft.com/office/drawing/2014/main" id="{66BFD1C0-A59B-4618-B55F-68E10D457E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7598" y="3563758"/>
            <a:ext cx="2952311" cy="3239341"/>
          </a:xfrm>
          <a:prstGeom prst="rect">
            <a:avLst/>
          </a:prstGeom>
          <a:ln>
            <a:solidFill>
              <a:schemeClr val="tx1"/>
            </a:solidFill>
          </a:ln>
        </p:spPr>
      </p:pic>
      <p:pic>
        <p:nvPicPr>
          <p:cNvPr id="33" name="Picture 32" descr="Graphical user interface, application&#10;&#10;Description automatically generated">
            <a:extLst>
              <a:ext uri="{FF2B5EF4-FFF2-40B4-BE49-F238E27FC236}">
                <a16:creationId xmlns:a16="http://schemas.microsoft.com/office/drawing/2014/main" id="{DB257CAC-B8EE-481B-A32C-8939EF8C23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5932" y="3856382"/>
            <a:ext cx="3923775" cy="2745561"/>
          </a:xfrm>
          <a:prstGeom prst="rect">
            <a:avLst/>
          </a:prstGeom>
          <a:ln>
            <a:solidFill>
              <a:schemeClr val="tx1"/>
            </a:solidFill>
          </a:ln>
        </p:spPr>
      </p:pic>
    </p:spTree>
    <p:extLst>
      <p:ext uri="{BB962C8B-B14F-4D97-AF65-F5344CB8AC3E}">
        <p14:creationId xmlns:p14="http://schemas.microsoft.com/office/powerpoint/2010/main" val="208159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D07923-12A2-4C13-BFA5-7C692D5C0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2" cy="6857999"/>
          </a:xfrm>
          <a:prstGeom prst="rect">
            <a:avLst/>
          </a:prstGeom>
        </p:spPr>
      </p:pic>
      <p:sp>
        <p:nvSpPr>
          <p:cNvPr id="5" name="TextBox 4">
            <a:extLst>
              <a:ext uri="{FF2B5EF4-FFF2-40B4-BE49-F238E27FC236}">
                <a16:creationId xmlns:a16="http://schemas.microsoft.com/office/drawing/2014/main" id="{0A2C387B-8B44-4925-9E28-191D953019F0}"/>
              </a:ext>
            </a:extLst>
          </p:cNvPr>
          <p:cNvSpPr txBox="1"/>
          <p:nvPr/>
        </p:nvSpPr>
        <p:spPr>
          <a:xfrm>
            <a:off x="291549" y="186396"/>
            <a:ext cx="609600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Business Plan</a:t>
            </a:r>
          </a:p>
        </p:txBody>
      </p:sp>
      <p:grpSp>
        <p:nvGrpSpPr>
          <p:cNvPr id="6" name="Group 5">
            <a:extLst>
              <a:ext uri="{FF2B5EF4-FFF2-40B4-BE49-F238E27FC236}">
                <a16:creationId xmlns:a16="http://schemas.microsoft.com/office/drawing/2014/main" id="{A8D27A40-81B1-4BED-AF68-B91CB7B9BA53}"/>
              </a:ext>
            </a:extLst>
          </p:cNvPr>
          <p:cNvGrpSpPr/>
          <p:nvPr/>
        </p:nvGrpSpPr>
        <p:grpSpPr>
          <a:xfrm>
            <a:off x="225289" y="1096476"/>
            <a:ext cx="11688416" cy="5575128"/>
            <a:chOff x="1362721" y="1214362"/>
            <a:chExt cx="8619479" cy="4424438"/>
          </a:xfrm>
        </p:grpSpPr>
        <p:sp>
          <p:nvSpPr>
            <p:cNvPr id="7" name="Google Shape;484;p43">
              <a:extLst>
                <a:ext uri="{FF2B5EF4-FFF2-40B4-BE49-F238E27FC236}">
                  <a16:creationId xmlns:a16="http://schemas.microsoft.com/office/drawing/2014/main" id="{FE9606FD-86BC-4792-AB5B-E2C8339393EF}"/>
                </a:ext>
              </a:extLst>
            </p:cNvPr>
            <p:cNvSpPr txBox="1"/>
            <p:nvPr/>
          </p:nvSpPr>
          <p:spPr>
            <a:xfrm>
              <a:off x="3086641" y="1214362"/>
              <a:ext cx="1723800" cy="4424438"/>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latin typeface="Muli"/>
                  <a:ea typeface="Muli"/>
                  <a:cs typeface="Muli"/>
                  <a:sym typeface="Muli"/>
                </a:rPr>
                <a:t>Target Market</a:t>
              </a:r>
            </a:p>
            <a:p>
              <a:pPr marL="0" lvl="0" indent="0" algn="l" rtl="0">
                <a:spcBef>
                  <a:spcPts val="0"/>
                </a:spcBef>
                <a:spcAft>
                  <a:spcPts val="0"/>
                </a:spcAft>
                <a:buNone/>
              </a:pPr>
              <a:endParaRPr lang="en-US" sz="1200" b="1" dirty="0">
                <a:latin typeface="Muli"/>
                <a:ea typeface="Muli"/>
                <a:cs typeface="Muli"/>
                <a:sym typeface="Muli"/>
              </a:endParaRPr>
            </a:p>
            <a:p>
              <a:pPr marL="171450" lvl="0" indent="-171450" algn="l" rtl="0">
                <a:spcBef>
                  <a:spcPts val="0"/>
                </a:spcBef>
                <a:spcAft>
                  <a:spcPts val="0"/>
                </a:spcAft>
                <a:buFont typeface="Arial" panose="020B0604020202020204" pitchFamily="34" charset="0"/>
                <a:buChar char="•"/>
              </a:pPr>
              <a:r>
                <a:rPr lang="en-US" sz="1100" dirty="0"/>
                <a:t>ANITA is intended for both the academic (K-12 and colleges/ universities) and corporate environments. Within the corporate environment, ANITA is targeted to all company sizes and industries.</a:t>
              </a:r>
            </a:p>
            <a:p>
              <a:pPr marL="171450" lvl="0" indent="-171450" algn="l" rtl="0">
                <a:spcBef>
                  <a:spcPts val="0"/>
                </a:spcBef>
                <a:spcAft>
                  <a:spcPts val="0"/>
                </a:spcAft>
                <a:buFont typeface="Arial" panose="020B0604020202020204" pitchFamily="34" charset="0"/>
                <a:buChar char="•"/>
              </a:pPr>
              <a:endParaRPr lang="en-US" sz="1100" b="1" dirty="0">
                <a:latin typeface="Muli"/>
                <a:ea typeface="Muli"/>
                <a:cs typeface="Muli"/>
                <a:sym typeface="Muli"/>
              </a:endParaRPr>
            </a:p>
            <a:p>
              <a:pPr marL="171450" lvl="0" indent="-171450" algn="l" rtl="0">
                <a:spcBef>
                  <a:spcPts val="0"/>
                </a:spcBef>
                <a:spcAft>
                  <a:spcPts val="0"/>
                </a:spcAft>
                <a:buFont typeface="Arial" panose="020B0604020202020204" pitchFamily="34" charset="0"/>
                <a:buChar char="•"/>
              </a:pPr>
              <a:endParaRPr sz="1000" b="1" dirty="0">
                <a:latin typeface="Muli"/>
                <a:ea typeface="Muli"/>
                <a:cs typeface="Muli"/>
                <a:sym typeface="Muli"/>
              </a:endParaRPr>
            </a:p>
          </p:txBody>
        </p:sp>
        <p:sp>
          <p:nvSpPr>
            <p:cNvPr id="8" name="Google Shape;486;p43">
              <a:extLst>
                <a:ext uri="{FF2B5EF4-FFF2-40B4-BE49-F238E27FC236}">
                  <a16:creationId xmlns:a16="http://schemas.microsoft.com/office/drawing/2014/main" id="{3508C2DE-33F1-4464-8096-8245C6538081}"/>
                </a:ext>
              </a:extLst>
            </p:cNvPr>
            <p:cNvSpPr txBox="1"/>
            <p:nvPr/>
          </p:nvSpPr>
          <p:spPr>
            <a:xfrm>
              <a:off x="4810561" y="1214362"/>
              <a:ext cx="1723800" cy="4424438"/>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latin typeface="Muli"/>
                  <a:ea typeface="Muli"/>
                  <a:cs typeface="Muli"/>
                  <a:sym typeface="Muli"/>
                </a:rPr>
                <a:t>Marketing Strategies</a:t>
              </a:r>
            </a:p>
            <a:p>
              <a:pPr marL="171450" indent="-171450">
                <a:buFont typeface="Arial" panose="020B0604020202020204" pitchFamily="34" charset="0"/>
                <a:buChar char="•"/>
              </a:pPr>
              <a:endParaRPr lang="en-US" sz="1000" b="1" dirty="0"/>
            </a:p>
            <a:p>
              <a:pPr marL="171450" indent="-171450">
                <a:buFont typeface="Arial" panose="020B0604020202020204" pitchFamily="34" charset="0"/>
                <a:buChar char="•"/>
              </a:pPr>
              <a:r>
                <a:rPr lang="en-US" sz="1100" dirty="0"/>
                <a:t>Using Social Media platforms to connect with our audience.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Including digital advertising in our marketing.</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Solving appropriate problems which can help them.</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Providing discounts to the initial users.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Offering the best services with minimum price.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Investing in better customer support, so we can have good word of mouth.</a:t>
              </a:r>
            </a:p>
            <a:p>
              <a:pPr marL="171450" indent="-171450">
                <a:buFont typeface="Arial" panose="020B0604020202020204" pitchFamily="34" charset="0"/>
                <a:buChar char="•"/>
              </a:pPr>
              <a:endParaRPr lang="en-US" sz="1100" b="1" dirty="0"/>
            </a:p>
            <a:p>
              <a:pPr marL="171450" lvl="0" indent="-171450" algn="l" rtl="0">
                <a:spcBef>
                  <a:spcPts val="0"/>
                </a:spcBef>
                <a:spcAft>
                  <a:spcPts val="0"/>
                </a:spcAft>
                <a:buFont typeface="Arial" panose="020B0604020202020204" pitchFamily="34" charset="0"/>
                <a:buChar char="•"/>
              </a:pPr>
              <a:endParaRPr lang="en" sz="1100" b="1" dirty="0">
                <a:latin typeface="Muli"/>
                <a:ea typeface="Muli"/>
                <a:cs typeface="Muli"/>
                <a:sym typeface="Muli"/>
              </a:endParaRPr>
            </a:p>
            <a:p>
              <a:pPr marL="0" lvl="0" indent="0" algn="l" rtl="0">
                <a:spcBef>
                  <a:spcPts val="0"/>
                </a:spcBef>
                <a:spcAft>
                  <a:spcPts val="0"/>
                </a:spcAft>
                <a:buNone/>
              </a:pPr>
              <a:endParaRPr sz="1200" b="1" dirty="0">
                <a:latin typeface="Muli"/>
                <a:ea typeface="Muli"/>
                <a:cs typeface="Muli"/>
                <a:sym typeface="Muli"/>
              </a:endParaRPr>
            </a:p>
          </p:txBody>
        </p:sp>
        <p:sp>
          <p:nvSpPr>
            <p:cNvPr id="9" name="Google Shape;487;p43">
              <a:extLst>
                <a:ext uri="{FF2B5EF4-FFF2-40B4-BE49-F238E27FC236}">
                  <a16:creationId xmlns:a16="http://schemas.microsoft.com/office/drawing/2014/main" id="{56D13903-3391-406C-B802-2D6E3081CA69}"/>
                </a:ext>
              </a:extLst>
            </p:cNvPr>
            <p:cNvSpPr txBox="1"/>
            <p:nvPr/>
          </p:nvSpPr>
          <p:spPr>
            <a:xfrm>
              <a:off x="6534480" y="1214362"/>
              <a:ext cx="1723800" cy="4424438"/>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latin typeface="Muli"/>
                  <a:ea typeface="Muli"/>
                  <a:cs typeface="Muli"/>
                  <a:sym typeface="Muli"/>
                </a:rPr>
                <a:t>Business Model</a:t>
              </a:r>
            </a:p>
            <a:p>
              <a:pPr marL="0" lvl="0" indent="0" algn="l" rtl="0">
                <a:spcBef>
                  <a:spcPts val="0"/>
                </a:spcBef>
                <a:spcAft>
                  <a:spcPts val="0"/>
                </a:spcAft>
                <a:buNone/>
              </a:pPr>
              <a:endParaRPr lang="en-US" sz="1200" b="1" dirty="0">
                <a:latin typeface="Muli"/>
                <a:ea typeface="Muli"/>
                <a:cs typeface="Muli"/>
                <a:sym typeface="Muli"/>
              </a:endParaRPr>
            </a:p>
            <a:p>
              <a:pPr marL="171450" lvl="0" indent="-171450" algn="l" rtl="0">
                <a:spcBef>
                  <a:spcPts val="0"/>
                </a:spcBef>
                <a:spcAft>
                  <a:spcPts val="0"/>
                </a:spcAft>
                <a:buFont typeface="Arial" panose="020B0604020202020204" pitchFamily="34" charset="0"/>
                <a:buChar char="•"/>
              </a:pPr>
              <a:r>
                <a:rPr lang="en-US" sz="1100" b="1" dirty="0">
                  <a:latin typeface="Muli"/>
                  <a:ea typeface="Muli"/>
                  <a:cs typeface="Muli"/>
                  <a:sym typeface="Muli"/>
                </a:rPr>
                <a:t>Limited Time Licensing (Cloud Or Hosted)</a:t>
              </a:r>
            </a:p>
            <a:p>
              <a:pPr marL="171450" lvl="0" indent="-171450" algn="l" rtl="0">
                <a:spcBef>
                  <a:spcPts val="0"/>
                </a:spcBef>
                <a:spcAft>
                  <a:spcPts val="0"/>
                </a:spcAft>
                <a:buFont typeface="Arial" panose="020B0604020202020204" pitchFamily="34" charset="0"/>
                <a:buChar char="•"/>
              </a:pPr>
              <a:endParaRPr lang="en-US" sz="1100" b="1" dirty="0">
                <a:latin typeface="Muli"/>
                <a:ea typeface="Muli"/>
                <a:cs typeface="Muli"/>
                <a:sym typeface="Muli"/>
              </a:endParaRPr>
            </a:p>
            <a:p>
              <a:pPr marL="171450" lvl="0" indent="-171450" algn="l" rtl="0">
                <a:spcBef>
                  <a:spcPts val="0"/>
                </a:spcBef>
                <a:spcAft>
                  <a:spcPts val="0"/>
                </a:spcAft>
                <a:buFont typeface="Arial" panose="020B0604020202020204" pitchFamily="34" charset="0"/>
                <a:buChar char="•"/>
              </a:pPr>
              <a:r>
                <a:rPr lang="en-US" sz="1100" b="1" dirty="0">
                  <a:latin typeface="Muli"/>
                  <a:ea typeface="Muli"/>
                  <a:cs typeface="Muli"/>
                  <a:sym typeface="Muli"/>
                </a:rPr>
                <a:t>According to the requirement user can choose to pay by per learner model or by the limited time licensing pricing model involves an annual fee that organizations pay to use the system.</a:t>
              </a:r>
            </a:p>
          </p:txBody>
        </p:sp>
        <p:sp>
          <p:nvSpPr>
            <p:cNvPr id="10" name="Google Shape;489;p43">
              <a:extLst>
                <a:ext uri="{FF2B5EF4-FFF2-40B4-BE49-F238E27FC236}">
                  <a16:creationId xmlns:a16="http://schemas.microsoft.com/office/drawing/2014/main" id="{B62E214B-119C-44C0-AC34-4D5F28FA3357}"/>
                </a:ext>
              </a:extLst>
            </p:cNvPr>
            <p:cNvSpPr txBox="1"/>
            <p:nvPr/>
          </p:nvSpPr>
          <p:spPr>
            <a:xfrm>
              <a:off x="8258400" y="1214362"/>
              <a:ext cx="1723800" cy="4424438"/>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lvl="0" algn="l" rtl="0">
                <a:spcBef>
                  <a:spcPts val="0"/>
                </a:spcBef>
                <a:spcAft>
                  <a:spcPts val="0"/>
                </a:spcAft>
                <a:buClr>
                  <a:schemeClr val="bg1"/>
                </a:buClr>
              </a:pPr>
              <a:r>
                <a:rPr lang="en" sz="1400" b="1" dirty="0">
                  <a:latin typeface="Muli"/>
                  <a:ea typeface="Muli"/>
                  <a:cs typeface="Muli"/>
                  <a:sym typeface="Muli"/>
                </a:rPr>
                <a:t>Team Members</a:t>
              </a:r>
            </a:p>
            <a:p>
              <a:pPr marL="171450" lvl="0" indent="-171450" algn="l" rtl="0">
                <a:spcBef>
                  <a:spcPts val="0"/>
                </a:spcBef>
                <a:spcAft>
                  <a:spcPts val="0"/>
                </a:spcAft>
                <a:buClr>
                  <a:schemeClr val="bg1"/>
                </a:buClr>
                <a:buFont typeface="Arial" panose="020B0604020202020204" pitchFamily="34" charset="0"/>
                <a:buChar char="•"/>
              </a:pPr>
              <a:endParaRPr sz="900" b="1" dirty="0">
                <a:latin typeface="Muli"/>
                <a:ea typeface="Muli"/>
                <a:cs typeface="Muli"/>
                <a:sym typeface="Muli"/>
              </a:endParaRPr>
            </a:p>
            <a:p>
              <a:pPr marL="171450" lvl="0" indent="-171450" algn="l" rtl="0">
                <a:spcBef>
                  <a:spcPts val="400"/>
                </a:spcBef>
                <a:spcAft>
                  <a:spcPts val="400"/>
                </a:spcAft>
                <a:buClr>
                  <a:schemeClr val="bg1"/>
                </a:buClr>
                <a:buSzPts val="1100"/>
                <a:buFont typeface="Arial" panose="020B0604020202020204" pitchFamily="34" charset="0"/>
                <a:buChar char="•"/>
              </a:pPr>
              <a:r>
                <a:rPr lang="en" sz="1100" b="1" dirty="0">
                  <a:latin typeface="Muli"/>
                  <a:ea typeface="Muli"/>
                  <a:cs typeface="Muli"/>
                  <a:sym typeface="Muli"/>
                </a:rPr>
                <a:t>Software /Cloud developers</a:t>
              </a:r>
            </a:p>
            <a:p>
              <a:pPr marL="171450" lvl="0" indent="-171450" algn="l" rtl="0">
                <a:spcBef>
                  <a:spcPts val="400"/>
                </a:spcBef>
                <a:spcAft>
                  <a:spcPts val="400"/>
                </a:spcAft>
                <a:buClr>
                  <a:schemeClr val="bg1"/>
                </a:buClr>
                <a:buSzPts val="1100"/>
                <a:buFont typeface="Arial" panose="020B0604020202020204" pitchFamily="34" charset="0"/>
                <a:buChar char="•"/>
              </a:pPr>
              <a:r>
                <a:rPr lang="en" sz="1100" b="1" dirty="0">
                  <a:latin typeface="Muli"/>
                  <a:ea typeface="Muli"/>
                  <a:cs typeface="Muli"/>
                  <a:sym typeface="Muli"/>
                </a:rPr>
                <a:t>Solution /Cloud architects</a:t>
              </a:r>
            </a:p>
            <a:p>
              <a:pPr marL="171450" lvl="0" indent="-171450" algn="l" rtl="0">
                <a:spcBef>
                  <a:spcPts val="400"/>
                </a:spcBef>
                <a:spcAft>
                  <a:spcPts val="400"/>
                </a:spcAft>
                <a:buClr>
                  <a:schemeClr val="bg1"/>
                </a:buClr>
                <a:buSzPts val="1100"/>
                <a:buFont typeface="Arial" panose="020B0604020202020204" pitchFamily="34" charset="0"/>
                <a:buChar char="•"/>
              </a:pPr>
              <a:r>
                <a:rPr lang="en" sz="1100" b="1" dirty="0">
                  <a:latin typeface="Muli"/>
                  <a:ea typeface="Muli"/>
                  <a:cs typeface="Muli"/>
                  <a:sym typeface="Muli"/>
                </a:rPr>
                <a:t>Project managers</a:t>
              </a:r>
            </a:p>
            <a:p>
              <a:pPr marL="171450" lvl="0" indent="-171450" algn="l" rtl="0">
                <a:spcBef>
                  <a:spcPts val="400"/>
                </a:spcBef>
                <a:spcAft>
                  <a:spcPts val="400"/>
                </a:spcAft>
                <a:buClr>
                  <a:schemeClr val="bg1"/>
                </a:buClr>
                <a:buSzPts val="1100"/>
                <a:buFont typeface="Arial" panose="020B0604020202020204" pitchFamily="34" charset="0"/>
                <a:buChar char="•"/>
              </a:pPr>
              <a:r>
                <a:rPr lang="en" sz="1100" b="1" dirty="0">
                  <a:latin typeface="Muli"/>
                  <a:ea typeface="Muli"/>
                  <a:cs typeface="Muli"/>
                  <a:sym typeface="Muli"/>
                </a:rPr>
                <a:t>Quality engineer</a:t>
              </a:r>
            </a:p>
            <a:p>
              <a:pPr marL="171450" lvl="0" indent="-171450" algn="l" rtl="0">
                <a:spcBef>
                  <a:spcPts val="400"/>
                </a:spcBef>
                <a:spcAft>
                  <a:spcPts val="400"/>
                </a:spcAft>
                <a:buClr>
                  <a:schemeClr val="bg1"/>
                </a:buClr>
                <a:buSzPts val="1100"/>
                <a:buFont typeface="Arial" panose="020B0604020202020204" pitchFamily="34" charset="0"/>
                <a:buChar char="•"/>
              </a:pPr>
              <a:r>
                <a:rPr lang="en" sz="1100" b="1" dirty="0">
                  <a:latin typeface="Muli"/>
                  <a:ea typeface="Muli"/>
                  <a:cs typeface="Muli"/>
                  <a:sym typeface="Muli"/>
                </a:rPr>
                <a:t>Devops  engineer</a:t>
              </a:r>
            </a:p>
            <a:p>
              <a:pPr marL="171450" lvl="0" indent="-171450" algn="l" rtl="0">
                <a:spcBef>
                  <a:spcPts val="400"/>
                </a:spcBef>
                <a:spcAft>
                  <a:spcPts val="400"/>
                </a:spcAft>
                <a:buClr>
                  <a:schemeClr val="bg1"/>
                </a:buClr>
                <a:buSzPts val="1100"/>
                <a:buFont typeface="Arial" panose="020B0604020202020204" pitchFamily="34" charset="0"/>
                <a:buChar char="•"/>
              </a:pPr>
              <a:r>
                <a:rPr lang="en" sz="1100" b="1" dirty="0">
                  <a:latin typeface="Muli"/>
                  <a:ea typeface="Muli"/>
                  <a:cs typeface="Muli"/>
                  <a:sym typeface="Muli"/>
                </a:rPr>
                <a:t>Marketing head</a:t>
              </a:r>
            </a:p>
            <a:p>
              <a:pPr marL="171450" lvl="0" indent="-171450" algn="l" rtl="0">
                <a:spcBef>
                  <a:spcPts val="400"/>
                </a:spcBef>
                <a:spcAft>
                  <a:spcPts val="400"/>
                </a:spcAft>
                <a:buClr>
                  <a:schemeClr val="bg1"/>
                </a:buClr>
                <a:buSzPts val="1100"/>
                <a:buFont typeface="Arial" panose="020B0604020202020204" pitchFamily="34" charset="0"/>
                <a:buChar char="•"/>
              </a:pPr>
              <a:r>
                <a:rPr lang="en" sz="1100" b="1" dirty="0">
                  <a:latin typeface="Muli"/>
                  <a:ea typeface="Muli"/>
                  <a:cs typeface="Muli"/>
                  <a:sym typeface="Muli"/>
                </a:rPr>
                <a:t>Social media advertising head</a:t>
              </a:r>
              <a:endParaRPr sz="1200" b="1" dirty="0">
                <a:latin typeface="Muli"/>
                <a:ea typeface="Muli"/>
                <a:cs typeface="Muli"/>
                <a:sym typeface="Muli"/>
              </a:endParaRPr>
            </a:p>
          </p:txBody>
        </p:sp>
        <p:sp>
          <p:nvSpPr>
            <p:cNvPr id="11" name="Google Shape;490;p43">
              <a:extLst>
                <a:ext uri="{FF2B5EF4-FFF2-40B4-BE49-F238E27FC236}">
                  <a16:creationId xmlns:a16="http://schemas.microsoft.com/office/drawing/2014/main" id="{242C109A-989F-4DC1-B715-C2F718EE9564}"/>
                </a:ext>
              </a:extLst>
            </p:cNvPr>
            <p:cNvSpPr txBox="1"/>
            <p:nvPr/>
          </p:nvSpPr>
          <p:spPr>
            <a:xfrm>
              <a:off x="1362721" y="1214362"/>
              <a:ext cx="1723800" cy="4424438"/>
            </a:xfrm>
            <a:prstGeom prst="rect">
              <a:avLst/>
            </a:prstGeom>
            <a:solidFill>
              <a:srgbClr val="050060">
                <a:alpha val="17880"/>
              </a:srgbClr>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latin typeface="Muli"/>
                  <a:ea typeface="Muli"/>
                  <a:cs typeface="Muli"/>
                  <a:sym typeface="Muli"/>
                </a:rPr>
                <a:t>Market Opportunity</a:t>
              </a:r>
            </a:p>
            <a:p>
              <a:pPr marL="171450" lvl="0" indent="-171450" algn="l" rtl="0">
                <a:spcBef>
                  <a:spcPts val="400"/>
                </a:spcBef>
                <a:spcAft>
                  <a:spcPts val="400"/>
                </a:spcAft>
                <a:buFont typeface="Arial" panose="020B0604020202020204" pitchFamily="34" charset="0"/>
                <a:buChar char="•"/>
              </a:pPr>
              <a:r>
                <a:rPr lang="en-US" sz="1100" dirty="0"/>
                <a:t>The global online learning industry is supporting massive annual growth of 19% or more per year, and it’s set to be a $243 billion industry within two years.</a:t>
              </a:r>
            </a:p>
            <a:p>
              <a:pPr marL="171450" lvl="0" indent="-171450" algn="l" rtl="0">
                <a:spcBef>
                  <a:spcPts val="400"/>
                </a:spcBef>
                <a:spcAft>
                  <a:spcPts val="400"/>
                </a:spcAft>
                <a:buFont typeface="Arial" panose="020B0604020202020204" pitchFamily="34" charset="0"/>
                <a:buChar char="•"/>
              </a:pPr>
              <a:r>
                <a:rPr lang="en-US" sz="1100" dirty="0">
                  <a:latin typeface="Muli"/>
                  <a:ea typeface="Muli"/>
                  <a:cs typeface="Muli"/>
                  <a:sym typeface="Muli"/>
                </a:rPr>
                <a:t>The major reason is, not a single product in the market is available which provides a gamut of WORK AUTOMATION, FEEDBACK,RECOMMENDATION, etc. with seamless connectivity, system scalability within affordable pricing range</a:t>
              </a:r>
            </a:p>
            <a:p>
              <a:pPr marL="171450" lvl="0" indent="-171450" algn="l" rtl="0">
                <a:spcBef>
                  <a:spcPts val="400"/>
                </a:spcBef>
                <a:spcAft>
                  <a:spcPts val="400"/>
                </a:spcAft>
                <a:buFont typeface="Arial" panose="020B0604020202020204" pitchFamily="34" charset="0"/>
                <a:buChar char="•"/>
              </a:pPr>
              <a:r>
                <a:rPr lang="en-US" sz="1100" dirty="0">
                  <a:latin typeface="Muli"/>
                  <a:ea typeface="Muli"/>
                  <a:cs typeface="Muli"/>
                  <a:sym typeface="Muli"/>
                </a:rPr>
                <a:t>According on a survey from UNESCO </a:t>
              </a:r>
              <a:r>
                <a:rPr lang="en-US" sz="1100" i="1" dirty="0">
                  <a:latin typeface="Muli"/>
                  <a:ea typeface="Muli"/>
                  <a:cs typeface="Muli"/>
                  <a:sym typeface="Muli"/>
                </a:rPr>
                <a:t>(2020). </a:t>
              </a:r>
              <a:r>
                <a:rPr lang="en-US" sz="1100" dirty="0">
                  <a:latin typeface="Muli"/>
                  <a:ea typeface="Muli"/>
                  <a:cs typeface="Muli"/>
                  <a:sym typeface="Muli"/>
                </a:rPr>
                <a:t>Millions of students reported tracking problems in current system.</a:t>
              </a:r>
            </a:p>
            <a:p>
              <a:pPr marL="171450" lvl="0" indent="-171450" algn="l" rtl="0">
                <a:spcBef>
                  <a:spcPts val="400"/>
                </a:spcBef>
                <a:spcAft>
                  <a:spcPts val="400"/>
                </a:spcAft>
                <a:buFont typeface="Arial" panose="020B0604020202020204" pitchFamily="34" charset="0"/>
                <a:buChar char="•"/>
              </a:pPr>
              <a:endParaRPr lang="en-US" sz="1000" dirty="0">
                <a:latin typeface="Muli"/>
                <a:ea typeface="Muli"/>
                <a:cs typeface="Muli"/>
                <a:sym typeface="Muli"/>
              </a:endParaRPr>
            </a:p>
            <a:p>
              <a:pPr marL="171450" lvl="0" indent="-171450" algn="l" rtl="0">
                <a:spcBef>
                  <a:spcPts val="400"/>
                </a:spcBef>
                <a:spcAft>
                  <a:spcPts val="400"/>
                </a:spcAft>
                <a:buFont typeface="Arial" panose="020B0604020202020204" pitchFamily="34" charset="0"/>
                <a:buChar char="•"/>
              </a:pPr>
              <a:endParaRPr sz="800" dirty="0">
                <a:latin typeface="Muli"/>
                <a:ea typeface="Muli"/>
                <a:cs typeface="Muli"/>
                <a:sym typeface="Muli"/>
              </a:endParaRPr>
            </a:p>
          </p:txBody>
        </p:sp>
        <p:sp>
          <p:nvSpPr>
            <p:cNvPr id="12" name="Google Shape;495;p43">
              <a:extLst>
                <a:ext uri="{FF2B5EF4-FFF2-40B4-BE49-F238E27FC236}">
                  <a16:creationId xmlns:a16="http://schemas.microsoft.com/office/drawing/2014/main" id="{1A780407-4ABA-45D2-B373-604EC72310C5}"/>
                </a:ext>
              </a:extLst>
            </p:cNvPr>
            <p:cNvSpPr/>
            <p:nvPr/>
          </p:nvSpPr>
          <p:spPr>
            <a:xfrm>
              <a:off x="2803237" y="1290552"/>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496;p43">
              <a:extLst>
                <a:ext uri="{FF2B5EF4-FFF2-40B4-BE49-F238E27FC236}">
                  <a16:creationId xmlns:a16="http://schemas.microsoft.com/office/drawing/2014/main" id="{E27B8400-A6E2-4658-B5F8-BE7717C02D46}"/>
                </a:ext>
              </a:extLst>
            </p:cNvPr>
            <p:cNvSpPr/>
            <p:nvPr/>
          </p:nvSpPr>
          <p:spPr>
            <a:xfrm>
              <a:off x="9709106" y="1290638"/>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498;p43">
              <a:extLst>
                <a:ext uri="{FF2B5EF4-FFF2-40B4-BE49-F238E27FC236}">
                  <a16:creationId xmlns:a16="http://schemas.microsoft.com/office/drawing/2014/main" id="{AF53BA91-B6DB-4FF7-B376-D95B282F1BFF}"/>
                </a:ext>
              </a:extLst>
            </p:cNvPr>
            <p:cNvSpPr/>
            <p:nvPr/>
          </p:nvSpPr>
          <p:spPr>
            <a:xfrm>
              <a:off x="7942017" y="1344984"/>
              <a:ext cx="233502" cy="171203"/>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 name="Google Shape;499;p43">
              <a:extLst>
                <a:ext uri="{FF2B5EF4-FFF2-40B4-BE49-F238E27FC236}">
                  <a16:creationId xmlns:a16="http://schemas.microsoft.com/office/drawing/2014/main" id="{8A743695-7217-4EB8-99D3-7A64FC58342A}"/>
                </a:ext>
              </a:extLst>
            </p:cNvPr>
            <p:cNvSpPr/>
            <p:nvPr/>
          </p:nvSpPr>
          <p:spPr>
            <a:xfrm>
              <a:off x="7958381" y="1358513"/>
              <a:ext cx="200774" cy="128412"/>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 name="Google Shape;500;p43">
              <a:extLst>
                <a:ext uri="{FF2B5EF4-FFF2-40B4-BE49-F238E27FC236}">
                  <a16:creationId xmlns:a16="http://schemas.microsoft.com/office/drawing/2014/main" id="{FA417F34-F1FC-4AE5-AEFF-A4C7D732593D}"/>
                </a:ext>
              </a:extLst>
            </p:cNvPr>
            <p:cNvSpPr/>
            <p:nvPr/>
          </p:nvSpPr>
          <p:spPr>
            <a:xfrm>
              <a:off x="4524789" y="1290569"/>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 name="Google Shape;512;p43">
              <a:extLst>
                <a:ext uri="{FF2B5EF4-FFF2-40B4-BE49-F238E27FC236}">
                  <a16:creationId xmlns:a16="http://schemas.microsoft.com/office/drawing/2014/main" id="{3312B543-2D8A-48EE-B513-B484AE3F5967}"/>
                </a:ext>
              </a:extLst>
            </p:cNvPr>
            <p:cNvSpPr/>
            <p:nvPr/>
          </p:nvSpPr>
          <p:spPr>
            <a:xfrm>
              <a:off x="6414894" y="1290552"/>
              <a:ext cx="83095" cy="91896"/>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513;p43">
              <a:extLst>
                <a:ext uri="{FF2B5EF4-FFF2-40B4-BE49-F238E27FC236}">
                  <a16:creationId xmlns:a16="http://schemas.microsoft.com/office/drawing/2014/main" id="{B4AC435C-44BD-49E7-B7B5-A9F000A622CA}"/>
                </a:ext>
              </a:extLst>
            </p:cNvPr>
            <p:cNvSpPr/>
            <p:nvPr/>
          </p:nvSpPr>
          <p:spPr>
            <a:xfrm>
              <a:off x="6289020" y="1304081"/>
              <a:ext cx="66100" cy="76485"/>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 name="Google Shape;514;p43">
              <a:extLst>
                <a:ext uri="{FF2B5EF4-FFF2-40B4-BE49-F238E27FC236}">
                  <a16:creationId xmlns:a16="http://schemas.microsoft.com/office/drawing/2014/main" id="{FBED3CC3-E0B4-462E-B0A4-EBFDE33DF3E4}"/>
                </a:ext>
              </a:extLst>
            </p:cNvPr>
            <p:cNvSpPr/>
            <p:nvPr/>
          </p:nvSpPr>
          <p:spPr>
            <a:xfrm>
              <a:off x="6242763" y="1435933"/>
              <a:ext cx="92836" cy="56346"/>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 name="Google Shape;515;p43">
              <a:extLst>
                <a:ext uri="{FF2B5EF4-FFF2-40B4-BE49-F238E27FC236}">
                  <a16:creationId xmlns:a16="http://schemas.microsoft.com/office/drawing/2014/main" id="{93635E7D-85E6-4D1E-A1A5-8820FF509182}"/>
                </a:ext>
              </a:extLst>
            </p:cNvPr>
            <p:cNvSpPr/>
            <p:nvPr/>
          </p:nvSpPr>
          <p:spPr>
            <a:xfrm>
              <a:off x="6356357" y="1474962"/>
              <a:ext cx="45961" cy="82451"/>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 name="Google Shape;516;p43">
              <a:extLst>
                <a:ext uri="{FF2B5EF4-FFF2-40B4-BE49-F238E27FC236}">
                  <a16:creationId xmlns:a16="http://schemas.microsoft.com/office/drawing/2014/main" id="{90DC0B5E-B219-4722-86FF-1B364E6620AE}"/>
                </a:ext>
              </a:extLst>
            </p:cNvPr>
            <p:cNvSpPr/>
            <p:nvPr/>
          </p:nvSpPr>
          <p:spPr>
            <a:xfrm>
              <a:off x="6437546" y="1411710"/>
              <a:ext cx="83417" cy="46270"/>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 name="Google Shape;517;p43">
              <a:extLst>
                <a:ext uri="{FF2B5EF4-FFF2-40B4-BE49-F238E27FC236}">
                  <a16:creationId xmlns:a16="http://schemas.microsoft.com/office/drawing/2014/main" id="{61DFA9B9-82F6-4331-AA20-30E177FBFDE0}"/>
                </a:ext>
              </a:extLst>
            </p:cNvPr>
            <p:cNvSpPr/>
            <p:nvPr/>
          </p:nvSpPr>
          <p:spPr>
            <a:xfrm>
              <a:off x="6334968" y="1371418"/>
              <a:ext cx="97565" cy="97887"/>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 name="Google Shape;512;p43">
              <a:extLst>
                <a:ext uri="{FF2B5EF4-FFF2-40B4-BE49-F238E27FC236}">
                  <a16:creationId xmlns:a16="http://schemas.microsoft.com/office/drawing/2014/main" id="{B5CC2E2C-A7B5-4B90-ADE5-2CBD5D2696CE}"/>
                </a:ext>
              </a:extLst>
            </p:cNvPr>
            <p:cNvSpPr/>
            <p:nvPr/>
          </p:nvSpPr>
          <p:spPr>
            <a:xfrm>
              <a:off x="8062730" y="2886566"/>
              <a:ext cx="83095" cy="91896"/>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 name="Google Shape;513;p43">
              <a:extLst>
                <a:ext uri="{FF2B5EF4-FFF2-40B4-BE49-F238E27FC236}">
                  <a16:creationId xmlns:a16="http://schemas.microsoft.com/office/drawing/2014/main" id="{5F8495F8-9CF5-4CB2-8F79-C16B9057C3B4}"/>
                </a:ext>
              </a:extLst>
            </p:cNvPr>
            <p:cNvSpPr/>
            <p:nvPr/>
          </p:nvSpPr>
          <p:spPr>
            <a:xfrm>
              <a:off x="7936856" y="2900095"/>
              <a:ext cx="66100" cy="76485"/>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 name="Google Shape;514;p43">
              <a:extLst>
                <a:ext uri="{FF2B5EF4-FFF2-40B4-BE49-F238E27FC236}">
                  <a16:creationId xmlns:a16="http://schemas.microsoft.com/office/drawing/2014/main" id="{D418BFDC-E654-43FC-A3CA-C956476EFF70}"/>
                </a:ext>
              </a:extLst>
            </p:cNvPr>
            <p:cNvSpPr/>
            <p:nvPr/>
          </p:nvSpPr>
          <p:spPr>
            <a:xfrm>
              <a:off x="7890599" y="3031947"/>
              <a:ext cx="92836" cy="56346"/>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 name="Google Shape;515;p43">
              <a:extLst>
                <a:ext uri="{FF2B5EF4-FFF2-40B4-BE49-F238E27FC236}">
                  <a16:creationId xmlns:a16="http://schemas.microsoft.com/office/drawing/2014/main" id="{A2172663-6789-4365-9692-1BEB443A6526}"/>
                </a:ext>
              </a:extLst>
            </p:cNvPr>
            <p:cNvSpPr/>
            <p:nvPr/>
          </p:nvSpPr>
          <p:spPr>
            <a:xfrm>
              <a:off x="8004193" y="3070976"/>
              <a:ext cx="45961" cy="82451"/>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 name="Google Shape;516;p43">
              <a:extLst>
                <a:ext uri="{FF2B5EF4-FFF2-40B4-BE49-F238E27FC236}">
                  <a16:creationId xmlns:a16="http://schemas.microsoft.com/office/drawing/2014/main" id="{29D09525-3E1D-4C7D-A00E-B6F9B4776B31}"/>
                </a:ext>
              </a:extLst>
            </p:cNvPr>
            <p:cNvSpPr/>
            <p:nvPr/>
          </p:nvSpPr>
          <p:spPr>
            <a:xfrm>
              <a:off x="8085382" y="3007724"/>
              <a:ext cx="83417" cy="46270"/>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936482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1301</Words>
  <Application>Microsoft Office PowerPoint</Application>
  <PresentationFormat>Widescreen</PresentationFormat>
  <Paragraphs>112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Lexend Deca</vt:lpstr>
      <vt:lpstr>Libre Baskerville</vt:lpstr>
      <vt:lpstr>Muli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Shubham Malviya</cp:lastModifiedBy>
  <cp:revision>5</cp:revision>
  <dcterms:created xsi:type="dcterms:W3CDTF">2021-07-29T07:28:42Z</dcterms:created>
  <dcterms:modified xsi:type="dcterms:W3CDTF">2021-07-30T04:07:38Z</dcterms:modified>
</cp:coreProperties>
</file>