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08"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1575582" y="1009821"/>
            <a:ext cx="8596316" cy="6309420"/>
          </a:xfrm>
          <a:prstGeom prst="rect">
            <a:avLst/>
          </a:prstGeom>
          <a:noFill/>
        </p:spPr>
        <p:txBody>
          <a:bodyPr wrap="square" rtlCol="0">
            <a:spAutoFit/>
          </a:bodyPr>
          <a:lstStyle/>
          <a:p>
            <a:pPr algn="ctr"/>
            <a:r>
              <a:rPr lang="en-IN" sz="2800" b="1" dirty="0">
                <a:latin typeface="Arial Black" panose="020B0A04020102020204" pitchFamily="34" charset="0"/>
              </a:rPr>
              <a:t>TEAM MINERVA</a:t>
            </a:r>
          </a:p>
          <a:p>
            <a:r>
              <a:rPr lang="en-IN" sz="2600" b="1" dirty="0">
                <a:latin typeface="Calisto MT" panose="02040603050505030304" pitchFamily="18" charset="0"/>
              </a:rPr>
              <a:t>Members –</a:t>
            </a:r>
            <a:r>
              <a:rPr lang="en-IN" sz="2200" b="1" dirty="0">
                <a:latin typeface="Calisto MT" panose="02040603050505030304" pitchFamily="18" charset="0"/>
              </a:rPr>
              <a:t> </a:t>
            </a:r>
          </a:p>
          <a:p>
            <a:r>
              <a:rPr lang="en-IN" sz="2200" dirty="0">
                <a:solidFill>
                  <a:srgbClr val="202124"/>
                </a:solidFill>
                <a:effectLst/>
                <a:latin typeface="Calisto MT" panose="02040603050505030304" pitchFamily="18" charset="0"/>
                <a:ea typeface="Times New Roman" panose="02020603050405020304" pitchFamily="18" charset="0"/>
                <a:cs typeface="Mangal" panose="02040503050203030202" pitchFamily="18" charset="0"/>
              </a:rPr>
              <a:t>1. ABHINAV MADHAV JASRASARIA ( LEADER)</a:t>
            </a:r>
          </a:p>
          <a:p>
            <a:r>
              <a:rPr lang="en-IN" sz="2200" dirty="0">
                <a:solidFill>
                  <a:srgbClr val="202124"/>
                </a:solidFill>
                <a:latin typeface="Calisto MT" panose="02040603050505030304" pitchFamily="18" charset="0"/>
                <a:ea typeface="Times New Roman" panose="02020603050405020304" pitchFamily="18" charset="0"/>
                <a:cs typeface="Mangal" panose="02040503050203030202" pitchFamily="18" charset="0"/>
              </a:rPr>
              <a:t>      6901771247</a:t>
            </a:r>
          </a:p>
          <a:p>
            <a:r>
              <a:rPr lang="en-IN" sz="2200" dirty="0">
                <a:solidFill>
                  <a:srgbClr val="202124"/>
                </a:solidFill>
                <a:effectLst/>
                <a:latin typeface="Calisto MT" panose="02040603050505030304" pitchFamily="18" charset="0"/>
                <a:ea typeface="Times New Roman" panose="02020603050405020304" pitchFamily="18" charset="0"/>
                <a:cs typeface="Mangal" panose="02040503050203030202" pitchFamily="18" charset="0"/>
              </a:rPr>
              <a:t>2. </a:t>
            </a:r>
            <a:r>
              <a:rPr lang="en-IN" sz="2200" dirty="0">
                <a:solidFill>
                  <a:srgbClr val="202124"/>
                </a:solidFill>
                <a:latin typeface="Calisto MT" panose="02040603050505030304" pitchFamily="18" charset="0"/>
                <a:ea typeface="Times New Roman" panose="02020603050405020304" pitchFamily="18" charset="0"/>
                <a:cs typeface="Mangal" panose="02040503050203030202" pitchFamily="18" charset="0"/>
              </a:rPr>
              <a:t>VARUN GATTU</a:t>
            </a:r>
            <a:endParaRPr lang="en-IN" sz="2200" dirty="0">
              <a:solidFill>
                <a:srgbClr val="202124"/>
              </a:solidFill>
              <a:effectLst/>
              <a:latin typeface="Calisto MT" panose="02040603050505030304" pitchFamily="18" charset="0"/>
              <a:ea typeface="Times New Roman" panose="02020603050405020304" pitchFamily="18" charset="0"/>
              <a:cs typeface="Mangal" panose="02040503050203030202" pitchFamily="18" charset="0"/>
            </a:endParaRPr>
          </a:p>
          <a:p>
            <a:r>
              <a:rPr lang="en-IN" sz="2200" dirty="0">
                <a:solidFill>
                  <a:srgbClr val="202124"/>
                </a:solidFill>
                <a:latin typeface="Calisto MT" panose="02040603050505030304" pitchFamily="18" charset="0"/>
                <a:ea typeface="Times New Roman" panose="02020603050405020304" pitchFamily="18" charset="0"/>
                <a:cs typeface="Mangal" panose="02040503050203030202" pitchFamily="18" charset="0"/>
              </a:rPr>
              <a:t>      8897063003</a:t>
            </a:r>
          </a:p>
          <a:p>
            <a:r>
              <a:rPr lang="en-IN" sz="2200" dirty="0">
                <a:solidFill>
                  <a:srgbClr val="202124"/>
                </a:solidFill>
                <a:effectLst/>
                <a:latin typeface="Calisto MT" panose="02040603050505030304" pitchFamily="18" charset="0"/>
                <a:ea typeface="Times New Roman" panose="02020603050405020304" pitchFamily="18" charset="0"/>
                <a:cs typeface="Mangal" panose="02040503050203030202" pitchFamily="18" charset="0"/>
              </a:rPr>
              <a:t>3. </a:t>
            </a:r>
            <a:r>
              <a:rPr lang="en-IN" sz="2200" dirty="0">
                <a:solidFill>
                  <a:srgbClr val="202124"/>
                </a:solidFill>
                <a:latin typeface="Calisto MT" panose="02040603050505030304" pitchFamily="18" charset="0"/>
                <a:ea typeface="Times New Roman" panose="02020603050405020304" pitchFamily="18" charset="0"/>
                <a:cs typeface="Mangal" panose="02040503050203030202" pitchFamily="18" charset="0"/>
              </a:rPr>
              <a:t>VARUN JINDAL</a:t>
            </a:r>
            <a:r>
              <a:rPr lang="en-IN" sz="2200" dirty="0">
                <a:solidFill>
                  <a:srgbClr val="202124"/>
                </a:solidFill>
                <a:effectLst/>
                <a:latin typeface="Calisto MT" panose="02040603050505030304" pitchFamily="18" charset="0"/>
                <a:ea typeface="Times New Roman" panose="02020603050405020304" pitchFamily="18" charset="0"/>
                <a:cs typeface="Mangal" panose="02040503050203030202" pitchFamily="18" charset="0"/>
              </a:rPr>
              <a:t> </a:t>
            </a:r>
          </a:p>
          <a:p>
            <a:r>
              <a:rPr lang="en-IN" sz="2200" dirty="0">
                <a:solidFill>
                  <a:srgbClr val="202124"/>
                </a:solidFill>
                <a:latin typeface="Calisto MT" panose="02040603050505030304" pitchFamily="18" charset="0"/>
                <a:ea typeface="Times New Roman" panose="02020603050405020304" pitchFamily="18" charset="0"/>
                <a:cs typeface="Mangal" panose="02040503050203030202" pitchFamily="18" charset="0"/>
              </a:rPr>
              <a:t>      8527665882</a:t>
            </a:r>
          </a:p>
          <a:p>
            <a:r>
              <a:rPr lang="en-IN" sz="2200" dirty="0">
                <a:effectLst/>
                <a:latin typeface="Calisto MT" panose="02040603050505030304" pitchFamily="18" charset="0"/>
                <a:ea typeface="Times New Roman" panose="02020603050405020304" pitchFamily="18" charset="0"/>
                <a:cs typeface="Mangal" panose="02040503050203030202" pitchFamily="18" charset="0"/>
              </a:rPr>
              <a:t>4.</a:t>
            </a:r>
            <a:r>
              <a:rPr lang="en-IN" sz="2200" dirty="0">
                <a:solidFill>
                  <a:srgbClr val="202124"/>
                </a:solidFill>
                <a:effectLst/>
                <a:latin typeface="Calisto MT" panose="02040603050505030304" pitchFamily="18" charset="0"/>
                <a:ea typeface="Times New Roman" panose="02020603050405020304" pitchFamily="18" charset="0"/>
                <a:cs typeface="Mangal" panose="02040503050203030202" pitchFamily="18" charset="0"/>
              </a:rPr>
              <a:t> RAGHAVENDRA JADHAV</a:t>
            </a:r>
          </a:p>
          <a:p>
            <a:r>
              <a:rPr lang="en-IN" sz="2200" dirty="0">
                <a:solidFill>
                  <a:srgbClr val="202124"/>
                </a:solidFill>
                <a:latin typeface="Calisto MT" panose="02040603050505030304" pitchFamily="18" charset="0"/>
                <a:ea typeface="Times New Roman" panose="02020603050405020304" pitchFamily="18" charset="0"/>
                <a:cs typeface="Mangal" panose="02040503050203030202" pitchFamily="18" charset="0"/>
              </a:rPr>
              <a:t>      9967046515</a:t>
            </a:r>
          </a:p>
          <a:p>
            <a:r>
              <a:rPr lang="en-IN" sz="2200" dirty="0">
                <a:solidFill>
                  <a:srgbClr val="202124"/>
                </a:solidFill>
                <a:effectLst/>
                <a:latin typeface="Calisto MT" panose="02040603050505030304" pitchFamily="18" charset="0"/>
                <a:ea typeface="Times New Roman" panose="02020603050405020304" pitchFamily="18" charset="0"/>
                <a:cs typeface="Mangal" panose="02040503050203030202" pitchFamily="18" charset="0"/>
              </a:rPr>
              <a:t>5. </a:t>
            </a:r>
            <a:r>
              <a:rPr lang="en-IN" sz="2200" dirty="0">
                <a:solidFill>
                  <a:srgbClr val="202124"/>
                </a:solidFill>
                <a:latin typeface="Calisto MT" panose="02040603050505030304" pitchFamily="18" charset="0"/>
                <a:ea typeface="Times New Roman" panose="02020603050405020304" pitchFamily="18" charset="0"/>
                <a:cs typeface="Mangal" panose="02040503050203030202" pitchFamily="18" charset="0"/>
              </a:rPr>
              <a:t>NAGA VENKATA SAI RUTHVIK KASI</a:t>
            </a:r>
            <a:endParaRPr lang="en-IN" sz="2200" dirty="0">
              <a:solidFill>
                <a:srgbClr val="202124"/>
              </a:solidFill>
              <a:effectLst/>
              <a:latin typeface="Calisto MT" panose="02040603050505030304" pitchFamily="18" charset="0"/>
              <a:ea typeface="Times New Roman" panose="02020603050405020304" pitchFamily="18" charset="0"/>
              <a:cs typeface="Mangal" panose="02040503050203030202" pitchFamily="18" charset="0"/>
            </a:endParaRPr>
          </a:p>
          <a:p>
            <a:r>
              <a:rPr lang="en-IN" sz="2200" dirty="0">
                <a:solidFill>
                  <a:srgbClr val="202124"/>
                </a:solidFill>
                <a:latin typeface="Calisto MT" panose="02040603050505030304" pitchFamily="18" charset="0"/>
                <a:ea typeface="Times New Roman" panose="02020603050405020304" pitchFamily="18" charset="0"/>
                <a:cs typeface="Mangal" panose="02040503050203030202" pitchFamily="18" charset="0"/>
              </a:rPr>
              <a:t>      +971 504130711</a:t>
            </a:r>
            <a:endParaRPr lang="en-IN" sz="2200" dirty="0">
              <a:effectLst/>
              <a:latin typeface="Calisto MT" panose="02040603050505030304" pitchFamily="18" charset="0"/>
              <a:ea typeface="Times New Roman" panose="02020603050405020304" pitchFamily="18" charset="0"/>
              <a:cs typeface="Mangal" panose="02040503050203030202" pitchFamily="18" charset="0"/>
            </a:endParaRPr>
          </a:p>
          <a:p>
            <a:endParaRPr lang="en-IN" sz="2200" b="1" dirty="0">
              <a:latin typeface="Calisto MT" panose="02040603050505030304" pitchFamily="18" charset="0"/>
            </a:endParaRPr>
          </a:p>
          <a:p>
            <a:r>
              <a:rPr lang="en-IN" sz="2600" b="1" dirty="0">
                <a:latin typeface="Footlight MT Light" panose="0204060206030A020304" pitchFamily="18" charset="0"/>
              </a:rPr>
              <a:t>Domain name – Open Innovation</a:t>
            </a:r>
          </a:p>
          <a:p>
            <a:endParaRPr lang="en-IN" sz="2600" b="1" dirty="0">
              <a:latin typeface="Calisto MT" panose="02040603050505030304" pitchFamily="18" charset="0"/>
            </a:endParaRPr>
          </a:p>
          <a:p>
            <a:r>
              <a:rPr lang="en-IN" sz="2600" b="1" dirty="0">
                <a:latin typeface="Footlight MT Light" panose="0204060206030A020304" pitchFamily="18" charset="0"/>
              </a:rPr>
              <a:t>Problem statement – Saving lives during an accident.</a:t>
            </a:r>
          </a:p>
          <a:p>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128953" y="1092805"/>
            <a:ext cx="11934092" cy="581697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ABSTRACT</a:t>
            </a:r>
          </a:p>
          <a:p>
            <a:pPr algn="ctr"/>
            <a:r>
              <a:rPr lang="en-IN" sz="3600" dirty="0">
                <a:latin typeface="Footlight MT Light" panose="0204060206030A020304" pitchFamily="18" charset="0"/>
                <a:cs typeface="Times New Roman" panose="02020603050405020304" pitchFamily="18" charset="0"/>
              </a:rPr>
              <a:t>In third world countries, driving motorbikes is common. The accidents which occur while riding a motorbike are much more fatal than while driving a car. Many people loose their lives, because they don’t reach hospital in time. Statistics show that this is the case in 27% of accidents occurring in India. Due to this we have come up with a device which can detect your accident and contact the emergency number. This device will be extremely useful if an accident occurs and it will ensure ambulance reaches you in the least time possible.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131298" y="1144588"/>
            <a:ext cx="11835619" cy="4647426"/>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NOVELTY</a:t>
            </a:r>
          </a:p>
          <a:p>
            <a:pPr algn="ctr"/>
            <a:r>
              <a:rPr lang="en-IN" sz="3600" b="1" dirty="0">
                <a:latin typeface="Footlight MT Light" panose="0204060206030A020304" pitchFamily="18" charset="0"/>
                <a:cs typeface="Times New Roman" panose="02020603050405020304" pitchFamily="18" charset="0"/>
              </a:rPr>
              <a:t>We plan on modifying motor bike helmet, in order for it to detect an accident and report it to the hospital along with the location of the accident. This will be a life saving invention and we believe that it can save many lives especially in over populated countries where people drive motor bike like India. This product has never been implemented and no kind of prototypes are available in the market. </a:t>
            </a:r>
            <a:endParaRPr lang="en-IN" sz="3600" dirty="0">
              <a:latin typeface="Footlight MT Light" panose="0204060206030A020304" pitchFamily="18" charset="0"/>
            </a:endParaRP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117232" y="1241643"/>
            <a:ext cx="11844996" cy="5201424"/>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STACK </a:t>
            </a:r>
          </a:p>
          <a:p>
            <a:r>
              <a:rPr lang="en-IN" sz="3600" u="sng" dirty="0">
                <a:latin typeface="Footlight MT Light" panose="0204060206030A020304" pitchFamily="18" charset="0"/>
                <a:cs typeface="Times New Roman" panose="02020603050405020304" pitchFamily="18" charset="0"/>
              </a:rPr>
              <a:t>Microcontroller</a:t>
            </a:r>
            <a:r>
              <a:rPr lang="en-IN" sz="3600" dirty="0">
                <a:latin typeface="Footlight MT Light" panose="0204060206030A020304" pitchFamily="18" charset="0"/>
                <a:cs typeface="Times New Roman" panose="02020603050405020304" pitchFamily="18" charset="0"/>
              </a:rPr>
              <a:t>: Arduino uno </a:t>
            </a:r>
          </a:p>
          <a:p>
            <a:r>
              <a:rPr lang="en-IN" sz="3600" u="sng" dirty="0">
                <a:latin typeface="Footlight MT Light" panose="0204060206030A020304" pitchFamily="18" charset="0"/>
                <a:cs typeface="Times New Roman" panose="02020603050405020304" pitchFamily="18" charset="0"/>
              </a:rPr>
              <a:t>GSM Module</a:t>
            </a:r>
            <a:r>
              <a:rPr lang="en-IN" sz="3600" dirty="0">
                <a:latin typeface="Footlight MT Light" panose="0204060206030A020304" pitchFamily="18" charset="0"/>
                <a:cs typeface="Times New Roman" panose="02020603050405020304" pitchFamily="18" charset="0"/>
              </a:rPr>
              <a:t>: SIM 900AGPS </a:t>
            </a:r>
          </a:p>
          <a:p>
            <a:r>
              <a:rPr lang="en-IN" sz="3600" u="sng" dirty="0">
                <a:latin typeface="Footlight MT Light" panose="0204060206030A020304" pitchFamily="18" charset="0"/>
                <a:cs typeface="Times New Roman" panose="02020603050405020304" pitchFamily="18" charset="0"/>
              </a:rPr>
              <a:t>Module</a:t>
            </a:r>
            <a:r>
              <a:rPr lang="en-IN" sz="3600" dirty="0">
                <a:latin typeface="Footlight MT Light" panose="0204060206030A020304" pitchFamily="18" charset="0"/>
                <a:cs typeface="Times New Roman" panose="02020603050405020304" pitchFamily="18" charset="0"/>
              </a:rPr>
              <a:t>: AB6 </a:t>
            </a:r>
          </a:p>
          <a:p>
            <a:r>
              <a:rPr lang="en-IN" sz="3600" u="sng" dirty="0" err="1">
                <a:latin typeface="Footlight MT Light" panose="0204060206030A020304" pitchFamily="18" charset="0"/>
                <a:cs typeface="Times New Roman" panose="02020603050405020304" pitchFamily="18" charset="0"/>
              </a:rPr>
              <a:t>Rhydo</a:t>
            </a:r>
            <a:r>
              <a:rPr lang="en-IN" sz="3600" u="sng" dirty="0">
                <a:latin typeface="Footlight MT Light" panose="0204060206030A020304" pitchFamily="18" charset="0"/>
                <a:cs typeface="Times New Roman" panose="02020603050405020304" pitchFamily="18" charset="0"/>
              </a:rPr>
              <a:t> </a:t>
            </a:r>
            <a:r>
              <a:rPr lang="en-IN" sz="3600" u="sng" dirty="0" err="1">
                <a:latin typeface="Footlight MT Light" panose="0204060206030A020304" pitchFamily="18" charset="0"/>
                <a:cs typeface="Times New Roman" panose="02020603050405020304" pitchFamily="18" charset="0"/>
              </a:rPr>
              <a:t>labz</a:t>
            </a:r>
            <a:r>
              <a:rPr lang="en-IN" sz="3600" u="sng" dirty="0">
                <a:latin typeface="Footlight MT Light" panose="0204060206030A020304" pitchFamily="18" charset="0"/>
                <a:cs typeface="Times New Roman" panose="02020603050405020304" pitchFamily="18" charset="0"/>
              </a:rPr>
              <a:t> </a:t>
            </a:r>
            <a:r>
              <a:rPr lang="en-IN" sz="3600" u="sng" dirty="0" err="1">
                <a:latin typeface="Footlight MT Light" panose="0204060206030A020304" pitchFamily="18" charset="0"/>
                <a:cs typeface="Times New Roman" panose="02020603050405020304" pitchFamily="18" charset="0"/>
              </a:rPr>
              <a:t>arduino</a:t>
            </a:r>
            <a:r>
              <a:rPr lang="en-IN" sz="3600" u="sng" dirty="0">
                <a:latin typeface="Footlight MT Light" panose="0204060206030A020304" pitchFamily="18" charset="0"/>
                <a:cs typeface="Times New Roman" panose="02020603050405020304" pitchFamily="18" charset="0"/>
              </a:rPr>
              <a:t> </a:t>
            </a:r>
            <a:r>
              <a:rPr lang="en-IN" sz="3600" u="sng" dirty="0" err="1">
                <a:latin typeface="Footlight MT Light" panose="0204060206030A020304" pitchFamily="18" charset="0"/>
                <a:cs typeface="Times New Roman" panose="02020603050405020304" pitchFamily="18" charset="0"/>
              </a:rPr>
              <a:t>sheildApp</a:t>
            </a:r>
            <a:r>
              <a:rPr lang="en-IN" sz="3600" u="sng" dirty="0">
                <a:latin typeface="Footlight MT Light" panose="0204060206030A020304" pitchFamily="18" charset="0"/>
                <a:cs typeface="Times New Roman" panose="02020603050405020304" pitchFamily="18" charset="0"/>
              </a:rPr>
              <a:t> developed in</a:t>
            </a:r>
            <a:r>
              <a:rPr lang="en-IN" sz="3600" dirty="0">
                <a:latin typeface="Footlight MT Light" panose="0204060206030A020304" pitchFamily="18" charset="0"/>
                <a:cs typeface="Times New Roman" panose="02020603050405020304" pitchFamily="18" charset="0"/>
              </a:rPr>
              <a:t>: Android app </a:t>
            </a:r>
          </a:p>
          <a:p>
            <a:r>
              <a:rPr lang="en-IN" sz="3600" u="sng" dirty="0">
                <a:latin typeface="Footlight MT Light" panose="0204060206030A020304" pitchFamily="18" charset="0"/>
                <a:cs typeface="Times New Roman" panose="02020603050405020304" pitchFamily="18" charset="0"/>
              </a:rPr>
              <a:t>Studio Maps</a:t>
            </a:r>
            <a:r>
              <a:rPr lang="en-IN" sz="3600" dirty="0">
                <a:latin typeface="Footlight MT Light" panose="0204060206030A020304" pitchFamily="18" charset="0"/>
                <a:cs typeface="Times New Roman" panose="02020603050405020304" pitchFamily="18" charset="0"/>
              </a:rPr>
              <a:t>: Google Maps </a:t>
            </a:r>
          </a:p>
          <a:p>
            <a:r>
              <a:rPr lang="en-IN" sz="3600" u="sng" dirty="0">
                <a:latin typeface="Footlight MT Light" panose="0204060206030A020304" pitchFamily="18" charset="0"/>
                <a:cs typeface="Times New Roman" panose="02020603050405020304" pitchFamily="18" charset="0"/>
              </a:rPr>
              <a:t>Sensor</a:t>
            </a:r>
            <a:r>
              <a:rPr lang="en-IN" sz="3600" dirty="0">
                <a:latin typeface="Footlight MT Light" panose="0204060206030A020304" pitchFamily="18" charset="0"/>
                <a:cs typeface="Times New Roman" panose="02020603050405020304" pitchFamily="18" charset="0"/>
              </a:rPr>
              <a:t>: GPS tracking sensor, </a:t>
            </a:r>
            <a:r>
              <a:rPr lang="en-IN" sz="3600" b="0" i="0" dirty="0">
                <a:solidFill>
                  <a:srgbClr val="202124"/>
                </a:solidFill>
                <a:effectLst/>
                <a:latin typeface="Footlight MT Light" panose="0204060206030A020304" pitchFamily="18" charset="0"/>
              </a:rPr>
              <a:t>GY-53 VL53L0X Laser detecting sensor</a:t>
            </a:r>
          </a:p>
          <a:p>
            <a:r>
              <a:rPr lang="en-IN" sz="3600" u="sng" dirty="0">
                <a:solidFill>
                  <a:srgbClr val="202124"/>
                </a:solidFill>
                <a:latin typeface="Footlight MT Light" panose="0204060206030A020304" pitchFamily="18" charset="0"/>
                <a:cs typeface="Times New Roman" panose="02020603050405020304" pitchFamily="18" charset="0"/>
              </a:rPr>
              <a:t>Source</a:t>
            </a:r>
            <a:r>
              <a:rPr lang="en-IN" sz="3600" dirty="0">
                <a:solidFill>
                  <a:srgbClr val="202124"/>
                </a:solidFill>
                <a:latin typeface="Footlight MT Light" panose="0204060206030A020304" pitchFamily="18" charset="0"/>
                <a:cs typeface="Times New Roman" panose="02020603050405020304" pitchFamily="18" charset="0"/>
              </a:rPr>
              <a:t>: Solar </a:t>
            </a:r>
            <a:r>
              <a:rPr lang="en-IN" sz="3600" dirty="0" err="1">
                <a:solidFill>
                  <a:srgbClr val="202124"/>
                </a:solidFill>
                <a:latin typeface="Footlight MT Light" panose="0204060206030A020304" pitchFamily="18" charset="0"/>
                <a:cs typeface="Times New Roman" panose="02020603050405020304" pitchFamily="18" charset="0"/>
              </a:rPr>
              <a:t>Pannel</a:t>
            </a:r>
            <a:endParaRPr lang="en-IN" sz="3600" dirty="0">
              <a:latin typeface="Footlight MT Light" panose="0204060206030A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65649" y="1082388"/>
            <a:ext cx="12065391" cy="513986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IMPLEMENTATION</a:t>
            </a:r>
          </a:p>
          <a:p>
            <a:pPr algn="ctr"/>
            <a:r>
              <a:rPr lang="en-IN" sz="3600" b="1" dirty="0">
                <a:latin typeface="Footlight MT Light" panose="0204060206030A020304" pitchFamily="18" charset="0"/>
                <a:cs typeface="Times New Roman" panose="02020603050405020304" pitchFamily="18" charset="0"/>
              </a:rPr>
              <a:t>It can be implemented all over the world, especially in countries where people drive more motor bikes like India, Thailand etc. People will accept it with open hands and it will be an industrial revolution because today’s generation doesn’t compromise when it comes to safety of their </a:t>
            </a:r>
            <a:r>
              <a:rPr lang="en-IN" sz="3600" b="1" dirty="0" err="1">
                <a:latin typeface="Footlight MT Light" panose="0204060206030A020304" pitchFamily="18" charset="0"/>
                <a:cs typeface="Times New Roman" panose="02020603050405020304" pitchFamily="18" charset="0"/>
              </a:rPr>
              <a:t>lifes</a:t>
            </a:r>
            <a:r>
              <a:rPr lang="en-IN" sz="3600" b="1" dirty="0">
                <a:latin typeface="Footlight MT Light" panose="0204060206030A020304" pitchFamily="18" charset="0"/>
                <a:cs typeface="Times New Roman" panose="02020603050405020304" pitchFamily="18" charset="0"/>
              </a:rPr>
              <a:t>. This product can be sold online as well as in the normal helmet selling stores. As it charges on its own using solar energy, its much more easier to use.</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58B799E4-47DF-48A3-A73C-481BC0EDF3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414" y="1825625"/>
            <a:ext cx="5439172" cy="4351338"/>
          </a:xfrm>
        </p:spPr>
      </p:pic>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107852" y="949899"/>
            <a:ext cx="11999742"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pic>
        <p:nvPicPr>
          <p:cNvPr id="10" name="Picture 9">
            <a:extLst>
              <a:ext uri="{FF2B5EF4-FFF2-40B4-BE49-F238E27FC236}">
                <a16:creationId xmlns:a16="http://schemas.microsoft.com/office/drawing/2014/main" id="{E08B25C7-EF82-4449-847F-0E909A89DD6C}"/>
              </a:ext>
            </a:extLst>
          </p:cNvPr>
          <p:cNvPicPr>
            <a:picLocks noChangeAspect="1"/>
          </p:cNvPicPr>
          <p:nvPr/>
        </p:nvPicPr>
        <p:blipFill rotWithShape="1">
          <a:blip r:embed="rId2">
            <a:extLst>
              <a:ext uri="{28A0092B-C50C-407E-A947-70E740481C1C}">
                <a14:useLocalDpi xmlns:a14="http://schemas.microsoft.com/office/drawing/2010/main" val="0"/>
              </a:ext>
            </a:extLst>
          </a:blip>
          <a:srcRect l="28940" t="20410" r="28065" b="13094"/>
          <a:stretch/>
        </p:blipFill>
        <p:spPr>
          <a:xfrm>
            <a:off x="211015" y="1854276"/>
            <a:ext cx="3685736" cy="4560276"/>
          </a:xfrm>
          <a:prstGeom prst="rect">
            <a:avLst/>
          </a:prstGeom>
        </p:spPr>
      </p:pic>
      <p:sp>
        <p:nvSpPr>
          <p:cNvPr id="11" name="TextBox 10">
            <a:extLst>
              <a:ext uri="{FF2B5EF4-FFF2-40B4-BE49-F238E27FC236}">
                <a16:creationId xmlns:a16="http://schemas.microsoft.com/office/drawing/2014/main" id="{A3E9ADA3-E40C-40CB-89E8-23B05B5B0C32}"/>
              </a:ext>
            </a:extLst>
          </p:cNvPr>
          <p:cNvSpPr txBox="1"/>
          <p:nvPr/>
        </p:nvSpPr>
        <p:spPr>
          <a:xfrm>
            <a:off x="4253132" y="1946031"/>
            <a:ext cx="7648136" cy="3785652"/>
          </a:xfrm>
          <a:prstGeom prst="rect">
            <a:avLst/>
          </a:prstGeom>
          <a:noFill/>
        </p:spPr>
        <p:txBody>
          <a:bodyPr wrap="square" rtlCol="0">
            <a:spAutoFit/>
          </a:bodyPr>
          <a:lstStyle/>
          <a:p>
            <a:r>
              <a:rPr lang="en-US" sz="2400" dirty="0">
                <a:latin typeface="Footlight MT Light" panose="0204060206030A020304" pitchFamily="18" charset="0"/>
              </a:rPr>
              <a:t>While the cost varies from helmet to helmet, the estimated cost would be somewhere around 400 to 450 rupees more than the cost of the helmet </a:t>
            </a:r>
            <a:r>
              <a:rPr lang="en-US" sz="2400" dirty="0" err="1">
                <a:latin typeface="Footlight MT Light" panose="0204060206030A020304" pitchFamily="18" charset="0"/>
              </a:rPr>
              <a:t>chasis</a:t>
            </a:r>
            <a:r>
              <a:rPr lang="en-US" sz="2400" dirty="0">
                <a:latin typeface="Footlight MT Light" panose="0204060206030A020304" pitchFamily="18" charset="0"/>
              </a:rPr>
              <a:t>. We believe that 500 rupees should not matter when it comes to saving ones life and people will not hesitate to buy the product. India in itself with 37 million motorcycles has a huge market for our product. Not only this we can expand the same product to countries like China, Indonesia and Vietnam having 34 million, 107 million and 97 million motorcycles respectively. </a:t>
            </a:r>
            <a:endParaRPr lang="en-IN" sz="2400" dirty="0">
              <a:latin typeface="Footlight MT Light" panose="0204060206030A020304" pitchFamily="18" charset="0"/>
            </a:endParaRPr>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3801121" y="2669532"/>
            <a:ext cx="458975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2CE5175B-5839-444A-8BAB-B53DA19A5D67}"/>
              </a:ext>
            </a:extLst>
          </p:cNvPr>
          <p:cNvSpPr txBox="1"/>
          <p:nvPr/>
        </p:nvSpPr>
        <p:spPr>
          <a:xfrm>
            <a:off x="365760" y="1212724"/>
            <a:ext cx="11558954" cy="4739759"/>
          </a:xfrm>
          <a:prstGeom prst="rect">
            <a:avLst/>
          </a:prstGeom>
          <a:no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PRODUCT SAFETY</a:t>
            </a:r>
          </a:p>
          <a:p>
            <a:pPr algn="ctr"/>
            <a:r>
              <a:rPr lang="en-IN" sz="2800" b="1" dirty="0">
                <a:latin typeface="Footlight MT Light" panose="0204060206030A020304" pitchFamily="18" charset="0"/>
                <a:cs typeface="Times New Roman" panose="02020603050405020304" pitchFamily="18" charset="0"/>
              </a:rPr>
              <a:t>Our product doesn’t compromise the safety of the helmet. All the circuit is placed in between </a:t>
            </a:r>
            <a:r>
              <a:rPr lang="en-IN" sz="2800" b="1" dirty="0" err="1">
                <a:latin typeface="Footlight MT Light" panose="0204060206030A020304" pitchFamily="18" charset="0"/>
                <a:cs typeface="Times New Roman" panose="02020603050405020304" pitchFamily="18" charset="0"/>
              </a:rPr>
              <a:t>chasis</a:t>
            </a:r>
            <a:r>
              <a:rPr lang="en-IN" sz="2800" b="1" dirty="0">
                <a:latin typeface="Footlight MT Light" panose="0204060206030A020304" pitchFamily="18" charset="0"/>
                <a:cs typeface="Times New Roman" panose="02020603050405020304" pitchFamily="18" charset="0"/>
              </a:rPr>
              <a:t> and inner cushion of the helmet. With a sensor on left, right and in front of the helmet, it will make sure to send the message and GPS location even in the worst case </a:t>
            </a:r>
            <a:r>
              <a:rPr lang="en-IN" sz="2800" b="1" dirty="0" err="1">
                <a:latin typeface="Footlight MT Light" panose="0204060206030A020304" pitchFamily="18" charset="0"/>
                <a:cs typeface="Times New Roman" panose="02020603050405020304" pitchFamily="18" charset="0"/>
              </a:rPr>
              <a:t>senarios</a:t>
            </a:r>
            <a:r>
              <a:rPr lang="en-IN" sz="2800" b="1" dirty="0">
                <a:latin typeface="Footlight MT Light" panose="0204060206030A020304" pitchFamily="18" charset="0"/>
                <a:cs typeface="Times New Roman" panose="02020603050405020304" pitchFamily="18" charset="0"/>
              </a:rPr>
              <a:t>. </a:t>
            </a:r>
          </a:p>
          <a:p>
            <a:pPr algn="ctr"/>
            <a:endParaRPr lang="en-IN" sz="2800" b="1" dirty="0">
              <a:latin typeface="Times New Roman" panose="02020603050405020304" pitchFamily="18" charset="0"/>
              <a:cs typeface="Times New Roman" panose="02020603050405020304" pitchFamily="18" charset="0"/>
            </a:endParaRPr>
          </a:p>
          <a:p>
            <a:pPr algn="ctr"/>
            <a:r>
              <a:rPr lang="en-IN" sz="4400" b="1" dirty="0">
                <a:latin typeface="Times New Roman" panose="02020603050405020304" pitchFamily="18" charset="0"/>
                <a:cs typeface="Times New Roman" panose="02020603050405020304" pitchFamily="18" charset="0"/>
              </a:rPr>
              <a:t>FUTURE ADVANCEMENTS</a:t>
            </a:r>
          </a:p>
          <a:p>
            <a:pPr algn="ctr"/>
            <a:r>
              <a:rPr lang="en-IN" sz="2800" b="1" dirty="0">
                <a:latin typeface="Footlight MT Light" panose="0204060206030A020304" pitchFamily="18" charset="0"/>
                <a:cs typeface="Times New Roman" panose="02020603050405020304" pitchFamily="18" charset="0"/>
              </a:rPr>
              <a:t>In the future this device can be updated to contact the nearby hospital rather than the emergency number.</a:t>
            </a:r>
          </a:p>
          <a:p>
            <a:pPr algn="ctr"/>
            <a:endParaRPr lang="en-IN" sz="1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7F583E-B9EA-4B40-90FD-2D33201D2834}"/>
              </a:ext>
            </a:extLst>
          </p:cNvPr>
          <p:cNvSpPr txBox="1"/>
          <p:nvPr/>
        </p:nvSpPr>
        <p:spPr>
          <a:xfrm>
            <a:off x="577948" y="347021"/>
            <a:ext cx="6182750" cy="369332"/>
          </a:xfrm>
          <a:prstGeom prst="rect">
            <a:avLst/>
          </a:prstGeom>
          <a:noFill/>
        </p:spPr>
        <p:txBody>
          <a:bodyPr wrap="square">
            <a:spAutoFit/>
          </a:bodyPr>
          <a:lstStyle/>
          <a:p>
            <a:r>
              <a:rPr lang="en-IN" sz="1800" b="1" dirty="0">
                <a:solidFill>
                  <a:schemeClr val="bg1"/>
                </a:solidFill>
                <a:latin typeface="Times New Roman" panose="02020603050405020304" pitchFamily="18" charset="0"/>
                <a:cs typeface="Times New Roman" panose="02020603050405020304" pitchFamily="18" charset="0"/>
              </a:rPr>
              <a:t>SLIDE  7</a:t>
            </a: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561</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Calibri Light</vt:lpstr>
      <vt:lpstr>Calisto MT</vt:lpstr>
      <vt:lpstr>Footlight MT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Abhinav Madhav Jasrasaria</cp:lastModifiedBy>
  <cp:revision>5</cp:revision>
  <dcterms:created xsi:type="dcterms:W3CDTF">2021-07-29T07:28:42Z</dcterms:created>
  <dcterms:modified xsi:type="dcterms:W3CDTF">2021-07-30T04:18:53Z</dcterms:modified>
</cp:coreProperties>
</file>