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e560eb87c2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e560eb87c2_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560eb87c2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e560eb87c2_3_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560eb87c2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e560eb87c2_3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560eb87c2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e560eb87c2_3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560eb87c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e560eb87c2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560eb87c2_3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e560eb87c2_3_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9pPr>
          </a:lstStyle>
          <a:p/>
        </p:txBody>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t/>
            </a:r>
            <a:endParaRPr sz="1100"/>
          </a:p>
        </p:txBody>
      </p:sp>
      <p:sp>
        <p:nvSpPr>
          <p:cNvPr id="130" name="Google Shape;130;p2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t/>
            </a:r>
            <a:endParaRPr sz="1100"/>
          </a:p>
        </p:txBody>
      </p:sp>
      <p:pic>
        <p:nvPicPr>
          <p:cNvPr id="131" name="Google Shape;131;p25"/>
          <p:cNvPicPr preferRelativeResize="0"/>
          <p:nvPr/>
        </p:nvPicPr>
        <p:blipFill rotWithShape="1">
          <a:blip r:embed="rId3">
            <a:alphaModFix/>
          </a:blip>
          <a:srcRect b="0" l="0" r="0" t="0"/>
          <a:stretch/>
        </p:blipFill>
        <p:spPr>
          <a:xfrm>
            <a:off x="-1" y="1"/>
            <a:ext cx="9144001" cy="5143499"/>
          </a:xfrm>
          <a:prstGeom prst="rect">
            <a:avLst/>
          </a:prstGeom>
          <a:noFill/>
          <a:ln>
            <a:noFill/>
          </a:ln>
        </p:spPr>
      </p:pic>
      <p:sp>
        <p:nvSpPr>
          <p:cNvPr id="132" name="Google Shape;132;p25"/>
          <p:cNvSpPr txBox="1"/>
          <p:nvPr/>
        </p:nvSpPr>
        <p:spPr>
          <a:xfrm>
            <a:off x="472736" y="109263"/>
            <a:ext cx="4314600" cy="238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100"/>
          </a:p>
        </p:txBody>
      </p:sp>
      <p:sp>
        <p:nvSpPr>
          <p:cNvPr id="133" name="Google Shape;133;p25"/>
          <p:cNvSpPr txBox="1"/>
          <p:nvPr/>
        </p:nvSpPr>
        <p:spPr>
          <a:xfrm>
            <a:off x="177000" y="1298976"/>
            <a:ext cx="8967000" cy="2978400"/>
          </a:xfrm>
          <a:prstGeom prst="rect">
            <a:avLst/>
          </a:prstGeom>
          <a:noFill/>
          <a:ln>
            <a:noFill/>
          </a:ln>
        </p:spPr>
        <p:txBody>
          <a:bodyPr anchorCtr="0" anchor="t" bIns="34275" lIns="68575" spcFirstLastPara="1" rIns="68575" wrap="square" tIns="34275">
            <a:spAutoFit/>
          </a:bodyPr>
          <a:lstStyle/>
          <a:p>
            <a:pPr indent="-247650" lvl="0" marL="254000" marR="0" rtl="0" algn="l">
              <a:spcBef>
                <a:spcPts val="0"/>
              </a:spcBef>
              <a:spcAft>
                <a:spcPts val="0"/>
              </a:spcAft>
              <a:buClr>
                <a:schemeClr val="dk1"/>
              </a:buClr>
              <a:buSzPts val="2100"/>
              <a:buFont typeface="Arial"/>
              <a:buAutoNum type="arabicPeriod"/>
            </a:pPr>
            <a:r>
              <a:rPr lang="en" sz="2100">
                <a:solidFill>
                  <a:schemeClr val="dk1"/>
                </a:solidFill>
                <a:latin typeface="Arial"/>
                <a:ea typeface="Arial"/>
                <a:cs typeface="Arial"/>
                <a:sym typeface="Arial"/>
              </a:rPr>
              <a:t>Team Name</a:t>
            </a:r>
            <a:r>
              <a:rPr lang="en" sz="2100">
                <a:solidFill>
                  <a:schemeClr val="dk1"/>
                </a:solidFill>
              </a:rPr>
              <a:t> - </a:t>
            </a:r>
            <a:r>
              <a:rPr b="1" lang="en" sz="2100">
                <a:solidFill>
                  <a:schemeClr val="dk1"/>
                </a:solidFill>
              </a:rPr>
              <a:t>Team Hephaestus</a:t>
            </a:r>
            <a:r>
              <a:rPr b="1" lang="en" sz="2100">
                <a:solidFill>
                  <a:schemeClr val="dk1"/>
                </a:solidFill>
              </a:rPr>
              <a:t> </a:t>
            </a:r>
            <a:endParaRPr b="1" sz="11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rPr lang="en" sz="2100">
                <a:solidFill>
                  <a:schemeClr val="dk1"/>
                </a:solidFill>
                <a:latin typeface="Arial"/>
                <a:ea typeface="Arial"/>
                <a:cs typeface="Arial"/>
                <a:sym typeface="Arial"/>
              </a:rPr>
              <a:t>2. Team Members </a:t>
            </a:r>
            <a:r>
              <a:rPr lang="en" sz="2100">
                <a:solidFill>
                  <a:schemeClr val="dk1"/>
                </a:solidFill>
              </a:rPr>
              <a:t>-</a:t>
            </a:r>
            <a:endParaRPr sz="2100">
              <a:solidFill>
                <a:schemeClr val="dk1"/>
              </a:solidFill>
              <a:latin typeface="Arial"/>
              <a:ea typeface="Arial"/>
              <a:cs typeface="Arial"/>
              <a:sym typeface="Arial"/>
            </a:endParaRPr>
          </a:p>
          <a:p>
            <a:pPr indent="457200" lvl="0" marL="0" marR="0" rtl="0" algn="l">
              <a:spcBef>
                <a:spcPts val="0"/>
              </a:spcBef>
              <a:spcAft>
                <a:spcPts val="0"/>
              </a:spcAft>
              <a:buNone/>
            </a:pPr>
            <a:r>
              <a:rPr b="1" lang="en" sz="2100">
                <a:solidFill>
                  <a:schemeClr val="dk1"/>
                </a:solidFill>
              </a:rPr>
              <a:t>VENKATESHWARAN IYER (Leader) - 7032201475</a:t>
            </a:r>
            <a:endParaRPr b="1" sz="2100">
              <a:solidFill>
                <a:schemeClr val="dk1"/>
              </a:solidFill>
            </a:endParaRPr>
          </a:p>
          <a:p>
            <a:pPr indent="457200" lvl="0" marL="0" marR="0" rtl="0" algn="l">
              <a:spcBef>
                <a:spcPts val="0"/>
              </a:spcBef>
              <a:spcAft>
                <a:spcPts val="0"/>
              </a:spcAft>
              <a:buNone/>
            </a:pPr>
            <a:r>
              <a:rPr b="1" lang="en" sz="2100">
                <a:solidFill>
                  <a:schemeClr val="dk1"/>
                </a:solidFill>
              </a:rPr>
              <a:t>K. SAI RAGADEEP - 7330800536</a:t>
            </a:r>
            <a:r>
              <a:rPr b="1" lang="en" sz="2100">
                <a:solidFill>
                  <a:schemeClr val="dk1"/>
                </a:solidFill>
              </a:rPr>
              <a:t>	</a:t>
            </a:r>
            <a:endParaRPr b="1" sz="2100">
              <a:solidFill>
                <a:schemeClr val="dk1"/>
              </a:solidFill>
            </a:endParaRPr>
          </a:p>
          <a:p>
            <a:pPr indent="0" lvl="0" marL="0" marR="0" rtl="0" algn="l">
              <a:spcBef>
                <a:spcPts val="0"/>
              </a:spcBef>
              <a:spcAft>
                <a:spcPts val="0"/>
              </a:spcAft>
              <a:buNone/>
            </a:pPr>
            <a:r>
              <a:t/>
            </a:r>
            <a:endParaRPr sz="2100">
              <a:solidFill>
                <a:schemeClr val="dk1"/>
              </a:solidFill>
            </a:endParaRPr>
          </a:p>
          <a:p>
            <a:pPr indent="0" lvl="0" marL="0" marR="0" rtl="0" algn="l">
              <a:spcBef>
                <a:spcPts val="0"/>
              </a:spcBef>
              <a:spcAft>
                <a:spcPts val="0"/>
              </a:spcAft>
              <a:buNone/>
            </a:pPr>
            <a:r>
              <a:rPr lang="en" sz="2100">
                <a:solidFill>
                  <a:schemeClr val="dk1"/>
                </a:solidFill>
                <a:latin typeface="Arial"/>
                <a:ea typeface="Arial"/>
                <a:cs typeface="Arial"/>
                <a:sym typeface="Arial"/>
              </a:rPr>
              <a:t>3. Domain name </a:t>
            </a:r>
            <a:r>
              <a:rPr lang="en" sz="2100">
                <a:solidFill>
                  <a:schemeClr val="dk1"/>
                </a:solidFill>
                <a:latin typeface="Arial"/>
                <a:ea typeface="Arial"/>
                <a:cs typeface="Arial"/>
                <a:sym typeface="Arial"/>
              </a:rPr>
              <a:t>-</a:t>
            </a:r>
            <a:r>
              <a:rPr lang="en" sz="2100">
                <a:solidFill>
                  <a:schemeClr val="dk1"/>
                </a:solidFill>
                <a:latin typeface="Arial"/>
                <a:ea typeface="Arial"/>
                <a:cs typeface="Arial"/>
                <a:sym typeface="Arial"/>
              </a:rPr>
              <a:t> </a:t>
            </a:r>
            <a:r>
              <a:rPr b="1" lang="en" sz="2100">
                <a:solidFill>
                  <a:schemeClr val="dk1"/>
                </a:solidFill>
              </a:rPr>
              <a:t>Open Innovation</a:t>
            </a:r>
            <a:endParaRPr b="1" sz="1100"/>
          </a:p>
          <a:p>
            <a:pPr indent="0" lvl="0" marL="0" marR="0" rtl="0" algn="l">
              <a:spcBef>
                <a:spcPts val="0"/>
              </a:spcBef>
              <a:spcAft>
                <a:spcPts val="0"/>
              </a:spcAft>
              <a:buNone/>
            </a:pPr>
            <a:r>
              <a:t/>
            </a:r>
            <a:endParaRPr sz="2100">
              <a:solidFill>
                <a:schemeClr val="dk1"/>
              </a:solidFill>
              <a:latin typeface="Arial"/>
              <a:ea typeface="Arial"/>
              <a:cs typeface="Arial"/>
              <a:sym typeface="Arial"/>
            </a:endParaRPr>
          </a:p>
          <a:p>
            <a:pPr indent="0" lvl="0" marL="0" marR="0" rtl="0" algn="l">
              <a:spcBef>
                <a:spcPts val="0"/>
              </a:spcBef>
              <a:spcAft>
                <a:spcPts val="0"/>
              </a:spcAft>
              <a:buNone/>
            </a:pPr>
            <a:r>
              <a:rPr lang="en" sz="2100">
                <a:solidFill>
                  <a:schemeClr val="dk1"/>
                </a:solidFill>
                <a:latin typeface="Arial"/>
                <a:ea typeface="Arial"/>
                <a:cs typeface="Arial"/>
                <a:sym typeface="Arial"/>
              </a:rPr>
              <a:t>4. Problem statement - </a:t>
            </a:r>
            <a:r>
              <a:rPr b="1" lang="en" sz="2100">
                <a:solidFill>
                  <a:schemeClr val="dk1"/>
                </a:solidFill>
              </a:rPr>
              <a:t>Intelligent Car Parking and Monitoring System</a:t>
            </a:r>
            <a:endParaRPr b="1"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t/>
            </a:r>
            <a:endParaRPr sz="1100"/>
          </a:p>
        </p:txBody>
      </p:sp>
      <p:sp>
        <p:nvSpPr>
          <p:cNvPr id="139" name="Google Shape;139;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sz="1100"/>
          </a:p>
        </p:txBody>
      </p:sp>
      <p:pic>
        <p:nvPicPr>
          <p:cNvPr id="140" name="Google Shape;140;p26"/>
          <p:cNvPicPr preferRelativeResize="0"/>
          <p:nvPr/>
        </p:nvPicPr>
        <p:blipFill rotWithShape="1">
          <a:blip r:embed="rId3">
            <a:alphaModFix/>
          </a:blip>
          <a:srcRect b="0" l="0" r="0" t="0"/>
          <a:stretch/>
        </p:blipFill>
        <p:spPr>
          <a:xfrm>
            <a:off x="-1" y="1"/>
            <a:ext cx="9144001" cy="5143499"/>
          </a:xfrm>
          <a:prstGeom prst="rect">
            <a:avLst/>
          </a:prstGeom>
          <a:noFill/>
          <a:ln>
            <a:noFill/>
          </a:ln>
        </p:spPr>
      </p:pic>
      <p:sp>
        <p:nvSpPr>
          <p:cNvPr id="141" name="Google Shape;141;p26"/>
          <p:cNvSpPr txBox="1"/>
          <p:nvPr/>
        </p:nvSpPr>
        <p:spPr>
          <a:xfrm>
            <a:off x="2911635" y="78776"/>
            <a:ext cx="31761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600">
                <a:solidFill>
                  <a:schemeClr val="lt1"/>
                </a:solidFill>
                <a:latin typeface="Times New Roman"/>
                <a:ea typeface="Times New Roman"/>
                <a:cs typeface="Times New Roman"/>
                <a:sym typeface="Times New Roman"/>
              </a:rPr>
              <a:t>ABSTRACT </a:t>
            </a:r>
            <a:endParaRPr sz="1100">
              <a:solidFill>
                <a:schemeClr val="lt1"/>
              </a:solidFill>
            </a:endParaRPr>
          </a:p>
        </p:txBody>
      </p:sp>
      <p:sp>
        <p:nvSpPr>
          <p:cNvPr id="142" name="Google Shape;142;p26"/>
          <p:cNvSpPr txBox="1"/>
          <p:nvPr/>
        </p:nvSpPr>
        <p:spPr>
          <a:xfrm>
            <a:off x="72875" y="812125"/>
            <a:ext cx="886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3" name="Google Shape;143;p26"/>
          <p:cNvSpPr txBox="1"/>
          <p:nvPr/>
        </p:nvSpPr>
        <p:spPr>
          <a:xfrm>
            <a:off x="104125" y="905850"/>
            <a:ext cx="89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4" name="Google Shape;144;p26"/>
          <p:cNvSpPr txBox="1"/>
          <p:nvPr/>
        </p:nvSpPr>
        <p:spPr>
          <a:xfrm>
            <a:off x="121475" y="1250925"/>
            <a:ext cx="8756400" cy="41097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Roboto"/>
              <a:buChar char="➔"/>
            </a:pPr>
            <a:r>
              <a:rPr lang="en" sz="1500">
                <a:latin typeface="Roboto"/>
                <a:ea typeface="Roboto"/>
                <a:cs typeface="Roboto"/>
                <a:sym typeface="Roboto"/>
              </a:rPr>
              <a:t>Finding a vacant parking space is real headache, especially in crowded cities, where most parking spaces are almost always full. In these times, finding a vacant one on time is almost considered pure luck. There are already many smart systems being developed at various places to curb this chaos and make parking a bit orderly.</a:t>
            </a:r>
            <a:endParaRPr sz="1500">
              <a:latin typeface="Roboto"/>
              <a:ea typeface="Roboto"/>
              <a:cs typeface="Roboto"/>
              <a:sym typeface="Roboto"/>
            </a:endParaRPr>
          </a:p>
          <a:p>
            <a:pPr indent="0" lvl="0" marL="0" rtl="0" algn="just">
              <a:spcBef>
                <a:spcPts val="0"/>
              </a:spcBef>
              <a:spcAft>
                <a:spcPts val="0"/>
              </a:spcAft>
              <a:buNone/>
            </a:pPr>
            <a:r>
              <a:t/>
            </a:r>
            <a:endParaRPr sz="1500">
              <a:latin typeface="Roboto"/>
              <a:ea typeface="Roboto"/>
              <a:cs typeface="Roboto"/>
              <a:sym typeface="Roboto"/>
            </a:endParaRPr>
          </a:p>
          <a:p>
            <a:pPr indent="-323850" lvl="0" marL="457200" rtl="0" algn="just">
              <a:spcBef>
                <a:spcPts val="0"/>
              </a:spcBef>
              <a:spcAft>
                <a:spcPts val="0"/>
              </a:spcAft>
              <a:buSzPts val="1500"/>
              <a:buFont typeface="Roboto"/>
              <a:buChar char="➔"/>
            </a:pPr>
            <a:r>
              <a:rPr lang="en" sz="1500">
                <a:latin typeface="Roboto"/>
                <a:ea typeface="Roboto"/>
                <a:cs typeface="Roboto"/>
                <a:sym typeface="Roboto"/>
              </a:rPr>
              <a:t>But these systems that are developed rarely come at feasible prices, and are generally too complex. These systems also rarely provide customisation options to the customers. </a:t>
            </a:r>
            <a:r>
              <a:rPr lang="en" sz="1500">
                <a:solidFill>
                  <a:schemeClr val="dk1"/>
                </a:solidFill>
                <a:latin typeface="Roboto"/>
                <a:ea typeface="Roboto"/>
                <a:cs typeface="Roboto"/>
                <a:sym typeface="Roboto"/>
              </a:rPr>
              <a:t>We have studied some of the existing systems and it shows that most of the existing systems aren’t completely automated, and requires a certain degree of human intervention</a:t>
            </a:r>
            <a:endParaRPr sz="1500">
              <a:latin typeface="Roboto"/>
              <a:ea typeface="Roboto"/>
              <a:cs typeface="Roboto"/>
              <a:sym typeface="Roboto"/>
            </a:endParaRPr>
          </a:p>
          <a:p>
            <a:pPr indent="0" lvl="0" marL="0" rtl="0" algn="just">
              <a:spcBef>
                <a:spcPts val="0"/>
              </a:spcBef>
              <a:spcAft>
                <a:spcPts val="0"/>
              </a:spcAft>
              <a:buNone/>
            </a:pPr>
            <a:r>
              <a:t/>
            </a:r>
            <a:endParaRPr sz="1500">
              <a:latin typeface="Roboto"/>
              <a:ea typeface="Roboto"/>
              <a:cs typeface="Roboto"/>
              <a:sym typeface="Roboto"/>
            </a:endParaRPr>
          </a:p>
          <a:p>
            <a:pPr indent="-323850" lvl="0" marL="457200" rtl="0" algn="just">
              <a:spcBef>
                <a:spcPts val="0"/>
              </a:spcBef>
              <a:spcAft>
                <a:spcPts val="0"/>
              </a:spcAft>
              <a:buSzPts val="1500"/>
              <a:buFont typeface="Roboto"/>
              <a:buChar char="➔"/>
            </a:pPr>
            <a:r>
              <a:rPr lang="en" sz="1500">
                <a:latin typeface="Roboto"/>
                <a:ea typeface="Roboto"/>
                <a:cs typeface="Roboto"/>
                <a:sym typeface="Roboto"/>
              </a:rPr>
              <a:t>Our solution presents a scalable model of an intelligent car parking system that can automatically regulate and manage the number of cars that can be parked in a given space at any given time based on the availability of parking slot. We also aim to make our system cost-effective, making it more viable for small parking spaces too.</a:t>
            </a:r>
            <a:endParaRPr sz="1500">
              <a:latin typeface="Roboto"/>
              <a:ea typeface="Roboto"/>
              <a:cs typeface="Roboto"/>
              <a:sym typeface="Roboto"/>
            </a:endParaRPr>
          </a:p>
          <a:p>
            <a:pPr indent="0" lvl="0" marL="914400" rtl="0" algn="just">
              <a:spcBef>
                <a:spcPts val="0"/>
              </a:spcBef>
              <a:spcAft>
                <a:spcPts val="0"/>
              </a:spcAft>
              <a:buNone/>
            </a:pPr>
            <a:r>
              <a:t/>
            </a:r>
            <a:endParaRPr sz="1500">
              <a:latin typeface="Roboto"/>
              <a:ea typeface="Roboto"/>
              <a:cs typeface="Roboto"/>
              <a:sym typeface="Roboto"/>
            </a:endParaRPr>
          </a:p>
          <a:p>
            <a:pPr indent="0" lvl="0" marL="457200" rtl="0" algn="just">
              <a:spcBef>
                <a:spcPts val="0"/>
              </a:spcBef>
              <a:spcAft>
                <a:spcPts val="0"/>
              </a:spcAft>
              <a:buNone/>
            </a:pPr>
            <a:r>
              <a:t/>
            </a:r>
            <a:endParaRPr sz="1500"/>
          </a:p>
          <a:p>
            <a:pPr indent="0" lvl="0" marL="457200" rtl="0" algn="just">
              <a:spcBef>
                <a:spcPts val="0"/>
              </a:spcBef>
              <a:spcAft>
                <a:spcPts val="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t/>
            </a:r>
            <a:endParaRPr sz="1100"/>
          </a:p>
        </p:txBody>
      </p:sp>
      <p:sp>
        <p:nvSpPr>
          <p:cNvPr id="150" name="Google Shape;150;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sz="1100"/>
          </a:p>
        </p:txBody>
      </p:sp>
      <p:pic>
        <p:nvPicPr>
          <p:cNvPr id="151" name="Google Shape;151;p27"/>
          <p:cNvPicPr preferRelativeResize="0"/>
          <p:nvPr/>
        </p:nvPicPr>
        <p:blipFill rotWithShape="1">
          <a:blip r:embed="rId3">
            <a:alphaModFix/>
          </a:blip>
          <a:srcRect b="0" l="0" r="0" t="0"/>
          <a:stretch/>
        </p:blipFill>
        <p:spPr>
          <a:xfrm>
            <a:off x="-1" y="1"/>
            <a:ext cx="9144001" cy="5143499"/>
          </a:xfrm>
          <a:prstGeom prst="rect">
            <a:avLst/>
          </a:prstGeom>
          <a:noFill/>
          <a:ln>
            <a:noFill/>
          </a:ln>
        </p:spPr>
      </p:pic>
      <p:sp>
        <p:nvSpPr>
          <p:cNvPr id="152" name="Google Shape;152;p27"/>
          <p:cNvSpPr txBox="1"/>
          <p:nvPr/>
        </p:nvSpPr>
        <p:spPr>
          <a:xfrm>
            <a:off x="3256990" y="114259"/>
            <a:ext cx="26301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lt1"/>
                </a:solidFill>
                <a:latin typeface="Times New Roman"/>
                <a:ea typeface="Times New Roman"/>
                <a:cs typeface="Times New Roman"/>
                <a:sym typeface="Times New Roman"/>
              </a:rPr>
              <a:t>NOVELTY</a:t>
            </a:r>
            <a:r>
              <a:rPr lang="en" sz="1400">
                <a:solidFill>
                  <a:schemeClr val="lt1"/>
                </a:solidFill>
                <a:latin typeface="Arial"/>
                <a:ea typeface="Arial"/>
                <a:cs typeface="Arial"/>
                <a:sym typeface="Arial"/>
              </a:rPr>
              <a:t> </a:t>
            </a:r>
            <a:endParaRPr sz="1100">
              <a:solidFill>
                <a:schemeClr val="lt1"/>
              </a:solidFill>
            </a:endParaRPr>
          </a:p>
        </p:txBody>
      </p:sp>
      <p:sp>
        <p:nvSpPr>
          <p:cNvPr id="153" name="Google Shape;153;p27"/>
          <p:cNvSpPr txBox="1"/>
          <p:nvPr/>
        </p:nvSpPr>
        <p:spPr>
          <a:xfrm>
            <a:off x="173000" y="1293025"/>
            <a:ext cx="8798100" cy="34170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Roboto"/>
              <a:buChar char="➔"/>
            </a:pPr>
            <a:r>
              <a:rPr lang="en" sz="1500">
                <a:latin typeface="Roboto"/>
                <a:ea typeface="Roboto"/>
                <a:cs typeface="Roboto"/>
                <a:sym typeface="Roboto"/>
              </a:rPr>
              <a:t>We are planning to incorporate a fully customizable system in which customers could </a:t>
            </a:r>
            <a:r>
              <a:rPr lang="en" sz="1500">
                <a:latin typeface="Roboto"/>
                <a:ea typeface="Roboto"/>
                <a:cs typeface="Roboto"/>
                <a:sym typeface="Roboto"/>
              </a:rPr>
              <a:t>select</a:t>
            </a:r>
            <a:r>
              <a:rPr lang="en" sz="1500">
                <a:latin typeface="Roboto"/>
                <a:ea typeface="Roboto"/>
                <a:cs typeface="Roboto"/>
                <a:sym typeface="Roboto"/>
              </a:rPr>
              <a:t> their own </a:t>
            </a:r>
            <a:r>
              <a:rPr lang="en" sz="1500">
                <a:latin typeface="Roboto"/>
                <a:ea typeface="Roboto"/>
                <a:cs typeface="Roboto"/>
                <a:sym typeface="Roboto"/>
              </a:rPr>
              <a:t>parking</a:t>
            </a:r>
            <a:r>
              <a:rPr lang="en" sz="1500">
                <a:latin typeface="Roboto"/>
                <a:ea typeface="Roboto"/>
                <a:cs typeface="Roboto"/>
                <a:sym typeface="Roboto"/>
              </a:rPr>
              <a:t> spaces either in advance or on-spot. We plan on providing two customization options; one-booking in advance from any location and two- booking a slot right at the entrance of the parking space. The customer can either choose a desired slot from the available slots or get it at random. </a:t>
            </a:r>
            <a:endParaRPr sz="1500">
              <a:latin typeface="Roboto"/>
              <a:ea typeface="Roboto"/>
              <a:cs typeface="Roboto"/>
              <a:sym typeface="Roboto"/>
            </a:endParaRPr>
          </a:p>
          <a:p>
            <a:pPr indent="0" lvl="0" marL="0" rtl="0" algn="just">
              <a:spcBef>
                <a:spcPts val="0"/>
              </a:spcBef>
              <a:spcAft>
                <a:spcPts val="0"/>
              </a:spcAft>
              <a:buNone/>
            </a:pPr>
            <a:r>
              <a:t/>
            </a:r>
            <a:endParaRPr sz="1500">
              <a:latin typeface="Roboto"/>
              <a:ea typeface="Roboto"/>
              <a:cs typeface="Roboto"/>
              <a:sym typeface="Roboto"/>
            </a:endParaRPr>
          </a:p>
          <a:p>
            <a:pPr indent="-323850" lvl="0" marL="457200" rtl="0" algn="just">
              <a:spcBef>
                <a:spcPts val="0"/>
              </a:spcBef>
              <a:spcAft>
                <a:spcPts val="0"/>
              </a:spcAft>
              <a:buSzPts val="1500"/>
              <a:buFont typeface="Roboto"/>
              <a:buChar char="➔"/>
            </a:pPr>
            <a:r>
              <a:rPr lang="en" sz="1500">
                <a:latin typeface="Roboto"/>
                <a:ea typeface="Roboto"/>
                <a:cs typeface="Roboto"/>
                <a:sym typeface="Roboto"/>
              </a:rPr>
              <a:t>We also plan to integrate an user-interface right at the entrance, so that customers can allot a slot which they like to themselves. This interface would display the details of all the slots that are occupied and the slots that are vacant at that time. The same data could be accessed using a centralized web-page, for advance bookings from any location.</a:t>
            </a:r>
            <a:endParaRPr sz="1500">
              <a:latin typeface="Roboto"/>
              <a:ea typeface="Roboto"/>
              <a:cs typeface="Roboto"/>
              <a:sym typeface="Roboto"/>
            </a:endParaRPr>
          </a:p>
          <a:p>
            <a:pPr indent="0" lvl="0" marL="0" rtl="0" algn="just">
              <a:spcBef>
                <a:spcPts val="0"/>
              </a:spcBef>
              <a:spcAft>
                <a:spcPts val="0"/>
              </a:spcAft>
              <a:buNone/>
            </a:pPr>
            <a:r>
              <a:t/>
            </a:r>
            <a:endParaRPr sz="1500">
              <a:latin typeface="Roboto"/>
              <a:ea typeface="Roboto"/>
              <a:cs typeface="Roboto"/>
              <a:sym typeface="Roboto"/>
            </a:endParaRPr>
          </a:p>
          <a:p>
            <a:pPr indent="-323850" lvl="0" marL="457200" rtl="0" algn="just">
              <a:spcBef>
                <a:spcPts val="0"/>
              </a:spcBef>
              <a:spcAft>
                <a:spcPts val="0"/>
              </a:spcAft>
              <a:buSzPts val="1500"/>
              <a:buFont typeface="Roboto"/>
              <a:buChar char="➔"/>
            </a:pPr>
            <a:r>
              <a:rPr lang="en" sz="1500">
                <a:latin typeface="Roboto"/>
                <a:ea typeface="Roboto"/>
                <a:cs typeface="Roboto"/>
                <a:sym typeface="Roboto"/>
              </a:rPr>
              <a:t>The same monitoring system will also be installed at the exit gate to keep count of the cars exiting.</a:t>
            </a:r>
            <a:endParaRPr sz="1500">
              <a:latin typeface="Roboto"/>
              <a:ea typeface="Roboto"/>
              <a:cs typeface="Roboto"/>
              <a:sym typeface="Roboto"/>
            </a:endParaRPr>
          </a:p>
          <a:p>
            <a:pPr indent="0" lvl="0" marL="457200" rtl="0" algn="just">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t/>
            </a:r>
            <a:endParaRPr sz="1100"/>
          </a:p>
        </p:txBody>
      </p:sp>
      <p:sp>
        <p:nvSpPr>
          <p:cNvPr id="159" name="Google Shape;159;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sz="1100"/>
          </a:p>
        </p:txBody>
      </p:sp>
      <p:pic>
        <p:nvPicPr>
          <p:cNvPr id="160" name="Google Shape;160;p28"/>
          <p:cNvPicPr preferRelativeResize="0"/>
          <p:nvPr/>
        </p:nvPicPr>
        <p:blipFill rotWithShape="1">
          <a:blip r:embed="rId3">
            <a:alphaModFix/>
          </a:blip>
          <a:srcRect b="0" l="0" r="0" t="0"/>
          <a:stretch/>
        </p:blipFill>
        <p:spPr>
          <a:xfrm>
            <a:off x="-1" y="1"/>
            <a:ext cx="9144001" cy="5143499"/>
          </a:xfrm>
          <a:prstGeom prst="rect">
            <a:avLst/>
          </a:prstGeom>
          <a:noFill/>
          <a:ln>
            <a:noFill/>
          </a:ln>
        </p:spPr>
      </p:pic>
      <p:sp>
        <p:nvSpPr>
          <p:cNvPr id="161" name="Google Shape;161;p28"/>
          <p:cNvSpPr txBox="1"/>
          <p:nvPr/>
        </p:nvSpPr>
        <p:spPr>
          <a:xfrm>
            <a:off x="2022150" y="123925"/>
            <a:ext cx="50997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a:solidFill>
                  <a:schemeClr val="lt1"/>
                </a:solidFill>
                <a:latin typeface="Times New Roman"/>
                <a:ea typeface="Times New Roman"/>
                <a:cs typeface="Times New Roman"/>
                <a:sym typeface="Times New Roman"/>
              </a:rPr>
              <a:t>TECHNOLOGY STACK </a:t>
            </a:r>
            <a:endParaRPr sz="1100">
              <a:solidFill>
                <a:schemeClr val="lt1"/>
              </a:solidFill>
            </a:endParaRPr>
          </a:p>
        </p:txBody>
      </p:sp>
      <p:sp>
        <p:nvSpPr>
          <p:cNvPr id="162" name="Google Shape;162;p28"/>
          <p:cNvSpPr txBox="1"/>
          <p:nvPr/>
        </p:nvSpPr>
        <p:spPr>
          <a:xfrm>
            <a:off x="270700" y="1009950"/>
            <a:ext cx="871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3" name="Google Shape;163;p28"/>
          <p:cNvSpPr txBox="1"/>
          <p:nvPr/>
        </p:nvSpPr>
        <p:spPr>
          <a:xfrm>
            <a:off x="72875" y="926675"/>
            <a:ext cx="891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4" name="Google Shape;164;p28"/>
          <p:cNvSpPr txBox="1"/>
          <p:nvPr/>
        </p:nvSpPr>
        <p:spPr>
          <a:xfrm>
            <a:off x="177000" y="1404675"/>
            <a:ext cx="8714700" cy="29553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For the interface at the entrance, which monitors the entry of the cars, we plan to use a general purpose touch-screen panel with a simple GUI for user friendly experience.</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just">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For monitoring the available parking slots, we plan on using IR motion-detection sensors(one each at entry and exit), which are integrated to an Arduino board, </a:t>
            </a:r>
            <a:r>
              <a:rPr lang="en" sz="1500">
                <a:solidFill>
                  <a:schemeClr val="dk1"/>
                </a:solidFill>
                <a:latin typeface="Roboto"/>
                <a:ea typeface="Roboto"/>
                <a:cs typeface="Roboto"/>
                <a:sym typeface="Roboto"/>
              </a:rPr>
              <a:t>which in turn</a:t>
            </a:r>
            <a:r>
              <a:rPr lang="en" sz="1500">
                <a:solidFill>
                  <a:schemeClr val="dk1"/>
                </a:solidFill>
                <a:latin typeface="Roboto"/>
                <a:ea typeface="Roboto"/>
                <a:cs typeface="Roboto"/>
                <a:sym typeface="Roboto"/>
              </a:rPr>
              <a:t> is programmable by the Arduino IDE platform.</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For accessing the services from remote locations, we plan on creating a custom webpage to access the database to know </a:t>
            </a:r>
            <a:r>
              <a:rPr lang="en" sz="1500">
                <a:solidFill>
                  <a:schemeClr val="dk1"/>
                </a:solidFill>
                <a:latin typeface="Roboto"/>
                <a:ea typeface="Roboto"/>
                <a:cs typeface="Roboto"/>
                <a:sym typeface="Roboto"/>
              </a:rPr>
              <a:t>the</a:t>
            </a:r>
            <a:r>
              <a:rPr lang="en" sz="1500">
                <a:solidFill>
                  <a:schemeClr val="dk1"/>
                </a:solidFill>
                <a:latin typeface="Roboto"/>
                <a:ea typeface="Roboto"/>
                <a:cs typeface="Roboto"/>
                <a:sym typeface="Roboto"/>
              </a:rPr>
              <a:t> availability of slots and also to integrate payment within the webpage to create a contactless and cashless transaction.</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a:p>
            <a:pPr indent="0" lvl="0" marL="457200" rtl="0" algn="l">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t/>
            </a:r>
            <a:endParaRPr sz="1100"/>
          </a:p>
        </p:txBody>
      </p:sp>
      <p:sp>
        <p:nvSpPr>
          <p:cNvPr id="170" name="Google Shape;170;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sz="1100"/>
          </a:p>
        </p:txBody>
      </p:sp>
      <p:pic>
        <p:nvPicPr>
          <p:cNvPr id="171" name="Google Shape;171;p29"/>
          <p:cNvPicPr preferRelativeResize="0"/>
          <p:nvPr/>
        </p:nvPicPr>
        <p:blipFill rotWithShape="1">
          <a:blip r:embed="rId3">
            <a:alphaModFix/>
          </a:blip>
          <a:srcRect b="0" l="0" r="0" t="0"/>
          <a:stretch/>
        </p:blipFill>
        <p:spPr>
          <a:xfrm>
            <a:off x="-1" y="1"/>
            <a:ext cx="9144000" cy="5143500"/>
          </a:xfrm>
          <a:prstGeom prst="rect">
            <a:avLst/>
          </a:prstGeom>
          <a:noFill/>
          <a:ln>
            <a:noFill/>
          </a:ln>
        </p:spPr>
      </p:pic>
      <p:sp>
        <p:nvSpPr>
          <p:cNvPr id="172" name="Google Shape;172;p29"/>
          <p:cNvSpPr txBox="1"/>
          <p:nvPr/>
        </p:nvSpPr>
        <p:spPr>
          <a:xfrm>
            <a:off x="934750" y="149100"/>
            <a:ext cx="74895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000">
                <a:solidFill>
                  <a:schemeClr val="lt1"/>
                </a:solidFill>
                <a:latin typeface="Times New Roman"/>
                <a:ea typeface="Times New Roman"/>
                <a:cs typeface="Times New Roman"/>
                <a:sym typeface="Times New Roman"/>
              </a:rPr>
              <a:t>HARDWARE IMPLEMENTATION </a:t>
            </a:r>
            <a:endParaRPr sz="3000">
              <a:solidFill>
                <a:schemeClr val="lt1"/>
              </a:solidFill>
            </a:endParaRPr>
          </a:p>
        </p:txBody>
      </p:sp>
      <p:sp>
        <p:nvSpPr>
          <p:cNvPr id="173" name="Google Shape;173;p29"/>
          <p:cNvSpPr txBox="1"/>
          <p:nvPr/>
        </p:nvSpPr>
        <p:spPr>
          <a:xfrm>
            <a:off x="146850" y="978600"/>
            <a:ext cx="8850300" cy="38790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At the entrance, the walls are fitted with IR sensors which acts as motion detectors to identify a vehicle passing through. These sensors keep track of vehicles coming in for parking. These sensors are interfaced to an Arduino board. The touch screen interface and the ESP Wi-Fi module are connected to the Arduino itself.</a:t>
            </a:r>
            <a:endParaRPr sz="1500">
              <a:solidFill>
                <a:schemeClr val="dk1"/>
              </a:solidFill>
              <a:latin typeface="Roboto"/>
              <a:ea typeface="Roboto"/>
              <a:cs typeface="Roboto"/>
              <a:sym typeface="Roboto"/>
            </a:endParaRPr>
          </a:p>
          <a:p>
            <a:pPr indent="0" lvl="0" marL="457200" rtl="0" algn="just">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just">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Each time a vehicle passes the entrance check-point, the IR sensors act up and decrements the dedicated slot from the available slots. And the opposite happens at the exit where a similar setup is placed, while a car passing through the exit adds its selected slot to the available slots.</a:t>
            </a:r>
            <a:endParaRPr sz="1500">
              <a:solidFill>
                <a:schemeClr val="dk1"/>
              </a:solidFill>
              <a:latin typeface="Roboto"/>
              <a:ea typeface="Roboto"/>
              <a:cs typeface="Roboto"/>
              <a:sym typeface="Roboto"/>
            </a:endParaRPr>
          </a:p>
          <a:p>
            <a:pPr indent="0" lvl="0" marL="457200" rtl="0" algn="just">
              <a:spcBef>
                <a:spcPts val="0"/>
              </a:spcBef>
              <a:spcAft>
                <a:spcPts val="0"/>
              </a:spcAft>
              <a:buNone/>
            </a:pPr>
            <a:r>
              <a:t/>
            </a:r>
            <a:endParaRPr sz="1500">
              <a:solidFill>
                <a:schemeClr val="dk1"/>
              </a:solidFill>
              <a:latin typeface="Roboto"/>
              <a:ea typeface="Roboto"/>
              <a:cs typeface="Roboto"/>
              <a:sym typeface="Roboto"/>
            </a:endParaRPr>
          </a:p>
          <a:p>
            <a:pPr indent="-323850" lvl="0" marL="457200" rtl="0" algn="just">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The user interface placed at the entrance check-point, is controlled by the arduino and constantly updated with the parking database. At this point, the customer could either choose the desired parking slot via the interface or book in advance through the portal. Upon selection, the parking slot database is updated through the ESP-Wifi module interfaced to Arduino, that is connected to the internet, which in turn is immediately reflected on the portal. For advance slot booking, this same database is updated upon bookings that are made remotely.</a:t>
            </a:r>
            <a:endParaRPr sz="1500">
              <a:solidFill>
                <a:schemeClr val="dk1"/>
              </a:solidFill>
              <a:latin typeface="Roboto"/>
              <a:ea typeface="Roboto"/>
              <a:cs typeface="Roboto"/>
              <a:sym typeface="Roboto"/>
            </a:endParaRPr>
          </a:p>
          <a:p>
            <a:pPr indent="0" lvl="0" marL="457200" rtl="0" algn="just">
              <a:spcBef>
                <a:spcPts val="0"/>
              </a:spcBef>
              <a:spcAft>
                <a:spcPts val="0"/>
              </a:spcAft>
              <a:buNone/>
            </a:pPr>
            <a:r>
              <a:t/>
            </a:r>
            <a:endParaRPr sz="15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t/>
            </a:r>
            <a:endParaRPr sz="1100"/>
          </a:p>
        </p:txBody>
      </p:sp>
      <p:sp>
        <p:nvSpPr>
          <p:cNvPr id="179" name="Google Shape;179;p3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38100" lvl="0" marL="177800" rtl="0" algn="l">
              <a:lnSpc>
                <a:spcPct val="90000"/>
              </a:lnSpc>
              <a:spcBef>
                <a:spcPts val="0"/>
              </a:spcBef>
              <a:spcAft>
                <a:spcPts val="0"/>
              </a:spcAft>
              <a:buClr>
                <a:schemeClr val="dk1"/>
              </a:buClr>
              <a:buSzPts val="2100"/>
              <a:buNone/>
            </a:pPr>
            <a:r>
              <a:t/>
            </a:r>
            <a:endParaRPr sz="1100"/>
          </a:p>
        </p:txBody>
      </p:sp>
      <p:pic>
        <p:nvPicPr>
          <p:cNvPr id="180" name="Google Shape;180;p30"/>
          <p:cNvPicPr preferRelativeResize="0"/>
          <p:nvPr/>
        </p:nvPicPr>
        <p:blipFill rotWithShape="1">
          <a:blip r:embed="rId3">
            <a:alphaModFix/>
          </a:blip>
          <a:srcRect b="0" l="0" r="0" t="0"/>
          <a:stretch/>
        </p:blipFill>
        <p:spPr>
          <a:xfrm>
            <a:off x="-1" y="1"/>
            <a:ext cx="9144001" cy="5143499"/>
          </a:xfrm>
          <a:prstGeom prst="rect">
            <a:avLst/>
          </a:prstGeom>
          <a:noFill/>
          <a:ln>
            <a:noFill/>
          </a:ln>
        </p:spPr>
      </p:pic>
      <p:sp>
        <p:nvSpPr>
          <p:cNvPr id="181" name="Google Shape;181;p30"/>
          <p:cNvSpPr txBox="1"/>
          <p:nvPr/>
        </p:nvSpPr>
        <p:spPr>
          <a:xfrm>
            <a:off x="1536857" y="138150"/>
            <a:ext cx="4950600" cy="5772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3300">
                <a:solidFill>
                  <a:schemeClr val="lt1"/>
                </a:solidFill>
                <a:latin typeface="Times New Roman"/>
                <a:ea typeface="Times New Roman"/>
                <a:cs typeface="Times New Roman"/>
                <a:sym typeface="Times New Roman"/>
              </a:rPr>
              <a:t>BUSINESS SCOPE </a:t>
            </a:r>
            <a:endParaRPr sz="1100">
              <a:solidFill>
                <a:schemeClr val="lt1"/>
              </a:solidFill>
            </a:endParaRPr>
          </a:p>
        </p:txBody>
      </p:sp>
      <p:sp>
        <p:nvSpPr>
          <p:cNvPr id="182" name="Google Shape;182;p30"/>
          <p:cNvSpPr txBox="1"/>
          <p:nvPr/>
        </p:nvSpPr>
        <p:spPr>
          <a:xfrm>
            <a:off x="124950" y="798400"/>
            <a:ext cx="87564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Premium Slot Pre-Booking:</a:t>
            </a:r>
            <a:endParaRPr b="1"/>
          </a:p>
          <a:p>
            <a:pPr indent="0" lvl="0" marL="0" rtl="0" algn="just">
              <a:spcBef>
                <a:spcPts val="0"/>
              </a:spcBef>
              <a:spcAft>
                <a:spcPts val="0"/>
              </a:spcAft>
              <a:buNone/>
            </a:pPr>
            <a:r>
              <a:rPr lang="en"/>
              <a:t>This feature would allow the customer to book a parking slot at any place in advance from any location using the proprietary web page, thereby delivering a hassle free parking experience at a premium.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Random Slot Booking:</a:t>
            </a:r>
            <a:endParaRPr b="1"/>
          </a:p>
          <a:p>
            <a:pPr indent="0" lvl="0" marL="0" rtl="0" algn="just">
              <a:spcBef>
                <a:spcPts val="0"/>
              </a:spcBef>
              <a:spcAft>
                <a:spcPts val="0"/>
              </a:spcAft>
              <a:buNone/>
            </a:pPr>
            <a:r>
              <a:rPr lang="en"/>
              <a:t>Unlike the Premium Booking, this feature would allot a parking slot at random either in </a:t>
            </a:r>
            <a:r>
              <a:rPr lang="en"/>
              <a:t>advance</a:t>
            </a:r>
            <a:r>
              <a:rPr lang="en"/>
              <a:t> or on the spot, at a lower premium.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Slot Booking Preferences: </a:t>
            </a:r>
            <a:endParaRPr b="1"/>
          </a:p>
          <a:p>
            <a:pPr indent="-317500" lvl="0" marL="457200" rtl="0" algn="l">
              <a:spcBef>
                <a:spcPts val="0"/>
              </a:spcBef>
              <a:spcAft>
                <a:spcPts val="0"/>
              </a:spcAft>
              <a:buClr>
                <a:schemeClr val="dk1"/>
              </a:buClr>
              <a:buSzPts val="1400"/>
              <a:buChar char="➔"/>
            </a:pPr>
            <a:r>
              <a:rPr b="1" lang="en">
                <a:solidFill>
                  <a:schemeClr val="dk1"/>
                </a:solidFill>
              </a:rPr>
              <a:t>Advance-Selective (Highest Premium)</a:t>
            </a:r>
            <a:endParaRPr b="1">
              <a:solidFill>
                <a:schemeClr val="dk1"/>
              </a:solidFill>
            </a:endParaRPr>
          </a:p>
          <a:p>
            <a:pPr indent="-317500" lvl="0" marL="457200" rtl="0" algn="l">
              <a:spcBef>
                <a:spcPts val="0"/>
              </a:spcBef>
              <a:spcAft>
                <a:spcPts val="0"/>
              </a:spcAft>
              <a:buSzPts val="1400"/>
              <a:buChar char="➔"/>
            </a:pPr>
            <a:r>
              <a:rPr b="1" lang="en"/>
              <a:t>Advance-Random</a:t>
            </a:r>
            <a:endParaRPr b="1"/>
          </a:p>
          <a:p>
            <a:pPr indent="-317500" lvl="0" marL="457200" rtl="0" algn="l">
              <a:spcBef>
                <a:spcPts val="0"/>
              </a:spcBef>
              <a:spcAft>
                <a:spcPts val="0"/>
              </a:spcAft>
              <a:buSzPts val="1400"/>
              <a:buChar char="➔"/>
            </a:pPr>
            <a:r>
              <a:rPr b="1" lang="en"/>
              <a:t>Spot-Selective</a:t>
            </a:r>
            <a:endParaRPr b="1"/>
          </a:p>
          <a:p>
            <a:pPr indent="-317500" lvl="0" marL="457200" rtl="0" algn="l">
              <a:spcBef>
                <a:spcPts val="0"/>
              </a:spcBef>
              <a:spcAft>
                <a:spcPts val="0"/>
              </a:spcAft>
              <a:buSzPts val="1400"/>
              <a:buChar char="➔"/>
            </a:pPr>
            <a:r>
              <a:rPr b="1" lang="en"/>
              <a:t>Spot-Random (Lowest Premium)</a:t>
            </a:r>
            <a:endParaRPr b="1"/>
          </a:p>
          <a:p>
            <a:pPr indent="0" lvl="0" marL="0" rtl="0" algn="l">
              <a:spcBef>
                <a:spcPts val="0"/>
              </a:spcBef>
              <a:spcAft>
                <a:spcPts val="0"/>
              </a:spcAft>
              <a:buNone/>
            </a:pPr>
            <a:r>
              <a:t/>
            </a:r>
            <a:endParaRPr/>
          </a:p>
          <a:p>
            <a:pPr indent="0" lvl="0" marL="0" rtl="0" algn="just">
              <a:spcBef>
                <a:spcPts val="0"/>
              </a:spcBef>
              <a:spcAft>
                <a:spcPts val="0"/>
              </a:spcAft>
              <a:buNone/>
            </a:pPr>
            <a:r>
              <a:rPr lang="en"/>
              <a:t>The customer can opt for any of the booking methods, either through the remote web-portal or on-site (parking area) using the interface display.</a:t>
            </a:r>
            <a:endParaRPr/>
          </a:p>
          <a:p>
            <a:pPr indent="0" lvl="0" marL="0" rtl="0" algn="l">
              <a:spcBef>
                <a:spcPts val="0"/>
              </a:spcBef>
              <a:spcAft>
                <a:spcPts val="0"/>
              </a:spcAft>
              <a:buNone/>
            </a:pPr>
            <a:r>
              <a:t/>
            </a:r>
            <a:endParaRPr/>
          </a:p>
          <a:p>
            <a:pPr indent="0" lvl="0" marL="0" rtl="0" algn="just">
              <a:spcBef>
                <a:spcPts val="0"/>
              </a:spcBef>
              <a:spcAft>
                <a:spcPts val="0"/>
              </a:spcAft>
              <a:buNone/>
            </a:pPr>
            <a:r>
              <a:rPr lang="en"/>
              <a:t>The customers are</a:t>
            </a:r>
            <a:r>
              <a:rPr lang="en"/>
              <a:t> initially</a:t>
            </a:r>
            <a:r>
              <a:rPr lang="en"/>
              <a:t> charged only the amount for advance slot booking. They will be charged on hourly basis upon their exit from the parking lot, </a:t>
            </a:r>
            <a:r>
              <a:rPr lang="en"/>
              <a:t>that</a:t>
            </a:r>
            <a:r>
              <a:rPr lang="en"/>
              <a:t> is calculated based on the entry and exit time-stamps.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