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4000821-4A0A-4F8E-8EF9-CE886DAED41D}" type="datetime">
              <a:rPr lang="en-IN" sz="1200" b="0" strike="noStrike" spc="-1">
                <a:solidFill>
                  <a:srgbClr val="8B8B8B"/>
                </a:solidFill>
                <a:latin typeface="Calibri"/>
              </a:rPr>
              <a:t>30-07-2021</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339259B-6E50-4A8A-A2D2-B8F9CA04EF1D}"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D038A92-EAB1-4CBF-8E4D-FF326F004869}" type="datetime">
              <a:rPr lang="en-IN" sz="1200" b="0" strike="noStrike" spc="-1">
                <a:solidFill>
                  <a:srgbClr val="8B8B8B"/>
                </a:solidFill>
                <a:latin typeface="Calibri"/>
              </a:rPr>
              <a:t>30-07-2021</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062A83C7-CC9C-4A72-A8C2-09875D4247B9}"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4"/>
          <p:cNvPicPr/>
          <p:nvPr/>
        </p:nvPicPr>
        <p:blipFill>
          <a:blip r:embed="rId2"/>
          <a:stretch/>
        </p:blipFill>
        <p:spPr>
          <a:xfrm>
            <a:off x="0" y="-17640"/>
            <a:ext cx="12191760" cy="6857640"/>
          </a:xfrm>
          <a:prstGeom prst="rect">
            <a:avLst/>
          </a:prstGeom>
          <a:ln w="0">
            <a:noFill/>
          </a:ln>
        </p:spPr>
      </p:pic>
      <p:sp>
        <p:nvSpPr>
          <p:cNvPr id="83" name="TextBox 3"/>
          <p:cNvSpPr/>
          <p:nvPr/>
        </p:nvSpPr>
        <p:spPr>
          <a:xfrm>
            <a:off x="720000" y="78480"/>
            <a:ext cx="1080000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2800" b="1" strike="noStrike" spc="-1">
                <a:solidFill>
                  <a:srgbClr val="FFFFFF"/>
                </a:solidFill>
                <a:latin typeface="Times New Roman"/>
                <a:ea typeface="Microsoft YaHei"/>
              </a:rPr>
              <a:t>Smart Autonomous Remote Monitored</a:t>
            </a:r>
            <a:endParaRPr lang="en-IN" sz="2800" b="0" strike="noStrike" spc="-1">
              <a:latin typeface="Arial"/>
            </a:endParaRPr>
          </a:p>
          <a:p>
            <a:pPr algn="ctr"/>
            <a:r>
              <a:rPr lang="en-IN" sz="2800" b="1" strike="noStrike" spc="-1">
                <a:solidFill>
                  <a:srgbClr val="FFFFFF"/>
                </a:solidFill>
                <a:latin typeface="Times New Roman"/>
                <a:ea typeface="Microsoft YaHei"/>
              </a:rPr>
              <a:t>Agri - Horticulture Systems</a:t>
            </a:r>
            <a:r>
              <a:rPr lang="en-IN" sz="2800" b="1" strike="noStrike" spc="-1">
                <a:solidFill>
                  <a:srgbClr val="FFFFFF"/>
                </a:solidFill>
                <a:latin typeface="Times New Roman"/>
              </a:rPr>
              <a:t> </a:t>
            </a:r>
            <a:endParaRPr lang="en-IN" sz="2800" b="0" strike="noStrike" spc="-1">
              <a:latin typeface="Arial"/>
            </a:endParaRPr>
          </a:p>
        </p:txBody>
      </p:sp>
      <p:sp>
        <p:nvSpPr>
          <p:cNvPr id="84" name="TextBox 8"/>
          <p:cNvSpPr/>
          <p:nvPr/>
        </p:nvSpPr>
        <p:spPr>
          <a:xfrm>
            <a:off x="180000" y="1271160"/>
            <a:ext cx="11880000" cy="48306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AutoNum type="arabicPeriod"/>
            </a:pPr>
            <a:r>
              <a:rPr lang="en-IN" sz="2800" b="0" strike="noStrike" spc="-1" dirty="0">
                <a:solidFill>
                  <a:srgbClr val="000000"/>
                </a:solidFill>
                <a:latin typeface="DejaVu Sans"/>
              </a:rPr>
              <a:t>Team Name - Random Ideas </a:t>
            </a:r>
            <a:endParaRPr lang="en-IN" sz="2800" b="0" strike="noStrike" spc="-1" dirty="0">
              <a:latin typeface="DejaVu Sans"/>
            </a:endParaRPr>
          </a:p>
          <a:p>
            <a:pPr>
              <a:lnSpc>
                <a:spcPct val="100000"/>
              </a:lnSpc>
            </a:pPr>
            <a:endParaRPr lang="en-IN" sz="2800" b="0" strike="noStrike" spc="-1" dirty="0">
              <a:latin typeface="DejaVu Sans"/>
            </a:endParaRPr>
          </a:p>
          <a:p>
            <a:pPr>
              <a:lnSpc>
                <a:spcPct val="100000"/>
              </a:lnSpc>
            </a:pPr>
            <a:r>
              <a:rPr lang="en-IN" sz="2800" b="0" strike="noStrike" spc="-1" dirty="0">
                <a:solidFill>
                  <a:srgbClr val="000000"/>
                </a:solidFill>
                <a:latin typeface="DejaVu Sans"/>
              </a:rPr>
              <a:t>Members -	Inbasagar D (Team Leader) [8778186673]</a:t>
            </a:r>
            <a:endParaRPr lang="en-IN" sz="2800" b="0" strike="noStrike" spc="-1" dirty="0">
              <a:latin typeface="DejaVu Sans"/>
            </a:endParaRPr>
          </a:p>
          <a:p>
            <a:pPr>
              <a:lnSpc>
                <a:spcPct val="100000"/>
              </a:lnSpc>
            </a:pPr>
            <a:r>
              <a:rPr lang="en-IN" sz="2800" b="0" strike="noStrike" spc="-1" dirty="0">
                <a:solidFill>
                  <a:srgbClr val="000000"/>
                </a:solidFill>
                <a:latin typeface="DejaVu Sans"/>
              </a:rPr>
              <a:t>						</a:t>
            </a:r>
            <a:r>
              <a:rPr lang="en-IN" sz="2800" b="0" strike="noStrike" spc="-1" dirty="0" err="1">
                <a:solidFill>
                  <a:srgbClr val="000000"/>
                </a:solidFill>
                <a:latin typeface="DejaVu Sans"/>
              </a:rPr>
              <a:t>Vigneshwar</a:t>
            </a:r>
            <a:r>
              <a:rPr lang="en-IN" sz="2800" b="0" strike="noStrike" spc="-1" dirty="0">
                <a:solidFill>
                  <a:srgbClr val="000000"/>
                </a:solidFill>
                <a:latin typeface="DejaVu Sans"/>
              </a:rPr>
              <a:t> M [8438285916]</a:t>
            </a:r>
            <a:endParaRPr lang="en-IN" sz="2800" b="0" strike="noStrike" spc="-1" dirty="0">
              <a:latin typeface="DejaVu Sans"/>
            </a:endParaRPr>
          </a:p>
          <a:p>
            <a:pPr>
              <a:lnSpc>
                <a:spcPct val="100000"/>
              </a:lnSpc>
            </a:pPr>
            <a:r>
              <a:rPr lang="en-IN" sz="2800" b="0" strike="noStrike" spc="-1" dirty="0">
                <a:solidFill>
                  <a:srgbClr val="000000"/>
                </a:solidFill>
                <a:latin typeface="DejaVu Sans"/>
              </a:rPr>
              <a:t>						</a:t>
            </a:r>
            <a:r>
              <a:rPr lang="en-IN" sz="2800" b="0" strike="noStrike" spc="-1" dirty="0" err="1">
                <a:solidFill>
                  <a:srgbClr val="000000"/>
                </a:solidFill>
                <a:latin typeface="DejaVu Sans"/>
              </a:rPr>
              <a:t>Mugundhan</a:t>
            </a:r>
            <a:r>
              <a:rPr lang="en-IN" sz="2800" b="0" strike="noStrike" spc="-1" dirty="0">
                <a:solidFill>
                  <a:srgbClr val="000000"/>
                </a:solidFill>
                <a:latin typeface="DejaVu Sans"/>
              </a:rPr>
              <a:t> SM [9344030062]</a:t>
            </a:r>
            <a:endParaRPr lang="en-IN" sz="2800" b="0" strike="noStrike" spc="-1" dirty="0">
              <a:latin typeface="DejaVu Sans"/>
            </a:endParaRPr>
          </a:p>
          <a:p>
            <a:pPr>
              <a:lnSpc>
                <a:spcPct val="100000"/>
              </a:lnSpc>
            </a:pPr>
            <a:r>
              <a:rPr lang="en-IN" sz="2800" b="0" strike="noStrike" spc="-1" dirty="0">
                <a:solidFill>
                  <a:srgbClr val="000000"/>
                </a:solidFill>
                <a:latin typeface="DejaVu Sans"/>
              </a:rPr>
              <a:t>						Hrithik R [7530017135]</a:t>
            </a:r>
            <a:endParaRPr lang="en-IN" sz="2800" b="0" strike="noStrike" spc="-1" dirty="0">
              <a:latin typeface="DejaVu Sans"/>
            </a:endParaRPr>
          </a:p>
          <a:p>
            <a:pPr>
              <a:lnSpc>
                <a:spcPct val="100000"/>
              </a:lnSpc>
            </a:pPr>
            <a:endParaRPr lang="en-IN" sz="2800" b="0" strike="noStrike" spc="-1" dirty="0">
              <a:latin typeface="DejaVu Sans"/>
            </a:endParaRPr>
          </a:p>
          <a:p>
            <a:pPr>
              <a:lnSpc>
                <a:spcPct val="100000"/>
              </a:lnSpc>
            </a:pPr>
            <a:r>
              <a:rPr lang="en-IN" sz="2800" b="0" strike="noStrike" spc="-1" dirty="0">
                <a:solidFill>
                  <a:srgbClr val="000000"/>
                </a:solidFill>
                <a:latin typeface="DejaVu Sans"/>
              </a:rPr>
              <a:t>Domain - Electronics Industry </a:t>
            </a:r>
            <a:endParaRPr lang="en-IN" sz="2800" b="0" strike="noStrike" spc="-1" dirty="0">
              <a:latin typeface="DejaVu Sans"/>
            </a:endParaRPr>
          </a:p>
          <a:p>
            <a:pPr>
              <a:lnSpc>
                <a:spcPct val="100000"/>
              </a:lnSpc>
            </a:pPr>
            <a:endParaRPr lang="en-IN" sz="2800" spc="-1" dirty="0">
              <a:latin typeface="DejaVu Sans"/>
            </a:endParaRPr>
          </a:p>
          <a:p>
            <a:pPr>
              <a:lnSpc>
                <a:spcPct val="100000"/>
              </a:lnSpc>
            </a:pPr>
            <a:r>
              <a:rPr lang="en-IN" sz="2800" b="0" strike="noStrike" spc="-1" dirty="0">
                <a:solidFill>
                  <a:srgbClr val="000000"/>
                </a:solidFill>
                <a:latin typeface="DejaVu Sans"/>
              </a:rPr>
              <a:t>Problem Statement - Model a low cost and affordable Smart 		Autonomous Remote Monitored Agri - Horticulture systems.</a:t>
            </a:r>
            <a:endParaRPr lang="en-IN" sz="2800" b="0" strike="noStrike" spc="-1" dirty="0">
              <a:latin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3"/>
          <p:cNvPicPr/>
          <p:nvPr/>
        </p:nvPicPr>
        <p:blipFill>
          <a:blip r:embed="rId2"/>
          <a:stretch/>
        </p:blipFill>
        <p:spPr>
          <a:xfrm>
            <a:off x="48240" y="360"/>
            <a:ext cx="12191760" cy="6857640"/>
          </a:xfrm>
          <a:prstGeom prst="rect">
            <a:avLst/>
          </a:prstGeom>
          <a:ln w="0">
            <a:noFill/>
          </a:ln>
        </p:spPr>
      </p:pic>
      <p:sp>
        <p:nvSpPr>
          <p:cNvPr id="86" name="TextBox 13"/>
          <p:cNvSpPr/>
          <p:nvPr/>
        </p:nvSpPr>
        <p:spPr>
          <a:xfrm>
            <a:off x="180000" y="78480"/>
            <a:ext cx="3853440" cy="82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1" strike="noStrike" spc="-1">
                <a:solidFill>
                  <a:srgbClr val="FFFFFF"/>
                </a:solidFill>
                <a:latin typeface="Times New Roman"/>
              </a:rPr>
              <a:t>ABSTRACT</a:t>
            </a:r>
            <a:r>
              <a:rPr lang="en-IN" sz="4800" b="1" strike="noStrike" spc="-1">
                <a:solidFill>
                  <a:srgbClr val="000000"/>
                </a:solidFill>
                <a:latin typeface="Times New Roman"/>
              </a:rPr>
              <a:t> </a:t>
            </a:r>
            <a:endParaRPr lang="en-IN" sz="4800" b="0" strike="noStrike" spc="-1">
              <a:latin typeface="Arial"/>
            </a:endParaRPr>
          </a:p>
        </p:txBody>
      </p:sp>
      <p:sp>
        <p:nvSpPr>
          <p:cNvPr id="87" name="TextBox 14"/>
          <p:cNvSpPr/>
          <p:nvPr/>
        </p:nvSpPr>
        <p:spPr>
          <a:xfrm>
            <a:off x="4394520" y="3013560"/>
            <a:ext cx="4234320" cy="82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1" strike="noStrike" spc="-1">
                <a:solidFill>
                  <a:srgbClr val="000000"/>
                </a:solidFill>
                <a:latin typeface="Times New Roman"/>
              </a:rPr>
              <a:t>ABSTRACT </a:t>
            </a:r>
            <a:endParaRPr lang="en-IN" sz="4800" b="0" strike="noStrike" spc="-1">
              <a:latin typeface="Arial"/>
            </a:endParaRPr>
          </a:p>
        </p:txBody>
      </p:sp>
      <p:sp>
        <p:nvSpPr>
          <p:cNvPr id="88" name="TextBox 87"/>
          <p:cNvSpPr txBox="1"/>
          <p:nvPr/>
        </p:nvSpPr>
        <p:spPr>
          <a:xfrm>
            <a:off x="180000" y="1240200"/>
            <a:ext cx="11975040" cy="5049360"/>
          </a:xfrm>
          <a:prstGeom prst="rect">
            <a:avLst/>
          </a:prstGeom>
          <a:noFill/>
          <a:ln w="0">
            <a:noFill/>
          </a:ln>
        </p:spPr>
        <p:txBody>
          <a:bodyPr lIns="90000" tIns="45000" rIns="90000" bIns="45000">
            <a:noAutofit/>
          </a:bodyPr>
          <a:lstStyle/>
          <a:p>
            <a:r>
              <a:rPr lang="en-IN" sz="2400" b="0" strike="noStrike" spc="-1" dirty="0">
                <a:latin typeface="DejaVu Sans"/>
              </a:rPr>
              <a:t>Most agricultural food production in the modern day is performed in small/large scale, monocrop farms on huge plots of land. While it has been streamlined to produce huge amounts of food at a relatively cheap price, monocrop farming puts a significant strain on the soil and the surrounding environment by using up specific nutrients for different crops, as well as using tremendous amounts of water. The idea with this system is to shift dependence on small/large scale agriculture by giving people the ability to cultivate their own plants with little to no actual physical </a:t>
            </a:r>
            <a:r>
              <a:rPr lang="en-IN" sz="2400" b="0" strike="noStrike" spc="-1" dirty="0" err="1">
                <a:latin typeface="DejaVu Sans"/>
              </a:rPr>
              <a:t>labor</a:t>
            </a:r>
            <a:r>
              <a:rPr lang="en-IN" sz="2400" b="0" strike="noStrike" spc="-1" dirty="0">
                <a:latin typeface="DejaVu Sans"/>
              </a:rPr>
              <a:t> on their part. This system would be able to remember the location of each plant, and provide specialized care to feed nutrients and water to each plant as needed based on an online database. This means that, this system, a person with little to no actual gardening experience could have the home-garden of their dreams with no more effort than a few taps on the keypads.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3"/>
          <p:cNvPicPr/>
          <p:nvPr/>
        </p:nvPicPr>
        <p:blipFill>
          <a:blip r:embed="rId2"/>
          <a:stretch/>
        </p:blipFill>
        <p:spPr>
          <a:xfrm>
            <a:off x="0" y="360"/>
            <a:ext cx="12191760" cy="6857640"/>
          </a:xfrm>
          <a:prstGeom prst="rect">
            <a:avLst/>
          </a:prstGeom>
          <a:ln w="0">
            <a:noFill/>
          </a:ln>
        </p:spPr>
      </p:pic>
      <p:sp>
        <p:nvSpPr>
          <p:cNvPr id="90" name="TextBox 6"/>
          <p:cNvSpPr/>
          <p:nvPr/>
        </p:nvSpPr>
        <p:spPr>
          <a:xfrm>
            <a:off x="437400" y="125280"/>
            <a:ext cx="32821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1" strike="noStrike" spc="-1">
                <a:solidFill>
                  <a:srgbClr val="FFFFFF"/>
                </a:solidFill>
                <a:latin typeface="Times New Roman"/>
              </a:rPr>
              <a:t>NOVELTY</a:t>
            </a:r>
            <a:r>
              <a:rPr lang="en-IN" sz="1800" b="0" strike="noStrike" spc="-1">
                <a:solidFill>
                  <a:srgbClr val="FFFFFF"/>
                </a:solidFill>
                <a:latin typeface="Calibri"/>
              </a:rPr>
              <a:t> </a:t>
            </a:r>
            <a:endParaRPr lang="en-IN" sz="1800" b="0" strike="noStrike" spc="-1">
              <a:solidFill>
                <a:srgbClr val="FFFFFF"/>
              </a:solidFill>
              <a:latin typeface="Arial"/>
            </a:endParaRPr>
          </a:p>
        </p:txBody>
      </p:sp>
      <p:sp>
        <p:nvSpPr>
          <p:cNvPr id="91" name="TextBox 7"/>
          <p:cNvSpPr/>
          <p:nvPr/>
        </p:nvSpPr>
        <p:spPr>
          <a:xfrm>
            <a:off x="4722840" y="3044160"/>
            <a:ext cx="350640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1" strike="noStrike" spc="-1">
                <a:solidFill>
                  <a:srgbClr val="000000"/>
                </a:solidFill>
                <a:latin typeface="Times New Roman"/>
              </a:rPr>
              <a:t>NOVELTY</a:t>
            </a:r>
            <a:r>
              <a:rPr lang="en-IN" sz="1800" b="0" strike="noStrike" spc="-1">
                <a:solidFill>
                  <a:srgbClr val="000000"/>
                </a:solidFill>
                <a:latin typeface="Calibri"/>
              </a:rPr>
              <a:t> </a:t>
            </a:r>
            <a:endParaRPr lang="en-IN" sz="1800" b="0" strike="noStrike" spc="-1">
              <a:latin typeface="Arial"/>
            </a:endParaRPr>
          </a:p>
        </p:txBody>
      </p:sp>
      <p:sp>
        <p:nvSpPr>
          <p:cNvPr id="92" name="TextBox 91"/>
          <p:cNvSpPr txBox="1"/>
          <p:nvPr/>
        </p:nvSpPr>
        <p:spPr>
          <a:xfrm>
            <a:off x="180000" y="1470240"/>
            <a:ext cx="11880000" cy="5090040"/>
          </a:xfrm>
          <a:prstGeom prst="rect">
            <a:avLst/>
          </a:prstGeom>
          <a:noFill/>
          <a:ln w="0">
            <a:noFill/>
          </a:ln>
        </p:spPr>
        <p:txBody>
          <a:bodyPr lIns="90000" tIns="45000" rIns="90000" bIns="45000">
            <a:noAutofit/>
          </a:bodyPr>
          <a:lstStyle/>
          <a:p>
            <a:pPr marL="216000" indent="-216000">
              <a:lnSpc>
                <a:spcPct val="100000"/>
              </a:lnSpc>
              <a:buClr>
                <a:srgbClr val="000000"/>
              </a:buClr>
              <a:buSzPct val="45000"/>
              <a:buFont typeface="Wingdings" charset="2"/>
              <a:buChar char=""/>
            </a:pPr>
            <a:r>
              <a:rPr lang="en-IN" sz="2200" b="0" strike="noStrike" spc="-1">
                <a:latin typeface="DejaVu Sans"/>
              </a:rPr>
              <a:t>The vision of this project is to create an open and accessible technology aiding everyone to grow food and to grow food for everyone. The mission is to grow a community that produces hardware plans, software, data, and documentation enabling everyone to build and operate a farming machine.</a:t>
            </a:r>
          </a:p>
          <a:p>
            <a:pPr marL="216000" indent="-216000">
              <a:buClr>
                <a:srgbClr val="000000"/>
              </a:buClr>
              <a:buSzPct val="45000"/>
              <a:buFont typeface="Wingdings" charset="2"/>
              <a:buChar char=""/>
            </a:pPr>
            <a:r>
              <a:rPr lang="en-IN" sz="2200" b="0" strike="noStrike" spc="-1">
                <a:latin typeface="DejaVu Sans"/>
              </a:rPr>
              <a:t>The entire system is numerically controlled and thus fully automated from the sowing of seeds to harvest.</a:t>
            </a:r>
          </a:p>
          <a:p>
            <a:pPr marL="216000" indent="-216000">
              <a:buClr>
                <a:srgbClr val="000000"/>
              </a:buClr>
              <a:buSzPct val="45000"/>
              <a:buFont typeface="Wingdings" charset="2"/>
              <a:buChar char=""/>
            </a:pPr>
            <a:r>
              <a:rPr lang="en-IN" sz="2200" b="0" strike="noStrike" spc="-1">
                <a:latin typeface="DejaVu Sans"/>
              </a:rPr>
              <a:t>The hardware is designed to be simple, scalable, and hackable.</a:t>
            </a:r>
          </a:p>
          <a:p>
            <a:pPr marL="216000" indent="-216000">
              <a:buClr>
                <a:srgbClr val="000000"/>
              </a:buClr>
              <a:buSzPct val="45000"/>
              <a:buFont typeface="Wingdings" charset="2"/>
              <a:buChar char=""/>
            </a:pPr>
            <a:r>
              <a:rPr lang="en-IN" sz="2200" b="0" strike="noStrike" spc="-1">
                <a:latin typeface="DejaVu Sans"/>
              </a:rPr>
              <a:t>Ability to plant polycrops in a machine efficient manner.</a:t>
            </a:r>
          </a:p>
          <a:p>
            <a:pPr marL="216000" indent="-216000">
              <a:buClr>
                <a:srgbClr val="000000"/>
              </a:buClr>
              <a:buSzPct val="45000"/>
              <a:buFont typeface="Wingdings" charset="2"/>
              <a:buChar char=""/>
            </a:pPr>
            <a:r>
              <a:rPr lang="en-IN" sz="2200" b="0" strike="noStrike" spc="-1">
                <a:latin typeface="DejaVu Sans"/>
              </a:rPr>
              <a:t>Ability to optimize operations such as watering, spraying, and seed spacing.</a:t>
            </a:r>
          </a:p>
          <a:p>
            <a:pPr marL="216000" indent="-216000">
              <a:buClr>
                <a:srgbClr val="000000"/>
              </a:buClr>
              <a:buSzPct val="45000"/>
              <a:buFont typeface="Wingdings" charset="2"/>
              <a:buChar char=""/>
            </a:pPr>
            <a:r>
              <a:rPr lang="en-IN" sz="2200" b="0" strike="noStrike" spc="-1">
                <a:latin typeface="DejaVu Sans"/>
              </a:rPr>
              <a:t>24/7 possible operation.</a:t>
            </a:r>
          </a:p>
          <a:p>
            <a:pPr marL="216000" indent="-216000">
              <a:buClr>
                <a:srgbClr val="000000"/>
              </a:buClr>
              <a:buSzPct val="45000"/>
              <a:buFont typeface="Wingdings" charset="2"/>
              <a:buChar char=""/>
            </a:pPr>
            <a:r>
              <a:rPr lang="en-IN" sz="2200" b="0" strike="noStrike" spc="-1">
                <a:latin typeface="DejaVu Sans"/>
              </a:rPr>
              <a:t>Virtually unlimited farm design possibilities.</a:t>
            </a:r>
          </a:p>
          <a:p>
            <a:pPr marL="216000" indent="-216000">
              <a:buClr>
                <a:srgbClr val="000000"/>
              </a:buClr>
              <a:buSzPct val="45000"/>
              <a:buFont typeface="Wingdings" charset="2"/>
              <a:buChar char=""/>
            </a:pPr>
            <a:r>
              <a:rPr lang="en-IN" sz="2200" b="0" strike="noStrike" spc="-1">
                <a:latin typeface="DejaVu Sans"/>
              </a:rPr>
              <a:t>decision making and “Smart Farming”.</a:t>
            </a:r>
          </a:p>
          <a:p>
            <a:pPr marL="216000" indent="-216000">
              <a:buClr>
                <a:srgbClr val="000000"/>
              </a:buClr>
              <a:buSzPct val="45000"/>
              <a:buFont typeface="Wingdings" charset="2"/>
              <a:buChar char=""/>
            </a:pPr>
            <a:r>
              <a:rPr lang="en-IN" sz="2200" b="0" strike="noStrike" spc="-1">
                <a:latin typeface="DejaVu Sans"/>
              </a:rPr>
              <a:t>Ability to plant in the most space efficient layouts.</a:t>
            </a:r>
          </a:p>
          <a:p>
            <a:pPr marL="216000" indent="-216000">
              <a:buClr>
                <a:srgbClr val="000000"/>
              </a:buClr>
              <a:buSzPct val="45000"/>
              <a:buFont typeface="Wingdings" charset="2"/>
              <a:buChar char=""/>
            </a:pPr>
            <a:r>
              <a:rPr lang="en-IN" sz="2200" b="0" strike="noStrike" spc="-1">
                <a:latin typeface="DejaVu Sans"/>
              </a:rPr>
              <a:t>Scalable from a backyard system to an industrial operation.</a:t>
            </a:r>
          </a:p>
          <a:p>
            <a:pPr marL="216000" indent="-216000">
              <a:buClr>
                <a:srgbClr val="000000"/>
              </a:buClr>
              <a:buSzPct val="45000"/>
              <a:buFont typeface="Wingdings" charset="2"/>
              <a:buChar char=""/>
            </a:pPr>
            <a:r>
              <a:rPr lang="en-IN" sz="2200" b="0" strike="noStrike" spc="-1">
                <a:latin typeface="DejaVu Sans"/>
              </a:rPr>
              <a:t>Allows for the democratization and decentralization of food production.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3"/>
          <p:cNvPicPr/>
          <p:nvPr/>
        </p:nvPicPr>
        <p:blipFill>
          <a:blip r:embed="rId2"/>
          <a:stretch/>
        </p:blipFill>
        <p:spPr>
          <a:xfrm>
            <a:off x="0" y="0"/>
            <a:ext cx="12191760" cy="6857640"/>
          </a:xfrm>
          <a:prstGeom prst="rect">
            <a:avLst/>
          </a:prstGeom>
          <a:ln w="0">
            <a:noFill/>
          </a:ln>
        </p:spPr>
      </p:pic>
      <p:sp>
        <p:nvSpPr>
          <p:cNvPr id="94" name="TextBox 6"/>
          <p:cNvSpPr/>
          <p:nvPr/>
        </p:nvSpPr>
        <p:spPr>
          <a:xfrm>
            <a:off x="-1260000" y="139320"/>
            <a:ext cx="920304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400" b="1" strike="noStrike" spc="-1">
                <a:solidFill>
                  <a:srgbClr val="FFFFFF"/>
                </a:solidFill>
                <a:latin typeface="Times New Roman"/>
              </a:rPr>
              <a:t>TECHNOLOGY STACK </a:t>
            </a:r>
            <a:endParaRPr lang="en-IN" sz="4400" b="0" strike="noStrike" spc="-1">
              <a:solidFill>
                <a:srgbClr val="FFFFFF"/>
              </a:solidFill>
              <a:latin typeface="Arial"/>
            </a:endParaRPr>
          </a:p>
        </p:txBody>
      </p:sp>
      <p:sp>
        <p:nvSpPr>
          <p:cNvPr id="95" name="TextBox 7"/>
          <p:cNvSpPr/>
          <p:nvPr/>
        </p:nvSpPr>
        <p:spPr>
          <a:xfrm>
            <a:off x="3035160" y="9000"/>
            <a:ext cx="4704840" cy="1431000"/>
          </a:xfrm>
          <a:prstGeom prst="rect">
            <a:avLst/>
          </a:prstGeom>
          <a:noFill/>
          <a:ln w="0">
            <a:noFill/>
          </a:ln>
        </p:spPr>
        <p:style>
          <a:lnRef idx="0">
            <a:scrgbClr r="0" g="0" b="0"/>
          </a:lnRef>
          <a:fillRef idx="0">
            <a:scrgbClr r="0" g="0" b="0"/>
          </a:fillRef>
          <a:effectRef idx="0">
            <a:scrgbClr r="0" g="0" b="0"/>
          </a:effectRef>
          <a:fontRef idx="minor"/>
        </p:style>
      </p:sp>
      <p:sp>
        <p:nvSpPr>
          <p:cNvPr id="96" name="TextBox 95"/>
          <p:cNvSpPr txBox="1"/>
          <p:nvPr/>
        </p:nvSpPr>
        <p:spPr>
          <a:xfrm>
            <a:off x="180000" y="1260000"/>
            <a:ext cx="8717760" cy="2850840"/>
          </a:xfrm>
          <a:prstGeom prst="rect">
            <a:avLst/>
          </a:prstGeom>
          <a:noFill/>
          <a:ln w="0">
            <a:noFill/>
          </a:ln>
        </p:spPr>
        <p:txBody>
          <a:bodyPr lIns="90000" tIns="45000" rIns="90000" bIns="45000">
            <a:noAutofit/>
          </a:bodyPr>
          <a:lstStyle/>
          <a:p>
            <a:pPr marL="216000" indent="-216000">
              <a:lnSpc>
                <a:spcPct val="100000"/>
              </a:lnSpc>
              <a:spcBef>
                <a:spcPts val="1134"/>
              </a:spcBef>
              <a:spcAft>
                <a:spcPts val="1134"/>
              </a:spcAft>
              <a:buClr>
                <a:srgbClr val="000000"/>
              </a:buClr>
              <a:buSzPct val="45000"/>
              <a:buFont typeface="Wingdings" charset="2"/>
              <a:buChar char=""/>
            </a:pPr>
            <a:r>
              <a:rPr lang="en-IN" sz="3200" b="0" strike="noStrike" spc="-1">
                <a:latin typeface="DejaVu Sans"/>
              </a:rPr>
              <a:t>Components - Arduino nano ,L298n</a:t>
            </a:r>
            <a:endParaRPr lang="en-IN" sz="3200" b="0" strike="noStrike" spc="-1">
              <a:latin typeface="DejaVu Sans"/>
              <a:ea typeface="Microsoft YaHei"/>
            </a:endParaRPr>
          </a:p>
          <a:p>
            <a:pPr marL="216000" indent="-216000">
              <a:lnSpc>
                <a:spcPct val="100000"/>
              </a:lnSpc>
              <a:spcBef>
                <a:spcPts val="1134"/>
              </a:spcBef>
              <a:spcAft>
                <a:spcPts val="1134"/>
              </a:spcAft>
              <a:buClr>
                <a:srgbClr val="000000"/>
              </a:buClr>
              <a:buSzPct val="45000"/>
              <a:buFont typeface="Wingdings" charset="2"/>
              <a:buChar char=""/>
            </a:pPr>
            <a:r>
              <a:rPr lang="en-IN" sz="3200" b="0" strike="noStrike" spc="-1">
                <a:latin typeface="DejaVu Sans"/>
              </a:rPr>
              <a:t>Simulation – Proteus Design Suite</a:t>
            </a:r>
            <a:endParaRPr lang="en-IN" sz="3200" b="0" strike="noStrike" spc="-1">
              <a:latin typeface="DejaVu Sans"/>
              <a:ea typeface="Microsoft YaHei"/>
            </a:endParaRPr>
          </a:p>
          <a:p>
            <a:pPr marL="216000" indent="-216000">
              <a:lnSpc>
                <a:spcPct val="100000"/>
              </a:lnSpc>
              <a:spcBef>
                <a:spcPts val="1134"/>
              </a:spcBef>
              <a:spcAft>
                <a:spcPts val="1134"/>
              </a:spcAft>
              <a:buClr>
                <a:srgbClr val="000000"/>
              </a:buClr>
              <a:buSzPct val="45000"/>
              <a:buFont typeface="Wingdings" charset="2"/>
              <a:buChar char=""/>
            </a:pPr>
            <a:r>
              <a:rPr lang="en-IN" sz="3200" b="0" strike="noStrike" spc="-1">
                <a:latin typeface="DejaVu Sans"/>
              </a:rPr>
              <a:t>Development Environment – Arduino IDE</a:t>
            </a:r>
            <a:endParaRPr lang="en-IN" sz="3200" b="0" strike="noStrike" spc="-1">
              <a:latin typeface="DejaVu Sans"/>
              <a:ea typeface="Microsoft YaHei"/>
            </a:endParaRPr>
          </a:p>
          <a:p>
            <a:pPr marL="216000" indent="-216000">
              <a:lnSpc>
                <a:spcPct val="100000"/>
              </a:lnSpc>
              <a:spcBef>
                <a:spcPts val="1134"/>
              </a:spcBef>
              <a:spcAft>
                <a:spcPts val="1134"/>
              </a:spcAft>
              <a:buClr>
                <a:srgbClr val="000000"/>
              </a:buClr>
              <a:buSzPct val="45000"/>
              <a:buFont typeface="Wingdings" charset="2"/>
              <a:buChar char=""/>
            </a:pPr>
            <a:r>
              <a:rPr lang="en-IN" sz="3200" b="0" strike="noStrike" spc="-1">
                <a:latin typeface="DejaVu Sans"/>
              </a:rPr>
              <a:t>Designing - Solid works</a:t>
            </a:r>
            <a:endParaRPr lang="en-IN" sz="3200" b="0" strike="noStrike" spc="-1">
              <a:latin typeface="DejaVu Sans"/>
              <a:ea typeface="Microsoft YaHe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3"/>
          <p:cNvPicPr/>
          <p:nvPr/>
        </p:nvPicPr>
        <p:blipFill>
          <a:blip r:embed="rId2"/>
          <a:stretch/>
        </p:blipFill>
        <p:spPr>
          <a:xfrm>
            <a:off x="0" y="-17640"/>
            <a:ext cx="12191760" cy="6857640"/>
          </a:xfrm>
          <a:prstGeom prst="rect">
            <a:avLst/>
          </a:prstGeom>
          <a:ln w="0">
            <a:noFill/>
          </a:ln>
        </p:spPr>
      </p:pic>
      <p:sp>
        <p:nvSpPr>
          <p:cNvPr id="98" name="TextBox 6"/>
          <p:cNvSpPr/>
          <p:nvPr/>
        </p:nvSpPr>
        <p:spPr>
          <a:xfrm>
            <a:off x="-1620000" y="180000"/>
            <a:ext cx="117000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a:solidFill>
                  <a:srgbClr val="FFFFFF"/>
                </a:solidFill>
                <a:latin typeface="Times New Roman"/>
              </a:rPr>
              <a:t>HARDWARE IMPLEMENTATION </a:t>
            </a:r>
            <a:endParaRPr lang="en-IN" sz="4000" b="0" strike="noStrike" spc="-1">
              <a:solidFill>
                <a:srgbClr val="FFFFFF"/>
              </a:solidFill>
              <a:latin typeface="Arial"/>
            </a:endParaRPr>
          </a:p>
        </p:txBody>
      </p:sp>
      <p:sp>
        <p:nvSpPr>
          <p:cNvPr id="99" name="TextBox 98"/>
          <p:cNvSpPr txBox="1"/>
          <p:nvPr/>
        </p:nvSpPr>
        <p:spPr>
          <a:xfrm>
            <a:off x="360000" y="1440000"/>
            <a:ext cx="11340000" cy="5059800"/>
          </a:xfrm>
          <a:prstGeom prst="rect">
            <a:avLst/>
          </a:prstGeom>
          <a:noFill/>
          <a:ln w="0">
            <a:noFill/>
          </a:ln>
        </p:spPr>
        <p:txBody>
          <a:bodyPr lIns="90000" tIns="45000" rIns="90000" bIns="45000">
            <a:noAutofit/>
          </a:bodyPr>
          <a:lstStyle/>
          <a:p>
            <a:r>
              <a:rPr lang="en-IN" sz="2400" b="0" u="sng" strike="noStrike" spc="-1">
                <a:uFillTx/>
                <a:latin typeface="DejaVu Sans"/>
              </a:rPr>
              <a:t>Hardware:</a:t>
            </a:r>
            <a:endParaRPr lang="en-IN" sz="2400" b="0" strike="noStrike" spc="-1">
              <a:latin typeface="DejaVu Sans"/>
            </a:endParaRPr>
          </a:p>
          <a:p>
            <a:r>
              <a:rPr lang="en-IN" sz="2400" b="0" strike="noStrike" spc="-1">
                <a:latin typeface="DejaVu Sans"/>
              </a:rPr>
              <a:t>Mechanics: (Estimated for a 1m</a:t>
            </a:r>
            <a:r>
              <a:rPr lang="en-IN" sz="2400" b="0" strike="noStrike" spc="-1" baseline="14000000">
                <a:latin typeface="DejaVu Sans"/>
              </a:rPr>
              <a:t>2</a:t>
            </a:r>
            <a:r>
              <a:rPr lang="en-IN" sz="2400" b="0" strike="noStrike" spc="-1">
                <a:latin typeface="DejaVu Sans"/>
              </a:rPr>
              <a:t> area and 0.25m height)</a:t>
            </a:r>
          </a:p>
          <a:p>
            <a:r>
              <a:rPr lang="en-IN" sz="2400" b="0" strike="noStrike" spc="-1">
                <a:latin typeface="DejaVu Sans"/>
              </a:rPr>
              <a:t>Note: Grows with the area.</a:t>
            </a:r>
          </a:p>
          <a:p>
            <a:pPr marL="216000" indent="-216000">
              <a:buClr>
                <a:srgbClr val="000000"/>
              </a:buClr>
              <a:buFont typeface="StarSymbol"/>
              <a:buAutoNum type="arabicParenR"/>
            </a:pPr>
            <a:r>
              <a:rPr lang="en-IN" sz="2400" b="0" strike="noStrike" spc="-1">
                <a:latin typeface="DejaVu Sans"/>
              </a:rPr>
              <a:t>Mild steel Square Pipes (50x50 mm and 3mm thick)</a:t>
            </a:r>
          </a:p>
          <a:p>
            <a:pPr marL="216000" indent="-216000">
              <a:buClr>
                <a:srgbClr val="000000"/>
              </a:buClr>
              <a:buFont typeface="StarSymbol"/>
              <a:buAutoNum type="arabicParenR"/>
            </a:pPr>
            <a:r>
              <a:rPr lang="en-IN" sz="2400" b="0" strike="noStrike" spc="-1">
                <a:latin typeface="DejaVu Sans"/>
              </a:rPr>
              <a:t>L Brackets</a:t>
            </a:r>
          </a:p>
          <a:p>
            <a:pPr marL="216000" indent="-216000">
              <a:buClr>
                <a:srgbClr val="000000"/>
              </a:buClr>
              <a:buFont typeface="StarSymbol"/>
              <a:buAutoNum type="arabicParenR"/>
            </a:pPr>
            <a:r>
              <a:rPr lang="en-IN" sz="2400" b="0" strike="noStrike" spc="-1">
                <a:latin typeface="DejaVu Sans"/>
              </a:rPr>
              <a:t>Ball Bearing Sliding Tracks</a:t>
            </a:r>
          </a:p>
          <a:p>
            <a:pPr marL="216000" indent="-216000">
              <a:buClr>
                <a:srgbClr val="000000"/>
              </a:buClr>
              <a:buFont typeface="StarSymbol"/>
              <a:buAutoNum type="arabicParenR"/>
            </a:pPr>
            <a:r>
              <a:rPr lang="en-IN" sz="2400" b="0" strike="noStrike" spc="-1">
                <a:latin typeface="DejaVu Sans"/>
              </a:rPr>
              <a:t>Gear rack arrangement – 2</a:t>
            </a:r>
          </a:p>
          <a:p>
            <a:pPr marL="216000" indent="-216000">
              <a:buClr>
                <a:srgbClr val="000000"/>
              </a:buClr>
              <a:buFont typeface="StarSymbol"/>
              <a:buAutoNum type="arabicParenR"/>
            </a:pPr>
            <a:r>
              <a:rPr lang="en-IN" sz="2400" b="0" strike="noStrike" spc="-1">
                <a:latin typeface="DejaVu Sans"/>
              </a:rPr>
              <a:t>Sprinkler</a:t>
            </a:r>
          </a:p>
          <a:p>
            <a:endParaRPr lang="en-IN" sz="2400" b="0" strike="noStrike" spc="-1">
              <a:latin typeface="DejaVu Sans"/>
            </a:endParaRPr>
          </a:p>
          <a:p>
            <a:r>
              <a:rPr lang="en-IN" sz="2400" b="0" u="sng" strike="noStrike" spc="-1">
                <a:uFillTx/>
                <a:latin typeface="DejaVu Sans"/>
              </a:rPr>
              <a:t>Electronics/Electricals:</a:t>
            </a:r>
            <a:endParaRPr lang="en-IN" sz="2400" b="0" strike="noStrike" spc="-1">
              <a:latin typeface="DejaVu Sans"/>
            </a:endParaRPr>
          </a:p>
          <a:p>
            <a:pPr marL="216000" indent="-216000">
              <a:buClr>
                <a:srgbClr val="000000"/>
              </a:buClr>
              <a:buFont typeface="StarSymbol"/>
              <a:buAutoNum type="arabicParenR"/>
            </a:pPr>
            <a:r>
              <a:rPr lang="en-IN" sz="2400" b="0" strike="noStrike" spc="-1">
                <a:latin typeface="DejaVu Sans"/>
              </a:rPr>
              <a:t>Arduino Nano</a:t>
            </a:r>
          </a:p>
          <a:p>
            <a:pPr marL="216000" indent="-216000">
              <a:buClr>
                <a:srgbClr val="000000"/>
              </a:buClr>
              <a:buFont typeface="StarSymbol"/>
              <a:buAutoNum type="arabicParenR"/>
            </a:pPr>
            <a:r>
              <a:rPr lang="en-IN" sz="2400" b="0" strike="noStrike" spc="-1">
                <a:latin typeface="DejaVu Sans"/>
              </a:rPr>
              <a:t>Arduino keypad</a:t>
            </a:r>
          </a:p>
          <a:p>
            <a:pPr marL="216000" indent="-216000">
              <a:buClr>
                <a:srgbClr val="000000"/>
              </a:buClr>
              <a:buFont typeface="StarSymbol"/>
              <a:buAutoNum type="arabicParenR"/>
            </a:pPr>
            <a:r>
              <a:rPr lang="en-IN" sz="2400" b="0" strike="noStrike" spc="-1">
                <a:latin typeface="DejaVu Sans"/>
              </a:rPr>
              <a:t>Motors(12v 1kg/cm 300rps-2nos. + 5v dc motor- 1 no.)</a:t>
            </a:r>
          </a:p>
          <a:p>
            <a:pPr marL="216000" indent="-216000">
              <a:buClr>
                <a:srgbClr val="000000"/>
              </a:buClr>
              <a:buFont typeface="StarSymbol"/>
              <a:buAutoNum type="arabicParenR"/>
            </a:pPr>
            <a:r>
              <a:rPr lang="en-IN" sz="2400" b="0" strike="noStrike" spc="-1">
                <a:latin typeface="DejaVu Sans"/>
              </a:rPr>
              <a:t>Motor speed and direction control circuit (L298N)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3_0"/>
          <p:cNvPicPr/>
          <p:nvPr/>
        </p:nvPicPr>
        <p:blipFill>
          <a:blip r:embed="rId2"/>
          <a:stretch/>
        </p:blipFill>
        <p:spPr>
          <a:xfrm>
            <a:off x="360" y="0"/>
            <a:ext cx="12191760" cy="6857640"/>
          </a:xfrm>
          <a:prstGeom prst="rect">
            <a:avLst/>
          </a:prstGeom>
          <a:ln w="0">
            <a:noFill/>
          </a:ln>
        </p:spPr>
      </p:pic>
      <p:sp>
        <p:nvSpPr>
          <p:cNvPr id="101" name="TextBox 6_0"/>
          <p:cNvSpPr/>
          <p:nvPr/>
        </p:nvSpPr>
        <p:spPr>
          <a:xfrm>
            <a:off x="-1620000" y="180000"/>
            <a:ext cx="117000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a:solidFill>
                  <a:srgbClr val="FFFFFF"/>
                </a:solidFill>
                <a:latin typeface="Times New Roman"/>
              </a:rPr>
              <a:t>SOFTWARE IMPLEMENTATION </a:t>
            </a:r>
            <a:endParaRPr lang="en-IN" sz="4000" b="0" strike="noStrike" spc="-1">
              <a:solidFill>
                <a:srgbClr val="FFFFFF"/>
              </a:solidFill>
              <a:latin typeface="Arial"/>
            </a:endParaRPr>
          </a:p>
        </p:txBody>
      </p:sp>
      <p:sp>
        <p:nvSpPr>
          <p:cNvPr id="102" name="TextBox 101"/>
          <p:cNvSpPr txBox="1"/>
          <p:nvPr/>
        </p:nvSpPr>
        <p:spPr>
          <a:xfrm>
            <a:off x="360000" y="1260000"/>
            <a:ext cx="11340000" cy="5479920"/>
          </a:xfrm>
          <a:prstGeom prst="rect">
            <a:avLst/>
          </a:prstGeom>
          <a:noFill/>
          <a:ln w="0">
            <a:noFill/>
          </a:ln>
        </p:spPr>
        <p:txBody>
          <a:bodyPr lIns="90000" tIns="45000" rIns="90000" bIns="45000">
            <a:noAutofit/>
          </a:bodyPr>
          <a:lstStyle/>
          <a:p>
            <a:r>
              <a:rPr lang="en-IN" sz="2200" b="0" strike="noStrike" spc="-1">
                <a:latin typeface="DejaVu Sans"/>
              </a:rPr>
              <a:t>Algorithm:</a:t>
            </a:r>
            <a:endParaRPr lang="en-IN" sz="2200" b="0" strike="noStrike" spc="-1">
              <a:latin typeface="Arial"/>
            </a:endParaRPr>
          </a:p>
          <a:p>
            <a:r>
              <a:rPr lang="en-IN" sz="2200" b="0" strike="noStrike" spc="-1">
                <a:latin typeface="DejaVu Sans"/>
              </a:rPr>
              <a:t>Locomotion Control - </a:t>
            </a:r>
            <a:endParaRPr lang="en-IN" sz="2200" b="0" strike="noStrike" spc="-1">
              <a:latin typeface="Arial"/>
            </a:endParaRPr>
          </a:p>
          <a:p>
            <a:pPr marL="216000" indent="-216000">
              <a:buClr>
                <a:srgbClr val="000000"/>
              </a:buClr>
              <a:buFont typeface="StarSymbol"/>
              <a:buAutoNum type="arabicParenR"/>
            </a:pPr>
            <a:r>
              <a:rPr lang="en-IN" sz="1600" b="0" strike="noStrike" spc="-1">
                <a:latin typeface="Arial"/>
              </a:rPr>
              <a:t>Assume a rectangle with bottom left corner as origin</a:t>
            </a:r>
          </a:p>
          <a:p>
            <a:pPr marL="216000" indent="-216000">
              <a:buClr>
                <a:srgbClr val="000000"/>
              </a:buClr>
              <a:buFont typeface="StarSymbol"/>
              <a:buAutoNum type="arabicParenR"/>
            </a:pPr>
            <a:r>
              <a:rPr lang="en-IN" sz="1600" b="0" strike="noStrike" spc="-1">
                <a:latin typeface="Arial"/>
              </a:rPr>
              <a:t>Declare variables – </a:t>
            </a:r>
          </a:p>
          <a:p>
            <a:r>
              <a:rPr lang="en-IN" sz="1600" b="0" strike="noStrike" spc="-1">
                <a:latin typeface="Arial"/>
              </a:rPr>
              <a:t>	Dimensions of the area, Current Position of the attachment variables, Motor speed, Control pins – motor 1, motor 2, 	ENA=10, ENB=10 </a:t>
            </a:r>
            <a:r>
              <a:rPr lang="en-IN" sz="1600" b="0" strike="noStrike" spc="-1">
                <a:latin typeface="Wingdings"/>
                <a:ea typeface="Wingdings"/>
              </a:rPr>
              <a:t></a:t>
            </a:r>
            <a:r>
              <a:rPr lang="en-IN" sz="1600" b="0" strike="noStrike" spc="-1">
                <a:latin typeface="Arial"/>
              </a:rPr>
              <a:t> SPEED SETTERS, Increment – 0.2m, State variables.</a:t>
            </a:r>
          </a:p>
          <a:p>
            <a:pPr marL="216000" indent="-216000">
              <a:buClr>
                <a:srgbClr val="000000"/>
              </a:buClr>
              <a:buFont typeface="StarSymbol"/>
              <a:buAutoNum type="arabicParenR"/>
            </a:pPr>
            <a:r>
              <a:rPr lang="en-IN" sz="1600" b="0" strike="noStrike" spc="-1">
                <a:latin typeface="Arial"/>
              </a:rPr>
              <a:t>Setup Key pad. Listen for keypad input.</a:t>
            </a:r>
          </a:p>
          <a:p>
            <a:pPr marL="216000" indent="-216000">
              <a:buClr>
                <a:srgbClr val="000000"/>
              </a:buClr>
              <a:buFont typeface="StarSymbol"/>
              <a:buAutoNum type="arabicParenR"/>
            </a:pPr>
            <a:r>
              <a:rPr lang="en-IN" sz="1600" b="0" strike="noStrike" spc="-1">
                <a:latin typeface="Arial"/>
              </a:rPr>
              <a:t>If there is an keypad input, if it starts from # then it is a box dimension. Get the value and convert it into int to update the box dimensions. </a:t>
            </a:r>
          </a:p>
          <a:p>
            <a:pPr marL="216000" indent="-216000">
              <a:buClr>
                <a:srgbClr val="000000"/>
              </a:buClr>
              <a:buFont typeface="StarSymbol"/>
              <a:buAutoNum type="arabicParenR"/>
            </a:pPr>
            <a:r>
              <a:rPr lang="en-IN" sz="1600" b="0" strike="noStrike" spc="-1">
                <a:latin typeface="Arial"/>
              </a:rPr>
              <a:t>Conversion to int.</a:t>
            </a:r>
          </a:p>
          <a:p>
            <a:pPr marL="216000" indent="-216000">
              <a:buClr>
                <a:srgbClr val="000000"/>
              </a:buClr>
              <a:buFont typeface="StarSymbol"/>
              <a:buAutoNum type="arabicParenR"/>
            </a:pPr>
            <a:r>
              <a:rPr lang="en-IN" sz="1600" b="0" strike="noStrike" spc="-1">
                <a:latin typeface="Arial"/>
              </a:rPr>
              <a:t>Input format for box dimensions.</a:t>
            </a:r>
          </a:p>
          <a:p>
            <a:pPr marL="216000" indent="-216000">
              <a:buClr>
                <a:srgbClr val="000000"/>
              </a:buClr>
              <a:buFont typeface="StarSymbol"/>
              <a:buAutoNum type="arabicParenR"/>
            </a:pPr>
            <a:r>
              <a:rPr lang="en-IN" sz="1600" b="0" strike="noStrike" spc="-1">
                <a:latin typeface="Arial"/>
              </a:rPr>
              <a:t>Now again wait for keypad keys.</a:t>
            </a:r>
          </a:p>
          <a:p>
            <a:pPr marL="216000" indent="-216000">
              <a:buClr>
                <a:srgbClr val="000000"/>
              </a:buClr>
              <a:buFont typeface="StarSymbol"/>
              <a:buAutoNum type="arabicParenR"/>
            </a:pPr>
            <a:r>
              <a:rPr lang="en-IN" sz="1600" b="0" strike="noStrike" spc="-1">
                <a:latin typeface="Arial"/>
              </a:rPr>
              <a:t>Instructions are denoted by asterisk ‘*’ followed by number.</a:t>
            </a:r>
          </a:p>
          <a:p>
            <a:r>
              <a:rPr lang="en-IN" sz="1600" b="0" strike="noStrike" spc="-1">
                <a:latin typeface="Arial"/>
              </a:rPr>
              <a:t>	*1* = seeding</a:t>
            </a:r>
          </a:p>
          <a:p>
            <a:r>
              <a:rPr lang="en-IN" sz="1600" b="0" strike="noStrike" spc="-1">
                <a:latin typeface="Arial"/>
              </a:rPr>
              <a:t>	*2* = Watering/ insecticide spraying</a:t>
            </a:r>
          </a:p>
          <a:p>
            <a:r>
              <a:rPr lang="en-IN" sz="1600" b="0" strike="noStrike" spc="-1">
                <a:latin typeface="Arial"/>
              </a:rPr>
              <a:t>	*3* = Fertilizer scattering</a:t>
            </a:r>
          </a:p>
          <a:p>
            <a:pPr marL="216000" indent="-216000">
              <a:buClr>
                <a:srgbClr val="000000"/>
              </a:buClr>
              <a:buFont typeface="StarSymbol"/>
              <a:buAutoNum type="arabicParenR"/>
            </a:pPr>
            <a:r>
              <a:rPr lang="en-IN" sz="1600" b="0" strike="noStrike" spc="-1">
                <a:latin typeface="Arial"/>
              </a:rPr>
              <a:t>Functions are created for each instruction and they are called.</a:t>
            </a:r>
          </a:p>
          <a:p>
            <a:pPr marL="216000" indent="-216000">
              <a:buClr>
                <a:srgbClr val="000000"/>
              </a:buClr>
              <a:buFont typeface="StarSymbol"/>
              <a:buAutoNum type="arabicParenR"/>
            </a:pPr>
            <a:r>
              <a:rPr lang="en-IN" sz="1600" b="0" strike="noStrike" spc="-1">
                <a:latin typeface="Arial"/>
              </a:rPr>
              <a:t>Every operation is done in a zig zag motion starting from origin each denoted by state variables.</a:t>
            </a:r>
          </a:p>
          <a:p>
            <a:pPr marL="216000" indent="-216000">
              <a:buClr>
                <a:srgbClr val="000000"/>
              </a:buClr>
              <a:buFont typeface="StarSymbol"/>
              <a:buAutoNum type="arabicParenR"/>
            </a:pPr>
            <a:r>
              <a:rPr lang="en-IN" sz="1600" b="0" strike="noStrike" spc="-1">
                <a:latin typeface="Arial"/>
              </a:rPr>
              <a:t>Set mstate to 1.</a:t>
            </a:r>
          </a:p>
          <a:p>
            <a:pPr marL="216000" indent="-216000">
              <a:buClr>
                <a:srgbClr val="000000"/>
              </a:buClr>
              <a:buFont typeface="StarSymbol"/>
              <a:buAutoNum type="arabicParenR"/>
            </a:pPr>
            <a:r>
              <a:rPr lang="en-IN" sz="1600" b="0" strike="noStrike" spc="-1">
                <a:latin typeface="Arial"/>
              </a:rPr>
              <a:t>Execute Loop condition.</a:t>
            </a:r>
          </a:p>
          <a:p>
            <a:pPr marL="216000" indent="-216000">
              <a:buClr>
                <a:srgbClr val="000000"/>
              </a:buClr>
              <a:buFont typeface="StarSymbol"/>
              <a:buAutoNum type="arabicParenR"/>
            </a:pPr>
            <a:r>
              <a:rPr lang="en-IN" sz="1600" b="0" strike="noStrike" spc="-1">
                <a:latin typeface="Arial"/>
              </a:rPr>
              <a:t>Repeat the step 12 but with reversed polarities and conditions to return the attachment to origin.</a:t>
            </a:r>
          </a:p>
          <a:p>
            <a:pPr marL="216000" indent="-216000">
              <a:buClr>
                <a:srgbClr val="000000"/>
              </a:buClr>
              <a:buFont typeface="StarSymbol"/>
              <a:buAutoNum type="arabicParenR"/>
            </a:pPr>
            <a:r>
              <a:rPr lang="en-IN" sz="1600" b="0" strike="noStrike" spc="-1">
                <a:latin typeface="Arial"/>
              </a:rPr>
              <a:t>For sowing mechanism, during every increment in the wait time, a smaller motor is given high input for a time of (0.0628/smallmotorspeed) * 1000 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360" y="-17640"/>
            <a:ext cx="12191760" cy="6857640"/>
          </a:xfrm>
          <a:prstGeom prst="rect">
            <a:avLst/>
          </a:prstGeom>
          <a:ln w="0">
            <a:noFill/>
          </a:ln>
        </p:spPr>
      </p:pic>
      <p:sp>
        <p:nvSpPr>
          <p:cNvPr id="104" name="TextBox 4"/>
          <p:cNvSpPr/>
          <p:nvPr/>
        </p:nvSpPr>
        <p:spPr>
          <a:xfrm>
            <a:off x="3968280" y="2705760"/>
            <a:ext cx="4003560" cy="14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400" b="1" strike="noStrike" spc="-1">
                <a:solidFill>
                  <a:srgbClr val="000000"/>
                </a:solidFill>
                <a:latin typeface="Times New Roman"/>
              </a:rPr>
              <a:t>BUSINESS SCOPE </a:t>
            </a:r>
            <a:endParaRPr lang="en-IN" sz="4400" b="0" strike="noStrike" spc="-1">
              <a:latin typeface="Arial"/>
            </a:endParaRPr>
          </a:p>
        </p:txBody>
      </p:sp>
      <p:sp>
        <p:nvSpPr>
          <p:cNvPr id="105" name="TextBox 6"/>
          <p:cNvSpPr/>
          <p:nvPr/>
        </p:nvSpPr>
        <p:spPr>
          <a:xfrm>
            <a:off x="-360000" y="140040"/>
            <a:ext cx="609408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400" b="1" strike="noStrike" spc="-1">
                <a:solidFill>
                  <a:srgbClr val="FFFFFF"/>
                </a:solidFill>
                <a:latin typeface="Times New Roman"/>
              </a:rPr>
              <a:t>BUSINESS SCOPE </a:t>
            </a:r>
            <a:endParaRPr lang="en-IN" sz="4400" b="0" strike="noStrike" spc="-1">
              <a:solidFill>
                <a:srgbClr val="FFFFFF"/>
              </a:solidFill>
              <a:latin typeface="Arial"/>
            </a:endParaRPr>
          </a:p>
        </p:txBody>
      </p:sp>
      <p:sp>
        <p:nvSpPr>
          <p:cNvPr id="106" name="TextBox 105"/>
          <p:cNvSpPr txBox="1"/>
          <p:nvPr/>
        </p:nvSpPr>
        <p:spPr>
          <a:xfrm>
            <a:off x="180000" y="1080000"/>
            <a:ext cx="11880000" cy="6001560"/>
          </a:xfrm>
          <a:prstGeom prst="rect">
            <a:avLst/>
          </a:prstGeom>
          <a:noFill/>
          <a:ln w="0">
            <a:noFill/>
          </a:ln>
        </p:spPr>
        <p:txBody>
          <a:bodyPr lIns="90000" tIns="45000" rIns="90000" bIns="45000">
            <a:noAutofit/>
          </a:bodyPr>
          <a:lstStyle/>
          <a:p>
            <a:pPr marL="216000" indent="-216000">
              <a:buClr>
                <a:srgbClr val="000000"/>
              </a:buClr>
              <a:buSzPct val="45000"/>
              <a:buFont typeface="Wingdings" charset="2"/>
              <a:buChar char=""/>
            </a:pPr>
            <a:r>
              <a:rPr lang="en-IN" sz="2000" b="0" strike="noStrike" spc="-1" dirty="0">
                <a:latin typeface="DejaVu Sans"/>
              </a:rPr>
              <a:t>Cost analysis of production : (Varies depending upon crop area)</a:t>
            </a:r>
          </a:p>
          <a:p>
            <a:r>
              <a:rPr lang="en-IN" sz="2000" b="0" strike="noStrike" spc="-1" dirty="0">
                <a:latin typeface="DejaVu Sans"/>
              </a:rPr>
              <a:t>	For 1m sq. area – (n=area in sq. Meters, n&gt;1)</a:t>
            </a:r>
          </a:p>
          <a:p>
            <a:pPr marL="432000" lvl="1" indent="-216000">
              <a:buClr>
                <a:srgbClr val="000000"/>
              </a:buClr>
              <a:buFont typeface="StarSymbol"/>
              <a:buAutoNum type="arabicParenR"/>
            </a:pPr>
            <a:r>
              <a:rPr lang="en-IN" sz="2000" b="0" strike="noStrike" spc="-1" dirty="0">
                <a:latin typeface="DejaVu Sans"/>
              </a:rPr>
              <a:t>Mild steel Square Pipes (50×50 mm and 3mm thick) – Rs. 1500×n/2</a:t>
            </a:r>
          </a:p>
          <a:p>
            <a:pPr marL="432000" lvl="1" indent="-216000">
              <a:buClr>
                <a:srgbClr val="000000"/>
              </a:buClr>
              <a:buFont typeface="StarSymbol"/>
              <a:buAutoNum type="arabicParenR"/>
            </a:pPr>
            <a:r>
              <a:rPr lang="en-IN" sz="2000" b="0" strike="noStrike" spc="-1" dirty="0">
                <a:latin typeface="DejaVu Sans"/>
              </a:rPr>
              <a:t>L Brackets – Rs.200</a:t>
            </a:r>
          </a:p>
          <a:p>
            <a:pPr marL="432000" lvl="1" indent="-216000">
              <a:buClr>
                <a:srgbClr val="000000"/>
              </a:buClr>
              <a:buFont typeface="StarSymbol"/>
              <a:buAutoNum type="arabicParenR"/>
            </a:pPr>
            <a:r>
              <a:rPr lang="en-IN" sz="2000" b="0" strike="noStrike" spc="-1" dirty="0">
                <a:latin typeface="DejaVu Sans"/>
              </a:rPr>
              <a:t>Ball Bearing Sliding Tracks – Rs. 600×n/2</a:t>
            </a:r>
          </a:p>
          <a:p>
            <a:pPr marL="432000" lvl="1" indent="-216000">
              <a:buClr>
                <a:srgbClr val="000000"/>
              </a:buClr>
              <a:buFont typeface="StarSymbol"/>
              <a:buAutoNum type="arabicParenR"/>
            </a:pPr>
            <a:r>
              <a:rPr lang="en-IN" sz="2000" b="0" strike="noStrike" spc="-1" dirty="0">
                <a:latin typeface="DejaVu Sans"/>
              </a:rPr>
              <a:t>Gear rack arrangement – 2</a:t>
            </a:r>
          </a:p>
          <a:p>
            <a:pPr marL="432000" lvl="1" indent="-216000">
              <a:buClr>
                <a:srgbClr val="000000"/>
              </a:buClr>
              <a:buFont typeface="StarSymbol"/>
              <a:buAutoNum type="arabicParenR"/>
            </a:pPr>
            <a:r>
              <a:rPr lang="en-IN" sz="2000" b="0" strike="noStrike" spc="-1" dirty="0">
                <a:latin typeface="DejaVu Sans"/>
              </a:rPr>
              <a:t>Sprinkler – Rs. 350</a:t>
            </a:r>
          </a:p>
          <a:p>
            <a:pPr marL="432000" lvl="1" indent="-216000">
              <a:buClr>
                <a:srgbClr val="000000"/>
              </a:buClr>
              <a:buFont typeface="StarSymbol"/>
              <a:buAutoNum type="arabicParenR"/>
            </a:pPr>
            <a:r>
              <a:rPr lang="en-IN" sz="2000" b="0" strike="noStrike" spc="-1" dirty="0">
                <a:latin typeface="DejaVu Sans"/>
              </a:rPr>
              <a:t>Arduino Nano – Rs. 1500</a:t>
            </a:r>
          </a:p>
          <a:p>
            <a:pPr marL="432000" lvl="1" indent="-216000">
              <a:buClr>
                <a:srgbClr val="000000"/>
              </a:buClr>
              <a:buFont typeface="StarSymbol"/>
              <a:buAutoNum type="arabicParenR"/>
            </a:pPr>
            <a:r>
              <a:rPr lang="en-IN" sz="2000" b="0" strike="noStrike" spc="-1" dirty="0">
                <a:latin typeface="DejaVu Sans"/>
              </a:rPr>
              <a:t>Arduino keypad – Rs. 100</a:t>
            </a:r>
          </a:p>
          <a:p>
            <a:pPr marL="432000" lvl="1" indent="-216000">
              <a:buClr>
                <a:srgbClr val="000000"/>
              </a:buClr>
              <a:buFont typeface="StarSymbol"/>
              <a:buAutoNum type="arabicParenR"/>
            </a:pPr>
            <a:r>
              <a:rPr lang="en-IN" sz="2000" b="0" strike="noStrike" spc="-1" dirty="0">
                <a:latin typeface="DejaVu Sans"/>
              </a:rPr>
              <a:t>Motors(12v 1kg/cm 300rps-2nos. + 5v dc motor- 1 no.) – Rs. 800</a:t>
            </a:r>
          </a:p>
          <a:p>
            <a:pPr marL="432000" lvl="1" indent="-216000">
              <a:buClr>
                <a:srgbClr val="000000"/>
              </a:buClr>
              <a:buFont typeface="StarSymbol"/>
              <a:buAutoNum type="arabicParenR"/>
            </a:pPr>
            <a:r>
              <a:rPr lang="en-IN" sz="2000" b="0" strike="noStrike" spc="-1" dirty="0">
                <a:latin typeface="DejaVu Sans"/>
              </a:rPr>
              <a:t>Motor speed and direction control circuit (L298N) – Rs. 200</a:t>
            </a:r>
          </a:p>
          <a:p>
            <a:pPr marL="216000" indent="-216000">
              <a:buClr>
                <a:srgbClr val="000000"/>
              </a:buClr>
              <a:buSzPct val="45000"/>
              <a:buFont typeface="Wingdings" charset="2"/>
              <a:buChar char=""/>
            </a:pPr>
            <a:r>
              <a:rPr lang="en-IN" sz="2000" b="0" strike="noStrike" spc="-1" dirty="0">
                <a:latin typeface="DejaVu Sans"/>
              </a:rPr>
              <a:t>Total cost will be approx. Rs. 5000 for 1m sq. area, for 5m sq. it will be </a:t>
            </a:r>
            <a:r>
              <a:rPr lang="en-IN" sz="2000" b="0" strike="noStrike" spc="-1" dirty="0" err="1">
                <a:latin typeface="DejaVu Sans"/>
              </a:rPr>
              <a:t>approx</a:t>
            </a:r>
            <a:r>
              <a:rPr lang="en-IN" sz="2000" b="0" strike="noStrike" spc="-1" dirty="0">
                <a:latin typeface="DejaVu Sans"/>
              </a:rPr>
              <a:t> Rs. 8000.</a:t>
            </a:r>
          </a:p>
          <a:p>
            <a:pPr marL="216000" indent="-216000">
              <a:lnSpc>
                <a:spcPct val="100000"/>
              </a:lnSpc>
              <a:buClr>
                <a:srgbClr val="000000"/>
              </a:buClr>
              <a:buSzPct val="45000"/>
              <a:buFont typeface="Wingdings" charset="2"/>
              <a:buChar char=""/>
            </a:pPr>
            <a:r>
              <a:rPr lang="en-IN" sz="2000" b="0" strike="noStrike" spc="-1" dirty="0">
                <a:latin typeface="DejaVu Sans"/>
              </a:rPr>
              <a:t>With a maximum level of automation, the number of manual activities, dependency on labour and overall labour cost is reduced.</a:t>
            </a:r>
          </a:p>
          <a:p>
            <a:pPr marL="216000" indent="-216000">
              <a:buClr>
                <a:srgbClr val="000000"/>
              </a:buClr>
              <a:buSzPct val="45000"/>
              <a:buFont typeface="Wingdings" charset="2"/>
              <a:buChar char=""/>
            </a:pPr>
            <a:r>
              <a:rPr lang="en-IN" sz="2000" b="0" strike="noStrike" spc="-1" dirty="0">
                <a:latin typeface="DejaVu Sans"/>
              </a:rPr>
              <a:t>It creates microclimate surrounding the crops that help in maximum growth regarding production and quality.</a:t>
            </a:r>
          </a:p>
          <a:p>
            <a:pPr marL="216000" indent="-216000">
              <a:buClr>
                <a:srgbClr val="000000"/>
              </a:buClr>
              <a:buSzPct val="45000"/>
              <a:buFont typeface="Wingdings" charset="2"/>
              <a:buChar char=""/>
            </a:pPr>
            <a:r>
              <a:rPr lang="en-IN" sz="2000" b="0" strike="noStrike" spc="-1" dirty="0">
                <a:latin typeface="DejaVu Sans"/>
              </a:rPr>
              <a:t>You can grow the plants in polyhouse conditions that are otherwise impossible to cultivate in that particular climatic zone. </a:t>
            </a:r>
            <a:r>
              <a:rPr lang="en-IN" sz="2000" b="0" strike="noStrike" spc="-1" dirty="0" err="1">
                <a:latin typeface="DejaVu Sans"/>
              </a:rPr>
              <a:t>Eg.</a:t>
            </a:r>
            <a:r>
              <a:rPr lang="en-IN" sz="2000" b="0" strike="noStrike" spc="-1" dirty="0">
                <a:latin typeface="DejaVu Sans"/>
              </a:rPr>
              <a:t> Growing strawberry in plains of India.</a:t>
            </a:r>
          </a:p>
          <a:p>
            <a:pPr marL="216000" indent="-216000">
              <a:buClr>
                <a:srgbClr val="000000"/>
              </a:buClr>
              <a:buSzPct val="45000"/>
              <a:buFont typeface="Wingdings" charset="2"/>
              <a:buChar char=""/>
            </a:pPr>
            <a:r>
              <a:rPr lang="en-IN" sz="2000" b="0" strike="noStrike" spc="-1" dirty="0">
                <a:latin typeface="DejaVu Sans"/>
              </a:rPr>
              <a:t>Polyhouse crops can give you maximum profit in a minimum area under cultivation.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5"/>
          <p:cNvPicPr/>
          <p:nvPr/>
        </p:nvPicPr>
        <p:blipFill>
          <a:blip r:embed="rId2"/>
          <a:stretch/>
        </p:blipFill>
        <p:spPr>
          <a:xfrm>
            <a:off x="360" y="-17640"/>
            <a:ext cx="12191760" cy="6857640"/>
          </a:xfrm>
          <a:prstGeom prst="rect">
            <a:avLst/>
          </a:prstGeom>
          <a:ln w="0">
            <a:noFill/>
          </a:ln>
        </p:spPr>
      </p:pic>
      <p:sp>
        <p:nvSpPr>
          <p:cNvPr id="108" name="TextBox 6"/>
          <p:cNvSpPr/>
          <p:nvPr/>
        </p:nvSpPr>
        <p:spPr>
          <a:xfrm>
            <a:off x="3801240" y="2721240"/>
            <a:ext cx="4589280" cy="313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a:solidFill>
                  <a:srgbClr val="000000"/>
                </a:solidFill>
                <a:latin typeface="DejaVu Sans"/>
              </a:rPr>
              <a:t>Thank You.</a:t>
            </a:r>
            <a:endParaRPr lang="en-IN" sz="4000" b="0" strike="noStrike" spc="-1">
              <a:latin typeface="DejaVu Sans"/>
            </a:endParaRPr>
          </a:p>
          <a:p>
            <a:pPr algn="ctr">
              <a:lnSpc>
                <a:spcPct val="100000"/>
              </a:lnSpc>
            </a:pPr>
            <a:r>
              <a:rPr lang="en-IN" sz="4000" b="1" strike="noStrike" spc="-1">
                <a:solidFill>
                  <a:srgbClr val="000000"/>
                </a:solidFill>
                <a:latin typeface="DejaVu Sans"/>
              </a:rPr>
              <a:t>Any Queries?</a:t>
            </a:r>
            <a:endParaRPr lang="en-IN" sz="4000" b="0" strike="noStrike" spc="-1">
              <a:latin typeface="DejaVu Sans"/>
            </a:endParaRPr>
          </a:p>
          <a:p>
            <a:pPr algn="ctr">
              <a:lnSpc>
                <a:spcPct val="100000"/>
              </a:lnSpc>
            </a:pPr>
            <a:r>
              <a:rPr lang="en-IN" sz="4000" b="1" strike="noStrike" spc="-1">
                <a:solidFill>
                  <a:srgbClr val="000000"/>
                </a:solidFill>
                <a:latin typeface="DejaVu Sans"/>
              </a:rPr>
              <a:t>Contact our team.</a:t>
            </a:r>
            <a:endParaRPr lang="en-IN" sz="4000" b="0" strike="noStrike" spc="-1">
              <a:latin typeface="DejaVu Sans"/>
            </a:endParaRPr>
          </a:p>
          <a:p>
            <a:pPr algn="ctr">
              <a:lnSpc>
                <a:spcPct val="100000"/>
              </a:lnSpc>
            </a:pPr>
            <a:endParaRPr lang="en-IN" sz="4000" b="0" strike="noStrike" spc="-1">
              <a:latin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1004</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DejaVu Sans</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ANMOL AGARWAL</dc:creator>
  <dc:description/>
  <cp:lastModifiedBy>inba172001@outlook.com</cp:lastModifiedBy>
  <cp:revision>6</cp:revision>
  <dcterms:created xsi:type="dcterms:W3CDTF">2021-07-29T07:28:42Z</dcterms:created>
  <dcterms:modified xsi:type="dcterms:W3CDTF">2021-07-30T05:13:50Z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