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58"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86" d="100"/>
          <a:sy n="86" d="100"/>
        </p:scale>
        <p:origin x="422"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733CA-5971-49A5-A0AF-3ADD61D8BE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4231507-4022-4E4B-842C-8056E4A38D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05B903D-3E3A-463B-BEC5-2907DC670149}"/>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64028F0E-3268-4886-A6B7-524777D29C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8067B9-FA81-4582-8FEB-F1AD1C203F28}"/>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88648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17FB7-CE37-4B47-8136-73D5C295EA9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E1D401-7700-485D-85F9-FF3FFBDB06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FE9A0D-2865-4269-B14B-69CC47D86060}"/>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9B3CE9E3-9C34-4733-8052-F94777B74B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4273CD-9285-4E73-81BE-836C839224D4}"/>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1971372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61E63E-08A8-4433-917F-98F23689EB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8A6125-4E6A-47B5-9EDA-AD78DE2949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69A64B-C9B6-4662-A72B-C6CE6F974807}"/>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161EC123-1E2B-4F6A-915F-15F90843E2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AD06BF-8F9A-4EFD-9278-CD8E1E41402D}"/>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075209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ABFF3-D858-48BD-94B3-81E02C2BBF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00E011-ACA0-40F2-A2C4-AADA62ACCC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453DF8-06F0-472F-A5D3-96A82D5043B1}"/>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3E8A30BE-9F76-42E4-B683-8940B8080C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9AA5BC-F189-4627-A619-F57064289625}"/>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1631343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0931C-2CB0-436D-8BA4-AB16CC423C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EF47AB1-E1F6-40A7-8865-A1883C5CE8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5F0273-7502-47C9-B791-902DBBCBC06E}"/>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FAA6B3FA-5699-4520-ACA9-AE62D00C4B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583688-5B72-426C-B432-F4D10A39B34E}"/>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902887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AF81B-D5CA-45D9-A7F6-505574952A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2A4AC9-EBBB-4C84-B84E-4644192866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482BF70-BB2E-499A-A91E-FFCC2751A0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D671F50-6818-4513-8564-C59FA3D3E378}"/>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6" name="Footer Placeholder 5">
            <a:extLst>
              <a:ext uri="{FF2B5EF4-FFF2-40B4-BE49-F238E27FC236}">
                <a16:creationId xmlns:a16="http://schemas.microsoft.com/office/drawing/2014/main" id="{9685900A-5BAA-477A-95B3-AF2BF57B8F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88863E-D6A0-4218-A79A-04912C51AA97}"/>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2554061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89E99-A8D8-40CB-A136-755B1930541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FC309A-A9B3-4ECC-83E6-B26FB81727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862DA2-A3FB-421C-B546-6E84967731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EBB82E2-ED3C-4F14-A459-812EDF8106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A7C10A-9E8E-4638-B35D-6539974B4D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BEB2B99-F613-4D64-8A1F-EB81741E6D8E}"/>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8" name="Footer Placeholder 7">
            <a:extLst>
              <a:ext uri="{FF2B5EF4-FFF2-40B4-BE49-F238E27FC236}">
                <a16:creationId xmlns:a16="http://schemas.microsoft.com/office/drawing/2014/main" id="{BB30E2B8-24F7-4DF8-A2D3-54748249374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B79B71B-06A5-49BC-B437-6F766700D5B3}"/>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215484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88BC-6B52-4F40-B6AA-59093DC13E3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46CDEE8-5819-4128-B7C0-62238350B233}"/>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4" name="Footer Placeholder 3">
            <a:extLst>
              <a:ext uri="{FF2B5EF4-FFF2-40B4-BE49-F238E27FC236}">
                <a16:creationId xmlns:a16="http://schemas.microsoft.com/office/drawing/2014/main" id="{AB3B2DE0-C653-4220-BEBB-F69803929A9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A8F69CD-E869-4354-A049-A3E192318AF1}"/>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095425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DA5830-F343-41AC-A794-205F3E699B4E}"/>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3" name="Footer Placeholder 2">
            <a:extLst>
              <a:ext uri="{FF2B5EF4-FFF2-40B4-BE49-F238E27FC236}">
                <a16:creationId xmlns:a16="http://schemas.microsoft.com/office/drawing/2014/main" id="{0AF95466-8536-42C9-914D-A9CBDD82550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E8DCA77-6E57-490F-817D-A5725FD06982}"/>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424345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646D3-504C-47A9-9FD0-7A590C4684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BDA0347-9901-4FDD-BFF2-CFAEA684A3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C72D2A5-D9D1-4C0D-A61A-16EB13DCE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9D168D-D1C6-4B3E-8FC0-32EE382ADB83}"/>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6" name="Footer Placeholder 5">
            <a:extLst>
              <a:ext uri="{FF2B5EF4-FFF2-40B4-BE49-F238E27FC236}">
                <a16:creationId xmlns:a16="http://schemas.microsoft.com/office/drawing/2014/main" id="{92D68917-B61B-4705-9832-9BD0C265B9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312860-4FF5-4864-B44A-B726F1133A0F}"/>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68120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8BB2D-62A5-482E-8A05-A3486CE479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7863485-3B9A-4774-B276-680A28BA7B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12D5D9C-E1DE-4FD3-8B0E-D51E489B26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A3DF5-BB4D-48E6-B012-0C9A91E0F375}"/>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6" name="Footer Placeholder 5">
            <a:extLst>
              <a:ext uri="{FF2B5EF4-FFF2-40B4-BE49-F238E27FC236}">
                <a16:creationId xmlns:a16="http://schemas.microsoft.com/office/drawing/2014/main" id="{A3DD8239-0E68-4C71-B8D6-57DF3F38FE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36E080-1794-4F93-BAD1-4DA3C1CF8DFC}"/>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1702573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B6F462-2225-4AF9-AADF-85308465D4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277D72A-A8E9-4CCF-9661-6367A44F2D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06C1A8-50EF-459B-B14B-4DA18A7759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FC2BACA3-B6FA-418E-9F8D-A2F1872136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5A8F6A4-DFD8-4777-AA1A-5F9C9F0F80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A71071-71F2-4D84-9B28-CA4BD4EC8894}" type="slidenum">
              <a:rPr lang="en-IN" smtClean="0"/>
              <a:t>‹#›</a:t>
            </a:fld>
            <a:endParaRPr lang="en-IN"/>
          </a:p>
        </p:txBody>
      </p:sp>
    </p:spTree>
    <p:extLst>
      <p:ext uri="{BB962C8B-B14F-4D97-AF65-F5344CB8AC3E}">
        <p14:creationId xmlns:p14="http://schemas.microsoft.com/office/powerpoint/2010/main" val="63839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67E73-2B22-44F8-BC57-0AB55F47783C}"/>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5B2788A3-1625-45C3-8E49-072E7D379945}"/>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E609BF8A-E39C-48EC-BF4B-31E1C56E21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4" name="TextBox 3">
            <a:extLst>
              <a:ext uri="{FF2B5EF4-FFF2-40B4-BE49-F238E27FC236}">
                <a16:creationId xmlns:a16="http://schemas.microsoft.com/office/drawing/2014/main" id="{CF0DB6B0-5766-46DE-B466-DC0080D88952}"/>
              </a:ext>
            </a:extLst>
          </p:cNvPr>
          <p:cNvSpPr txBox="1"/>
          <p:nvPr/>
        </p:nvSpPr>
        <p:spPr>
          <a:xfrm>
            <a:off x="630315" y="145684"/>
            <a:ext cx="5752729" cy="830997"/>
          </a:xfrm>
          <a:prstGeom prst="rect">
            <a:avLst/>
          </a:prstGeom>
          <a:noFill/>
        </p:spPr>
        <p:txBody>
          <a:bodyPr wrap="square" rtlCol="0">
            <a:spAutoFit/>
          </a:bodyPr>
          <a:lstStyle/>
          <a:p>
            <a:r>
              <a:rPr lang="en-IN" sz="4800" b="1" dirty="0">
                <a:solidFill>
                  <a:schemeClr val="bg1"/>
                </a:solidFill>
                <a:latin typeface="Times New Roman" panose="02020603050405020304" pitchFamily="18" charset="0"/>
                <a:cs typeface="Times New Roman" panose="02020603050405020304" pitchFamily="18" charset="0"/>
              </a:rPr>
              <a:t>SLIDE 1 </a:t>
            </a:r>
          </a:p>
        </p:txBody>
      </p:sp>
      <p:sp>
        <p:nvSpPr>
          <p:cNvPr id="9" name="TextBox 8">
            <a:extLst>
              <a:ext uri="{FF2B5EF4-FFF2-40B4-BE49-F238E27FC236}">
                <a16:creationId xmlns:a16="http://schemas.microsoft.com/office/drawing/2014/main" id="{6956DD8C-520F-4BC4-A68F-119AD8E7EE6E}"/>
              </a:ext>
            </a:extLst>
          </p:cNvPr>
          <p:cNvSpPr txBox="1"/>
          <p:nvPr/>
        </p:nvSpPr>
        <p:spPr>
          <a:xfrm>
            <a:off x="812800" y="2217173"/>
            <a:ext cx="10289309" cy="3046988"/>
          </a:xfrm>
          <a:prstGeom prst="rect">
            <a:avLst/>
          </a:prstGeom>
          <a:noFill/>
        </p:spPr>
        <p:txBody>
          <a:bodyPr wrap="square" rtlCol="0">
            <a:spAutoFit/>
          </a:bodyPr>
          <a:lstStyle/>
          <a:p>
            <a:r>
              <a:rPr lang="en-IN" sz="2400" b="1" dirty="0"/>
              <a:t>1. Team Name: </a:t>
            </a:r>
            <a:r>
              <a:rPr lang="en-IN" sz="2400" dirty="0" err="1"/>
              <a:t>QuadCode</a:t>
            </a:r>
            <a:endParaRPr lang="en-IN" sz="2400" dirty="0"/>
          </a:p>
          <a:p>
            <a:endParaRPr lang="en-IN" sz="2400" dirty="0"/>
          </a:p>
          <a:p>
            <a:r>
              <a:rPr lang="en-IN" sz="2400" b="1" dirty="0"/>
              <a:t>2. Team Members: </a:t>
            </a:r>
          </a:p>
          <a:p>
            <a:r>
              <a:rPr lang="en-IN" sz="2400" dirty="0"/>
              <a:t>    Monalisa Maiti [Team Leader] : +91 9651963424</a:t>
            </a:r>
          </a:p>
          <a:p>
            <a:r>
              <a:rPr lang="en-IN" sz="2400" dirty="0"/>
              <a:t>    Himanshu Shah : +91 7588324730</a:t>
            </a:r>
          </a:p>
          <a:p>
            <a:r>
              <a:rPr lang="en-IN" sz="2400" dirty="0"/>
              <a:t>    Shreya </a:t>
            </a:r>
            <a:r>
              <a:rPr lang="en-IN" sz="2400" dirty="0" err="1"/>
              <a:t>Markhedkar</a:t>
            </a:r>
            <a:r>
              <a:rPr lang="en-IN" sz="2400" dirty="0"/>
              <a:t> : +91 9591824566</a:t>
            </a:r>
          </a:p>
          <a:p>
            <a:r>
              <a:rPr lang="en-IN" sz="2400" dirty="0"/>
              <a:t>    </a:t>
            </a:r>
            <a:r>
              <a:rPr lang="en-IN" sz="2400" dirty="0" err="1"/>
              <a:t>Rajan</a:t>
            </a:r>
            <a:r>
              <a:rPr lang="en-IN" sz="2400" dirty="0"/>
              <a:t> </a:t>
            </a:r>
            <a:r>
              <a:rPr lang="en-IN" sz="2400" dirty="0" err="1"/>
              <a:t>Iyer</a:t>
            </a:r>
            <a:r>
              <a:rPr lang="en-IN" sz="2400" dirty="0"/>
              <a:t> : +91 7000778575</a:t>
            </a:r>
          </a:p>
          <a:p>
            <a:endParaRPr lang="en-IN" sz="2400" dirty="0"/>
          </a:p>
        </p:txBody>
      </p:sp>
    </p:spTree>
    <p:extLst>
      <p:ext uri="{BB962C8B-B14F-4D97-AF65-F5344CB8AC3E}">
        <p14:creationId xmlns:p14="http://schemas.microsoft.com/office/powerpoint/2010/main" val="2423832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67E73-2B22-44F8-BC57-0AB55F47783C}"/>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5B2788A3-1625-45C3-8E49-072E7D379945}"/>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E609BF8A-E39C-48EC-BF4B-31E1C56E21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12192002" cy="6857999"/>
          </a:xfrm>
          <a:prstGeom prst="rect">
            <a:avLst/>
          </a:prstGeom>
        </p:spPr>
      </p:pic>
      <p:sp>
        <p:nvSpPr>
          <p:cNvPr id="4" name="TextBox 3">
            <a:extLst>
              <a:ext uri="{FF2B5EF4-FFF2-40B4-BE49-F238E27FC236}">
                <a16:creationId xmlns:a16="http://schemas.microsoft.com/office/drawing/2014/main" id="{CF0DB6B0-5766-46DE-B466-DC0080D88952}"/>
              </a:ext>
            </a:extLst>
          </p:cNvPr>
          <p:cNvSpPr txBox="1"/>
          <p:nvPr/>
        </p:nvSpPr>
        <p:spPr>
          <a:xfrm>
            <a:off x="630315" y="145684"/>
            <a:ext cx="5752729" cy="830997"/>
          </a:xfrm>
          <a:prstGeom prst="rect">
            <a:avLst/>
          </a:prstGeom>
          <a:noFill/>
        </p:spPr>
        <p:txBody>
          <a:bodyPr wrap="square" rtlCol="0">
            <a:spAutoFit/>
          </a:bodyPr>
          <a:lstStyle/>
          <a:p>
            <a:r>
              <a:rPr lang="en-IN" sz="4800" b="1" dirty="0">
                <a:solidFill>
                  <a:schemeClr val="bg1"/>
                </a:solidFill>
                <a:latin typeface="Times New Roman" panose="02020603050405020304" pitchFamily="18" charset="0"/>
                <a:cs typeface="Times New Roman" panose="02020603050405020304" pitchFamily="18" charset="0"/>
              </a:rPr>
              <a:t>SLIDE 2 </a:t>
            </a:r>
          </a:p>
        </p:txBody>
      </p:sp>
      <p:sp>
        <p:nvSpPr>
          <p:cNvPr id="9" name="TextBox 8">
            <a:extLst>
              <a:ext uri="{FF2B5EF4-FFF2-40B4-BE49-F238E27FC236}">
                <a16:creationId xmlns:a16="http://schemas.microsoft.com/office/drawing/2014/main" id="{6956DD8C-520F-4BC4-A68F-119AD8E7EE6E}"/>
              </a:ext>
            </a:extLst>
          </p:cNvPr>
          <p:cNvSpPr txBox="1"/>
          <p:nvPr/>
        </p:nvSpPr>
        <p:spPr>
          <a:xfrm>
            <a:off x="694970" y="2274837"/>
            <a:ext cx="10324011" cy="2677656"/>
          </a:xfrm>
          <a:prstGeom prst="rect">
            <a:avLst/>
          </a:prstGeom>
          <a:noFill/>
        </p:spPr>
        <p:txBody>
          <a:bodyPr wrap="square" rtlCol="0">
            <a:spAutoFit/>
          </a:bodyPr>
          <a:lstStyle/>
          <a:p>
            <a:r>
              <a:rPr lang="en-US" sz="2400" b="1" dirty="0"/>
              <a:t>3. Domain Name: </a:t>
            </a:r>
            <a:r>
              <a:rPr lang="en-US" sz="2400" dirty="0"/>
              <a:t>Wearable Technology</a:t>
            </a:r>
          </a:p>
          <a:p>
            <a:endParaRPr lang="en-US" sz="2400" dirty="0"/>
          </a:p>
          <a:p>
            <a:r>
              <a:rPr lang="en-US" sz="2400" b="1" dirty="0"/>
              <a:t>4.</a:t>
            </a:r>
            <a:r>
              <a:rPr lang="en-US" sz="2400" b="1" i="0" dirty="0">
                <a:solidFill>
                  <a:srgbClr val="DCDDDE"/>
                </a:solidFill>
                <a:effectLst/>
              </a:rPr>
              <a:t> </a:t>
            </a:r>
            <a:r>
              <a:rPr lang="en-US" sz="2400" b="1" i="0" dirty="0">
                <a:effectLst/>
              </a:rPr>
              <a:t>Problem statement: </a:t>
            </a:r>
            <a:r>
              <a:rPr lang="en-US" sz="2400" b="0" i="0" dirty="0">
                <a:effectLst/>
              </a:rPr>
              <a:t>A solution to bridge the communication gap between the old people and their children or caretakers in the emergency situations and also monitoring the health of the old people like SP-O2 level, heart rate, step monitor, location monitoring along with that any new innovation is encouraged.</a:t>
            </a:r>
          </a:p>
          <a:p>
            <a:endParaRPr lang="en-IN" sz="2400" dirty="0"/>
          </a:p>
        </p:txBody>
      </p:sp>
    </p:spTree>
    <p:extLst>
      <p:ext uri="{BB962C8B-B14F-4D97-AF65-F5344CB8AC3E}">
        <p14:creationId xmlns:p14="http://schemas.microsoft.com/office/powerpoint/2010/main" val="3421601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D094A-5D02-42B4-8132-01896C9FE5C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E101F98-A24A-46A8-A3E8-EF567DCBF1D4}"/>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99F6108C-EBEB-42C4-A8A6-FD22C7B0F1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14" name="TextBox 13">
            <a:extLst>
              <a:ext uri="{FF2B5EF4-FFF2-40B4-BE49-F238E27FC236}">
                <a16:creationId xmlns:a16="http://schemas.microsoft.com/office/drawing/2014/main" id="{F8F2BA90-2F41-4792-B44E-87442EF55334}"/>
              </a:ext>
            </a:extLst>
          </p:cNvPr>
          <p:cNvSpPr txBox="1"/>
          <p:nvPr/>
        </p:nvSpPr>
        <p:spPr>
          <a:xfrm>
            <a:off x="523783" y="122729"/>
            <a:ext cx="2755126" cy="707886"/>
          </a:xfrm>
          <a:prstGeom prst="rect">
            <a:avLst/>
          </a:prstGeom>
          <a:noFill/>
        </p:spPr>
        <p:txBody>
          <a:bodyPr wrap="square" rtlCol="0">
            <a:spAutoFit/>
          </a:bodyPr>
          <a:lstStyle/>
          <a:p>
            <a:r>
              <a:rPr lang="en-IN" sz="4000" b="1" dirty="0">
                <a:solidFill>
                  <a:schemeClr val="bg1"/>
                </a:solidFill>
                <a:latin typeface="Times New Roman" panose="02020603050405020304" pitchFamily="18" charset="0"/>
                <a:cs typeface="Times New Roman" panose="02020603050405020304" pitchFamily="18" charset="0"/>
              </a:rPr>
              <a:t>SLIDE  3</a:t>
            </a:r>
          </a:p>
        </p:txBody>
      </p:sp>
      <p:sp>
        <p:nvSpPr>
          <p:cNvPr id="15" name="TextBox 14">
            <a:extLst>
              <a:ext uri="{FF2B5EF4-FFF2-40B4-BE49-F238E27FC236}">
                <a16:creationId xmlns:a16="http://schemas.microsoft.com/office/drawing/2014/main" id="{8F7FB979-2C0B-4346-9656-4D853F72929F}"/>
              </a:ext>
            </a:extLst>
          </p:cNvPr>
          <p:cNvSpPr txBox="1"/>
          <p:nvPr/>
        </p:nvSpPr>
        <p:spPr>
          <a:xfrm>
            <a:off x="4394447" y="3013501"/>
            <a:ext cx="4234648" cy="830997"/>
          </a:xfrm>
          <a:prstGeom prst="rect">
            <a:avLst/>
          </a:prstGeom>
          <a:noFill/>
        </p:spPr>
        <p:txBody>
          <a:bodyPr wrap="square" rtlCol="0">
            <a:spAutoFit/>
          </a:bodyPr>
          <a:lstStyle/>
          <a:p>
            <a:endParaRPr lang="en-IN" sz="48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D610117-F185-431C-B6D8-52BFC066C78E}"/>
              </a:ext>
            </a:extLst>
          </p:cNvPr>
          <p:cNvSpPr txBox="1"/>
          <p:nvPr/>
        </p:nvSpPr>
        <p:spPr>
          <a:xfrm>
            <a:off x="986462" y="1825625"/>
            <a:ext cx="10023764" cy="4154984"/>
          </a:xfrm>
          <a:prstGeom prst="rect">
            <a:avLst/>
          </a:prstGeom>
          <a:noFill/>
        </p:spPr>
        <p:txBody>
          <a:bodyPr wrap="square" rtlCol="0">
            <a:spAutoFit/>
          </a:bodyPr>
          <a:lstStyle/>
          <a:p>
            <a:pPr algn="ctr"/>
            <a:r>
              <a:rPr lang="en-IN" sz="4800" b="1" dirty="0">
                <a:latin typeface="Times New Roman" panose="02020603050405020304" pitchFamily="18" charset="0"/>
                <a:cs typeface="Times New Roman" panose="02020603050405020304" pitchFamily="18" charset="0"/>
              </a:rPr>
              <a:t>ABSTRACT</a:t>
            </a:r>
          </a:p>
          <a:p>
            <a:pPr algn="ctr"/>
            <a:r>
              <a:rPr lang="en-IN" sz="2400" dirty="0">
                <a:cs typeface="Times New Roman" panose="02020603050405020304" pitchFamily="18" charset="0"/>
              </a:rPr>
              <a:t>Our smart watch enables the children and caretakers to monitor the health of the elderly. </a:t>
            </a:r>
            <a:r>
              <a:rPr lang="en-US" sz="2400" dirty="0">
                <a:cs typeface="Times New Roman" panose="02020603050405020304" pitchFamily="18" charset="0"/>
              </a:rPr>
              <a:t>We provide a</a:t>
            </a:r>
            <a:r>
              <a:rPr lang="en-US" sz="2400" i="0" dirty="0">
                <a:effectLst/>
              </a:rPr>
              <a:t> solution to bridge the communication gap between them and take fast action during emergencies. This will be convenient for use by old people. It will be very useful for people with amnesia or dementia.</a:t>
            </a:r>
          </a:p>
          <a:p>
            <a:pPr algn="ctr"/>
            <a:r>
              <a:rPr lang="en-US" sz="2400" dirty="0"/>
              <a:t>We are using components like </a:t>
            </a:r>
            <a:r>
              <a:rPr lang="en-US" sz="2400" dirty="0" err="1"/>
              <a:t>NodeMCU</a:t>
            </a:r>
            <a:r>
              <a:rPr lang="en-US" sz="2400" dirty="0"/>
              <a:t> esp32, MAX30100 pulse Oximeter and MPU6050 to execute our idea. We believe that our innovation may prove to be very life-changing. </a:t>
            </a:r>
            <a:endParaRPr lang="en-US" sz="2000" i="0" dirty="0">
              <a:effectLst/>
            </a:endParaRPr>
          </a:p>
          <a:p>
            <a:r>
              <a:rPr lang="en-IN" sz="48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065600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D8585-C319-416A-93E1-72A4299F231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F061D69-6EF9-454E-BF4D-E0D3401AFD00}"/>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7148D7E8-CF3B-4E0E-AD89-B90A33497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25273"/>
            <a:ext cx="12192002" cy="6857999"/>
          </a:xfrm>
          <a:prstGeom prst="rect">
            <a:avLst/>
          </a:prstGeom>
        </p:spPr>
      </p:pic>
      <p:sp>
        <p:nvSpPr>
          <p:cNvPr id="7" name="TextBox 6">
            <a:extLst>
              <a:ext uri="{FF2B5EF4-FFF2-40B4-BE49-F238E27FC236}">
                <a16:creationId xmlns:a16="http://schemas.microsoft.com/office/drawing/2014/main" id="{6F67CB3E-8A08-41D6-B1A9-7FDCE72D1075}"/>
              </a:ext>
            </a:extLst>
          </p:cNvPr>
          <p:cNvSpPr txBox="1"/>
          <p:nvPr/>
        </p:nvSpPr>
        <p:spPr>
          <a:xfrm>
            <a:off x="437226" y="125274"/>
            <a:ext cx="3282518" cy="646331"/>
          </a:xfrm>
          <a:prstGeom prst="rect">
            <a:avLst/>
          </a:prstGeom>
          <a:noFill/>
        </p:spPr>
        <p:txBody>
          <a:bodyPr wrap="square">
            <a:spAutoFit/>
          </a:bodyPr>
          <a:lstStyle/>
          <a:p>
            <a:r>
              <a:rPr lang="en-IN" sz="3600" b="1" dirty="0">
                <a:solidFill>
                  <a:schemeClr val="bg1"/>
                </a:solidFill>
                <a:latin typeface="Times New Roman" panose="02020603050405020304" pitchFamily="18" charset="0"/>
                <a:cs typeface="Times New Roman" panose="02020603050405020304" pitchFamily="18" charset="0"/>
              </a:rPr>
              <a:t>SLIDE  4</a:t>
            </a:r>
          </a:p>
        </p:txBody>
      </p:sp>
      <p:sp>
        <p:nvSpPr>
          <p:cNvPr id="8" name="TextBox 7">
            <a:extLst>
              <a:ext uri="{FF2B5EF4-FFF2-40B4-BE49-F238E27FC236}">
                <a16:creationId xmlns:a16="http://schemas.microsoft.com/office/drawing/2014/main" id="{B5C6F4D3-A7BB-4C89-A219-661F198EFCA7}"/>
              </a:ext>
            </a:extLst>
          </p:cNvPr>
          <p:cNvSpPr txBox="1"/>
          <p:nvPr/>
        </p:nvSpPr>
        <p:spPr>
          <a:xfrm>
            <a:off x="1129346" y="2308523"/>
            <a:ext cx="9809017" cy="1692771"/>
          </a:xfrm>
          <a:prstGeom prst="rect">
            <a:avLst/>
          </a:prstGeom>
          <a:noFill/>
        </p:spPr>
        <p:txBody>
          <a:bodyPr wrap="square" rtlCol="0">
            <a:spAutoFit/>
          </a:bodyPr>
          <a:lstStyle/>
          <a:p>
            <a:pPr algn="ctr"/>
            <a:r>
              <a:rPr lang="en-IN" sz="4400" b="1" dirty="0">
                <a:latin typeface="Times New Roman" panose="02020603050405020304" pitchFamily="18" charset="0"/>
                <a:cs typeface="Times New Roman" panose="02020603050405020304" pitchFamily="18" charset="0"/>
              </a:rPr>
              <a:t>NOVELTY</a:t>
            </a:r>
            <a:r>
              <a:rPr lang="en-IN" dirty="0"/>
              <a:t> </a:t>
            </a:r>
          </a:p>
          <a:p>
            <a:pPr algn="ctr"/>
            <a:r>
              <a:rPr lang="en-IN" sz="2000" dirty="0"/>
              <a:t>Our technology provides updates on your location, heart rate, step tracking and blood oxygen levels. It also provides a feature to alert your loved ones in case of emergencies.  It contains a separate emergency button to support our motive.</a:t>
            </a:r>
          </a:p>
        </p:txBody>
      </p:sp>
    </p:spTree>
    <p:extLst>
      <p:ext uri="{BB962C8B-B14F-4D97-AF65-F5344CB8AC3E}">
        <p14:creationId xmlns:p14="http://schemas.microsoft.com/office/powerpoint/2010/main" val="2878824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A1FBB-50F0-4DD6-A756-D7AD1741E57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049DA2A-52A6-4238-8655-030947D1F4EB}"/>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792315AE-BF33-4CFA-A98C-378F138318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12192002" cy="6857999"/>
          </a:xfrm>
          <a:prstGeom prst="rect">
            <a:avLst/>
          </a:prstGeom>
        </p:spPr>
      </p:pic>
      <p:sp>
        <p:nvSpPr>
          <p:cNvPr id="7" name="TextBox 6">
            <a:extLst>
              <a:ext uri="{FF2B5EF4-FFF2-40B4-BE49-F238E27FC236}">
                <a16:creationId xmlns:a16="http://schemas.microsoft.com/office/drawing/2014/main" id="{BCE51880-4E01-4D0A-B2CD-C220958F60A2}"/>
              </a:ext>
            </a:extLst>
          </p:cNvPr>
          <p:cNvSpPr txBox="1"/>
          <p:nvPr/>
        </p:nvSpPr>
        <p:spPr>
          <a:xfrm>
            <a:off x="517124" y="230188"/>
            <a:ext cx="6094520" cy="646331"/>
          </a:xfrm>
          <a:prstGeom prst="rect">
            <a:avLst/>
          </a:prstGeom>
          <a:noFill/>
        </p:spPr>
        <p:txBody>
          <a:bodyPr wrap="square">
            <a:spAutoFit/>
          </a:bodyPr>
          <a:lstStyle/>
          <a:p>
            <a:r>
              <a:rPr lang="en-IN" sz="3600" b="1" dirty="0">
                <a:solidFill>
                  <a:schemeClr val="bg1"/>
                </a:solidFill>
                <a:latin typeface="Times New Roman" panose="02020603050405020304" pitchFamily="18" charset="0"/>
                <a:cs typeface="Times New Roman" panose="02020603050405020304" pitchFamily="18" charset="0"/>
              </a:rPr>
              <a:t>SLIDE  5</a:t>
            </a:r>
          </a:p>
        </p:txBody>
      </p:sp>
      <p:sp>
        <p:nvSpPr>
          <p:cNvPr id="8" name="TextBox 7">
            <a:extLst>
              <a:ext uri="{FF2B5EF4-FFF2-40B4-BE49-F238E27FC236}">
                <a16:creationId xmlns:a16="http://schemas.microsoft.com/office/drawing/2014/main" id="{C8951881-1D60-49A5-8A64-FBF0355C218C}"/>
              </a:ext>
            </a:extLst>
          </p:cNvPr>
          <p:cNvSpPr txBox="1"/>
          <p:nvPr/>
        </p:nvSpPr>
        <p:spPr>
          <a:xfrm>
            <a:off x="677661" y="2200801"/>
            <a:ext cx="10836676" cy="3600986"/>
          </a:xfrm>
          <a:prstGeom prst="rect">
            <a:avLst/>
          </a:prstGeom>
          <a:noFill/>
        </p:spPr>
        <p:txBody>
          <a:bodyPr wrap="square" rtlCol="0">
            <a:spAutoFit/>
          </a:bodyPr>
          <a:lstStyle/>
          <a:p>
            <a:pPr algn="ctr"/>
            <a:r>
              <a:rPr lang="en-IN" sz="4400" b="1" dirty="0">
                <a:latin typeface="Times New Roman" panose="02020603050405020304" pitchFamily="18" charset="0"/>
                <a:cs typeface="Times New Roman" panose="02020603050405020304" pitchFamily="18" charset="0"/>
              </a:rPr>
              <a:t>TECHNOLOGY </a:t>
            </a:r>
          </a:p>
          <a:p>
            <a:pPr algn="ctr"/>
            <a:r>
              <a:rPr lang="en-IN" sz="4400" b="1" dirty="0">
                <a:latin typeface="Times New Roman" panose="02020603050405020304" pitchFamily="18" charset="0"/>
                <a:cs typeface="Times New Roman" panose="02020603050405020304" pitchFamily="18" charset="0"/>
              </a:rPr>
              <a:t>STACK </a:t>
            </a:r>
          </a:p>
          <a:p>
            <a:pPr algn="ctr"/>
            <a:r>
              <a:rPr lang="en-US" sz="2000" dirty="0">
                <a:cs typeface="Times New Roman" panose="02020603050405020304" pitchFamily="18" charset="0"/>
              </a:rPr>
              <a:t>From the hardware point of view, the main component of our system will be ESP32. Various sensors like Max30100(Pulse oximeter) for measuring pulse rate and Spo2 levels, it will also have a MPU6050 which will be used for monitoring steps and can also help for fitness tracking, it will also send the location. The main feature is an emergency button, which will send alerts. All the data from ESP32 will be uploaded on </a:t>
            </a:r>
            <a:r>
              <a:rPr lang="en-US" sz="2000" dirty="0" err="1">
                <a:cs typeface="Times New Roman" panose="02020603050405020304" pitchFamily="18" charset="0"/>
              </a:rPr>
              <a:t>Thingspeak</a:t>
            </a:r>
            <a:r>
              <a:rPr lang="en-US" sz="2000" dirty="0">
                <a:cs typeface="Times New Roman" panose="02020603050405020304" pitchFamily="18" charset="0"/>
              </a:rPr>
              <a:t> and will be displayed on the website.</a:t>
            </a:r>
          </a:p>
          <a:p>
            <a:pPr algn="ctr"/>
            <a:r>
              <a:rPr lang="en-US" sz="2000" dirty="0">
                <a:cs typeface="Times New Roman" panose="02020603050405020304" pitchFamily="18" charset="0"/>
              </a:rPr>
              <a:t>As for software, we are using HTML5, CSS3, JavaScript and </a:t>
            </a:r>
            <a:r>
              <a:rPr lang="en-US" sz="2000" dirty="0" err="1">
                <a:cs typeface="Times New Roman" panose="02020603050405020304" pitchFamily="18" charset="0"/>
              </a:rPr>
              <a:t>BootStrap</a:t>
            </a:r>
            <a:r>
              <a:rPr lang="en-US" sz="2000" dirty="0">
                <a:cs typeface="Times New Roman" panose="02020603050405020304" pitchFamily="18" charset="0"/>
              </a:rPr>
              <a:t>.</a:t>
            </a:r>
          </a:p>
          <a:p>
            <a:pPr algn="ct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0412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2220B-E895-4866-BBED-EEE234BCCC7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45F9203-E635-4615-922F-2E13FD4D5587}"/>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D262CFA4-C7DB-4830-9134-38BEB2B048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12192002" cy="6857999"/>
          </a:xfrm>
          <a:prstGeom prst="rect">
            <a:avLst/>
          </a:prstGeom>
        </p:spPr>
      </p:pic>
      <p:sp>
        <p:nvSpPr>
          <p:cNvPr id="5" name="TextBox 4">
            <a:extLst>
              <a:ext uri="{FF2B5EF4-FFF2-40B4-BE49-F238E27FC236}">
                <a16:creationId xmlns:a16="http://schemas.microsoft.com/office/drawing/2014/main" id="{E302F7EC-38CB-44E5-A007-B60C1C4BD18F}"/>
              </a:ext>
            </a:extLst>
          </p:cNvPr>
          <p:cNvSpPr txBox="1"/>
          <p:nvPr/>
        </p:nvSpPr>
        <p:spPr>
          <a:xfrm>
            <a:off x="2207580" y="2170319"/>
            <a:ext cx="7918882" cy="3170099"/>
          </a:xfrm>
          <a:prstGeom prst="rect">
            <a:avLst/>
          </a:prstGeom>
          <a:noFill/>
        </p:spPr>
        <p:txBody>
          <a:bodyPr wrap="square" rtlCol="0">
            <a:spAutoFit/>
          </a:bodyPr>
          <a:lstStyle/>
          <a:p>
            <a:pPr algn="ctr"/>
            <a:r>
              <a:rPr lang="en-IN" sz="4000" b="1" dirty="0">
                <a:latin typeface="Times New Roman" panose="02020603050405020304" pitchFamily="18" charset="0"/>
                <a:cs typeface="Times New Roman" panose="02020603050405020304" pitchFamily="18" charset="0"/>
              </a:rPr>
              <a:t>HARDWARE / SOFTWARE IMPLEMENTATION </a:t>
            </a:r>
          </a:p>
          <a:p>
            <a:pPr algn="ctr"/>
            <a:r>
              <a:rPr lang="en-IN" sz="2400" dirty="0">
                <a:cs typeface="Times New Roman" panose="02020603050405020304" pitchFamily="18" charset="0"/>
              </a:rPr>
              <a:t>We are extracting data from MPU6050 and MAX30100 with the help of </a:t>
            </a:r>
            <a:r>
              <a:rPr lang="en-IN" sz="2400" dirty="0" err="1">
                <a:cs typeface="Times New Roman" panose="02020603050405020304" pitchFamily="18" charset="0"/>
              </a:rPr>
              <a:t>NodeMCU</a:t>
            </a:r>
            <a:r>
              <a:rPr lang="en-IN" sz="2400" dirty="0">
                <a:cs typeface="Times New Roman" panose="02020603050405020304" pitchFamily="18" charset="0"/>
              </a:rPr>
              <a:t> esp32. Then we are uploading it on </a:t>
            </a:r>
            <a:r>
              <a:rPr lang="en-IN" sz="2400" dirty="0" err="1">
                <a:cs typeface="Times New Roman" panose="02020603050405020304" pitchFamily="18" charset="0"/>
              </a:rPr>
              <a:t>Thingspeak</a:t>
            </a:r>
            <a:r>
              <a:rPr lang="en-IN" sz="2400" dirty="0">
                <a:cs typeface="Times New Roman" panose="02020603050405020304" pitchFamily="18" charset="0"/>
              </a:rPr>
              <a:t>. Later we export the data as a json file and display it on our website using JavaScript. Also we use our website to market our product and increase our outreach.</a:t>
            </a:r>
          </a:p>
        </p:txBody>
      </p:sp>
      <p:sp>
        <p:nvSpPr>
          <p:cNvPr id="7" name="TextBox 6">
            <a:extLst>
              <a:ext uri="{FF2B5EF4-FFF2-40B4-BE49-F238E27FC236}">
                <a16:creationId xmlns:a16="http://schemas.microsoft.com/office/drawing/2014/main" id="{E459827E-67EA-40D1-BB28-4A63AE98FEB5}"/>
              </a:ext>
            </a:extLst>
          </p:cNvPr>
          <p:cNvSpPr txBox="1"/>
          <p:nvPr/>
        </p:nvSpPr>
        <p:spPr>
          <a:xfrm>
            <a:off x="614778" y="311705"/>
            <a:ext cx="6094520" cy="584775"/>
          </a:xfrm>
          <a:prstGeom prst="rect">
            <a:avLst/>
          </a:prstGeom>
          <a:noFill/>
        </p:spPr>
        <p:txBody>
          <a:bodyPr wrap="square">
            <a:spAutoFit/>
          </a:bodyPr>
          <a:lstStyle/>
          <a:p>
            <a:r>
              <a:rPr lang="en-IN" sz="3200" b="1" dirty="0">
                <a:solidFill>
                  <a:schemeClr val="bg1"/>
                </a:solidFill>
                <a:latin typeface="Times New Roman" panose="02020603050405020304" pitchFamily="18" charset="0"/>
                <a:cs typeface="Times New Roman" panose="02020603050405020304" pitchFamily="18" charset="0"/>
              </a:rPr>
              <a:t>SLIDE  6</a:t>
            </a:r>
          </a:p>
        </p:txBody>
      </p:sp>
    </p:spTree>
    <p:extLst>
      <p:ext uri="{BB962C8B-B14F-4D97-AF65-F5344CB8AC3E}">
        <p14:creationId xmlns:p14="http://schemas.microsoft.com/office/powerpoint/2010/main" val="374577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32191-0FB7-4EA7-BE68-852AF2184E3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6633C95-24F0-4539-B8B0-BBEEE3556DA3}"/>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293BD1D4-7E2D-4E8A-B4DD-DD75C0D936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5" name="TextBox 4">
            <a:extLst>
              <a:ext uri="{FF2B5EF4-FFF2-40B4-BE49-F238E27FC236}">
                <a16:creationId xmlns:a16="http://schemas.microsoft.com/office/drawing/2014/main" id="{6DEEC449-C851-4B76-B087-43C8E71A11B9}"/>
              </a:ext>
            </a:extLst>
          </p:cNvPr>
          <p:cNvSpPr txBox="1"/>
          <p:nvPr/>
        </p:nvSpPr>
        <p:spPr>
          <a:xfrm>
            <a:off x="838199" y="2593330"/>
            <a:ext cx="10515600" cy="2616101"/>
          </a:xfrm>
          <a:prstGeom prst="rect">
            <a:avLst/>
          </a:prstGeom>
          <a:noFill/>
        </p:spPr>
        <p:txBody>
          <a:bodyPr wrap="square" rtlCol="0">
            <a:spAutoFit/>
          </a:bodyPr>
          <a:lstStyle/>
          <a:p>
            <a:pPr algn="ctr"/>
            <a:r>
              <a:rPr lang="en-IN" sz="4400" b="1" dirty="0">
                <a:latin typeface="Times New Roman" panose="02020603050405020304" pitchFamily="18" charset="0"/>
                <a:cs typeface="Times New Roman" panose="02020603050405020304" pitchFamily="18" charset="0"/>
              </a:rPr>
              <a:t>BUSINESS SCOPE</a:t>
            </a:r>
          </a:p>
          <a:p>
            <a:pPr algn="ctr"/>
            <a:r>
              <a:rPr lang="en-IN" sz="2400" dirty="0">
                <a:cs typeface="Times New Roman" panose="02020603050405020304" pitchFamily="18" charset="0"/>
              </a:rPr>
              <a:t>We aim to build a affordable and durable alternative for expensive smart watches. This innovation may prove to be life-changing and we believe that in a few years every elderly will use this for their safety.  </a:t>
            </a:r>
          </a:p>
          <a:p>
            <a:pPr algn="ctr"/>
            <a:r>
              <a:rPr lang="en-IN" sz="4800" b="1" dirty="0">
                <a:latin typeface="Times New Roman" panose="02020603050405020304" pitchFamily="18" charset="0"/>
                <a:cs typeface="Times New Roman" panose="02020603050405020304" pitchFamily="18" charset="0"/>
              </a:rPr>
              <a:t> </a:t>
            </a:r>
          </a:p>
        </p:txBody>
      </p:sp>
      <p:sp>
        <p:nvSpPr>
          <p:cNvPr id="7" name="TextBox 6">
            <a:extLst>
              <a:ext uri="{FF2B5EF4-FFF2-40B4-BE49-F238E27FC236}">
                <a16:creationId xmlns:a16="http://schemas.microsoft.com/office/drawing/2014/main" id="{3AE8DF02-9E99-4F5F-94F4-A3531FAF3A9A}"/>
              </a:ext>
            </a:extLst>
          </p:cNvPr>
          <p:cNvSpPr txBox="1"/>
          <p:nvPr/>
        </p:nvSpPr>
        <p:spPr>
          <a:xfrm>
            <a:off x="534880" y="230188"/>
            <a:ext cx="6094520" cy="584775"/>
          </a:xfrm>
          <a:prstGeom prst="rect">
            <a:avLst/>
          </a:prstGeom>
          <a:noFill/>
        </p:spPr>
        <p:txBody>
          <a:bodyPr wrap="square">
            <a:spAutoFit/>
          </a:bodyPr>
          <a:lstStyle/>
          <a:p>
            <a:r>
              <a:rPr lang="en-IN" sz="3200" b="1" dirty="0">
                <a:solidFill>
                  <a:schemeClr val="bg1"/>
                </a:solidFill>
                <a:latin typeface="Times New Roman" panose="02020603050405020304" pitchFamily="18" charset="0"/>
                <a:cs typeface="Times New Roman" panose="02020603050405020304" pitchFamily="18" charset="0"/>
              </a:rPr>
              <a:t>SLIDE  7</a:t>
            </a:r>
          </a:p>
        </p:txBody>
      </p:sp>
    </p:spTree>
    <p:extLst>
      <p:ext uri="{BB962C8B-B14F-4D97-AF65-F5344CB8AC3E}">
        <p14:creationId xmlns:p14="http://schemas.microsoft.com/office/powerpoint/2010/main" val="42900197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450</TotalTime>
  <Words>461</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ANMOL AGARWAL</dc:creator>
  <cp:lastModifiedBy>Shreya Markhedkar</cp:lastModifiedBy>
  <cp:revision>17</cp:revision>
  <dcterms:created xsi:type="dcterms:W3CDTF">2021-07-29T07:28:42Z</dcterms:created>
  <dcterms:modified xsi:type="dcterms:W3CDTF">2021-07-29T19:35:55Z</dcterms:modified>
</cp:coreProperties>
</file>