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7810872" cy="3970318"/>
          </a:xfrm>
          <a:prstGeom prst="rect">
            <a:avLst/>
          </a:prstGeom>
          <a:noFill/>
        </p:spPr>
        <p:txBody>
          <a:bodyPr wrap="square" rtlCol="0">
            <a:spAutoFit/>
          </a:bodyPr>
          <a:lstStyle/>
          <a:p>
            <a:pPr marL="342900" indent="-342900">
              <a:buAutoNum type="arabicPeriod"/>
            </a:pPr>
            <a:r>
              <a:rPr lang="en-IN" sz="2800" dirty="0"/>
              <a:t>Heskey</a:t>
            </a:r>
          </a:p>
          <a:p>
            <a:endParaRPr lang="en-IN" sz="2800" dirty="0"/>
          </a:p>
          <a:p>
            <a:r>
              <a:rPr lang="en-IN" sz="2800" dirty="0"/>
              <a:t>2. Ajinkya Srivastav (Leader)</a:t>
            </a:r>
          </a:p>
          <a:p>
            <a:r>
              <a:rPr lang="en-IN" sz="2800" dirty="0"/>
              <a:t>    Shruti Pandey</a:t>
            </a:r>
          </a:p>
          <a:p>
            <a:r>
              <a:rPr lang="en-IN" sz="2800" dirty="0"/>
              <a:t>    Vaibhavi Srivastava</a:t>
            </a:r>
          </a:p>
          <a:p>
            <a:r>
              <a:rPr lang="en-IN" sz="2800" dirty="0"/>
              <a:t>    Ishaan Lonial</a:t>
            </a:r>
          </a:p>
          <a:p>
            <a:endParaRPr lang="en-IN" sz="2800" dirty="0"/>
          </a:p>
          <a:p>
            <a:r>
              <a:rPr lang="en-IN" sz="2800" dirty="0"/>
              <a:t>3. Open Innovation</a:t>
            </a:r>
          </a:p>
          <a:p>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2 </a:t>
            </a:r>
          </a:p>
        </p:txBody>
      </p:sp>
      <p:sp>
        <p:nvSpPr>
          <p:cNvPr id="9" name="TextBox 8">
            <a:extLst>
              <a:ext uri="{FF2B5EF4-FFF2-40B4-BE49-F238E27FC236}">
                <a16:creationId xmlns:a16="http://schemas.microsoft.com/office/drawing/2014/main" id="{6956DD8C-520F-4BC4-A68F-119AD8E7EE6E}"/>
              </a:ext>
            </a:extLst>
          </p:cNvPr>
          <p:cNvSpPr txBox="1"/>
          <p:nvPr/>
        </p:nvSpPr>
        <p:spPr>
          <a:xfrm>
            <a:off x="2576002" y="1600200"/>
            <a:ext cx="7810872" cy="2677656"/>
          </a:xfrm>
          <a:prstGeom prst="rect">
            <a:avLst/>
          </a:prstGeom>
          <a:noFill/>
        </p:spPr>
        <p:txBody>
          <a:bodyPr wrap="square" rtlCol="0">
            <a:spAutoFit/>
          </a:bodyPr>
          <a:lstStyle/>
          <a:p>
            <a:r>
              <a:rPr lang="en-US" sz="2800" dirty="0"/>
              <a:t>4. Problem Statement:</a:t>
            </a:r>
          </a:p>
          <a:p>
            <a:r>
              <a:rPr lang="en-US" sz="2800" dirty="0"/>
              <a:t>    </a:t>
            </a:r>
          </a:p>
          <a:p>
            <a:r>
              <a:rPr lang="en-US" sz="2800" b="0" i="0" dirty="0">
                <a:effectLst/>
                <a:latin typeface="Whitney"/>
              </a:rPr>
              <a:t>The dilemma most individuals face of having to choose 3 meals every day keeping each family members’ preferences and dietary restrictions in mind.</a:t>
            </a:r>
            <a:endParaRPr lang="en-US" sz="2800" dirty="0"/>
          </a:p>
        </p:txBody>
      </p:sp>
    </p:spTree>
    <p:extLst>
      <p:ext uri="{BB962C8B-B14F-4D97-AF65-F5344CB8AC3E}">
        <p14:creationId xmlns:p14="http://schemas.microsoft.com/office/powerpoint/2010/main" val="40174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3</a:t>
            </a:r>
          </a:p>
        </p:txBody>
      </p:sp>
      <p:sp>
        <p:nvSpPr>
          <p:cNvPr id="15" name="TextBox 14">
            <a:extLst>
              <a:ext uri="{FF2B5EF4-FFF2-40B4-BE49-F238E27FC236}">
                <a16:creationId xmlns:a16="http://schemas.microsoft.com/office/drawing/2014/main" id="{8F7FB979-2C0B-4346-9656-4D853F72929F}"/>
              </a:ext>
            </a:extLst>
          </p:cNvPr>
          <p:cNvSpPr txBox="1"/>
          <p:nvPr/>
        </p:nvSpPr>
        <p:spPr>
          <a:xfrm>
            <a:off x="523783" y="1389290"/>
            <a:ext cx="2536425" cy="4647426"/>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a:t>
            </a:r>
          </a:p>
          <a:p>
            <a:r>
              <a:rPr lang="en-IN" sz="3600" b="1" dirty="0">
                <a:latin typeface="Times New Roman" panose="02020603050405020304" pitchFamily="18" charset="0"/>
                <a:cs typeface="Times New Roman" panose="02020603050405020304" pitchFamily="18" charset="0"/>
              </a:rPr>
              <a:t>B</a:t>
            </a:r>
          </a:p>
          <a:p>
            <a:r>
              <a:rPr lang="en-IN" sz="3600" b="1" dirty="0">
                <a:latin typeface="Times New Roman" panose="02020603050405020304" pitchFamily="18" charset="0"/>
                <a:cs typeface="Times New Roman" panose="02020603050405020304" pitchFamily="18" charset="0"/>
              </a:rPr>
              <a:t>S</a:t>
            </a:r>
          </a:p>
          <a:p>
            <a:r>
              <a:rPr lang="en-IN" sz="3600" b="1" dirty="0">
                <a:latin typeface="Times New Roman" panose="02020603050405020304" pitchFamily="18" charset="0"/>
                <a:cs typeface="Times New Roman" panose="02020603050405020304" pitchFamily="18" charset="0"/>
              </a:rPr>
              <a:t>T</a:t>
            </a:r>
          </a:p>
          <a:p>
            <a:r>
              <a:rPr lang="en-IN" sz="3600" b="1" dirty="0">
                <a:latin typeface="Times New Roman" panose="02020603050405020304" pitchFamily="18" charset="0"/>
                <a:cs typeface="Times New Roman" panose="02020603050405020304" pitchFamily="18" charset="0"/>
              </a:rPr>
              <a:t>R</a:t>
            </a:r>
          </a:p>
          <a:p>
            <a:r>
              <a:rPr lang="en-IN" sz="3600" b="1" dirty="0">
                <a:latin typeface="Times New Roman" panose="02020603050405020304" pitchFamily="18" charset="0"/>
                <a:cs typeface="Times New Roman" panose="02020603050405020304" pitchFamily="18" charset="0"/>
              </a:rPr>
              <a:t>A</a:t>
            </a:r>
          </a:p>
          <a:p>
            <a:r>
              <a:rPr lang="en-IN" sz="3600" b="1" dirty="0">
                <a:latin typeface="Times New Roman" panose="02020603050405020304" pitchFamily="18" charset="0"/>
                <a:cs typeface="Times New Roman" panose="02020603050405020304" pitchFamily="18" charset="0"/>
              </a:rPr>
              <a:t>C</a:t>
            </a:r>
          </a:p>
          <a:p>
            <a:r>
              <a:rPr lang="en-IN" sz="3600" b="1" dirty="0">
                <a:latin typeface="Times New Roman" panose="02020603050405020304" pitchFamily="18" charset="0"/>
                <a:cs typeface="Times New Roman" panose="02020603050405020304" pitchFamily="18" charset="0"/>
              </a:rPr>
              <a:t>T</a:t>
            </a:r>
            <a:r>
              <a:rPr lang="en-IN" sz="4400" b="1" dirty="0">
                <a:latin typeface="Times New Roman" panose="02020603050405020304" pitchFamily="18" charset="0"/>
                <a:cs typeface="Times New Roman" panose="02020603050405020304" pitchFamily="18" charset="0"/>
              </a:rPr>
              <a:t>  </a:t>
            </a:r>
          </a:p>
        </p:txBody>
      </p:sp>
      <p:sp>
        <p:nvSpPr>
          <p:cNvPr id="27" name="TextBox 26">
            <a:extLst>
              <a:ext uri="{FF2B5EF4-FFF2-40B4-BE49-F238E27FC236}">
                <a16:creationId xmlns:a16="http://schemas.microsoft.com/office/drawing/2014/main" id="{95044245-104B-4468-B02C-FCF63183D513}"/>
              </a:ext>
            </a:extLst>
          </p:cNvPr>
          <p:cNvSpPr txBox="1"/>
          <p:nvPr/>
        </p:nvSpPr>
        <p:spPr>
          <a:xfrm>
            <a:off x="2485748" y="1589345"/>
            <a:ext cx="6915705" cy="4247317"/>
          </a:xfrm>
          <a:prstGeom prst="rect">
            <a:avLst/>
          </a:prstGeom>
          <a:noFill/>
        </p:spPr>
        <p:txBody>
          <a:bodyPr wrap="square" rtlCol="0">
            <a:spAutoFit/>
          </a:bodyPr>
          <a:lstStyle/>
          <a:p>
            <a:r>
              <a:rPr lang="en-US" b="0" i="0" dirty="0">
                <a:effectLst/>
                <a:latin typeface="Whitney"/>
              </a:rPr>
              <a:t> Every Morning in Every Indian Household, the same sentence echoes, “What do you want for food today?!” </a:t>
            </a:r>
          </a:p>
          <a:p>
            <a:endParaRPr lang="en-US" b="0" i="0" dirty="0">
              <a:effectLst/>
              <a:latin typeface="Whitney"/>
            </a:endParaRPr>
          </a:p>
          <a:p>
            <a:r>
              <a:rPr lang="en-US" b="0" i="0" dirty="0">
                <a:effectLst/>
                <a:latin typeface="Whitney"/>
              </a:rPr>
              <a:t>The mere mention of this sentence instills fear in the hearts of millions of children and other family members. What can we do about this? Argue for an hour and a half about who likes what kind of food and whose health condition allows them to have what. Or we can give a cold response saying, “Make whatever you want” and eventually end up staying hungry because we didn’t like whatever was cooked. </a:t>
            </a:r>
          </a:p>
          <a:p>
            <a:endParaRPr lang="en-US" dirty="0">
              <a:latin typeface="Whitney"/>
            </a:endParaRPr>
          </a:p>
          <a:p>
            <a:r>
              <a:rPr lang="en-US" b="0" i="0" dirty="0">
                <a:effectLst/>
                <a:latin typeface="Whitney"/>
              </a:rPr>
              <a:t>OR, we eliminate the entire process and try to keep </a:t>
            </a:r>
            <a:r>
              <a:rPr lang="en-US" b="0" i="0" dirty="0" err="1">
                <a:effectLst/>
                <a:latin typeface="Whitney"/>
              </a:rPr>
              <a:t>everyones</a:t>
            </a:r>
            <a:r>
              <a:rPr lang="en-US" b="0" i="0" dirty="0">
                <a:effectLst/>
                <a:latin typeface="Whitney"/>
              </a:rPr>
              <a:t> preferences in mind. How do we do that? With “ Meal Studio ” we help busy families figure out what to cook for all major meals, based on their likings, preferences and also factor in potential dietary restrictions based on health problems or allergic reactions .etc.</a:t>
            </a:r>
            <a:endParaRPr lang="en-IN" dirty="0"/>
          </a:p>
        </p:txBody>
      </p:sp>
    </p:spTree>
    <p:extLst>
      <p:ext uri="{BB962C8B-B14F-4D97-AF65-F5344CB8AC3E}">
        <p14:creationId xmlns:p14="http://schemas.microsoft.com/office/powerpoint/2010/main" val="106560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4" y="6975"/>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B5C6F4D3-A7BB-4C89-A219-661F198EFCA7}"/>
              </a:ext>
            </a:extLst>
          </p:cNvPr>
          <p:cNvSpPr txBox="1"/>
          <p:nvPr/>
        </p:nvSpPr>
        <p:spPr>
          <a:xfrm>
            <a:off x="594804" y="1402243"/>
            <a:ext cx="705035" cy="4832092"/>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6" name="TextBox 5">
            <a:extLst>
              <a:ext uri="{FF2B5EF4-FFF2-40B4-BE49-F238E27FC236}">
                <a16:creationId xmlns:a16="http://schemas.microsoft.com/office/drawing/2014/main" id="{72125FDB-B882-4EEB-A4CD-AAC8CB75DDAF}"/>
              </a:ext>
            </a:extLst>
          </p:cNvPr>
          <p:cNvSpPr txBox="1"/>
          <p:nvPr/>
        </p:nvSpPr>
        <p:spPr>
          <a:xfrm>
            <a:off x="2574524" y="1690688"/>
            <a:ext cx="7164280" cy="4154984"/>
          </a:xfrm>
          <a:prstGeom prst="rect">
            <a:avLst/>
          </a:prstGeom>
          <a:noFill/>
        </p:spPr>
        <p:txBody>
          <a:bodyPr wrap="square" rtlCol="0">
            <a:spAutoFit/>
          </a:bodyPr>
          <a:lstStyle/>
          <a:p>
            <a:r>
              <a:rPr lang="en-US" sz="2400" dirty="0"/>
              <a:t>What makes </a:t>
            </a:r>
            <a:r>
              <a:rPr lang="en-US" sz="2400" dirty="0" err="1"/>
              <a:t>MealStudio</a:t>
            </a:r>
            <a:r>
              <a:rPr lang="en-US" sz="2400" dirty="0"/>
              <a:t> unique is the user friendly interface. This website suggests the meal taking in consideration the user’s preferences and dietary restrictions (for instance:- In case of low levels of saturated oxygen, the website recommends food items which have higher number of oxidants like blueberries) along with their nutritional requirements. It uses convenient tools for the user to operate and maneuver through the site. It also gives the individual an option to share their recipes hence giving them the option to give back to the community. </a:t>
            </a:r>
            <a:endParaRPr lang="en-IN" sz="2400" dirty="0"/>
          </a:p>
        </p:txBody>
      </p:sp>
    </p:spTree>
    <p:extLst>
      <p:ext uri="{BB962C8B-B14F-4D97-AF65-F5344CB8AC3E}">
        <p14:creationId xmlns:p14="http://schemas.microsoft.com/office/powerpoint/2010/main" val="28788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5</a:t>
            </a:r>
          </a:p>
        </p:txBody>
      </p:sp>
      <p:sp>
        <p:nvSpPr>
          <p:cNvPr id="8" name="TextBox 7">
            <a:extLst>
              <a:ext uri="{FF2B5EF4-FFF2-40B4-BE49-F238E27FC236}">
                <a16:creationId xmlns:a16="http://schemas.microsoft.com/office/drawing/2014/main" id="{C8951881-1D60-49A5-8A64-FBF0355C218C}"/>
              </a:ext>
            </a:extLst>
          </p:cNvPr>
          <p:cNvSpPr txBox="1"/>
          <p:nvPr/>
        </p:nvSpPr>
        <p:spPr>
          <a:xfrm>
            <a:off x="1" y="1240204"/>
            <a:ext cx="2414726" cy="1631216"/>
          </a:xfrm>
          <a:prstGeom prst="rect">
            <a:avLst/>
          </a:prstGeom>
          <a:noFill/>
        </p:spPr>
        <p:txBody>
          <a:bodyPr wrap="square" rtlCol="0">
            <a:spAutoFit/>
          </a:bodyPr>
          <a:lstStyle/>
          <a:p>
            <a:pPr algn="ctr"/>
            <a:endParaRPr lang="en-IN" sz="4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TECHNOLOGY </a:t>
            </a:r>
          </a:p>
          <a:p>
            <a:r>
              <a:rPr lang="en-IN" sz="2400" b="1" dirty="0">
                <a:latin typeface="Times New Roman" panose="02020603050405020304" pitchFamily="18" charset="0"/>
                <a:cs typeface="Times New Roman" panose="02020603050405020304" pitchFamily="18" charset="0"/>
              </a:rPr>
              <a:t>STACK</a:t>
            </a:r>
            <a:r>
              <a:rPr lang="en-IN" sz="28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837467E5-011C-40E7-9DB1-D1E188D9F587}"/>
              </a:ext>
            </a:extLst>
          </p:cNvPr>
          <p:cNvSpPr txBox="1"/>
          <p:nvPr/>
        </p:nvSpPr>
        <p:spPr>
          <a:xfrm>
            <a:off x="2592280" y="1911997"/>
            <a:ext cx="7031114" cy="3077766"/>
          </a:xfrm>
          <a:prstGeom prst="rect">
            <a:avLst/>
          </a:prstGeom>
          <a:noFill/>
        </p:spPr>
        <p:txBody>
          <a:bodyPr wrap="square" rtlCol="0">
            <a:spAutoFit/>
          </a:bodyPr>
          <a:lstStyle/>
          <a:p>
            <a:pPr marL="457200" indent="-457200">
              <a:buFont typeface="Arial" panose="020B0604020202020204" pitchFamily="34" charset="0"/>
              <a:buChar char="•"/>
            </a:pPr>
            <a:r>
              <a:rPr lang="en-US" sz="2800" dirty="0"/>
              <a:t>Front End: Java Script, HTML5, CSS3, Bootstrap.</a:t>
            </a:r>
          </a:p>
          <a:p>
            <a:pPr marL="457200" indent="-457200">
              <a:buFont typeface="Arial" panose="020B0604020202020204" pitchFamily="34" charset="0"/>
              <a:buChar char="•"/>
            </a:pPr>
            <a:r>
              <a:rPr lang="en-US" sz="2800" dirty="0" err="1"/>
              <a:t>BackEnd</a:t>
            </a:r>
            <a:r>
              <a:rPr lang="en-US" sz="2800" dirty="0"/>
              <a:t>: C++ (Programming language), MySQL (Database), Node.js (Runtime environment), Django (Framework)</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279041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929195" y="1063072"/>
            <a:ext cx="7918882" cy="107721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6" name="TextBox 5">
            <a:extLst>
              <a:ext uri="{FF2B5EF4-FFF2-40B4-BE49-F238E27FC236}">
                <a16:creationId xmlns:a16="http://schemas.microsoft.com/office/drawing/2014/main" id="{04E3AE5A-BCDA-4DF6-AC14-14BA70697681}"/>
              </a:ext>
            </a:extLst>
          </p:cNvPr>
          <p:cNvSpPr txBox="1"/>
          <p:nvPr/>
        </p:nvSpPr>
        <p:spPr>
          <a:xfrm>
            <a:off x="2509419" y="2821326"/>
            <a:ext cx="6856522" cy="2677656"/>
          </a:xfrm>
          <a:prstGeom prst="rect">
            <a:avLst/>
          </a:prstGeom>
          <a:noFill/>
        </p:spPr>
        <p:txBody>
          <a:bodyPr wrap="square" rtlCol="0">
            <a:spAutoFit/>
          </a:bodyPr>
          <a:lstStyle/>
          <a:p>
            <a:r>
              <a:rPr lang="en-US" sz="2800" dirty="0"/>
              <a:t>Software- Visual Studio Code</a:t>
            </a:r>
          </a:p>
          <a:p>
            <a:pPr marL="457200" indent="-457200">
              <a:buFont typeface="Arial" panose="020B0604020202020204" pitchFamily="34" charset="0"/>
              <a:buChar char="•"/>
            </a:pPr>
            <a:r>
              <a:rPr lang="en-US" sz="2800" dirty="0"/>
              <a:t>JavaScript </a:t>
            </a:r>
          </a:p>
          <a:p>
            <a:pPr marL="457200" indent="-457200">
              <a:buFont typeface="Arial" panose="020B0604020202020204" pitchFamily="34" charset="0"/>
              <a:buChar char="•"/>
            </a:pPr>
            <a:r>
              <a:rPr lang="en-US" sz="2800" dirty="0"/>
              <a:t>HTML</a:t>
            </a:r>
          </a:p>
          <a:p>
            <a:pPr marL="457200" indent="-457200">
              <a:buFont typeface="Arial" panose="020B0604020202020204" pitchFamily="34" charset="0"/>
              <a:buChar char="•"/>
            </a:pPr>
            <a:r>
              <a:rPr lang="en-US" sz="2800" dirty="0"/>
              <a:t>CSS</a:t>
            </a:r>
          </a:p>
          <a:p>
            <a:pPr marL="457200" indent="-457200">
              <a:buFont typeface="Arial" panose="020B0604020202020204" pitchFamily="34" charset="0"/>
              <a:buChar char="•"/>
            </a:pPr>
            <a:r>
              <a:rPr lang="en-US" sz="2800" dirty="0"/>
              <a:t>C++</a:t>
            </a:r>
          </a:p>
          <a:p>
            <a:pPr marL="457200" indent="-457200">
              <a:buFont typeface="Arial" panose="020B0604020202020204" pitchFamily="34" charset="0"/>
              <a:buChar char="•"/>
            </a:pPr>
            <a:r>
              <a:rPr lang="en-US" sz="2800" dirty="0"/>
              <a:t>Node.js  </a:t>
            </a:r>
          </a:p>
        </p:txBody>
      </p:sp>
    </p:spTree>
    <p:extLst>
      <p:ext uri="{BB962C8B-B14F-4D97-AF65-F5344CB8AC3E}">
        <p14:creationId xmlns:p14="http://schemas.microsoft.com/office/powerpoint/2010/main" val="37457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124288" y="1102350"/>
            <a:ext cx="4003830"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7</a:t>
            </a:r>
          </a:p>
        </p:txBody>
      </p:sp>
      <p:sp>
        <p:nvSpPr>
          <p:cNvPr id="10" name="TextBox 9">
            <a:extLst>
              <a:ext uri="{FF2B5EF4-FFF2-40B4-BE49-F238E27FC236}">
                <a16:creationId xmlns:a16="http://schemas.microsoft.com/office/drawing/2014/main" id="{76AD6360-8BF5-4048-A400-B4CED6819717}"/>
              </a:ext>
            </a:extLst>
          </p:cNvPr>
          <p:cNvSpPr txBox="1"/>
          <p:nvPr/>
        </p:nvSpPr>
        <p:spPr>
          <a:xfrm>
            <a:off x="2565647" y="2725445"/>
            <a:ext cx="6986726" cy="646331"/>
          </a:xfrm>
          <a:prstGeom prst="rect">
            <a:avLst/>
          </a:prstGeom>
          <a:noFill/>
        </p:spPr>
        <p:txBody>
          <a:bodyPr wrap="square" rtlCol="0">
            <a:spAutoFit/>
          </a:bodyPr>
          <a:lstStyle/>
          <a:p>
            <a:r>
              <a:rPr lang="en-US" dirty="0"/>
              <a:t>Marketing and contracts:  Level 1 Hostel students, our initial demography will be hostel cafeterias. Eventually we will expand to different avenues.</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417</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Whitney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Shruti Pandey</cp:lastModifiedBy>
  <cp:revision>5</cp:revision>
  <dcterms:created xsi:type="dcterms:W3CDTF">2021-07-29T07:28:42Z</dcterms:created>
  <dcterms:modified xsi:type="dcterms:W3CDTF">2021-07-29T18:56:32Z</dcterms:modified>
</cp:coreProperties>
</file>