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567d385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e567d3859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86" name="Google Shape;86;p13"/>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87" name="Google Shape;87;p13"/>
          <p:cNvSpPr txBox="1"/>
          <p:nvPr/>
        </p:nvSpPr>
        <p:spPr>
          <a:xfrm>
            <a:off x="630315" y="145684"/>
            <a:ext cx="575272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4800" u="none" cap="none" strike="noStrike">
                <a:solidFill>
                  <a:schemeClr val="lt1"/>
                </a:solidFill>
                <a:latin typeface="Times New Roman"/>
                <a:ea typeface="Times New Roman"/>
                <a:cs typeface="Times New Roman"/>
                <a:sym typeface="Times New Roman"/>
              </a:rPr>
              <a:t>SLIDE 1 </a:t>
            </a:r>
            <a:endParaRPr/>
          </a:p>
        </p:txBody>
      </p:sp>
      <p:sp>
        <p:nvSpPr>
          <p:cNvPr id="88" name="Google Shape;88;p13"/>
          <p:cNvSpPr txBox="1"/>
          <p:nvPr/>
        </p:nvSpPr>
        <p:spPr>
          <a:xfrm>
            <a:off x="2629268" y="1485820"/>
            <a:ext cx="6933600" cy="464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1. Team Name: </a:t>
            </a:r>
            <a:r>
              <a:rPr lang="en-IN" sz="2800">
                <a:solidFill>
                  <a:schemeClr val="dk1"/>
                </a:solidFill>
                <a:latin typeface="Times New Roman"/>
                <a:ea typeface="Times New Roman"/>
                <a:cs typeface="Times New Roman"/>
                <a:sym typeface="Times New Roman"/>
              </a:rPr>
              <a:t>Break it or make it</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2.</a:t>
            </a:r>
            <a:r>
              <a:rPr lang="en-IN" sz="2800">
                <a:solidFill>
                  <a:schemeClr val="dk1"/>
                </a:solidFill>
                <a:latin typeface="Times New Roman"/>
                <a:ea typeface="Times New Roman"/>
                <a:cs typeface="Times New Roman"/>
                <a:sym typeface="Times New Roman"/>
              </a:rPr>
              <a:t> Members:</a:t>
            </a:r>
            <a:endParaRPr sz="2800">
              <a:solidFill>
                <a:schemeClr val="dk1"/>
              </a:solidFill>
              <a:latin typeface="Times New Roman"/>
              <a:ea typeface="Times New Roman"/>
              <a:cs typeface="Times New Roman"/>
              <a:sym typeface="Times New Roman"/>
            </a:endParaRPr>
          </a:p>
          <a:p>
            <a:pPr indent="-381000" lvl="0" marL="457200" marR="0" rtl="0" algn="l">
              <a:spcBef>
                <a:spcPts val="0"/>
              </a:spcBef>
              <a:spcAft>
                <a:spcPts val="0"/>
              </a:spcAft>
              <a:buClr>
                <a:schemeClr val="dk1"/>
              </a:buClr>
              <a:buSzPts val="2400"/>
              <a:buFont typeface="Times New Roman"/>
              <a:buAutoNum type="alphaLcPeriod"/>
            </a:pPr>
            <a:r>
              <a:rPr lang="en-IN" sz="2400">
                <a:solidFill>
                  <a:schemeClr val="dk1"/>
                </a:solidFill>
                <a:latin typeface="Times New Roman"/>
                <a:ea typeface="Times New Roman"/>
                <a:cs typeface="Times New Roman"/>
                <a:sym typeface="Times New Roman"/>
              </a:rPr>
              <a:t>(Lead) Nitanshu Lokhande</a:t>
            </a:r>
            <a:r>
              <a:rPr lang="en-IN" sz="2400">
                <a:solidFill>
                  <a:schemeClr val="dk1"/>
                </a:solidFill>
                <a:latin typeface="Times New Roman"/>
                <a:ea typeface="Times New Roman"/>
                <a:cs typeface="Times New Roman"/>
                <a:sym typeface="Times New Roman"/>
              </a:rPr>
              <a:t> 8871719893</a:t>
            </a:r>
            <a:endParaRPr sz="2400">
              <a:solidFill>
                <a:schemeClr val="dk1"/>
              </a:solidFill>
              <a:latin typeface="Times New Roman"/>
              <a:ea typeface="Times New Roman"/>
              <a:cs typeface="Times New Roman"/>
              <a:sym typeface="Times New Roman"/>
            </a:endParaRPr>
          </a:p>
          <a:p>
            <a:pPr indent="-381000" lvl="0" marL="457200" marR="0" rtl="0" algn="l">
              <a:spcBef>
                <a:spcPts val="0"/>
              </a:spcBef>
              <a:spcAft>
                <a:spcPts val="0"/>
              </a:spcAft>
              <a:buClr>
                <a:schemeClr val="dk1"/>
              </a:buClr>
              <a:buSzPts val="2400"/>
              <a:buFont typeface="Times New Roman"/>
              <a:buAutoNum type="alphaLcPeriod"/>
            </a:pPr>
            <a:r>
              <a:rPr lang="en-IN" sz="2400">
                <a:solidFill>
                  <a:schemeClr val="dk1"/>
                </a:solidFill>
                <a:latin typeface="Times New Roman"/>
                <a:ea typeface="Times New Roman"/>
                <a:cs typeface="Times New Roman"/>
                <a:sym typeface="Times New Roman"/>
              </a:rPr>
              <a:t>Darshan Hande 7021215104</a:t>
            </a:r>
            <a:endParaRPr sz="2400">
              <a:solidFill>
                <a:schemeClr val="dk1"/>
              </a:solidFill>
              <a:latin typeface="Times New Roman"/>
              <a:ea typeface="Times New Roman"/>
              <a:cs typeface="Times New Roman"/>
              <a:sym typeface="Times New Roman"/>
            </a:endParaRPr>
          </a:p>
          <a:p>
            <a:pPr indent="-381000" lvl="0" marL="457200" marR="0" rtl="0" algn="l">
              <a:spcBef>
                <a:spcPts val="0"/>
              </a:spcBef>
              <a:spcAft>
                <a:spcPts val="0"/>
              </a:spcAft>
              <a:buClr>
                <a:schemeClr val="dk1"/>
              </a:buClr>
              <a:buSzPts val="2400"/>
              <a:buFont typeface="Times New Roman"/>
              <a:buAutoNum type="alphaLcPeriod"/>
            </a:pPr>
            <a:r>
              <a:rPr lang="en-IN" sz="2400">
                <a:solidFill>
                  <a:schemeClr val="dk1"/>
                </a:solidFill>
                <a:latin typeface="Times New Roman"/>
                <a:ea typeface="Times New Roman"/>
                <a:cs typeface="Times New Roman"/>
                <a:sym typeface="Times New Roman"/>
              </a:rPr>
              <a:t>Keshav Agarwal 9079570260</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3. Domain: </a:t>
            </a:r>
            <a:r>
              <a:rPr lang="en-IN" sz="2800">
                <a:solidFill>
                  <a:schemeClr val="dk1"/>
                </a:solidFill>
                <a:latin typeface="Times New Roman"/>
                <a:ea typeface="Times New Roman"/>
                <a:cs typeface="Times New Roman"/>
                <a:sym typeface="Times New Roman"/>
              </a:rPr>
              <a:t>Innovation</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4. Problem Statement: Lac</a:t>
            </a:r>
            <a:r>
              <a:rPr lang="en-IN" sz="2800">
                <a:solidFill>
                  <a:schemeClr val="dk1"/>
                </a:solidFill>
                <a:latin typeface="Times New Roman"/>
                <a:ea typeface="Times New Roman"/>
                <a:cs typeface="Times New Roman"/>
                <a:sym typeface="Times New Roman"/>
              </a:rPr>
              <a:t>k of internet in       remote areas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94" name="Google Shape;9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5" name="Google Shape;95;p14"/>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96" name="Google Shape;96;p14"/>
          <p:cNvSpPr txBox="1"/>
          <p:nvPr/>
        </p:nvSpPr>
        <p:spPr>
          <a:xfrm>
            <a:off x="523783" y="122730"/>
            <a:ext cx="261003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lt1"/>
                </a:solidFill>
                <a:latin typeface="Times New Roman"/>
                <a:ea typeface="Times New Roman"/>
                <a:cs typeface="Times New Roman"/>
                <a:sym typeface="Times New Roman"/>
              </a:rPr>
              <a:t>SLIDE  2</a:t>
            </a:r>
            <a:endParaRPr/>
          </a:p>
        </p:txBody>
      </p:sp>
      <p:sp>
        <p:nvSpPr>
          <p:cNvPr id="97" name="Google Shape;97;p14"/>
          <p:cNvSpPr txBox="1"/>
          <p:nvPr/>
        </p:nvSpPr>
        <p:spPr>
          <a:xfrm>
            <a:off x="449872" y="1147601"/>
            <a:ext cx="42345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Times New Roman"/>
                <a:ea typeface="Times New Roman"/>
                <a:cs typeface="Times New Roman"/>
                <a:sym typeface="Times New Roman"/>
              </a:rPr>
              <a:t>Problem:</a:t>
            </a:r>
            <a:endParaRPr/>
          </a:p>
        </p:txBody>
      </p:sp>
      <p:sp>
        <p:nvSpPr>
          <p:cNvPr id="98" name="Google Shape;98;p14"/>
          <p:cNvSpPr txBox="1"/>
          <p:nvPr/>
        </p:nvSpPr>
        <p:spPr>
          <a:xfrm>
            <a:off x="621975" y="2389650"/>
            <a:ext cx="108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 name="Google Shape;99;p14"/>
          <p:cNvSpPr txBox="1"/>
          <p:nvPr/>
        </p:nvSpPr>
        <p:spPr>
          <a:xfrm>
            <a:off x="523775" y="2193275"/>
            <a:ext cx="9427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latin typeface="Times New Roman"/>
                <a:ea typeface="Times New Roman"/>
                <a:cs typeface="Times New Roman"/>
                <a:sym typeface="Times New Roman"/>
              </a:rPr>
              <a:t>Poor Internet connectivity due to various reasons can hamper the performance of a potential candidate and ruin their entire hard-work. It also decreases the accuracy of judgement of one's skills and knowledge. Nowadays, during the global pandemic, the educational sector has migrated online and even the exams are being conducted online without considering that not every one can manage to get fast and secured internet connectivity.</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05" name="Google Shape;10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06" name="Google Shape;106;p15"/>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107" name="Google Shape;107;p15"/>
          <p:cNvSpPr txBox="1"/>
          <p:nvPr/>
        </p:nvSpPr>
        <p:spPr>
          <a:xfrm>
            <a:off x="437226" y="125274"/>
            <a:ext cx="32825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lt1"/>
                </a:solidFill>
                <a:latin typeface="Times New Roman"/>
                <a:ea typeface="Times New Roman"/>
                <a:cs typeface="Times New Roman"/>
                <a:sym typeface="Times New Roman"/>
              </a:rPr>
              <a:t>SLIDE  3</a:t>
            </a:r>
            <a:endParaRPr/>
          </a:p>
        </p:txBody>
      </p:sp>
      <p:sp>
        <p:nvSpPr>
          <p:cNvPr id="108" name="Google Shape;108;p15"/>
          <p:cNvSpPr txBox="1"/>
          <p:nvPr/>
        </p:nvSpPr>
        <p:spPr>
          <a:xfrm>
            <a:off x="325132" y="1056129"/>
            <a:ext cx="35067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chemeClr val="dk1"/>
                </a:solidFill>
                <a:latin typeface="Times New Roman"/>
                <a:ea typeface="Times New Roman"/>
                <a:cs typeface="Times New Roman"/>
                <a:sym typeface="Times New Roman"/>
              </a:rPr>
              <a:t>Idea &amp; USP:</a:t>
            </a:r>
            <a:endParaRPr/>
          </a:p>
        </p:txBody>
      </p:sp>
      <p:sp>
        <p:nvSpPr>
          <p:cNvPr id="109" name="Google Shape;109;p15"/>
          <p:cNvSpPr txBox="1"/>
          <p:nvPr/>
        </p:nvSpPr>
        <p:spPr>
          <a:xfrm>
            <a:off x="437225" y="1946450"/>
            <a:ext cx="10916700" cy="48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900">
                <a:latin typeface="Times New Roman"/>
                <a:ea typeface="Times New Roman"/>
                <a:cs typeface="Times New Roman"/>
                <a:sym typeface="Times New Roman"/>
              </a:rPr>
              <a:t>OffQuiz can be considered to be an aid in the age of uncertain internet connectivity. OffQuiz is a competent assessment platform which provides an secure offline environment to conduct multiple choice type quizzes.</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700"/>
          </a:p>
          <a:p>
            <a:pPr indent="-355600" lvl="0" marL="457200" rtl="0" algn="l">
              <a:lnSpc>
                <a:spcPct val="115000"/>
              </a:lnSpc>
              <a:spcBef>
                <a:spcPts val="0"/>
              </a:spcBef>
              <a:spcAft>
                <a:spcPts val="0"/>
              </a:spcAft>
              <a:buClr>
                <a:srgbClr val="0D1117"/>
              </a:buClr>
              <a:buSzPts val="2000"/>
              <a:buFont typeface="Times New Roman"/>
              <a:buChar char="●"/>
            </a:pPr>
            <a:r>
              <a:rPr lang="en-IN" sz="2000">
                <a:solidFill>
                  <a:srgbClr val="0D1117"/>
                </a:solidFill>
                <a:latin typeface="Times New Roman"/>
                <a:ea typeface="Times New Roman"/>
                <a:cs typeface="Times New Roman"/>
                <a:sym typeface="Times New Roman"/>
              </a:rPr>
              <a:t>Teacher can use the web portal to form batches of students.</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Char char="●"/>
            </a:pPr>
            <a:r>
              <a:rPr lang="en-IN" sz="2000">
                <a:solidFill>
                  <a:srgbClr val="0D1117"/>
                </a:solidFill>
                <a:latin typeface="Times New Roman"/>
                <a:ea typeface="Times New Roman"/>
                <a:cs typeface="Times New Roman"/>
                <a:sym typeface="Times New Roman"/>
              </a:rPr>
              <a:t>Quiz can be created on the web portal by the teacher.</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Char char="●"/>
            </a:pPr>
            <a:r>
              <a:rPr lang="en-IN" sz="2000">
                <a:solidFill>
                  <a:srgbClr val="0D1117"/>
                </a:solidFill>
                <a:latin typeface="Times New Roman"/>
                <a:ea typeface="Times New Roman"/>
                <a:cs typeface="Times New Roman"/>
                <a:sym typeface="Times New Roman"/>
              </a:rPr>
              <a:t>All the created quizzes can be viewed on the dashboard.</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Char char="●"/>
            </a:pPr>
            <a:r>
              <a:rPr lang="en-IN" sz="2000">
                <a:solidFill>
                  <a:srgbClr val="0D1117"/>
                </a:solidFill>
                <a:latin typeface="Times New Roman"/>
                <a:ea typeface="Times New Roman"/>
                <a:cs typeface="Times New Roman"/>
                <a:sym typeface="Times New Roman"/>
              </a:rPr>
              <a:t>Once the quiz is created the teacher can circulate the quiz within an already created batch of students.</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Char char="●"/>
            </a:pPr>
            <a:r>
              <a:rPr lang="en-IN" sz="2000">
                <a:solidFill>
                  <a:srgbClr val="0D1117"/>
                </a:solidFill>
                <a:latin typeface="Times New Roman"/>
                <a:ea typeface="Times New Roman"/>
                <a:cs typeface="Times New Roman"/>
                <a:sym typeface="Times New Roman"/>
              </a:rPr>
              <a:t>At the students end, all you require is a smartphone with incoming sms facility.</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Char char="●"/>
            </a:pPr>
            <a:r>
              <a:rPr lang="en-IN" sz="2000">
                <a:solidFill>
                  <a:srgbClr val="0D1117"/>
                </a:solidFill>
                <a:latin typeface="Times New Roman"/>
                <a:ea typeface="Times New Roman"/>
                <a:cs typeface="Times New Roman"/>
                <a:sym typeface="Times New Roman"/>
              </a:rPr>
              <a:t>Students receive a encrypted message on their phone which the OffQuiz App decrypts and display the Quiz on screen.</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Char char="●"/>
            </a:pPr>
            <a:r>
              <a:rPr lang="en-IN" sz="2000">
                <a:solidFill>
                  <a:srgbClr val="0D1117"/>
                </a:solidFill>
                <a:latin typeface="Times New Roman"/>
                <a:ea typeface="Times New Roman"/>
                <a:cs typeface="Times New Roman"/>
                <a:sym typeface="Times New Roman"/>
              </a:rPr>
              <a:t>INTERNET CONNECTION IS NOT REQUIRED AT THE STUDENTS' END TO ATTEMPT THE QUIZ.</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Char char="●"/>
            </a:pPr>
            <a:r>
              <a:rPr lang="en-IN" sz="2000">
                <a:solidFill>
                  <a:srgbClr val="0D1117"/>
                </a:solidFill>
                <a:latin typeface="Times New Roman"/>
                <a:ea typeface="Times New Roman"/>
                <a:cs typeface="Times New Roman"/>
                <a:sym typeface="Times New Roman"/>
              </a:rPr>
              <a:t>The Quiz Responses are encrypted and sent to our servers through sms.</a:t>
            </a:r>
            <a:endParaRPr b="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15" name="Google Shape;11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16" name="Google Shape;116;p16"/>
          <p:cNvPicPr preferRelativeResize="0"/>
          <p:nvPr/>
        </p:nvPicPr>
        <p:blipFill rotWithShape="1">
          <a:blip r:embed="rId3">
            <a:alphaModFix/>
          </a:blip>
          <a:srcRect b="0" l="0" r="0" t="0"/>
          <a:stretch/>
        </p:blipFill>
        <p:spPr>
          <a:xfrm>
            <a:off x="-2" y="1"/>
            <a:ext cx="12192003" cy="6857998"/>
          </a:xfrm>
          <a:prstGeom prst="rect">
            <a:avLst/>
          </a:prstGeom>
          <a:noFill/>
          <a:ln>
            <a:noFill/>
          </a:ln>
        </p:spPr>
      </p:pic>
      <p:sp>
        <p:nvSpPr>
          <p:cNvPr id="117" name="Google Shape;117;p16"/>
          <p:cNvSpPr txBox="1"/>
          <p:nvPr/>
        </p:nvSpPr>
        <p:spPr>
          <a:xfrm>
            <a:off x="517124" y="230188"/>
            <a:ext cx="60945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lt1"/>
                </a:solidFill>
                <a:latin typeface="Times New Roman"/>
                <a:ea typeface="Times New Roman"/>
                <a:cs typeface="Times New Roman"/>
                <a:sym typeface="Times New Roman"/>
              </a:rPr>
              <a:t>SLIDE  4</a:t>
            </a:r>
            <a:endParaRPr/>
          </a:p>
        </p:txBody>
      </p:sp>
      <p:sp>
        <p:nvSpPr>
          <p:cNvPr id="118" name="Google Shape;118;p16"/>
          <p:cNvSpPr txBox="1"/>
          <p:nvPr/>
        </p:nvSpPr>
        <p:spPr>
          <a:xfrm>
            <a:off x="330500" y="1198100"/>
            <a:ext cx="414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latin typeface="Times New Roman"/>
                <a:ea typeface="Times New Roman"/>
                <a:cs typeface="Times New Roman"/>
                <a:sym typeface="Times New Roman"/>
              </a:rPr>
              <a:t>Frontend </a:t>
            </a:r>
            <a:endParaRPr b="1" sz="3000">
              <a:latin typeface="Times New Roman"/>
              <a:ea typeface="Times New Roman"/>
              <a:cs typeface="Times New Roman"/>
              <a:sym typeface="Times New Roman"/>
            </a:endParaRPr>
          </a:p>
        </p:txBody>
      </p:sp>
      <p:sp>
        <p:nvSpPr>
          <p:cNvPr id="119" name="Google Shape;119;p16"/>
          <p:cNvSpPr txBox="1"/>
          <p:nvPr/>
        </p:nvSpPr>
        <p:spPr>
          <a:xfrm>
            <a:off x="594900" y="1867350"/>
            <a:ext cx="65937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400">
                <a:solidFill>
                  <a:schemeClr val="dk1"/>
                </a:solidFill>
                <a:latin typeface="Times New Roman"/>
                <a:ea typeface="Times New Roman"/>
                <a:cs typeface="Times New Roman"/>
                <a:sym typeface="Times New Roman"/>
              </a:rPr>
              <a:t>Reactjs, CSS with Sass, Semantic UI library</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400">
              <a:solidFill>
                <a:schemeClr val="dk1"/>
              </a:solidFill>
            </a:endParaRPr>
          </a:p>
        </p:txBody>
      </p:sp>
      <p:sp>
        <p:nvSpPr>
          <p:cNvPr id="120" name="Google Shape;120;p16"/>
          <p:cNvSpPr txBox="1"/>
          <p:nvPr/>
        </p:nvSpPr>
        <p:spPr>
          <a:xfrm>
            <a:off x="371750" y="2354188"/>
            <a:ext cx="406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latin typeface="Times New Roman"/>
                <a:ea typeface="Times New Roman"/>
                <a:cs typeface="Times New Roman"/>
                <a:sym typeface="Times New Roman"/>
              </a:rPr>
              <a:t>Backend</a:t>
            </a:r>
            <a:endParaRPr b="1" sz="3000">
              <a:latin typeface="Times New Roman"/>
              <a:ea typeface="Times New Roman"/>
              <a:cs typeface="Times New Roman"/>
              <a:sym typeface="Times New Roman"/>
            </a:endParaRPr>
          </a:p>
        </p:txBody>
      </p:sp>
      <p:sp>
        <p:nvSpPr>
          <p:cNvPr id="121" name="Google Shape;121;p16"/>
          <p:cNvSpPr txBox="1"/>
          <p:nvPr/>
        </p:nvSpPr>
        <p:spPr>
          <a:xfrm>
            <a:off x="594900" y="4117700"/>
            <a:ext cx="26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2" name="Google Shape;122;p16"/>
          <p:cNvSpPr txBox="1"/>
          <p:nvPr/>
        </p:nvSpPr>
        <p:spPr>
          <a:xfrm>
            <a:off x="577438" y="2884425"/>
            <a:ext cx="59739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IN" sz="2400">
                <a:solidFill>
                  <a:schemeClr val="dk1"/>
                </a:solidFill>
                <a:latin typeface="Times New Roman"/>
                <a:ea typeface="Times New Roman"/>
                <a:cs typeface="Times New Roman"/>
                <a:sym typeface="Times New Roman"/>
              </a:rPr>
              <a:t>Nodejs, Expressjs</a:t>
            </a:r>
            <a:endParaRPr sz="2400">
              <a:solidFill>
                <a:schemeClr val="dk1"/>
              </a:solidFill>
              <a:latin typeface="Times New Roman"/>
              <a:ea typeface="Times New Roman"/>
              <a:cs typeface="Times New Roman"/>
              <a:sym typeface="Times New Roman"/>
            </a:endParaRPr>
          </a:p>
        </p:txBody>
      </p:sp>
      <p:sp>
        <p:nvSpPr>
          <p:cNvPr id="123" name="Google Shape;123;p16"/>
          <p:cNvSpPr txBox="1"/>
          <p:nvPr/>
        </p:nvSpPr>
        <p:spPr>
          <a:xfrm>
            <a:off x="330500" y="3519513"/>
            <a:ext cx="6279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latin typeface="Times New Roman"/>
                <a:ea typeface="Times New Roman"/>
                <a:cs typeface="Times New Roman"/>
                <a:sym typeface="Times New Roman"/>
              </a:rPr>
              <a:t>Mobile </a:t>
            </a:r>
            <a:r>
              <a:rPr b="1" lang="en-IN" sz="3000">
                <a:latin typeface="Times New Roman"/>
                <a:ea typeface="Times New Roman"/>
                <a:cs typeface="Times New Roman"/>
                <a:sym typeface="Times New Roman"/>
              </a:rPr>
              <a:t>Application </a:t>
            </a:r>
            <a:endParaRPr sz="2400">
              <a:latin typeface="Times New Roman"/>
              <a:ea typeface="Times New Roman"/>
              <a:cs typeface="Times New Roman"/>
              <a:sym typeface="Times New Roman"/>
            </a:endParaRPr>
          </a:p>
        </p:txBody>
      </p:sp>
      <p:sp>
        <p:nvSpPr>
          <p:cNvPr id="124" name="Google Shape;124;p16"/>
          <p:cNvSpPr txBox="1"/>
          <p:nvPr/>
        </p:nvSpPr>
        <p:spPr>
          <a:xfrm>
            <a:off x="677525" y="4166013"/>
            <a:ext cx="295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Flutter, Dart</a:t>
            </a:r>
            <a:endParaRPr>
              <a:latin typeface="Times New Roman"/>
              <a:ea typeface="Times New Roman"/>
              <a:cs typeface="Times New Roman"/>
              <a:sym typeface="Times New Roman"/>
            </a:endParaRPr>
          </a:p>
        </p:txBody>
      </p:sp>
      <p:sp>
        <p:nvSpPr>
          <p:cNvPr id="125" name="Google Shape;125;p16"/>
          <p:cNvSpPr txBox="1"/>
          <p:nvPr/>
        </p:nvSpPr>
        <p:spPr>
          <a:xfrm>
            <a:off x="330500" y="4753425"/>
            <a:ext cx="4610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latin typeface="Times New Roman"/>
                <a:ea typeface="Times New Roman"/>
                <a:cs typeface="Times New Roman"/>
                <a:sym typeface="Times New Roman"/>
              </a:rPr>
              <a:t>Database</a:t>
            </a:r>
            <a:endParaRPr b="1" sz="3000">
              <a:latin typeface="Times New Roman"/>
              <a:ea typeface="Times New Roman"/>
              <a:cs typeface="Times New Roman"/>
              <a:sym typeface="Times New Roman"/>
            </a:endParaRPr>
          </a:p>
        </p:txBody>
      </p:sp>
      <p:sp>
        <p:nvSpPr>
          <p:cNvPr id="126" name="Google Shape;126;p16"/>
          <p:cNvSpPr txBox="1"/>
          <p:nvPr/>
        </p:nvSpPr>
        <p:spPr>
          <a:xfrm>
            <a:off x="884000" y="5635450"/>
            <a:ext cx="30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7" name="Google Shape;127;p16"/>
          <p:cNvSpPr txBox="1"/>
          <p:nvPr/>
        </p:nvSpPr>
        <p:spPr>
          <a:xfrm>
            <a:off x="768425" y="5447625"/>
            <a:ext cx="27762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400">
                <a:solidFill>
                  <a:schemeClr val="dk1"/>
                </a:solidFill>
                <a:latin typeface="Times New Roman"/>
                <a:ea typeface="Times New Roman"/>
                <a:cs typeface="Times New Roman"/>
                <a:sym typeface="Times New Roman"/>
              </a:rPr>
              <a:t>Firestore, Firebase</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33" name="Google Shape;13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4" name="Google Shape;134;p17"/>
          <p:cNvPicPr preferRelativeResize="0"/>
          <p:nvPr/>
        </p:nvPicPr>
        <p:blipFill rotWithShape="1">
          <a:blip r:embed="rId3">
            <a:alphaModFix/>
          </a:blip>
          <a:srcRect b="0" l="0" r="0" t="0"/>
          <a:stretch/>
        </p:blipFill>
        <p:spPr>
          <a:xfrm>
            <a:off x="-2" y="1"/>
            <a:ext cx="12192003" cy="6857998"/>
          </a:xfrm>
          <a:prstGeom prst="rect">
            <a:avLst/>
          </a:prstGeom>
          <a:noFill/>
          <a:ln>
            <a:noFill/>
          </a:ln>
        </p:spPr>
      </p:pic>
      <p:sp>
        <p:nvSpPr>
          <p:cNvPr id="135" name="Google Shape;135;p17"/>
          <p:cNvSpPr txBox="1"/>
          <p:nvPr/>
        </p:nvSpPr>
        <p:spPr>
          <a:xfrm>
            <a:off x="2136550" y="1255931"/>
            <a:ext cx="7918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chemeClr val="dk1"/>
                </a:solidFill>
                <a:latin typeface="Times New Roman"/>
                <a:ea typeface="Times New Roman"/>
                <a:cs typeface="Times New Roman"/>
                <a:sym typeface="Times New Roman"/>
              </a:rPr>
              <a:t>IMPLEMENTATION </a:t>
            </a:r>
            <a:endParaRPr/>
          </a:p>
        </p:txBody>
      </p:sp>
      <p:sp>
        <p:nvSpPr>
          <p:cNvPr id="136" name="Google Shape;136;p17"/>
          <p:cNvSpPr txBox="1"/>
          <p:nvPr/>
        </p:nvSpPr>
        <p:spPr>
          <a:xfrm>
            <a:off x="614778" y="311705"/>
            <a:ext cx="60945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imes New Roman"/>
                <a:ea typeface="Times New Roman"/>
                <a:cs typeface="Times New Roman"/>
                <a:sym typeface="Times New Roman"/>
              </a:rPr>
              <a:t>SLIDE  5</a:t>
            </a:r>
            <a:endParaRPr/>
          </a:p>
        </p:txBody>
      </p:sp>
      <p:sp>
        <p:nvSpPr>
          <p:cNvPr id="137" name="Google Shape;137;p17"/>
          <p:cNvSpPr txBox="1"/>
          <p:nvPr/>
        </p:nvSpPr>
        <p:spPr>
          <a:xfrm>
            <a:off x="231350" y="1933450"/>
            <a:ext cx="11782500" cy="434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IN" sz="1800">
                <a:latin typeface="Times New Roman"/>
                <a:ea typeface="Times New Roman"/>
                <a:cs typeface="Times New Roman"/>
                <a:sym typeface="Times New Roman"/>
              </a:rPr>
              <a:t>First of all teacher need to create account on our website. We will be storing teacher credentials(email, password) in firebase. After creating account teacher can create batches(a batch is basically a group of students of same class where teacher can circulate quiz) when a batch is created then a unique link will be generated which teacher needs to circulate among students of that particular batch to get their mobile number, we will store these mobile numbers in our database so that we can use these numbers to send quiz on student mobile via sms. and after creating batch teacher will create quiz for the students where teacher needs to provide all details like quiz date,quiz start time, quiz end time, teacher mobile number on which he/she wants to get response back from the students and obviously question &amp; options. Now when teacher will click on circulate quiz button then first of all we will encrypt all of the questions and options of that quiz using our self made algorithm then we will compress this encrypted text using LZ string method to give a second layer of security to the quiz and then with the help of twilio api we will send this encrypted and compressed text on student phone via message. From student end we are fetching all these </a:t>
            </a:r>
            <a:r>
              <a:rPr lang="en-IN" sz="1800">
                <a:latin typeface="Times New Roman"/>
                <a:ea typeface="Times New Roman"/>
                <a:cs typeface="Times New Roman"/>
                <a:sym typeface="Times New Roman"/>
              </a:rPr>
              <a:t>message</a:t>
            </a:r>
            <a:r>
              <a:rPr lang="en-IN" sz="1800">
                <a:latin typeface="Times New Roman"/>
                <a:ea typeface="Times New Roman"/>
                <a:cs typeface="Times New Roman"/>
                <a:sym typeface="Times New Roman"/>
              </a:rPr>
              <a:t> using our app and decrypting this text and showing all the </a:t>
            </a:r>
            <a:r>
              <a:rPr lang="en-IN" sz="1800">
                <a:latin typeface="Times New Roman"/>
                <a:ea typeface="Times New Roman"/>
                <a:cs typeface="Times New Roman"/>
                <a:sym typeface="Times New Roman"/>
              </a:rPr>
              <a:t>quizzes</a:t>
            </a:r>
            <a:r>
              <a:rPr lang="en-IN" sz="1800">
                <a:latin typeface="Times New Roman"/>
                <a:ea typeface="Times New Roman"/>
                <a:cs typeface="Times New Roman"/>
                <a:sym typeface="Times New Roman"/>
              </a:rPr>
              <a:t> on app dashboard. Student can’t open quiz which already finished or not started yet(we will be comparing current time with quiz start and end time to decide whether a quiz is started, finished or not started yet). When quiz will start student can open  that quiz, a timer will also be start so if student submit that quiz or timer will end in both the cases we will close that quiz window  and send user response to teacher via sms.</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43" name="Google Shape;14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4" name="Google Shape;144;p18"/>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145" name="Google Shape;145;p18"/>
          <p:cNvSpPr txBox="1"/>
          <p:nvPr/>
        </p:nvSpPr>
        <p:spPr>
          <a:xfrm>
            <a:off x="443988" y="1344025"/>
            <a:ext cx="62763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800">
                <a:solidFill>
                  <a:schemeClr val="dk1"/>
                </a:solidFill>
                <a:latin typeface="Times New Roman"/>
                <a:ea typeface="Times New Roman"/>
                <a:cs typeface="Times New Roman"/>
                <a:sym typeface="Times New Roman"/>
              </a:rPr>
              <a:t>BUSINESS SCOPE</a:t>
            </a:r>
            <a:r>
              <a:rPr b="1" lang="en-IN" sz="4400">
                <a:solidFill>
                  <a:schemeClr val="dk1"/>
                </a:solidFill>
                <a:latin typeface="Times New Roman"/>
                <a:ea typeface="Times New Roman"/>
                <a:cs typeface="Times New Roman"/>
                <a:sym typeface="Times New Roman"/>
              </a:rPr>
              <a:t> </a:t>
            </a:r>
            <a:endParaRPr/>
          </a:p>
        </p:txBody>
      </p:sp>
      <p:sp>
        <p:nvSpPr>
          <p:cNvPr id="146" name="Google Shape;146;p18"/>
          <p:cNvSpPr txBox="1"/>
          <p:nvPr/>
        </p:nvSpPr>
        <p:spPr>
          <a:xfrm>
            <a:off x="534880" y="230188"/>
            <a:ext cx="60945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imes New Roman"/>
                <a:ea typeface="Times New Roman"/>
                <a:cs typeface="Times New Roman"/>
                <a:sym typeface="Times New Roman"/>
              </a:rPr>
              <a:t>SLIDE  6</a:t>
            </a:r>
            <a:endParaRPr/>
          </a:p>
        </p:txBody>
      </p:sp>
      <p:sp>
        <p:nvSpPr>
          <p:cNvPr id="147" name="Google Shape;147;p18"/>
          <p:cNvSpPr txBox="1"/>
          <p:nvPr/>
        </p:nvSpPr>
        <p:spPr>
          <a:xfrm>
            <a:off x="534883" y="2642575"/>
            <a:ext cx="10173000" cy="28629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SzPts val="2000"/>
              <a:buAutoNum type="arabicParenR"/>
            </a:pPr>
            <a:r>
              <a:rPr lang="en-IN" sz="2000">
                <a:solidFill>
                  <a:schemeClr val="dk1"/>
                </a:solidFill>
                <a:latin typeface="Times New Roman"/>
                <a:ea typeface="Times New Roman"/>
                <a:cs typeface="Times New Roman"/>
                <a:sym typeface="Times New Roman"/>
              </a:rPr>
              <a:t>Solution need implementation of two software components webapp and mobile application.</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AutoNum type="arabicParenR"/>
            </a:pPr>
            <a:r>
              <a:rPr lang="en-IN" sz="2000">
                <a:solidFill>
                  <a:schemeClr val="dk1"/>
                </a:solidFill>
                <a:latin typeface="Times New Roman"/>
                <a:ea typeface="Times New Roman"/>
                <a:cs typeface="Times New Roman"/>
                <a:sym typeface="Times New Roman"/>
              </a:rPr>
              <a:t>Cost of sending SMS through web will be minimal on using twilio sms api. </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AutoNum type="arabicParenR"/>
            </a:pPr>
            <a:r>
              <a:rPr lang="en-IN" sz="2000">
                <a:solidFill>
                  <a:schemeClr val="dk1"/>
                </a:solidFill>
                <a:latin typeface="Times New Roman"/>
                <a:ea typeface="Times New Roman"/>
                <a:cs typeface="Times New Roman"/>
                <a:sym typeface="Times New Roman"/>
              </a:rPr>
              <a:t>Mobile Application will be economical at student end as student don’t need internet while attempting quiz.</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AutoNum type="arabicParenR"/>
            </a:pPr>
            <a:r>
              <a:rPr lang="en-IN" sz="2000">
                <a:solidFill>
                  <a:schemeClr val="dk1"/>
                </a:solidFill>
                <a:latin typeface="Times New Roman"/>
                <a:ea typeface="Times New Roman"/>
                <a:cs typeface="Times New Roman"/>
                <a:sym typeface="Times New Roman"/>
              </a:rPr>
              <a:t>Can be easily scaled.</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AutoNum type="arabicParenR"/>
            </a:pPr>
            <a:r>
              <a:rPr lang="en-IN" sz="2000">
                <a:solidFill>
                  <a:schemeClr val="dk1"/>
                </a:solidFill>
                <a:latin typeface="Times New Roman"/>
                <a:ea typeface="Times New Roman"/>
                <a:cs typeface="Times New Roman"/>
                <a:sym typeface="Times New Roman"/>
              </a:rPr>
              <a:t>Less </a:t>
            </a:r>
            <a:r>
              <a:rPr lang="en-IN" sz="2000">
                <a:solidFill>
                  <a:schemeClr val="dk1"/>
                </a:solidFill>
                <a:latin typeface="Times New Roman"/>
                <a:ea typeface="Times New Roman"/>
                <a:cs typeface="Times New Roman"/>
                <a:sym typeface="Times New Roman"/>
              </a:rPr>
              <a:t>maintenance cost of application as application will be offline and in no way connected with internet.</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AutoNum type="arabicParenR"/>
            </a:pPr>
            <a:r>
              <a:rPr lang="en-IN" sz="2000">
                <a:solidFill>
                  <a:schemeClr val="dk1"/>
                </a:solidFill>
                <a:latin typeface="Times New Roman"/>
                <a:ea typeface="Times New Roman"/>
                <a:cs typeface="Times New Roman"/>
                <a:sym typeface="Times New Roman"/>
              </a:rPr>
              <a:t>Due to covid pandemic situation the customer acquisition cost is lower as institute need an offline alternative to conduct exams due to lack of stable internet at student end.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53" name="Google Shape;15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4" name="Google Shape;154;p19"/>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155" name="Google Shape;155;p19"/>
          <p:cNvSpPr txBox="1"/>
          <p:nvPr/>
        </p:nvSpPr>
        <p:spPr>
          <a:xfrm>
            <a:off x="293450" y="1117625"/>
            <a:ext cx="65229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Times New Roman"/>
                <a:ea typeface="Times New Roman"/>
                <a:cs typeface="Times New Roman"/>
                <a:sym typeface="Times New Roman"/>
              </a:rPr>
              <a:t>USP (unique selling points) </a:t>
            </a:r>
            <a:endParaRPr/>
          </a:p>
        </p:txBody>
      </p:sp>
      <p:sp>
        <p:nvSpPr>
          <p:cNvPr id="156" name="Google Shape;156;p19"/>
          <p:cNvSpPr txBox="1"/>
          <p:nvPr/>
        </p:nvSpPr>
        <p:spPr>
          <a:xfrm>
            <a:off x="388350" y="2044150"/>
            <a:ext cx="10393800" cy="3940500"/>
          </a:xfrm>
          <a:prstGeom prst="rect">
            <a:avLst/>
          </a:prstGeom>
          <a:noFill/>
          <a:ln>
            <a:noFill/>
          </a:ln>
        </p:spPr>
        <p:txBody>
          <a:bodyPr anchorCtr="0" anchor="t" bIns="45700" lIns="91425" spcFirstLastPara="1" rIns="91425" wrap="square" tIns="45700">
            <a:spAutoFit/>
          </a:bodyPr>
          <a:lstStyle/>
          <a:p>
            <a:pPr indent="-355600" lvl="0" marL="457200" rtl="0" algn="l">
              <a:lnSpc>
                <a:spcPct val="115000"/>
              </a:lnSpc>
              <a:spcBef>
                <a:spcPts val="0"/>
              </a:spcBef>
              <a:spcAft>
                <a:spcPts val="0"/>
              </a:spcAft>
              <a:buClr>
                <a:srgbClr val="0D1117"/>
              </a:buClr>
              <a:buSzPts val="2000"/>
              <a:buFont typeface="Times New Roman"/>
              <a:buAutoNum type="arabicParenR"/>
            </a:pPr>
            <a:r>
              <a:rPr lang="en-IN" sz="2000">
                <a:solidFill>
                  <a:srgbClr val="0D1117"/>
                </a:solidFill>
                <a:latin typeface="Times New Roman"/>
                <a:ea typeface="Times New Roman"/>
                <a:cs typeface="Times New Roman"/>
                <a:sym typeface="Times New Roman"/>
              </a:rPr>
              <a:t>Teacher can use the web portal to form batches of students.</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AutoNum type="arabicParenR"/>
            </a:pPr>
            <a:r>
              <a:rPr lang="en-IN" sz="2000">
                <a:solidFill>
                  <a:srgbClr val="0D1117"/>
                </a:solidFill>
                <a:latin typeface="Times New Roman"/>
                <a:ea typeface="Times New Roman"/>
                <a:cs typeface="Times New Roman"/>
                <a:sym typeface="Times New Roman"/>
              </a:rPr>
              <a:t>Quiz can be created on the web portal by the teacher.</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AutoNum type="arabicParenR"/>
            </a:pPr>
            <a:r>
              <a:rPr lang="en-IN" sz="2000">
                <a:solidFill>
                  <a:srgbClr val="0D1117"/>
                </a:solidFill>
                <a:latin typeface="Times New Roman"/>
                <a:ea typeface="Times New Roman"/>
                <a:cs typeface="Times New Roman"/>
                <a:sym typeface="Times New Roman"/>
              </a:rPr>
              <a:t>All the created quizzes can be viewed on the dashboard.</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AutoNum type="arabicParenR"/>
            </a:pPr>
            <a:r>
              <a:rPr lang="en-IN" sz="2000">
                <a:solidFill>
                  <a:srgbClr val="0D1117"/>
                </a:solidFill>
                <a:latin typeface="Times New Roman"/>
                <a:ea typeface="Times New Roman"/>
                <a:cs typeface="Times New Roman"/>
                <a:sym typeface="Times New Roman"/>
              </a:rPr>
              <a:t>Once the quiz is created the teacher can circulate the quiz within an already created batch of students.</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AutoNum type="arabicParenR"/>
            </a:pPr>
            <a:r>
              <a:rPr lang="en-IN" sz="2000">
                <a:solidFill>
                  <a:srgbClr val="0D1117"/>
                </a:solidFill>
                <a:latin typeface="Times New Roman"/>
                <a:ea typeface="Times New Roman"/>
                <a:cs typeface="Times New Roman"/>
                <a:sym typeface="Times New Roman"/>
              </a:rPr>
              <a:t>At the students end, all you require is a smartphone with incoming sms facility.</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AutoNum type="arabicParenR"/>
            </a:pPr>
            <a:r>
              <a:rPr lang="en-IN" sz="2000">
                <a:solidFill>
                  <a:srgbClr val="0D1117"/>
                </a:solidFill>
                <a:latin typeface="Times New Roman"/>
                <a:ea typeface="Times New Roman"/>
                <a:cs typeface="Times New Roman"/>
                <a:sym typeface="Times New Roman"/>
              </a:rPr>
              <a:t>Students receive a encrypted message on their phone which the OffQuiz App decrypts and display the Quiz on screen.</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AutoNum type="arabicParenR"/>
            </a:pPr>
            <a:r>
              <a:rPr lang="en-IN" sz="2000">
                <a:solidFill>
                  <a:srgbClr val="0D1117"/>
                </a:solidFill>
                <a:latin typeface="Times New Roman"/>
                <a:ea typeface="Times New Roman"/>
                <a:cs typeface="Times New Roman"/>
                <a:sym typeface="Times New Roman"/>
              </a:rPr>
              <a:t>INTERNET CONNECTION IS NOT REQUIRED AT THE STUDENTS' END TO ATTEMPT THE QUIZ.</a:t>
            </a:r>
            <a:endParaRPr sz="2000">
              <a:solidFill>
                <a:srgbClr val="0D11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1117"/>
              </a:buClr>
              <a:buSzPts val="2000"/>
              <a:buFont typeface="Times New Roman"/>
              <a:buAutoNum type="arabicParenR"/>
            </a:pPr>
            <a:r>
              <a:rPr lang="en-IN" sz="2000">
                <a:solidFill>
                  <a:srgbClr val="0D1117"/>
                </a:solidFill>
                <a:latin typeface="Times New Roman"/>
                <a:ea typeface="Times New Roman"/>
                <a:cs typeface="Times New Roman"/>
                <a:sym typeface="Times New Roman"/>
              </a:rPr>
              <a:t>The Quiz Responses are encrypted and sent to our servers through sms.</a:t>
            </a:r>
            <a:endParaRPr b="1" sz="21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62" name="Google Shape;162;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63" name="Google Shape;163;p20"/>
          <p:cNvPicPr preferRelativeResize="0"/>
          <p:nvPr/>
        </p:nvPicPr>
        <p:blipFill rotWithShape="1">
          <a:blip r:embed="rId3">
            <a:alphaModFix/>
          </a:blip>
          <a:srcRect b="0" l="0" r="0" t="0"/>
          <a:stretch/>
        </p:blipFill>
        <p:spPr>
          <a:xfrm>
            <a:off x="-2" y="1"/>
            <a:ext cx="12192003" cy="6857998"/>
          </a:xfrm>
          <a:prstGeom prst="rect">
            <a:avLst/>
          </a:prstGeom>
          <a:noFill/>
          <a:ln>
            <a:noFill/>
          </a:ln>
        </p:spPr>
      </p:pic>
      <p:sp>
        <p:nvSpPr>
          <p:cNvPr id="164" name="Google Shape;164;p20"/>
          <p:cNvSpPr txBox="1"/>
          <p:nvPr/>
        </p:nvSpPr>
        <p:spPr>
          <a:xfrm>
            <a:off x="2834550" y="3345850"/>
            <a:ext cx="6585900" cy="87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5100">
                <a:solidFill>
                  <a:schemeClr val="dk1"/>
                </a:solidFill>
                <a:latin typeface="Times New Roman"/>
                <a:ea typeface="Times New Roman"/>
                <a:cs typeface="Times New Roman"/>
                <a:sym typeface="Times New Roman"/>
              </a:rPr>
              <a:t>Thank You</a:t>
            </a:r>
            <a:endParaRPr sz="2500"/>
          </a:p>
        </p:txBody>
      </p:sp>
      <p:sp>
        <p:nvSpPr>
          <p:cNvPr id="165" name="Google Shape;165;p20"/>
          <p:cNvSpPr txBox="1"/>
          <p:nvPr/>
        </p:nvSpPr>
        <p:spPr>
          <a:xfrm>
            <a:off x="388350" y="2044150"/>
            <a:ext cx="10393800" cy="415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1200"/>
              </a:spcAft>
              <a:buNone/>
            </a:pPr>
            <a:r>
              <a:t/>
            </a:r>
            <a:endParaRPr b="1" sz="21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