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9" r:id="rId2"/>
    <p:sldId id="261" r:id="rId3"/>
    <p:sldId id="260" r:id="rId4"/>
    <p:sldId id="262" r:id="rId5"/>
    <p:sldId id="264" r:id="rId6"/>
    <p:sldId id="263" r:id="rId7"/>
    <p:sldId id="283" r:id="rId8"/>
    <p:sldId id="266" r:id="rId9"/>
    <p:sldId id="278" r:id="rId10"/>
    <p:sldId id="282" r:id="rId11"/>
    <p:sldId id="274" r:id="rId12"/>
    <p:sldId id="268" r:id="rId13"/>
    <p:sldId id="269" r:id="rId14"/>
    <p:sldId id="288" r:id="rId15"/>
    <p:sldId id="270" r:id="rId16"/>
    <p:sldId id="271" r:id="rId17"/>
    <p:sldId id="281" r:id="rId18"/>
    <p:sldId id="277" r:id="rId19"/>
    <p:sldId id="279" r:id="rId20"/>
    <p:sldId id="275" r:id="rId21"/>
    <p:sldId id="284" r:id="rId22"/>
    <p:sldId id="287" r:id="rId23"/>
    <p:sldId id="286" r:id="rId24"/>
    <p:sldId id="272" r:id="rId25"/>
    <p:sldId id="273" r:id="rId26"/>
    <p:sldId id="289" r:id="rId27"/>
    <p:sldId id="293" r:id="rId28"/>
    <p:sldId id="290" r:id="rId29"/>
    <p:sldId id="297" r:id="rId30"/>
    <p:sldId id="304" r:id="rId31"/>
    <p:sldId id="296" r:id="rId32"/>
    <p:sldId id="294" r:id="rId33"/>
    <p:sldId id="291" r:id="rId34"/>
    <p:sldId id="292" r:id="rId35"/>
    <p:sldId id="299" r:id="rId36"/>
    <p:sldId id="300" r:id="rId37"/>
    <p:sldId id="305" r:id="rId38"/>
    <p:sldId id="298" r:id="rId39"/>
    <p:sldId id="301" r:id="rId40"/>
    <p:sldId id="306" r:id="rId41"/>
    <p:sldId id="267" r:id="rId42"/>
    <p:sldId id="26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CFFE"/>
    <a:srgbClr val="FFFF37"/>
    <a:srgbClr val="F40C91"/>
    <a:srgbClr val="000000"/>
    <a:srgbClr val="A568D2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68AB-468A-458A-9C26-50852E073B6C}" type="datetimeFigureOut">
              <a:rPr lang="en-US" smtClean="0"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41C4-48A6-4132-A8D3-105872ED0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8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68AB-468A-458A-9C26-50852E073B6C}" type="datetimeFigureOut">
              <a:rPr lang="en-US" smtClean="0"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41C4-48A6-4132-A8D3-105872ED0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68AB-468A-458A-9C26-50852E073B6C}" type="datetimeFigureOut">
              <a:rPr lang="en-US" smtClean="0"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41C4-48A6-4132-A8D3-105872ED0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9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68AB-468A-458A-9C26-50852E073B6C}" type="datetimeFigureOut">
              <a:rPr lang="en-US" smtClean="0"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41C4-48A6-4132-A8D3-105872ED0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5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68AB-468A-458A-9C26-50852E073B6C}" type="datetimeFigureOut">
              <a:rPr lang="en-US" smtClean="0"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41C4-48A6-4132-A8D3-105872ED0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1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68AB-468A-458A-9C26-50852E073B6C}" type="datetimeFigureOut">
              <a:rPr lang="en-US" smtClean="0"/>
              <a:t>3/25/2015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41C4-48A6-4132-A8D3-105872ED0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68AB-468A-458A-9C26-50852E073B6C}" type="datetimeFigureOut">
              <a:rPr lang="en-US" smtClean="0"/>
              <a:t>3/25/2015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41C4-48A6-4132-A8D3-105872ED0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7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68AB-468A-458A-9C26-50852E073B6C}" type="datetimeFigureOut">
              <a:rPr lang="en-US" smtClean="0"/>
              <a:t>3/25/2015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41C4-48A6-4132-A8D3-105872ED0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7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68AB-468A-458A-9C26-50852E073B6C}" type="datetimeFigureOut">
              <a:rPr lang="en-US" smtClean="0"/>
              <a:t>3/25/2015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41C4-48A6-4132-A8D3-105872ED0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5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68AB-468A-458A-9C26-50852E073B6C}" type="datetimeFigureOut">
              <a:rPr lang="en-US" smtClean="0"/>
              <a:t>3/25/2015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41C4-48A6-4132-A8D3-105872ED0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68AB-468A-458A-9C26-50852E073B6C}" type="datetimeFigureOut">
              <a:rPr lang="en-US" smtClean="0"/>
              <a:t>3/25/2015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41C4-48A6-4132-A8D3-105872ED0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E68AB-468A-458A-9C26-50852E073B6C}" type="datetimeFigureOut">
              <a:rPr lang="en-US" smtClean="0"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541C4-48A6-4132-A8D3-105872ED0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67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514534"/>
            <a:ext cx="12192000" cy="1343465"/>
          </a:xfrm>
          <a:solidFill>
            <a:schemeClr val="accent1"/>
          </a:solidFill>
          <a:effectLst/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HOW TO DESIGN YOUR OWN CIRCUITS</a:t>
            </a:r>
            <a:endParaRPr lang="en-US" sz="5400" b="1" dirty="0">
              <a:solidFill>
                <a:schemeClr val="bg1"/>
              </a:solidFill>
            </a:endParaRPr>
          </a:p>
          <a:p>
            <a:pPr algn="r"/>
            <a:r>
              <a:rPr lang="en-US" sz="2800" b="1" dirty="0">
                <a:solidFill>
                  <a:schemeClr val="bg1"/>
                </a:solidFill>
              </a:rPr>
              <a:t>-Made By: Anmol Ajay </a:t>
            </a:r>
            <a:r>
              <a:rPr lang="en-US" sz="2800" b="1" dirty="0" smtClean="0">
                <a:solidFill>
                  <a:schemeClr val="bg1"/>
                </a:solidFill>
              </a:rPr>
              <a:t>Saxena</a:t>
            </a:r>
            <a:endParaRPr lang="en-US" sz="2800" b="1" dirty="0">
              <a:solidFill>
                <a:schemeClr val="bg1"/>
              </a:solidFill>
            </a:endParaRPr>
          </a:p>
          <a:p>
            <a:pPr algn="l"/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://www.dcoptimum.com/wp-content/uploads/2014/05/electronics-fu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65" y="296215"/>
            <a:ext cx="7250805" cy="494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35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38CFFE"/>
                </a:solidFill>
              </a:rPr>
              <a:t>CONFIGURATIONS OF OP - AMPS</a:t>
            </a:r>
            <a:endParaRPr lang="en-US" sz="4800" dirty="0">
              <a:solidFill>
                <a:srgbClr val="38CFF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84867"/>
            <a:ext cx="10515600" cy="3292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rgbClr val="FFFF00"/>
                </a:solidFill>
              </a:rPr>
              <a:t>NEGATIVE FEEDBACK</a:t>
            </a:r>
          </a:p>
          <a:p>
            <a:pPr marL="0" indent="0">
              <a:buNone/>
            </a:pPr>
            <a:endParaRPr lang="en-US" sz="3600" dirty="0" smtClean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rgbClr val="FFFF00"/>
                </a:solidFill>
              </a:rPr>
              <a:t>OPEN – LOOP CONFIGURATION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rgbClr val="FFFF00"/>
                </a:solidFill>
              </a:rPr>
              <a:t>POSITIVE FEEDBACK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5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38CFFE"/>
                </a:solidFill>
              </a:rPr>
              <a:t>NEGATIVE FEEDBACK</a:t>
            </a:r>
            <a:endParaRPr lang="en-US" sz="4800" dirty="0">
              <a:solidFill>
                <a:srgbClr val="38CFFE"/>
              </a:solidFill>
            </a:endParaRPr>
          </a:p>
        </p:txBody>
      </p:sp>
      <p:pic>
        <p:nvPicPr>
          <p:cNvPr id="11266" name="Picture 2" descr="http://www.learningaboutelectronics.com/images/Voltage-follow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394" y="2060619"/>
            <a:ext cx="9015211" cy="405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31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38CFFE"/>
                </a:solidFill>
              </a:rPr>
              <a:t>INVERTING AMPLIFIER CONFIGURATION</a:t>
            </a:r>
            <a:endParaRPr lang="en-US" sz="4800" dirty="0">
              <a:solidFill>
                <a:srgbClr val="38CFFE"/>
              </a:solidFill>
            </a:endParaRPr>
          </a:p>
        </p:txBody>
      </p:sp>
      <p:pic>
        <p:nvPicPr>
          <p:cNvPr id="8204" name="Picture 12" descr="http://4.bp.blogspot.com/-Gkt-sIDjxjY/VDoPg0Khk-I/AAAAAAAAF1g/EkeklWHBexY/s1600/op-amp%2Binverting.gif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1" b="12064"/>
          <a:stretch/>
        </p:blipFill>
        <p:spPr bwMode="auto">
          <a:xfrm>
            <a:off x="1813775" y="2034863"/>
            <a:ext cx="8564450" cy="400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74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rgbClr val="38CFFE"/>
                </a:solidFill>
              </a:rPr>
              <a:t>NON-INVERTING AMPLIFIER CONFIGURATION</a:t>
            </a:r>
            <a:endParaRPr lang="en-US" sz="4800" dirty="0">
              <a:solidFill>
                <a:srgbClr val="38CFFE"/>
              </a:solidFill>
            </a:endParaRPr>
          </a:p>
        </p:txBody>
      </p:sp>
      <p:pic>
        <p:nvPicPr>
          <p:cNvPr id="9218" name="Picture 2" descr="http://ecetutorials.com/wp-content/uploads/2014/01/noninvrt.gif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83" b="7628"/>
          <a:stretch/>
        </p:blipFill>
        <p:spPr bwMode="auto">
          <a:xfrm>
            <a:off x="2597943" y="1880316"/>
            <a:ext cx="6996113" cy="443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42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2" name="Picture 2" descr="741-op-amp-to-style-view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93" y="365125"/>
            <a:ext cx="3888520" cy="616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741-op-amp-14-pin-ic-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215" y="365125"/>
            <a:ext cx="4816698" cy="289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 descr="741-operational-amplifier-8-pin-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215" y="3528811"/>
            <a:ext cx="4816698" cy="300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907715" y="864694"/>
            <a:ext cx="446085" cy="51706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22225">
                  <a:solidFill>
                    <a:srgbClr val="0070C0"/>
                  </a:solidFill>
                  <a:prstDash val="solid"/>
                </a:ln>
                <a:solidFill>
                  <a:srgbClr val="FFFF37"/>
                </a:solidFill>
              </a:rPr>
              <a:t>LM741</a:t>
            </a:r>
            <a:endParaRPr lang="en-US" sz="6600" b="1" dirty="0">
              <a:ln w="22225">
                <a:solidFill>
                  <a:srgbClr val="0070C0"/>
                </a:solidFill>
                <a:prstDash val="solid"/>
              </a:ln>
              <a:solidFill>
                <a:srgbClr val="FFFF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5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38CFFE"/>
                </a:solidFill>
              </a:rPr>
              <a:t>IC  741 – PIN OUT</a:t>
            </a:r>
            <a:endParaRPr lang="en-US" sz="4800" dirty="0">
              <a:solidFill>
                <a:srgbClr val="38CFF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4" name="Picture 4" descr="http://upload.wikimedia.org/wikipedia/commons/7/72/Generic_741_pinout_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77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15177" cy="6858000"/>
          </a:xfrm>
        </p:spPr>
      </p:pic>
      <p:sp>
        <p:nvSpPr>
          <p:cNvPr id="7" name="Rectangle 6"/>
          <p:cNvSpPr/>
          <p:nvPr/>
        </p:nvSpPr>
        <p:spPr>
          <a:xfrm>
            <a:off x="3836144" y="2520018"/>
            <a:ext cx="835585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  <a:latin typeface="Chiller" panose="04020404031007020602" pitchFamily="82" charset="0"/>
              </a:rPr>
              <a:t>WHAT DOES ‘741’ IN IC 741 STAND FOR?</a:t>
            </a:r>
            <a:endParaRPr lang="en-US" sz="5400" b="1" cap="none" spc="0" dirty="0">
              <a:ln/>
              <a:solidFill>
                <a:schemeClr val="accent4"/>
              </a:solidFill>
              <a:effectLst/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15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38CFFE"/>
                </a:solidFill>
              </a:rPr>
              <a:t>LET’S OBSERVE WHY…</a:t>
            </a:r>
            <a:endParaRPr lang="en-US" sz="4800" dirty="0">
              <a:solidFill>
                <a:srgbClr val="38CFFE"/>
              </a:solidFill>
            </a:endParaRPr>
          </a:p>
        </p:txBody>
      </p:sp>
      <p:pic>
        <p:nvPicPr>
          <p:cNvPr id="10244" name="Picture 4" descr="http://upload.wikimedia.org/wikipedia/commons/7/72/Generic_741_pinout_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38CFFE"/>
                </a:solidFill>
              </a:rPr>
              <a:t>SUMMER CIRCUIT</a:t>
            </a:r>
            <a:endParaRPr lang="en-US" sz="4800" dirty="0">
              <a:solidFill>
                <a:srgbClr val="38CFFE"/>
              </a:solidFill>
            </a:endParaRPr>
          </a:p>
        </p:txBody>
      </p:sp>
      <p:pic>
        <p:nvPicPr>
          <p:cNvPr id="14338" name="Picture 2" descr="http://upload.wikimedia.org/wikipedia/commons/6/65/Par_summer_active_100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85" y="1561514"/>
            <a:ext cx="8651630" cy="497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37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MODEL LM741- ON HOLD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2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1163"/>
            <a:ext cx="10515600" cy="2630659"/>
          </a:xfrm>
        </p:spPr>
        <p:txBody>
          <a:bodyPr>
            <a:normAutofit/>
          </a:bodyPr>
          <a:lstStyle/>
          <a:p>
            <a:pPr algn="ctr"/>
            <a:endParaRPr lang="en-US" sz="8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67" y="0"/>
            <a:ext cx="11657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38CFFE"/>
                </a:solidFill>
              </a:rPr>
              <a:t>OPEN LOOP CONFIGURATION</a:t>
            </a:r>
            <a:endParaRPr lang="en-US" sz="4800" dirty="0">
              <a:solidFill>
                <a:srgbClr val="38CFFE"/>
              </a:solidFill>
            </a:endParaRPr>
          </a:p>
        </p:txBody>
      </p:sp>
      <p:pic>
        <p:nvPicPr>
          <p:cNvPr id="12290" name="Picture 2" descr="http://buildasynth.josephfosco.com/wp-content/uploads/2012/06/comparator.gif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5" t="22137" r="2418" b="24300"/>
          <a:stretch/>
        </p:blipFill>
        <p:spPr bwMode="auto">
          <a:xfrm>
            <a:off x="2341808" y="1780840"/>
            <a:ext cx="7508383" cy="418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46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38CFFE"/>
                </a:solidFill>
              </a:rPr>
              <a:t>COMPARATOR</a:t>
            </a:r>
            <a:endParaRPr lang="en-US" sz="4800" dirty="0">
              <a:solidFill>
                <a:srgbClr val="38CFFE"/>
              </a:solidFill>
            </a:endParaRPr>
          </a:p>
        </p:txBody>
      </p:sp>
      <p:pic>
        <p:nvPicPr>
          <p:cNvPr id="19462" name="Picture 6" descr="http://www.piclist.com/images/www/hobby_elec/gif/dance2321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90688"/>
            <a:ext cx="6400800" cy="500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9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38CFFE"/>
                </a:solidFill>
              </a:rPr>
              <a:t>LM358 – PIN OUT</a:t>
            </a:r>
            <a:endParaRPr lang="en-US" sz="4800" dirty="0">
              <a:solidFill>
                <a:srgbClr val="38CFF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8" name="Picture 4" descr="http://datasheetoo.com/wp-content/uploads/2010/02/LM358-op-amp-pinout-schematic-564x3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248" y="1825625"/>
            <a:ext cx="74955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4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http://electronut.in/images/2013/05/IMG_141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70" y="365125"/>
            <a:ext cx="10998558" cy="612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76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4" name="Picture 2" descr="http://img.wonderhowto.com/img/89/08/63487206893181/0/555-timer-hacks-cable-testers-magnetic-stirrers-and-lego-grabbers-oh-my.w6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9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http://www.diyphotography.net/files/images/4/legotron_02_2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0"/>
            <a:ext cx="5962650" cy="695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81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3"/>
          <a:stretch/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54449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360" y="4749309"/>
            <a:ext cx="6752545" cy="9220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 descr="http://evilmadscientist.s3.amazonaws.com/media/2014/05/555v2_3@2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75"/>
            <a:ext cx="6116436" cy="496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dn.instructables.com/FED/4KHE/H5IRV0NI/FED4KHEH5IRV0NI.LARGE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769" y="2125014"/>
            <a:ext cx="5894231" cy="473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53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3590" y="1981285"/>
            <a:ext cx="8704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INTERNAL BLOCK DIAGRAM…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6724" y="3478960"/>
            <a:ext cx="759855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cap="none" spc="0" dirty="0" smtClean="0">
                <a:ln/>
                <a:solidFill>
                  <a:schemeClr val="accent4"/>
                </a:solidFill>
                <a:effectLst/>
              </a:rPr>
              <a:t>WHY SHOULD WE CARE ABOUT IT?</a:t>
            </a:r>
            <a:endParaRPr lang="en-US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972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www.sentex.ca/~mec1995/gadgets/555/555bloc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10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://mail.humber.ca/~mike.crompton/jk_f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81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2" name="Picture 6" descr="http://i.ytimg.com/vi/dIXagotaCSg/hqdefaul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631065"/>
            <a:ext cx="12192000" cy="810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4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38CFFE"/>
                </a:solidFill>
              </a:rPr>
              <a:t>NEED FOR A TRIGGER</a:t>
            </a:r>
            <a:endParaRPr lang="en-US" sz="4800" dirty="0">
              <a:solidFill>
                <a:srgbClr val="38CFFE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10515600" cy="5044963"/>
          </a:xfrm>
        </p:spPr>
      </p:pic>
    </p:spTree>
    <p:extLst>
      <p:ext uri="{BB962C8B-B14F-4D97-AF65-F5344CB8AC3E}">
        <p14:creationId xmlns:p14="http://schemas.microsoft.com/office/powerpoint/2010/main" val="261080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15177" cy="6858000"/>
          </a:xfrm>
        </p:spPr>
      </p:pic>
      <p:sp>
        <p:nvSpPr>
          <p:cNvPr id="7" name="Rectangle 6"/>
          <p:cNvSpPr/>
          <p:nvPr/>
        </p:nvSpPr>
        <p:spPr>
          <a:xfrm>
            <a:off x="3836144" y="2520018"/>
            <a:ext cx="83558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  <a:latin typeface="Chiller" panose="04020404031007020602" pitchFamily="82" charset="0"/>
              </a:rPr>
              <a:t>WHY 555?</a:t>
            </a:r>
            <a:endParaRPr lang="en-US" sz="5400" b="1" cap="none" spc="0" dirty="0">
              <a:ln/>
              <a:solidFill>
                <a:schemeClr val="accent4"/>
              </a:solidFill>
              <a:effectLst/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8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38CFFE"/>
                </a:solidFill>
              </a:rPr>
              <a:t>LET’S SEE WHY…</a:t>
            </a:r>
            <a:endParaRPr lang="en-US" sz="4800" dirty="0">
              <a:solidFill>
                <a:srgbClr val="38CFF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://www.tingiant.com/blog/wp-content/uploads/2013/02/555tim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5313"/>
            <a:ext cx="10515599" cy="520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87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0" name="Picture 4" descr="http://www.instructables.com/files/deriv/F12/QE7I/H6MF005C/F12QE7IH6MF005C.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121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076402" y="215642"/>
            <a:ext cx="554796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 smtClean="0">
                <a:ln/>
                <a:solidFill>
                  <a:schemeClr val="accent4"/>
                </a:solidFill>
              </a:rPr>
              <a:t>555 PIN OUT</a:t>
            </a:r>
            <a:endParaRPr lang="en-US" sz="4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68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38CFFE"/>
                </a:solidFill>
              </a:rPr>
              <a:t>3 MODES OF OPERATION</a:t>
            </a:r>
            <a:endParaRPr lang="en-US" sz="4800" dirty="0">
              <a:solidFill>
                <a:srgbClr val="38CFF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rgbClr val="FFFF37"/>
                </a:solidFill>
              </a:rPr>
              <a:t>MONOSTABLE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>
              <a:solidFill>
                <a:srgbClr val="FFFF37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rgbClr val="FFFF37"/>
                </a:solidFill>
              </a:rPr>
              <a:t>ASTABLE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>
              <a:solidFill>
                <a:srgbClr val="FFFF37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rgbClr val="FFFF37"/>
                </a:solidFill>
              </a:rPr>
              <a:t>BISTABLE</a:t>
            </a:r>
            <a:endParaRPr lang="en-US" sz="3600" dirty="0">
              <a:solidFill>
                <a:srgbClr val="FFFF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82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38CFFE"/>
                </a:solidFill>
              </a:rPr>
              <a:t>MONOSTABLE STATE</a:t>
            </a:r>
            <a:endParaRPr lang="en-US" sz="4800" dirty="0">
              <a:solidFill>
                <a:srgbClr val="38CFFE"/>
              </a:solidFill>
            </a:endParaRPr>
          </a:p>
        </p:txBody>
      </p:sp>
      <p:pic>
        <p:nvPicPr>
          <p:cNvPr id="7170" name="Picture 2" descr="http://www.learnabout-electronics.org/Oscillators/images/555-monostable-WF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96" y="1690688"/>
            <a:ext cx="4384946" cy="475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cdn.instructables.com/F4E/U8UK/H6S4GO9S/F4EU8UKH6S4GO9S.LARG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9" r="10803"/>
          <a:stretch/>
        </p:blipFill>
        <p:spPr bwMode="auto">
          <a:xfrm>
            <a:off x="5403450" y="1690688"/>
            <a:ext cx="6130654" cy="475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81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15177" cy="6858000"/>
          </a:xfrm>
        </p:spPr>
      </p:pic>
      <p:sp>
        <p:nvSpPr>
          <p:cNvPr id="7" name="Rectangle 6"/>
          <p:cNvSpPr/>
          <p:nvPr/>
        </p:nvSpPr>
        <p:spPr>
          <a:xfrm>
            <a:off x="3836144" y="2520018"/>
            <a:ext cx="835585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4"/>
                </a:solidFill>
                <a:latin typeface="Chiller" panose="04020404031007020602" pitchFamily="82" charset="0"/>
              </a:rPr>
              <a:t>HOW COULD WE USE 555 IN MONOSTABLE STATE?</a:t>
            </a:r>
            <a:endParaRPr lang="en-US" sz="5400" b="1" cap="none" spc="0" dirty="0">
              <a:ln/>
              <a:solidFill>
                <a:schemeClr val="accent4"/>
              </a:solidFill>
              <a:effectLst/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04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5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38CFFE"/>
                </a:solidFill>
              </a:rPr>
              <a:t>ASTABLE STATE</a:t>
            </a:r>
            <a:endParaRPr lang="en-US" sz="4800" dirty="0">
              <a:solidFill>
                <a:srgbClr val="38CFFE"/>
              </a:solidFill>
            </a:endParaRPr>
          </a:p>
        </p:txBody>
      </p:sp>
      <p:pic>
        <p:nvPicPr>
          <p:cNvPr id="1026" name="Picture 2" descr="http://www.next.gr/uploads/5/Astable%2BMultivibrator%2BUsing%2BIC%2B555%2BCircuit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21"/>
          <a:stretch/>
        </p:blipFill>
        <p:spPr bwMode="auto">
          <a:xfrm>
            <a:off x="6310648" y="1690687"/>
            <a:ext cx="5341187" cy="498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oocities.org/siliconvalley/park/2248/electronic/555/grafic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690688"/>
            <a:ext cx="5021686" cy="498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31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15177" cy="6858000"/>
          </a:xfrm>
        </p:spPr>
      </p:pic>
      <p:sp>
        <p:nvSpPr>
          <p:cNvPr id="7" name="Rectangle 6"/>
          <p:cNvSpPr/>
          <p:nvPr/>
        </p:nvSpPr>
        <p:spPr>
          <a:xfrm>
            <a:off x="3836144" y="2520018"/>
            <a:ext cx="835585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4"/>
                </a:solidFill>
                <a:latin typeface="Chiller" panose="04020404031007020602" pitchFamily="82" charset="0"/>
              </a:rPr>
              <a:t>HOW CAN WE USE ASTABLE MODE OF OPERATION?</a:t>
            </a:r>
            <a:endParaRPr lang="en-US" sz="5400" b="1" cap="none" spc="0" dirty="0">
              <a:ln/>
              <a:solidFill>
                <a:schemeClr val="accent4"/>
              </a:solidFill>
              <a:effectLst/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58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94" y="365125"/>
            <a:ext cx="10844011" cy="61607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916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 descr="https://thedreamteam2014.files.wordpress.com/2014/07/cub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0152"/>
            <a:ext cx="12054625" cy="676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93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hold….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://www.uoguelph.ca/~antoon/circ/sensor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321" y="1905257"/>
            <a:ext cx="7413938" cy="419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3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http://www.facstaff.bucknell.edu/mastascu/eLessonsHTML/Labs/Freq/cartoon_lowpass3-lg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700" y="5259774"/>
            <a:ext cx="717536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THANK YOU! :D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46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Tarun\Documents\Robotics Redefined\Pictures\conversion-signal-1331295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3"/>
          <a:stretch/>
        </p:blipFill>
        <p:spPr bwMode="auto">
          <a:xfrm>
            <a:off x="8097593" y="1957984"/>
            <a:ext cx="3738092" cy="404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Tarun\Documents\Robotics Redefined\Pictures\conversion-signal-1331295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6" t="23806" r="43888" b="18531"/>
          <a:stretch/>
        </p:blipFill>
        <p:spPr bwMode="auto">
          <a:xfrm>
            <a:off x="5174088" y="2962141"/>
            <a:ext cx="2034863" cy="233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/>
            </a:r>
            <a:b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67613" y="1034654"/>
            <a:ext cx="21884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Analog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7640" y="3589170"/>
            <a:ext cx="14077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ADC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50568" y="2871902"/>
            <a:ext cx="2432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DIGITAL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1" name="Picture 3" descr="C:\Users\Tarun\Documents\Robotics Redefined\Pictures\conversion-signal-1331295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14"/>
          <a:stretch/>
        </p:blipFill>
        <p:spPr bwMode="auto">
          <a:xfrm>
            <a:off x="838200" y="1957985"/>
            <a:ext cx="3447246" cy="404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Tarun\Documents\Robotics Redefined\Pictures\conversion-signal-1331295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0" r="61823"/>
          <a:stretch/>
        </p:blipFill>
        <p:spPr bwMode="auto">
          <a:xfrm>
            <a:off x="4285446" y="1750585"/>
            <a:ext cx="888642" cy="433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\Documents\Robotics Redefined\Pictures\conversion-signal-1331295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0" r="61823"/>
          <a:stretch/>
        </p:blipFill>
        <p:spPr bwMode="auto">
          <a:xfrm>
            <a:off x="7208951" y="1774571"/>
            <a:ext cx="888642" cy="433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09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http://tinderwetstudios.com/blog/wp-content/uploads/2013/02/op_amp_gangnam_styl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79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38CFFE"/>
                </a:solidFill>
              </a:rPr>
              <a:t>BELL LABS,  NEW JERSEY</a:t>
            </a:r>
            <a:endParaRPr lang="en-US" sz="4800" dirty="0">
              <a:solidFill>
                <a:srgbClr val="38CFFE"/>
              </a:solidFill>
            </a:endParaRPr>
          </a:p>
        </p:txBody>
      </p:sp>
      <p:pic>
        <p:nvPicPr>
          <p:cNvPr id="17410" name="Picture 2" descr="http://neilsolomon.me/itpwp/wp-content/uploads/2014/03/holmdel-aeri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83" y="1825625"/>
            <a:ext cx="6318697" cy="472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://upload.wikimedia.org/wikipedia/commons/1/10/Alexander_Graham_Bell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611" y="1825625"/>
            <a:ext cx="3884465" cy="433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414314" y="6156101"/>
            <a:ext cx="42370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4"/>
                </a:solidFill>
                <a:effectLst/>
              </a:rPr>
              <a:t>ALEXANDER GRAHAM BELL</a:t>
            </a:r>
            <a:endParaRPr lang="en-US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400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38CFFE"/>
                </a:solidFill>
              </a:rPr>
              <a:t>OP – AMP BASICS</a:t>
            </a:r>
            <a:endParaRPr lang="en-US" sz="4800" b="1" dirty="0">
              <a:solidFill>
                <a:srgbClr val="38CFFE"/>
              </a:solidFill>
            </a:endParaRPr>
          </a:p>
        </p:txBody>
      </p:sp>
      <p:pic>
        <p:nvPicPr>
          <p:cNvPr id="7174" name="Picture 6" descr="http://www.talkingelectronics.com/projects/DataBook1/DataBook1-42-62_files/image001.gif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91" t="7520" b="23917"/>
          <a:stretch/>
        </p:blipFill>
        <p:spPr bwMode="auto">
          <a:xfrm>
            <a:off x="6667959" y="1988460"/>
            <a:ext cx="5167725" cy="434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www.talkingelectronics.com/projects/DataBook1/DataBook1-42-62_files/image0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9676" b="-18"/>
          <a:stretch/>
        </p:blipFill>
        <p:spPr bwMode="auto">
          <a:xfrm>
            <a:off x="438910" y="1988461"/>
            <a:ext cx="5469163" cy="434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39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38CFFE"/>
                </a:solidFill>
              </a:rPr>
              <a:t>IDEAL OP AMP</a:t>
            </a:r>
            <a:endParaRPr lang="en-US" sz="4800" b="1" dirty="0">
              <a:solidFill>
                <a:srgbClr val="38CFFE"/>
              </a:solidFill>
            </a:endParaRPr>
          </a:p>
        </p:txBody>
      </p:sp>
      <p:pic>
        <p:nvPicPr>
          <p:cNvPr id="13314" name="Picture 2" descr="http://www.learnabout-electronics.org/Amplifiers/images/op-amp-perfect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55" y="1828800"/>
            <a:ext cx="4855335" cy="459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14857" y="2220361"/>
            <a:ext cx="5811206" cy="452431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Input impedance=Infinite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Output impedance = 0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Gain = Infinite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Bandwidth = infinite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Op amp neither sources nor </a:t>
            </a:r>
          </a:p>
          <a:p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sinks current</a:t>
            </a:r>
          </a:p>
        </p:txBody>
      </p:sp>
    </p:spTree>
    <p:extLst>
      <p:ext uri="{BB962C8B-B14F-4D97-AF65-F5344CB8AC3E}">
        <p14:creationId xmlns:p14="http://schemas.microsoft.com/office/powerpoint/2010/main" val="211853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2052</TotalTime>
  <Words>172</Words>
  <Application>Microsoft Office PowerPoint</Application>
  <PresentationFormat>Widescreen</PresentationFormat>
  <Paragraphs>53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Algerian</vt:lpstr>
      <vt:lpstr>Arabic Typesetting</vt:lpstr>
      <vt:lpstr>Arial</vt:lpstr>
      <vt:lpstr>Calibri</vt:lpstr>
      <vt:lpstr>Calibri Light</vt:lpstr>
      <vt:lpstr>Chiller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BELL LABS,  NEW JERSEY</vt:lpstr>
      <vt:lpstr>OP – AMP BASICS</vt:lpstr>
      <vt:lpstr>IDEAL OP AMP</vt:lpstr>
      <vt:lpstr>CONFIGURATIONS OF OP - AMPS</vt:lpstr>
      <vt:lpstr>NEGATIVE FEEDBACK</vt:lpstr>
      <vt:lpstr>INVERTING AMPLIFIER CONFIGURATION</vt:lpstr>
      <vt:lpstr>NON-INVERTING AMPLIFIER CONFIGURATION</vt:lpstr>
      <vt:lpstr>PowerPoint Presentation</vt:lpstr>
      <vt:lpstr>IC  741 – PIN OUT</vt:lpstr>
      <vt:lpstr>PowerPoint Presentation</vt:lpstr>
      <vt:lpstr>LET’S OBSERVE WHY…</vt:lpstr>
      <vt:lpstr>SUMMER CIRCUIT</vt:lpstr>
      <vt:lpstr>WORKING MODEL LM741- ON HOLD</vt:lpstr>
      <vt:lpstr>OPEN LOOP CONFIGURATION</vt:lpstr>
      <vt:lpstr>COMPARATOR</vt:lpstr>
      <vt:lpstr>LM358 – PIN 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NEED FOR A TRIGGER</vt:lpstr>
      <vt:lpstr>PowerPoint Presentation</vt:lpstr>
      <vt:lpstr>LET’S SEE WHY…</vt:lpstr>
      <vt:lpstr>PowerPoint Presentation</vt:lpstr>
      <vt:lpstr>3 MODES OF OPERATION</vt:lpstr>
      <vt:lpstr>MONOSTABLE STATE</vt:lpstr>
      <vt:lpstr>PowerPoint Presentation</vt:lpstr>
      <vt:lpstr>WORKING MODEL</vt:lpstr>
      <vt:lpstr>ASTABLE STATE</vt:lpstr>
      <vt:lpstr>PowerPoint Presentation</vt:lpstr>
      <vt:lpstr>PowerPoint Presentation</vt:lpstr>
      <vt:lpstr>On hold….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Analogue Circuits</dc:title>
  <dc:creator>anmol ajay saxena999</dc:creator>
  <cp:lastModifiedBy>HARSHIT</cp:lastModifiedBy>
  <cp:revision>63</cp:revision>
  <dcterms:created xsi:type="dcterms:W3CDTF">2015-02-09T21:55:25Z</dcterms:created>
  <dcterms:modified xsi:type="dcterms:W3CDTF">2015-03-25T15:53:32Z</dcterms:modified>
</cp:coreProperties>
</file>