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1"/>
  </p:notesMasterIdLst>
  <p:handoutMasterIdLst>
    <p:handoutMasterId r:id="rId32"/>
  </p:handoutMasterIdLst>
  <p:sldIdLst>
    <p:sldId id="256" r:id="rId2"/>
    <p:sldId id="307" r:id="rId3"/>
    <p:sldId id="459" r:id="rId4"/>
    <p:sldId id="460" r:id="rId5"/>
    <p:sldId id="461" r:id="rId6"/>
    <p:sldId id="462" r:id="rId7"/>
    <p:sldId id="463" r:id="rId8"/>
    <p:sldId id="464" r:id="rId9"/>
    <p:sldId id="258" r:id="rId10"/>
    <p:sldId id="372" r:id="rId11"/>
    <p:sldId id="347" r:id="rId12"/>
    <p:sldId id="437" r:id="rId13"/>
    <p:sldId id="470" r:id="rId14"/>
    <p:sldId id="469" r:id="rId15"/>
    <p:sldId id="471" r:id="rId16"/>
    <p:sldId id="477" r:id="rId17"/>
    <p:sldId id="473" r:id="rId18"/>
    <p:sldId id="474" r:id="rId19"/>
    <p:sldId id="475" r:id="rId20"/>
    <p:sldId id="476" r:id="rId21"/>
    <p:sldId id="465" r:id="rId22"/>
    <p:sldId id="466" r:id="rId23"/>
    <p:sldId id="467" r:id="rId24"/>
    <p:sldId id="468" r:id="rId25"/>
    <p:sldId id="478" r:id="rId26"/>
    <p:sldId id="479" r:id="rId27"/>
    <p:sldId id="480" r:id="rId28"/>
    <p:sldId id="481" r:id="rId29"/>
    <p:sldId id="482"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3" autoAdjust="0"/>
    <p:restoredTop sz="87544" autoAdjust="0"/>
  </p:normalViewPr>
  <p:slideViewPr>
    <p:cSldViewPr snapToGrid="0">
      <p:cViewPr varScale="1">
        <p:scale>
          <a:sx n="64" d="100"/>
          <a:sy n="64" d="100"/>
        </p:scale>
        <p:origin x="-97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1306F5-2C3D-45EA-9268-933E4FE1CA78}" type="datetimeFigureOut">
              <a:rPr lang="en-US" smtClean="0"/>
              <a:t>5/19/2017</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0B59B5-6126-4114-B24B-ED058E905914}" type="slidenum">
              <a:rPr lang="en-US" smtClean="0"/>
              <a:t>‹Nº›</a:t>
            </a:fld>
            <a:endParaRPr lang="en-US"/>
          </a:p>
        </p:txBody>
      </p:sp>
    </p:spTree>
    <p:extLst>
      <p:ext uri="{BB962C8B-B14F-4D97-AF65-F5344CB8AC3E}">
        <p14:creationId xmlns:p14="http://schemas.microsoft.com/office/powerpoint/2010/main" val="2093629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8D01D-4ABE-4875-8135-5E657124A8D3}" type="datetimeFigureOut">
              <a:rPr lang="en-US" smtClean="0"/>
              <a:t>5/19/2017</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5856A-BB35-4B51-AB4F-E79AC7CD6BE8}" type="slidenum">
              <a:rPr lang="en-US" smtClean="0"/>
              <a:t>‹Nº›</a:t>
            </a:fld>
            <a:endParaRPr lang="en-US"/>
          </a:p>
        </p:txBody>
      </p:sp>
    </p:spTree>
    <p:extLst>
      <p:ext uri="{BB962C8B-B14F-4D97-AF65-F5344CB8AC3E}">
        <p14:creationId xmlns:p14="http://schemas.microsoft.com/office/powerpoint/2010/main" val="118761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a:xfrm>
            <a:off x="421297" y="6041364"/>
            <a:ext cx="8013019" cy="365125"/>
          </a:xfrm>
        </p:spPr>
        <p:txBody>
          <a:bodyPr/>
          <a:lstStyle>
            <a:lvl1pPr algn="just">
              <a:defRPr sz="1200" b="1">
                <a:solidFill>
                  <a:schemeClr val="accent1"/>
                </a:solidFill>
              </a:defRPr>
            </a:lvl1pPr>
          </a:lstStyle>
          <a:p>
            <a:r>
              <a:rPr lang="es-ES" dirty="0" smtClean="0"/>
              <a:t>I Curso de Introducción a </a:t>
            </a:r>
            <a:r>
              <a:rPr lang="es-ES" dirty="0" err="1" smtClean="0"/>
              <a:t>Python</a:t>
            </a:r>
            <a:r>
              <a:rPr lang="es-ES" dirty="0" smtClean="0"/>
              <a:t> Orientado a la Resolución de Problemas de Optimización en Ingeniería</a:t>
            </a:r>
            <a:endParaRPr lang="es-ES" dirty="0"/>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grpSp>
        <p:nvGrpSpPr>
          <p:cNvPr id="20" name="Grupo 5"/>
          <p:cNvGrpSpPr/>
          <p:nvPr userDrawn="1"/>
        </p:nvGrpSpPr>
        <p:grpSpPr>
          <a:xfrm>
            <a:off x="10685150" y="226495"/>
            <a:ext cx="1332000" cy="1332000"/>
            <a:chOff x="560818" y="2323106"/>
            <a:chExt cx="1439996" cy="1439996"/>
          </a:xfrm>
        </p:grpSpPr>
        <p:sp>
          <p:nvSpPr>
            <p:cNvPr id="22" name="Rectángulo redondeado 6"/>
            <p:cNvSpPr/>
            <p:nvPr/>
          </p:nvSpPr>
          <p:spPr>
            <a:xfrm>
              <a:off x="560818" y="2323106"/>
              <a:ext cx="1439996" cy="1439996"/>
            </a:xfrm>
            <a:prstGeom prst="roundRect">
              <a:avLst/>
            </a:prstGeom>
            <a:blipFill rotWithShape="0">
              <a:blip r:embed="rId2"/>
              <a:stretch>
                <a:fillRect/>
              </a:stretch>
            </a:blipFill>
          </p:spPr>
          <p:style>
            <a:lnRef idx="0">
              <a:schemeClr val="lt1">
                <a:hueOff val="0"/>
                <a:satOff val="0"/>
                <a:lumOff val="0"/>
                <a:alphaOff val="0"/>
              </a:schemeClr>
            </a:lnRef>
            <a:fillRef idx="3">
              <a:scrgbClr r="0" g="0" b="0"/>
            </a:fillRef>
            <a:effectRef idx="3">
              <a:schemeClr val="accent5">
                <a:hueOff val="-9933876"/>
                <a:satOff val="39811"/>
                <a:lumOff val="8628"/>
                <a:alphaOff val="0"/>
              </a:schemeClr>
            </a:effectRef>
            <a:fontRef idx="minor">
              <a:schemeClr val="lt1"/>
            </a:fontRef>
          </p:style>
        </p:sp>
        <p:sp>
          <p:nvSpPr>
            <p:cNvPr id="23" name="Rectángulo 7"/>
            <p:cNvSpPr/>
            <p:nvPr/>
          </p:nvSpPr>
          <p:spPr>
            <a:xfrm>
              <a:off x="631113" y="2393401"/>
              <a:ext cx="1299406" cy="1299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endParaRPr lang="es-ES" sz="3200" kern="1200" dirty="0"/>
            </a:p>
          </p:txBody>
        </p:sp>
      </p:grpSp>
      <p:pic>
        <p:nvPicPr>
          <p:cNvPr id="1026" name="Picture 2" desc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64370" y="5765800"/>
            <a:ext cx="6477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9311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409599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028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97959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825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56962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53547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42713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78253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19/05/2017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227640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F79F581-B3F2-4A84-A61B-0CB00E8A29A5}" type="datetimeFigureOut">
              <a:rPr lang="es-ES" smtClean="0"/>
              <a:t>19/05/2017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79106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F79F581-B3F2-4A84-A61B-0CB00E8A29A5}" type="datetimeFigureOut">
              <a:rPr lang="es-ES" smtClean="0"/>
              <a:t>19/05/2017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31597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F79F581-B3F2-4A84-A61B-0CB00E8A29A5}" type="datetimeFigureOut">
              <a:rPr lang="es-ES" smtClean="0"/>
              <a:t>19/05/2017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232763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9F581-B3F2-4A84-A61B-0CB00E8A29A5}" type="datetimeFigureOut">
              <a:rPr lang="es-ES" smtClean="0"/>
              <a:t>19/05/2017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23697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79F581-B3F2-4A84-A61B-0CB00E8A29A5}" type="datetimeFigureOut">
              <a:rPr lang="es-ES" smtClean="0"/>
              <a:t>19/05/2017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13335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79F581-B3F2-4A84-A61B-0CB00E8A29A5}" type="datetimeFigureOut">
              <a:rPr lang="es-ES" smtClean="0"/>
              <a:t>19/05/2017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95884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79F581-B3F2-4A84-A61B-0CB00E8A29A5}" type="datetimeFigureOut">
              <a:rPr lang="es-ES" smtClean="0"/>
              <a:t>19/05/2017</a:t>
            </a:fld>
            <a:endParaRPr lang="es-E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591A1F7F-15E0-4A5B-BB2B-735CA9DCD61E}" type="slidenum">
              <a:rPr lang="es-ES" smtClean="0"/>
              <a:t>‹Nº›</a:t>
            </a:fld>
            <a:endParaRPr lang="es-ES"/>
          </a:p>
        </p:txBody>
      </p:sp>
      <p:pic>
        <p:nvPicPr>
          <p:cNvPr id="3075"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69600" y="0"/>
            <a:ext cx="1395412"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desc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1264370" y="5765800"/>
            <a:ext cx="6477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58090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oral@us.es" TargetMode="External"/><Relationship Id="rId7" Type="http://schemas.openxmlformats.org/officeDocument/2006/relationships/image" Target="../media/image6.png"/><Relationship Id="rId2" Type="http://schemas.openxmlformats.org/officeDocument/2006/relationships/hyperlink" Target="mailto:dgutierrezreina@us.es"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jp.alcantara@geographica.g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fp.us.es/cursos/fc/python-machine-learning-optimizacion-y-aplicaciones/33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2826" y="4620216"/>
            <a:ext cx="7766936" cy="1096899"/>
          </a:xfrm>
        </p:spPr>
        <p:txBody>
          <a:bodyPr>
            <a:normAutofit fontScale="25000" lnSpcReduction="20000"/>
          </a:bodyPr>
          <a:lstStyle/>
          <a:p>
            <a:pPr algn="l"/>
            <a:r>
              <a:rPr lang="es-ES" sz="8000" b="1" dirty="0" smtClean="0">
                <a:solidFill>
                  <a:schemeClr val="tx1"/>
                </a:solidFill>
              </a:rPr>
              <a:t>Daniel Gutiérrez Reina, </a:t>
            </a:r>
            <a:r>
              <a:rPr lang="es-ES" sz="8000" b="1" dirty="0" smtClean="0">
                <a:hlinkClick r:id="rId2"/>
              </a:rPr>
              <a:t>dgutierrezreina@us.es</a:t>
            </a:r>
            <a:endParaRPr lang="es-ES" sz="8000" b="1" dirty="0" smtClean="0"/>
          </a:p>
          <a:p>
            <a:pPr algn="l"/>
            <a:r>
              <a:rPr lang="es-ES" sz="8000" b="1" dirty="0" smtClean="0">
                <a:solidFill>
                  <a:schemeClr val="tx1"/>
                </a:solidFill>
              </a:rPr>
              <a:t>Sergio Toral Marín, </a:t>
            </a:r>
            <a:r>
              <a:rPr lang="es-ES" sz="8000" b="1" dirty="0" smtClean="0">
                <a:hlinkClick r:id="rId3"/>
              </a:rPr>
              <a:t>storal@us.es</a:t>
            </a:r>
            <a:endParaRPr lang="es-ES" sz="8000" b="1" dirty="0" smtClean="0"/>
          </a:p>
          <a:p>
            <a:pPr algn="l"/>
            <a:r>
              <a:rPr lang="es-ES" sz="8000" b="1" dirty="0" smtClean="0">
                <a:solidFill>
                  <a:schemeClr val="tx1"/>
                </a:solidFill>
              </a:rPr>
              <a:t>Juan Pedro Pérez </a:t>
            </a:r>
            <a:r>
              <a:rPr lang="es-ES" sz="8000" b="1" dirty="0" err="1" smtClean="0">
                <a:solidFill>
                  <a:schemeClr val="tx1"/>
                </a:solidFill>
              </a:rPr>
              <a:t>Alcantara</a:t>
            </a:r>
            <a:r>
              <a:rPr lang="es-ES" sz="8000" b="1" dirty="0">
                <a:solidFill>
                  <a:schemeClr val="tx1"/>
                </a:solidFill>
              </a:rPr>
              <a:t>, </a:t>
            </a:r>
            <a:r>
              <a:rPr lang="es-ES" sz="8000" b="1" dirty="0" smtClean="0">
                <a:hlinkClick r:id="rId4"/>
              </a:rPr>
              <a:t>jp.alcantara@geographica.gs</a:t>
            </a:r>
            <a:endParaRPr lang="es-ES" sz="8000" b="1" dirty="0" smtClean="0"/>
          </a:p>
          <a:p>
            <a:pPr algn="l"/>
            <a:r>
              <a:rPr lang="es-ES" sz="8000" b="1" dirty="0" smtClean="0"/>
              <a:t> </a:t>
            </a:r>
          </a:p>
          <a:p>
            <a:pPr algn="l"/>
            <a:endParaRPr lang="es-ES" sz="8000" b="1" dirty="0" smtClean="0"/>
          </a:p>
          <a:p>
            <a:pPr algn="ctr"/>
            <a:endParaRPr lang="es-ES" sz="4500" b="1" dirty="0" smtClean="0"/>
          </a:p>
          <a:p>
            <a:pPr algn="l"/>
            <a:r>
              <a:rPr lang="es-ES" sz="6400" b="1" dirty="0" smtClean="0"/>
              <a:t> </a:t>
            </a:r>
          </a:p>
          <a:p>
            <a:pPr algn="l"/>
            <a:endParaRPr lang="es-ES" dirty="0" smtClean="0"/>
          </a:p>
          <a:p>
            <a:pPr algn="l"/>
            <a:endParaRPr lang="es-ES" dirty="0" smtClean="0"/>
          </a:p>
          <a:p>
            <a:pPr algn="l"/>
            <a:endParaRPr lang="es-ES" dirty="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708" y="759093"/>
            <a:ext cx="6407457" cy="342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7 Grupo"/>
          <p:cNvGrpSpPr/>
          <p:nvPr/>
        </p:nvGrpSpPr>
        <p:grpSpPr>
          <a:xfrm>
            <a:off x="7530898" y="482740"/>
            <a:ext cx="2437562" cy="3795988"/>
            <a:chOff x="6372200" y="970885"/>
            <a:chExt cx="2006858" cy="3234769"/>
          </a:xfrm>
        </p:grpSpPr>
        <p:pic>
          <p:nvPicPr>
            <p:cNvPr id="9" name="Picture 2" descr="Image result for Pyth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1417" y="970885"/>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achine Learn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72200" y="2381910"/>
              <a:ext cx="2006858" cy="18237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74446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762415"/>
            <a:ext cx="8596668" cy="755561"/>
          </a:xfrm>
        </p:spPr>
        <p:txBody>
          <a:bodyPr/>
          <a:lstStyle/>
          <a:p>
            <a:r>
              <a:rPr lang="es-ES" dirty="0" smtClean="0"/>
              <a:t>Introducción a Python</a:t>
            </a:r>
            <a:endParaRPr lang="es-ES" dirty="0"/>
          </a:p>
        </p:txBody>
      </p:sp>
      <p:sp>
        <p:nvSpPr>
          <p:cNvPr id="7" name="Rectángulo 6"/>
          <p:cNvSpPr/>
          <p:nvPr/>
        </p:nvSpPr>
        <p:spPr>
          <a:xfrm>
            <a:off x="677333" y="1590011"/>
            <a:ext cx="9085692" cy="369332"/>
          </a:xfrm>
          <a:prstGeom prst="rect">
            <a:avLst/>
          </a:prstGeom>
        </p:spPr>
        <p:txBody>
          <a:bodyPr wrap="none">
            <a:spAutoFit/>
          </a:bodyPr>
          <a:lstStyle/>
          <a:p>
            <a:r>
              <a:rPr lang="es-ES" b="1" u="sng" dirty="0" smtClean="0"/>
              <a:t>Popularidad de los lenguajes de programación (Publicado en IEEE </a:t>
            </a:r>
            <a:r>
              <a:rPr lang="es-ES" b="1" u="sng" dirty="0" err="1" smtClean="0"/>
              <a:t>Spectrum</a:t>
            </a:r>
            <a:r>
              <a:rPr lang="es-ES" b="1" u="sng" dirty="0" smtClean="0"/>
              <a:t> 2016):</a:t>
            </a:r>
            <a:endParaRPr lang="es-ES" b="1" u="sng" dirty="0"/>
          </a:p>
        </p:txBody>
      </p:sp>
      <p:pic>
        <p:nvPicPr>
          <p:cNvPr id="1026" name="Picture 2"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2340102"/>
            <a:ext cx="6936651" cy="4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40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9" y="549640"/>
            <a:ext cx="8596668" cy="755561"/>
          </a:xfrm>
        </p:spPr>
        <p:txBody>
          <a:bodyPr/>
          <a:lstStyle/>
          <a:p>
            <a:r>
              <a:rPr lang="es-ES" dirty="0" smtClean="0"/>
              <a:t>Introducción a Python</a:t>
            </a:r>
            <a:endParaRPr lang="es-ES" dirty="0"/>
          </a:p>
        </p:txBody>
      </p:sp>
      <p:sp>
        <p:nvSpPr>
          <p:cNvPr id="7" name="Rectángulo 6"/>
          <p:cNvSpPr/>
          <p:nvPr/>
        </p:nvSpPr>
        <p:spPr>
          <a:xfrm>
            <a:off x="677335" y="1455101"/>
            <a:ext cx="8146974" cy="369332"/>
          </a:xfrm>
          <a:prstGeom prst="rect">
            <a:avLst/>
          </a:prstGeom>
        </p:spPr>
        <p:txBody>
          <a:bodyPr wrap="none">
            <a:spAutoFit/>
          </a:bodyPr>
          <a:lstStyle/>
          <a:p>
            <a:r>
              <a:rPr lang="es-ES" b="1" u="sng" dirty="0" smtClean="0"/>
              <a:t>Índice PYPL: </a:t>
            </a:r>
            <a:r>
              <a:rPr lang="es-ES" b="1" u="sng" dirty="0" err="1" smtClean="0">
                <a:solidFill>
                  <a:srgbClr val="FF0000"/>
                </a:solidFill>
              </a:rPr>
              <a:t>Popularity</a:t>
            </a:r>
            <a:r>
              <a:rPr lang="es-ES" b="1" u="sng" dirty="0" smtClean="0">
                <a:solidFill>
                  <a:srgbClr val="FF0000"/>
                </a:solidFill>
              </a:rPr>
              <a:t> of </a:t>
            </a:r>
            <a:r>
              <a:rPr lang="es-ES" b="1" u="sng" dirty="0" err="1" smtClean="0">
                <a:solidFill>
                  <a:srgbClr val="FF0000"/>
                </a:solidFill>
              </a:rPr>
              <a:t>Programming</a:t>
            </a:r>
            <a:r>
              <a:rPr lang="es-ES" b="1" u="sng" dirty="0" smtClean="0">
                <a:solidFill>
                  <a:srgbClr val="FF0000"/>
                </a:solidFill>
              </a:rPr>
              <a:t> </a:t>
            </a:r>
            <a:r>
              <a:rPr lang="es-ES" b="1" u="sng" dirty="0" err="1" smtClean="0">
                <a:solidFill>
                  <a:srgbClr val="FF0000"/>
                </a:solidFill>
              </a:rPr>
              <a:t>Language</a:t>
            </a:r>
            <a:r>
              <a:rPr lang="es-ES" b="1" u="sng" dirty="0" smtClean="0">
                <a:solidFill>
                  <a:srgbClr val="FF0000"/>
                </a:solidFill>
              </a:rPr>
              <a:t>  (</a:t>
            </a:r>
            <a:r>
              <a:rPr lang="es-ES" b="1" dirty="0" smtClean="0">
                <a:solidFill>
                  <a:srgbClr val="FF0000"/>
                </a:solidFill>
              </a:rPr>
              <a:t>Búsquedas en Google)</a:t>
            </a:r>
            <a:endParaRPr lang="es-E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59" y="2007133"/>
            <a:ext cx="4379028" cy="470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918" y="2323474"/>
            <a:ext cx="4186669" cy="419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Flecha derecha"/>
          <p:cNvSpPr/>
          <p:nvPr/>
        </p:nvSpPr>
        <p:spPr>
          <a:xfrm>
            <a:off x="5336499" y="4032354"/>
            <a:ext cx="914400" cy="659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67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712"/>
            <a:ext cx="8596668" cy="755561"/>
          </a:xfrm>
        </p:spPr>
        <p:txBody>
          <a:bodyPr/>
          <a:lstStyle/>
          <a:p>
            <a:r>
              <a:rPr lang="es-ES" dirty="0" smtClean="0"/>
              <a:t>Introducción a Python</a:t>
            </a:r>
            <a:endParaRPr lang="es-ES" dirty="0"/>
          </a:p>
        </p:txBody>
      </p:sp>
      <p:sp>
        <p:nvSpPr>
          <p:cNvPr id="7" name="Rectángulo 6"/>
          <p:cNvSpPr/>
          <p:nvPr/>
        </p:nvSpPr>
        <p:spPr>
          <a:xfrm>
            <a:off x="647355" y="1326665"/>
            <a:ext cx="3889206" cy="400110"/>
          </a:xfrm>
          <a:prstGeom prst="rect">
            <a:avLst/>
          </a:prstGeom>
        </p:spPr>
        <p:txBody>
          <a:bodyPr wrap="none">
            <a:spAutoFit/>
          </a:bodyPr>
          <a:lstStyle/>
          <a:p>
            <a:r>
              <a:rPr lang="es-ES" sz="2000" b="1" u="sng" dirty="0" smtClean="0"/>
              <a:t>Ofertas de trabajo en </a:t>
            </a:r>
            <a:r>
              <a:rPr lang="es-ES" sz="2000" b="1" u="sng" dirty="0" err="1" smtClean="0"/>
              <a:t>Infojobs</a:t>
            </a:r>
            <a:r>
              <a:rPr lang="es-ES" sz="2000" b="1" u="sng" dirty="0" smtClean="0"/>
              <a:t>:</a:t>
            </a:r>
            <a:endParaRPr lang="es-ES" sz="2000" b="1" dirty="0">
              <a:solidFill>
                <a:srgbClr val="FF0000"/>
              </a:solidFill>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1542" y="2128603"/>
            <a:ext cx="6464029" cy="462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Flecha derecha"/>
          <p:cNvSpPr/>
          <p:nvPr/>
        </p:nvSpPr>
        <p:spPr>
          <a:xfrm>
            <a:off x="6970437" y="3492708"/>
            <a:ext cx="2203553" cy="947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CuadroTexto"/>
          <p:cNvSpPr txBox="1"/>
          <p:nvPr/>
        </p:nvSpPr>
        <p:spPr>
          <a:xfrm>
            <a:off x="6807095" y="2707878"/>
            <a:ext cx="1422184" cy="923330"/>
          </a:xfrm>
          <a:prstGeom prst="rect">
            <a:avLst/>
          </a:prstGeom>
          <a:noFill/>
        </p:spPr>
        <p:txBody>
          <a:bodyPr wrap="none" rtlCol="0">
            <a:spAutoFit/>
          </a:bodyPr>
          <a:lstStyle/>
          <a:p>
            <a:pPr algn="ctr"/>
            <a:r>
              <a:rPr lang="en-US" b="1" dirty="0" smtClean="0"/>
              <a:t>284</a:t>
            </a:r>
          </a:p>
          <a:p>
            <a:pPr algn="ctr"/>
            <a:r>
              <a:rPr lang="en-US" b="1" dirty="0" err="1" smtClean="0"/>
              <a:t>Ofertas</a:t>
            </a:r>
            <a:endParaRPr lang="en-US" b="1" dirty="0" smtClean="0"/>
          </a:p>
          <a:p>
            <a:pPr algn="ctr"/>
            <a:r>
              <a:rPr lang="en-US" b="1" dirty="0" err="1" smtClean="0"/>
              <a:t>Enero</a:t>
            </a:r>
            <a:r>
              <a:rPr lang="en-US" b="1" dirty="0" smtClean="0"/>
              <a:t> 2017</a:t>
            </a:r>
            <a:endParaRPr lang="en-US" b="1" dirty="0"/>
          </a:p>
        </p:txBody>
      </p:sp>
      <p:sp>
        <p:nvSpPr>
          <p:cNvPr id="8" name="7 CuadroTexto"/>
          <p:cNvSpPr txBox="1"/>
          <p:nvPr/>
        </p:nvSpPr>
        <p:spPr>
          <a:xfrm>
            <a:off x="9232453" y="3157585"/>
            <a:ext cx="1733168" cy="1846659"/>
          </a:xfrm>
          <a:prstGeom prst="rect">
            <a:avLst/>
          </a:prstGeom>
          <a:noFill/>
        </p:spPr>
        <p:txBody>
          <a:bodyPr wrap="none" rtlCol="0">
            <a:spAutoFit/>
          </a:bodyPr>
          <a:lstStyle/>
          <a:p>
            <a:pPr algn="ctr"/>
            <a:r>
              <a:rPr lang="en-US" sz="2400" b="1" dirty="0" smtClean="0">
                <a:solidFill>
                  <a:srgbClr val="FF0000"/>
                </a:solidFill>
              </a:rPr>
              <a:t>324</a:t>
            </a:r>
          </a:p>
          <a:p>
            <a:pPr algn="ctr"/>
            <a:r>
              <a:rPr lang="en-US" sz="2400" b="1" dirty="0" err="1" smtClean="0">
                <a:solidFill>
                  <a:srgbClr val="FF0000"/>
                </a:solidFill>
              </a:rPr>
              <a:t>Ofertas</a:t>
            </a:r>
            <a:endParaRPr lang="en-US" sz="2400" b="1" dirty="0" smtClean="0">
              <a:solidFill>
                <a:srgbClr val="FF0000"/>
              </a:solidFill>
            </a:endParaRPr>
          </a:p>
          <a:p>
            <a:pPr algn="ctr"/>
            <a:r>
              <a:rPr lang="en-US" sz="2400" b="1" dirty="0" smtClean="0">
                <a:solidFill>
                  <a:srgbClr val="FF0000"/>
                </a:solidFill>
              </a:rPr>
              <a:t>Mayo 2017</a:t>
            </a:r>
          </a:p>
          <a:p>
            <a:pPr algn="ctr"/>
            <a:r>
              <a:rPr lang="en-US" sz="2400" b="1" u="sng" dirty="0" smtClean="0">
                <a:solidFill>
                  <a:srgbClr val="FF0000"/>
                </a:solidFill>
              </a:rPr>
              <a:t>14 % </a:t>
            </a:r>
            <a:r>
              <a:rPr lang="en-US" sz="2400" b="1" u="sng" dirty="0" err="1" smtClean="0">
                <a:solidFill>
                  <a:srgbClr val="FF0000"/>
                </a:solidFill>
              </a:rPr>
              <a:t>más</a:t>
            </a:r>
            <a:endParaRPr lang="en-US" sz="2400" b="1" u="sng" dirty="0" smtClean="0">
              <a:solidFill>
                <a:srgbClr val="FF0000"/>
              </a:solidFill>
            </a:endParaRPr>
          </a:p>
          <a:p>
            <a:pPr algn="ctr"/>
            <a:endParaRPr lang="en-US" b="1" dirty="0">
              <a:solidFill>
                <a:srgbClr val="FF0000"/>
              </a:solidFill>
            </a:endParaRPr>
          </a:p>
        </p:txBody>
      </p:sp>
    </p:spTree>
    <p:extLst>
      <p:ext uri="{BB962C8B-B14F-4D97-AF65-F5344CB8AC3E}">
        <p14:creationId xmlns:p14="http://schemas.microsoft.com/office/powerpoint/2010/main" val="3612654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0396"/>
          </a:xfrm>
        </p:spPr>
        <p:txBody>
          <a:bodyPr>
            <a:normAutofit fontScale="90000"/>
          </a:bodyPr>
          <a:lstStyle/>
          <a:p>
            <a:r>
              <a:rPr lang="es-ES" dirty="0" smtClean="0"/>
              <a:t>Módulo I: Aprender los módulos principales de Python</a:t>
            </a:r>
            <a:endParaRPr lang="es-ES" dirty="0"/>
          </a:p>
        </p:txBody>
      </p:sp>
      <p:grpSp>
        <p:nvGrpSpPr>
          <p:cNvPr id="5" name="4 Grupo"/>
          <p:cNvGrpSpPr/>
          <p:nvPr/>
        </p:nvGrpSpPr>
        <p:grpSpPr>
          <a:xfrm>
            <a:off x="3013021" y="1421660"/>
            <a:ext cx="4542020" cy="5099060"/>
            <a:chOff x="2863121" y="1346710"/>
            <a:chExt cx="4542020" cy="5099060"/>
          </a:xfrm>
        </p:grpSpPr>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9433" y="1665699"/>
              <a:ext cx="4365708" cy="4780071"/>
            </a:xfrm>
            <a:prstGeom prst="rect">
              <a:avLst/>
            </a:prstGeom>
          </p:spPr>
        </p:pic>
        <p:sp>
          <p:nvSpPr>
            <p:cNvPr id="4" name="3 Rectángulo redondeado"/>
            <p:cNvSpPr/>
            <p:nvPr/>
          </p:nvSpPr>
          <p:spPr>
            <a:xfrm>
              <a:off x="2863121" y="1346710"/>
              <a:ext cx="2344176" cy="886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PYTHON PARA INGENIEROS</a:t>
              </a:r>
              <a:endParaRPr lang="en-US" sz="2000" b="1" dirty="0"/>
            </a:p>
          </p:txBody>
        </p:sp>
      </p:grpSp>
    </p:spTree>
    <p:extLst>
      <p:ext uri="{BB962C8B-B14F-4D97-AF65-F5344CB8AC3E}">
        <p14:creationId xmlns:p14="http://schemas.microsoft.com/office/powerpoint/2010/main" val="3630997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4"/>
          <p:cNvSpPr txBox="1">
            <a:spLocks/>
          </p:cNvSpPr>
          <p:nvPr/>
        </p:nvSpPr>
        <p:spPr>
          <a:xfrm>
            <a:off x="677334" y="638174"/>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Numpy</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677333" y="1873459"/>
            <a:ext cx="8882302" cy="1275848"/>
          </a:xfrm>
        </p:spPr>
        <p:txBody>
          <a:bodyPr>
            <a:noAutofit/>
          </a:bodyPr>
          <a:lstStyle/>
          <a:p>
            <a:pPr marL="0" indent="0" algn="just">
              <a:buNone/>
            </a:pPr>
            <a:r>
              <a:rPr lang="es-ES" sz="2400" b="1" u="sng" dirty="0" smtClean="0"/>
              <a:t>Listas Vs </a:t>
            </a:r>
            <a:r>
              <a:rPr lang="es-ES" sz="2400" b="1" u="sng" dirty="0" err="1" smtClean="0"/>
              <a:t>Arrays</a:t>
            </a:r>
            <a:r>
              <a:rPr lang="es-ES" sz="2400" b="1" u="sng" dirty="0" smtClean="0"/>
              <a:t>:</a:t>
            </a:r>
            <a:endParaRPr lang="es-ES" sz="2400" b="1" u="sng" dirty="0" smtClean="0"/>
          </a:p>
        </p:txBody>
      </p:sp>
      <p:sp>
        <p:nvSpPr>
          <p:cNvPr id="3" name="2 CuadroTexto"/>
          <p:cNvSpPr txBox="1"/>
          <p:nvPr/>
        </p:nvSpPr>
        <p:spPr>
          <a:xfrm>
            <a:off x="677332" y="2833141"/>
            <a:ext cx="7042601" cy="1938992"/>
          </a:xfrm>
          <a:prstGeom prst="rect">
            <a:avLst/>
          </a:prstGeom>
          <a:noFill/>
        </p:spPr>
        <p:txBody>
          <a:bodyPr wrap="square" rtlCol="0">
            <a:spAutoFit/>
          </a:bodyPr>
          <a:lstStyle/>
          <a:p>
            <a:pPr marL="342900" indent="-342900">
              <a:buFont typeface="Wingdings" panose="05000000000000000000" pitchFamily="2" charset="2"/>
              <a:buChar char="ü"/>
            </a:pPr>
            <a:r>
              <a:rPr lang="es-ES" sz="2000" dirty="0" smtClean="0"/>
              <a:t>Operaciones matemáticas elemento a elemento.</a:t>
            </a:r>
          </a:p>
          <a:p>
            <a:pPr marL="342900" indent="-342900">
              <a:buFont typeface="Wingdings" panose="05000000000000000000" pitchFamily="2" charset="2"/>
              <a:buChar char="ü"/>
            </a:pPr>
            <a:endParaRPr lang="es-ES" sz="2000" dirty="0"/>
          </a:p>
          <a:p>
            <a:pPr marL="342900" indent="-342900">
              <a:buFont typeface="Wingdings" panose="05000000000000000000" pitchFamily="2" charset="2"/>
              <a:buChar char="ü"/>
            </a:pPr>
            <a:r>
              <a:rPr lang="es-ES" sz="2000" dirty="0" smtClean="0"/>
              <a:t>Mucho más rápido trabajar con </a:t>
            </a:r>
            <a:r>
              <a:rPr lang="es-ES" sz="2000" dirty="0" err="1" smtClean="0"/>
              <a:t>numpy</a:t>
            </a:r>
            <a:r>
              <a:rPr lang="es-ES" sz="2000" dirty="0" smtClean="0"/>
              <a:t> </a:t>
            </a:r>
            <a:r>
              <a:rPr lang="es-ES" sz="2000" dirty="0" err="1" smtClean="0"/>
              <a:t>arrays</a:t>
            </a:r>
            <a:r>
              <a:rPr lang="es-ES" sz="2000" dirty="0" smtClean="0"/>
              <a:t>.</a:t>
            </a:r>
            <a:endParaRPr lang="es-ES" sz="2000" dirty="0" smtClean="0"/>
          </a:p>
          <a:p>
            <a:pPr marL="342900" indent="-342900">
              <a:buFont typeface="Wingdings" panose="05000000000000000000" pitchFamily="2" charset="2"/>
              <a:buChar char="ü"/>
            </a:pPr>
            <a:endParaRPr lang="es-ES" sz="2000" dirty="0"/>
          </a:p>
          <a:p>
            <a:pPr marL="342900" indent="-342900">
              <a:buFont typeface="Wingdings" panose="05000000000000000000" pitchFamily="2" charset="2"/>
              <a:buChar char="ü"/>
            </a:pPr>
            <a:r>
              <a:rPr lang="es-ES" sz="2000" dirty="0" smtClean="0"/>
              <a:t>Procesamiento </a:t>
            </a:r>
            <a:r>
              <a:rPr lang="es-ES" sz="2000" dirty="0" smtClean="0"/>
              <a:t>de fotos y video mediante </a:t>
            </a:r>
            <a:r>
              <a:rPr lang="es-ES" sz="2000" dirty="0" err="1" smtClean="0"/>
              <a:t>arrays</a:t>
            </a:r>
            <a:r>
              <a:rPr lang="es-ES" sz="2000" dirty="0" smtClean="0"/>
              <a:t>.</a:t>
            </a:r>
            <a:endParaRPr lang="es-ES" sz="2000" dirty="0" smtClean="0"/>
          </a:p>
          <a:p>
            <a:pPr marL="342900" indent="-342900">
              <a:buFont typeface="Wingdings" panose="05000000000000000000" pitchFamily="2" charset="2"/>
              <a:buChar char="ü"/>
            </a:pPr>
            <a:r>
              <a:rPr lang="es-ES" sz="2000" dirty="0" err="1" smtClean="0">
                <a:solidFill>
                  <a:srgbClr val="00B050"/>
                </a:solidFill>
              </a:rPr>
              <a:t>OpenCv</a:t>
            </a:r>
            <a:endParaRPr lang="es-ES" sz="2000" dirty="0">
              <a:solidFill>
                <a:srgbClr val="00B050"/>
              </a:solidFill>
            </a:endParaRPr>
          </a:p>
        </p:txBody>
      </p:sp>
      <p:pic>
        <p:nvPicPr>
          <p:cNvPr id="1026" name="Picture 2" descr="Image result for photo array RGB python"/>
          <p:cNvPicPr>
            <a:picLocks noChangeAspect="1" noChangeArrowheads="1"/>
          </p:cNvPicPr>
          <p:nvPr/>
        </p:nvPicPr>
        <p:blipFill rotWithShape="1">
          <a:blip r:embed="rId2">
            <a:extLst>
              <a:ext uri="{28A0092B-C50C-407E-A947-70E740481C1C}">
                <a14:useLocalDpi xmlns:a14="http://schemas.microsoft.com/office/drawing/2010/main" val="0"/>
              </a:ext>
            </a:extLst>
          </a:blip>
          <a:srcRect l="6024" t="9824" r="6042" b="9127"/>
          <a:stretch/>
        </p:blipFill>
        <p:spPr bwMode="auto">
          <a:xfrm>
            <a:off x="7293574" y="2503357"/>
            <a:ext cx="4532124" cy="313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7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55052"/>
            <a:ext cx="8596668" cy="755561"/>
          </a:xfrm>
        </p:spPr>
        <p:txBody>
          <a:bodyPr/>
          <a:lstStyle/>
          <a:p>
            <a:r>
              <a:rPr lang="es-ES" sz="2800" b="1" dirty="0" err="1" smtClean="0">
                <a:solidFill>
                  <a:schemeClr val="accent5">
                    <a:lumMod val="60000"/>
                    <a:lumOff val="40000"/>
                  </a:schemeClr>
                </a:solidFill>
              </a:rPr>
              <a:t>Matplotlib</a:t>
            </a:r>
            <a:endParaRPr lang="es-ES" sz="2800" b="1" dirty="0">
              <a:solidFill>
                <a:schemeClr val="accent5">
                  <a:lumMod val="60000"/>
                  <a:lumOff val="40000"/>
                </a:schemeClr>
              </a:solidFill>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94" y="3091823"/>
            <a:ext cx="2499866" cy="185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365" y="3091823"/>
            <a:ext cx="2241488"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magen 15"/>
          <p:cNvPicPr>
            <a:picLocks noChangeAspect="1"/>
          </p:cNvPicPr>
          <p:nvPr/>
        </p:nvPicPr>
        <p:blipFill>
          <a:blip r:embed="rId4"/>
          <a:stretch>
            <a:fillRect/>
          </a:stretch>
        </p:blipFill>
        <p:spPr>
          <a:xfrm>
            <a:off x="2810086" y="1256026"/>
            <a:ext cx="2396767" cy="1717271"/>
          </a:xfrm>
          <a:prstGeom prst="rect">
            <a:avLst/>
          </a:prstGeom>
        </p:spPr>
      </p:pic>
      <p:pic>
        <p:nvPicPr>
          <p:cNvPr id="3" name="Imagen 2"/>
          <p:cNvPicPr>
            <a:picLocks noChangeAspect="1"/>
          </p:cNvPicPr>
          <p:nvPr/>
        </p:nvPicPr>
        <p:blipFill>
          <a:blip r:embed="rId5"/>
          <a:stretch>
            <a:fillRect/>
          </a:stretch>
        </p:blipFill>
        <p:spPr>
          <a:xfrm>
            <a:off x="5324572" y="1210613"/>
            <a:ext cx="2570908" cy="1851587"/>
          </a:xfrm>
          <a:prstGeom prst="rect">
            <a:avLst/>
          </a:prstGeom>
        </p:spPr>
      </p:pic>
      <p:pic>
        <p:nvPicPr>
          <p:cNvPr id="4" name="Imagen 3"/>
          <p:cNvPicPr>
            <a:picLocks noChangeAspect="1"/>
          </p:cNvPicPr>
          <p:nvPr/>
        </p:nvPicPr>
        <p:blipFill>
          <a:blip r:embed="rId6"/>
          <a:stretch>
            <a:fillRect/>
          </a:stretch>
        </p:blipFill>
        <p:spPr>
          <a:xfrm>
            <a:off x="317279" y="1225312"/>
            <a:ext cx="2439181" cy="1703555"/>
          </a:xfrm>
          <a:prstGeom prst="rect">
            <a:avLst/>
          </a:prstGeom>
        </p:spPr>
      </p:pic>
      <p:pic>
        <p:nvPicPr>
          <p:cNvPr id="6" name="Imagen 5"/>
          <p:cNvPicPr>
            <a:picLocks noChangeAspect="1"/>
          </p:cNvPicPr>
          <p:nvPr/>
        </p:nvPicPr>
        <p:blipFill>
          <a:blip r:embed="rId7"/>
          <a:stretch>
            <a:fillRect/>
          </a:stretch>
        </p:blipFill>
        <p:spPr>
          <a:xfrm>
            <a:off x="7895480" y="1256026"/>
            <a:ext cx="2485733" cy="1823549"/>
          </a:xfrm>
          <a:prstGeom prst="rect">
            <a:avLst/>
          </a:prstGeom>
        </p:spPr>
      </p:pic>
      <p:pic>
        <p:nvPicPr>
          <p:cNvPr id="17" name="Imagen 16"/>
          <p:cNvPicPr>
            <a:picLocks noChangeAspect="1"/>
          </p:cNvPicPr>
          <p:nvPr/>
        </p:nvPicPr>
        <p:blipFill>
          <a:blip r:embed="rId8"/>
          <a:stretch>
            <a:fillRect/>
          </a:stretch>
        </p:blipFill>
        <p:spPr>
          <a:xfrm>
            <a:off x="5342955" y="3149630"/>
            <a:ext cx="2613249" cy="1842487"/>
          </a:xfrm>
          <a:prstGeom prst="rect">
            <a:avLst/>
          </a:prstGeom>
        </p:spPr>
      </p:pic>
      <p:pic>
        <p:nvPicPr>
          <p:cNvPr id="18" name="Imagen 17"/>
          <p:cNvPicPr>
            <a:picLocks noChangeAspect="1"/>
          </p:cNvPicPr>
          <p:nvPr/>
        </p:nvPicPr>
        <p:blipFill>
          <a:blip r:embed="rId9"/>
          <a:stretch>
            <a:fillRect/>
          </a:stretch>
        </p:blipFill>
        <p:spPr>
          <a:xfrm>
            <a:off x="7940692" y="3079575"/>
            <a:ext cx="2440521" cy="1895154"/>
          </a:xfrm>
          <a:prstGeom prst="rect">
            <a:avLst/>
          </a:prstGeom>
        </p:spPr>
      </p:pic>
      <p:pic>
        <p:nvPicPr>
          <p:cNvPr id="19" name="Imagen 18"/>
          <p:cNvPicPr>
            <a:picLocks noChangeAspect="1"/>
          </p:cNvPicPr>
          <p:nvPr/>
        </p:nvPicPr>
        <p:blipFill>
          <a:blip r:embed="rId10"/>
          <a:stretch>
            <a:fillRect/>
          </a:stretch>
        </p:blipFill>
        <p:spPr>
          <a:xfrm>
            <a:off x="4175337" y="4945498"/>
            <a:ext cx="2629923" cy="1758207"/>
          </a:xfrm>
          <a:prstGeom prst="rect">
            <a:avLst/>
          </a:prstGeom>
        </p:spPr>
      </p:pic>
    </p:spTree>
    <p:extLst>
      <p:ext uri="{BB962C8B-B14F-4D97-AF65-F5344CB8AC3E}">
        <p14:creationId xmlns:p14="http://schemas.microsoft.com/office/powerpoint/2010/main" val="366935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677334" y="1275545"/>
            <a:ext cx="8865911" cy="3170099"/>
          </a:xfrm>
          <a:prstGeom prst="rect">
            <a:avLst/>
          </a:prstGeom>
        </p:spPr>
        <p:txBody>
          <a:bodyPr wrap="square">
            <a:spAutoFit/>
          </a:bodyPr>
          <a:lstStyle/>
          <a:p>
            <a:r>
              <a:rPr lang="es-ES" sz="2000" b="1" u="sng" dirty="0" err="1" smtClean="0"/>
              <a:t>DataFrame</a:t>
            </a:r>
            <a:r>
              <a:rPr lang="es-ES" sz="2000" b="1" u="sng" dirty="0" smtClean="0"/>
              <a:t>: </a:t>
            </a:r>
            <a:r>
              <a:rPr lang="es-ES" sz="2000" dirty="0" smtClean="0"/>
              <a:t> Estructura de hoja datos (objeto), con una serie de columnas que pueden contener datos de distintos tipos </a:t>
            </a:r>
            <a:r>
              <a:rPr lang="es-ES" sz="2000" dirty="0" smtClean="0">
                <a:sym typeface="Wingdings" panose="05000000000000000000" pitchFamily="2" charset="2"/>
              </a:rPr>
              <a:t> Una colección de series.</a:t>
            </a:r>
          </a:p>
          <a:p>
            <a:r>
              <a:rPr lang="es-ES" sz="2000" dirty="0" smtClean="0">
                <a:sym typeface="Wingdings" panose="05000000000000000000" pitchFamily="2" charset="2"/>
              </a:rPr>
              <a:t>También lo podemos ver como un diccionario en el que el contenido son listas.</a:t>
            </a:r>
            <a:endParaRPr lang="es-ES" sz="2000" dirty="0" smtClean="0"/>
          </a:p>
          <a:p>
            <a:endParaRPr lang="es-ES" sz="1200" b="1" u="sng" dirty="0"/>
          </a:p>
          <a:p>
            <a:endParaRPr lang="es-ES" dirty="0"/>
          </a:p>
          <a:p>
            <a:endParaRPr lang="es-ES" dirty="0" smtClean="0"/>
          </a:p>
          <a:p>
            <a:endParaRPr lang="es-ES" dirty="0"/>
          </a:p>
          <a:p>
            <a:r>
              <a:rPr lang="es-ES" dirty="0" smtClean="0"/>
              <a:t> </a:t>
            </a:r>
            <a:endParaRPr lang="es-ES" dirty="0"/>
          </a:p>
          <a:p>
            <a:pPr marL="285750" indent="-285750">
              <a:buFont typeface="Wingdings" panose="05000000000000000000" pitchFamily="2" charset="2"/>
              <a:buChar char="v"/>
            </a:pPr>
            <a:endParaRPr lang="es-ES" b="1" dirty="0"/>
          </a:p>
          <a:p>
            <a:endParaRPr lang="es-ES" b="1" dirty="0"/>
          </a:p>
        </p:txBody>
      </p:sp>
      <p:grpSp>
        <p:nvGrpSpPr>
          <p:cNvPr id="5" name="Grupo 4"/>
          <p:cNvGrpSpPr/>
          <p:nvPr/>
        </p:nvGrpSpPr>
        <p:grpSpPr>
          <a:xfrm>
            <a:off x="10643462" y="0"/>
            <a:ext cx="1439996" cy="1439996"/>
            <a:chOff x="560818" y="2323106"/>
            <a:chExt cx="1439996" cy="1439996"/>
          </a:xfrm>
        </p:grpSpPr>
        <p:sp>
          <p:nvSpPr>
            <p:cNvPr id="6" name="Rectángulo redondeado 5"/>
            <p:cNvSpPr/>
            <p:nvPr/>
          </p:nvSpPr>
          <p:spPr>
            <a:xfrm>
              <a:off x="560818" y="2323106"/>
              <a:ext cx="1439996" cy="1439996"/>
            </a:xfrm>
            <a:prstGeom prst="roundRect">
              <a:avLst/>
            </a:prstGeom>
            <a:blipFill rotWithShape="0">
              <a:blip r:embed="rId2"/>
              <a:stretch>
                <a:fillRect/>
              </a:stretch>
            </a:blipFill>
          </p:spPr>
          <p:style>
            <a:lnRef idx="0">
              <a:schemeClr val="lt1">
                <a:hueOff val="0"/>
                <a:satOff val="0"/>
                <a:lumOff val="0"/>
                <a:alphaOff val="0"/>
              </a:schemeClr>
            </a:lnRef>
            <a:fillRef idx="3">
              <a:scrgbClr r="0" g="0" b="0"/>
            </a:fillRef>
            <a:effectRef idx="3">
              <a:schemeClr val="accent5">
                <a:hueOff val="-9933876"/>
                <a:satOff val="39811"/>
                <a:lumOff val="8628"/>
                <a:alphaOff val="0"/>
              </a:schemeClr>
            </a:effectRef>
            <a:fontRef idx="minor">
              <a:schemeClr val="lt1"/>
            </a:fontRef>
          </p:style>
        </p:sp>
        <p:sp>
          <p:nvSpPr>
            <p:cNvPr id="9" name="Rectángulo 8"/>
            <p:cNvSpPr/>
            <p:nvPr/>
          </p:nvSpPr>
          <p:spPr>
            <a:xfrm>
              <a:off x="631113" y="2393401"/>
              <a:ext cx="1299406" cy="1299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endParaRPr lang="es-ES" sz="3200" kern="1200" dirty="0"/>
            </a:p>
          </p:txBody>
        </p:sp>
      </p:gr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76300" y="3882995"/>
            <a:ext cx="3466945" cy="1018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ítulo 1"/>
          <p:cNvSpPr txBox="1">
            <a:spLocks/>
          </p:cNvSpPr>
          <p:nvPr/>
        </p:nvSpPr>
        <p:spPr>
          <a:xfrm>
            <a:off x="677334" y="530002"/>
            <a:ext cx="8596668" cy="7555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b="1" smtClean="0">
                <a:solidFill>
                  <a:schemeClr val="accent5">
                    <a:lumMod val="60000"/>
                    <a:lumOff val="40000"/>
                  </a:schemeClr>
                </a:solidFill>
              </a:rPr>
              <a:t>Pandas</a:t>
            </a:r>
            <a:endParaRPr lang="es-ES" sz="2800" b="1" dirty="0">
              <a:solidFill>
                <a:schemeClr val="accent5">
                  <a:lumMod val="60000"/>
                  <a:lumOff val="40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3063484"/>
            <a:ext cx="4278686" cy="2657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776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99542"/>
            <a:ext cx="8596668" cy="755561"/>
          </a:xfrm>
        </p:spPr>
        <p:txBody>
          <a:bodyPr/>
          <a:lstStyle/>
          <a:p>
            <a:r>
              <a:rPr lang="es-ES" dirty="0" smtClean="0"/>
              <a:t>Machine </a:t>
            </a:r>
            <a:r>
              <a:rPr lang="es-ES" dirty="0" err="1" smtClean="0"/>
              <a:t>Learning</a:t>
            </a:r>
            <a:endParaRPr lang="es-ES" dirty="0"/>
          </a:p>
        </p:txBody>
      </p:sp>
      <p:grpSp>
        <p:nvGrpSpPr>
          <p:cNvPr id="6" name="Grupo 5"/>
          <p:cNvGrpSpPr/>
          <p:nvPr/>
        </p:nvGrpSpPr>
        <p:grpSpPr>
          <a:xfrm>
            <a:off x="3160743" y="1756028"/>
            <a:ext cx="4105691" cy="1077132"/>
            <a:chOff x="5759565" y="3308102"/>
            <a:chExt cx="4105691" cy="1077132"/>
          </a:xfrm>
        </p:grpSpPr>
        <p:pic>
          <p:nvPicPr>
            <p:cNvPr id="8" name="Imagen 7"/>
            <p:cNvPicPr>
              <a:picLocks noChangeAspect="1"/>
            </p:cNvPicPr>
            <p:nvPr/>
          </p:nvPicPr>
          <p:blipFill>
            <a:blip r:embed="rId2"/>
            <a:stretch>
              <a:fillRect/>
            </a:stretch>
          </p:blipFill>
          <p:spPr>
            <a:xfrm>
              <a:off x="5759565" y="3308102"/>
              <a:ext cx="4105691" cy="1077132"/>
            </a:xfrm>
            <a:prstGeom prst="rect">
              <a:avLst/>
            </a:prstGeom>
          </p:spPr>
        </p:pic>
        <p:sp>
          <p:nvSpPr>
            <p:cNvPr id="9" name="CuadroTexto 8"/>
            <p:cNvSpPr txBox="1"/>
            <p:nvPr/>
          </p:nvSpPr>
          <p:spPr>
            <a:xfrm>
              <a:off x="5796819" y="3738638"/>
              <a:ext cx="694421" cy="338554"/>
            </a:xfrm>
            <a:prstGeom prst="rect">
              <a:avLst/>
            </a:prstGeom>
            <a:noFill/>
          </p:spPr>
          <p:txBody>
            <a:bodyPr wrap="none" rtlCol="0">
              <a:spAutoFit/>
            </a:bodyPr>
            <a:lstStyle/>
            <a:p>
              <a:r>
                <a:rPr lang="es-ES" sz="1600" dirty="0" smtClean="0">
                  <a:solidFill>
                    <a:schemeClr val="bg1"/>
                  </a:solidFill>
                </a:rPr>
                <a:t>Datos</a:t>
              </a:r>
              <a:endParaRPr lang="es-ES" dirty="0">
                <a:solidFill>
                  <a:schemeClr val="bg1"/>
                </a:solidFill>
              </a:endParaRPr>
            </a:p>
          </p:txBody>
        </p:sp>
        <p:sp>
          <p:nvSpPr>
            <p:cNvPr id="10" name="CuadroTexto 9"/>
            <p:cNvSpPr txBox="1"/>
            <p:nvPr/>
          </p:nvSpPr>
          <p:spPr>
            <a:xfrm>
              <a:off x="7052655" y="3551864"/>
              <a:ext cx="1097280" cy="584775"/>
            </a:xfrm>
            <a:prstGeom prst="rect">
              <a:avLst/>
            </a:prstGeom>
            <a:noFill/>
          </p:spPr>
          <p:txBody>
            <a:bodyPr wrap="square" rtlCol="0">
              <a:spAutoFit/>
            </a:bodyPr>
            <a:lstStyle/>
            <a:p>
              <a:pPr algn="ctr"/>
              <a:r>
                <a:rPr lang="es-ES" sz="1600" dirty="0" err="1" smtClean="0">
                  <a:solidFill>
                    <a:schemeClr val="bg1"/>
                  </a:solidFill>
                </a:rPr>
                <a:t>Algortimo</a:t>
              </a:r>
              <a:r>
                <a:rPr lang="es-ES" sz="1600" dirty="0" smtClean="0">
                  <a:solidFill>
                    <a:schemeClr val="bg1"/>
                  </a:solidFill>
                </a:rPr>
                <a:t> ML</a:t>
              </a:r>
              <a:endParaRPr lang="es-ES" dirty="0">
                <a:solidFill>
                  <a:schemeClr val="bg1"/>
                </a:solidFill>
              </a:endParaRPr>
            </a:p>
          </p:txBody>
        </p:sp>
        <p:sp>
          <p:nvSpPr>
            <p:cNvPr id="11" name="CuadroTexto 10"/>
            <p:cNvSpPr txBox="1"/>
            <p:nvPr/>
          </p:nvSpPr>
          <p:spPr>
            <a:xfrm>
              <a:off x="8493760" y="3554237"/>
              <a:ext cx="1364723" cy="584775"/>
            </a:xfrm>
            <a:prstGeom prst="rect">
              <a:avLst/>
            </a:prstGeom>
            <a:noFill/>
          </p:spPr>
          <p:txBody>
            <a:bodyPr wrap="square" rtlCol="0">
              <a:spAutoFit/>
            </a:bodyPr>
            <a:lstStyle/>
            <a:p>
              <a:pPr algn="ctr"/>
              <a:r>
                <a:rPr lang="es-ES" sz="1600" dirty="0" smtClean="0">
                  <a:solidFill>
                    <a:schemeClr val="bg1"/>
                  </a:solidFill>
                </a:rPr>
                <a:t>Sistemas Inteligentes</a:t>
              </a:r>
              <a:endParaRPr lang="es-ES" dirty="0">
                <a:solidFill>
                  <a:schemeClr val="bg1"/>
                </a:solidFill>
              </a:endParaRPr>
            </a:p>
          </p:txBody>
        </p:sp>
      </p:grpSp>
      <p:pic>
        <p:nvPicPr>
          <p:cNvPr id="12" name="Imagen 11"/>
          <p:cNvPicPr>
            <a:picLocks noChangeAspect="1"/>
          </p:cNvPicPr>
          <p:nvPr/>
        </p:nvPicPr>
        <p:blipFill>
          <a:blip r:embed="rId3"/>
          <a:stretch>
            <a:fillRect/>
          </a:stretch>
        </p:blipFill>
        <p:spPr>
          <a:xfrm>
            <a:off x="481504" y="2955654"/>
            <a:ext cx="5180926" cy="3470882"/>
          </a:xfrm>
          <a:prstGeom prst="rect">
            <a:avLst/>
          </a:prstGeom>
        </p:spPr>
      </p:pic>
      <p:sp>
        <p:nvSpPr>
          <p:cNvPr id="13" name="Marcador de contenido 4"/>
          <p:cNvSpPr txBox="1">
            <a:spLocks/>
          </p:cNvSpPr>
          <p:nvPr/>
        </p:nvSpPr>
        <p:spPr>
          <a:xfrm>
            <a:off x="5662430" y="3264248"/>
            <a:ext cx="4196080" cy="28536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sz="2000" dirty="0" smtClean="0"/>
              <a:t>Sobreabundancia de recursos e información:</a:t>
            </a:r>
          </a:p>
          <a:p>
            <a:pPr lvl="1"/>
            <a:r>
              <a:rPr lang="es-ES" dirty="0" smtClean="0"/>
              <a:t>Sistemas de recomendación, películas, música, productos diversos</a:t>
            </a:r>
          </a:p>
          <a:p>
            <a:pPr lvl="1"/>
            <a:r>
              <a:rPr lang="es-ES" dirty="0" smtClean="0"/>
              <a:t>Conexión de personas, servicios en tiempo </a:t>
            </a:r>
            <a:r>
              <a:rPr lang="es-ES" dirty="0"/>
              <a:t>real, detección de fraudes, detección de </a:t>
            </a:r>
            <a:r>
              <a:rPr lang="es-ES" dirty="0" smtClean="0"/>
              <a:t>spam, publicidad dirigida</a:t>
            </a:r>
            <a:endParaRPr lang="es-ES" dirty="0"/>
          </a:p>
          <a:p>
            <a:pPr lvl="1"/>
            <a:endParaRPr lang="es-ES" dirty="0" smtClean="0"/>
          </a:p>
          <a:p>
            <a:pPr lvl="1"/>
            <a:endParaRPr lang="es-ES" dirty="0"/>
          </a:p>
        </p:txBody>
      </p:sp>
    </p:spTree>
    <p:extLst>
      <p:ext uri="{BB962C8B-B14F-4D97-AF65-F5344CB8AC3E}">
        <p14:creationId xmlns:p14="http://schemas.microsoft.com/office/powerpoint/2010/main" val="896193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99542"/>
            <a:ext cx="8596668" cy="755561"/>
          </a:xfrm>
        </p:spPr>
        <p:txBody>
          <a:bodyPr/>
          <a:lstStyle/>
          <a:p>
            <a:r>
              <a:rPr lang="es-ES" dirty="0" smtClean="0"/>
              <a:t>Machine </a:t>
            </a:r>
            <a:r>
              <a:rPr lang="es-ES" dirty="0" err="1" smtClean="0"/>
              <a:t>Learning</a:t>
            </a:r>
            <a:endParaRPr lang="es-ES" dirty="0"/>
          </a:p>
        </p:txBody>
      </p:sp>
      <p:sp>
        <p:nvSpPr>
          <p:cNvPr id="13" name="Marcador de contenido 4"/>
          <p:cNvSpPr txBox="1">
            <a:spLocks/>
          </p:cNvSpPr>
          <p:nvPr/>
        </p:nvSpPr>
        <p:spPr>
          <a:xfrm>
            <a:off x="677334" y="1736237"/>
            <a:ext cx="7828991" cy="4327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sz="2000" dirty="0" smtClean="0"/>
              <a:t>Herramientas de Machine </a:t>
            </a:r>
            <a:r>
              <a:rPr lang="es-ES" sz="2000" dirty="0" err="1" smtClean="0"/>
              <a:t>Learning</a:t>
            </a:r>
            <a:r>
              <a:rPr lang="es-ES" sz="2000" dirty="0" smtClean="0"/>
              <a:t>:</a:t>
            </a:r>
          </a:p>
          <a:p>
            <a:pPr lvl="1"/>
            <a:r>
              <a:rPr lang="es-ES" dirty="0" smtClean="0"/>
              <a:t>Regresión clásica y Regresión Ridge y Lasso para selección de variables</a:t>
            </a:r>
          </a:p>
          <a:p>
            <a:pPr lvl="1"/>
            <a:r>
              <a:rPr lang="es-ES" dirty="0" smtClean="0"/>
              <a:t>Clasificadores</a:t>
            </a:r>
          </a:p>
          <a:p>
            <a:pPr lvl="1"/>
            <a:r>
              <a:rPr lang="es-ES" dirty="0" err="1" smtClean="0"/>
              <a:t>Clustering</a:t>
            </a:r>
            <a:endParaRPr lang="es-ES" dirty="0"/>
          </a:p>
          <a:p>
            <a:pPr lvl="1"/>
            <a:endParaRPr lang="es-ES" dirty="0" smtClean="0"/>
          </a:p>
          <a:p>
            <a:r>
              <a:rPr lang="es-ES" sz="2000" dirty="0" smtClean="0"/>
              <a:t>Cómo usar las </a:t>
            </a:r>
            <a:r>
              <a:rPr lang="es-ES" sz="2000" dirty="0"/>
              <a:t>h</a:t>
            </a:r>
            <a:r>
              <a:rPr lang="es-ES" sz="2000" dirty="0" smtClean="0"/>
              <a:t>erramientas </a:t>
            </a:r>
            <a:r>
              <a:rPr lang="es-ES" sz="2000" dirty="0"/>
              <a:t>de Machine </a:t>
            </a:r>
            <a:r>
              <a:rPr lang="es-ES" sz="2000" dirty="0" err="1"/>
              <a:t>Learning</a:t>
            </a:r>
            <a:r>
              <a:rPr lang="es-ES" sz="2000" dirty="0"/>
              <a:t>:</a:t>
            </a:r>
          </a:p>
          <a:p>
            <a:pPr lvl="1"/>
            <a:r>
              <a:rPr lang="es-ES" dirty="0" smtClean="0"/>
              <a:t>Aprendizaje supervisado y no supervisado</a:t>
            </a:r>
          </a:p>
          <a:p>
            <a:pPr lvl="1"/>
            <a:r>
              <a:rPr lang="es-ES" dirty="0" smtClean="0"/>
              <a:t>Training/test y </a:t>
            </a:r>
            <a:r>
              <a:rPr lang="es-ES" dirty="0" err="1" smtClean="0"/>
              <a:t>cross-validation</a:t>
            </a:r>
            <a:endParaRPr lang="es-ES" dirty="0"/>
          </a:p>
          <a:p>
            <a:pPr lvl="1"/>
            <a:r>
              <a:rPr lang="es-ES" dirty="0" err="1" smtClean="0"/>
              <a:t>Overfitting</a:t>
            </a:r>
            <a:endParaRPr lang="es-ES" dirty="0" smtClean="0"/>
          </a:p>
          <a:p>
            <a:pPr marL="457200" lvl="1" indent="0">
              <a:buNone/>
            </a:pPr>
            <a:endParaRPr lang="es-ES" dirty="0"/>
          </a:p>
          <a:p>
            <a:r>
              <a:rPr lang="es-ES" dirty="0" smtClean="0"/>
              <a:t>Python</a:t>
            </a:r>
            <a:endParaRPr lang="es-ES" dirty="0"/>
          </a:p>
          <a:p>
            <a:pPr lvl="1"/>
            <a:endParaRPr lang="es-ES" dirty="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901" y="5144585"/>
            <a:ext cx="2536081" cy="919331"/>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3668215" y="6135463"/>
            <a:ext cx="3379451" cy="369332"/>
          </a:xfrm>
          <a:prstGeom prst="rect">
            <a:avLst/>
          </a:prstGeom>
        </p:spPr>
        <p:txBody>
          <a:bodyPr wrap="none">
            <a:spAutoFit/>
          </a:bodyPr>
          <a:lstStyle/>
          <a:p>
            <a:r>
              <a:rPr lang="es-ES" b="1" u="sng" dirty="0">
                <a:solidFill>
                  <a:srgbClr val="00B0F0"/>
                </a:solidFill>
              </a:rPr>
              <a:t>http://scikit-learn.org/stable/</a:t>
            </a:r>
          </a:p>
        </p:txBody>
      </p:sp>
      <p:sp>
        <p:nvSpPr>
          <p:cNvPr id="3" name="Flecha derecha 2"/>
          <p:cNvSpPr/>
          <p:nvPr/>
        </p:nvSpPr>
        <p:spPr>
          <a:xfrm>
            <a:off x="2550695" y="5604250"/>
            <a:ext cx="565484" cy="316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19969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99542"/>
            <a:ext cx="8596668" cy="755561"/>
          </a:xfrm>
        </p:spPr>
        <p:txBody>
          <a:bodyPr/>
          <a:lstStyle/>
          <a:p>
            <a:r>
              <a:rPr lang="es-ES" dirty="0" smtClean="0"/>
              <a:t>Machine </a:t>
            </a:r>
            <a:r>
              <a:rPr lang="es-ES" dirty="0" err="1" smtClean="0"/>
              <a:t>Learning</a:t>
            </a:r>
            <a:r>
              <a:rPr lang="es-ES" dirty="0" smtClean="0"/>
              <a:t> - ejemplo</a:t>
            </a:r>
            <a:endParaRPr lang="es-ES" dirty="0"/>
          </a:p>
        </p:txBody>
      </p:sp>
      <p:sp>
        <p:nvSpPr>
          <p:cNvPr id="13" name="Marcador de contenido 4"/>
          <p:cNvSpPr txBox="1">
            <a:spLocks/>
          </p:cNvSpPr>
          <p:nvPr/>
        </p:nvSpPr>
        <p:spPr>
          <a:xfrm>
            <a:off x="677334" y="1736237"/>
            <a:ext cx="7828991" cy="898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sz="2000" dirty="0" smtClean="0"/>
              <a:t>Análisis de sentimiento sobre </a:t>
            </a:r>
            <a:r>
              <a:rPr lang="es-ES" dirty="0"/>
              <a:t>o</a:t>
            </a:r>
            <a:r>
              <a:rPr lang="es-ES" dirty="0" smtClean="0"/>
              <a:t>piniones online</a:t>
            </a:r>
            <a:endParaRPr lang="es-ES" dirty="0"/>
          </a:p>
          <a:p>
            <a:pPr lvl="1"/>
            <a:endParaRPr lang="es-ES" dirty="0" smtClean="0"/>
          </a:p>
          <a:p>
            <a:pPr lvl="1"/>
            <a:endParaRPr lang="es-ES" dirty="0"/>
          </a:p>
        </p:txBody>
      </p:sp>
      <p:pic>
        <p:nvPicPr>
          <p:cNvPr id="4" name="Imagen 3"/>
          <p:cNvPicPr>
            <a:picLocks noChangeAspect="1"/>
          </p:cNvPicPr>
          <p:nvPr/>
        </p:nvPicPr>
        <p:blipFill>
          <a:blip r:embed="rId2"/>
          <a:stretch>
            <a:fillRect/>
          </a:stretch>
        </p:blipFill>
        <p:spPr>
          <a:xfrm>
            <a:off x="677334" y="2486804"/>
            <a:ext cx="6749716" cy="4152451"/>
          </a:xfrm>
          <a:prstGeom prst="rect">
            <a:avLst/>
          </a:prstGeom>
        </p:spPr>
      </p:pic>
      <p:sp>
        <p:nvSpPr>
          <p:cNvPr id="5" name="Elipse 4"/>
          <p:cNvSpPr/>
          <p:nvPr/>
        </p:nvSpPr>
        <p:spPr>
          <a:xfrm>
            <a:off x="132348" y="4487779"/>
            <a:ext cx="7507706" cy="1588168"/>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contenido 4"/>
          <p:cNvSpPr txBox="1">
            <a:spLocks/>
          </p:cNvSpPr>
          <p:nvPr/>
        </p:nvSpPr>
        <p:spPr>
          <a:xfrm>
            <a:off x="5285658" y="3725843"/>
            <a:ext cx="4708791" cy="93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smtClean="0"/>
              <a:t>Predecir la orientación semántica de los contenidos, entrenando un clasificador a partir del rating de las opiniones</a:t>
            </a:r>
          </a:p>
          <a:p>
            <a:pPr lvl="1"/>
            <a:endParaRPr lang="es-ES" dirty="0" smtClean="0"/>
          </a:p>
          <a:p>
            <a:pPr lvl="1"/>
            <a:endParaRPr lang="es-ES" dirty="0"/>
          </a:p>
        </p:txBody>
      </p:sp>
    </p:spTree>
    <p:extLst>
      <p:ext uri="{BB962C8B-B14F-4D97-AF65-F5344CB8AC3E}">
        <p14:creationId xmlns:p14="http://schemas.microsoft.com/office/powerpoint/2010/main" val="2234645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37256"/>
            <a:ext cx="8596668" cy="1320800"/>
          </a:xfrm>
        </p:spPr>
        <p:txBody>
          <a:bodyPr/>
          <a:lstStyle/>
          <a:p>
            <a:r>
              <a:rPr lang="es-ES" b="1" dirty="0" smtClean="0"/>
              <a:t>Módulos del Curso</a:t>
            </a:r>
            <a:endParaRPr lang="es-ES" b="1" dirty="0"/>
          </a:p>
        </p:txBody>
      </p:sp>
      <p:sp>
        <p:nvSpPr>
          <p:cNvPr id="3" name="Marcador de contenido 2"/>
          <p:cNvSpPr>
            <a:spLocks noGrp="1"/>
          </p:cNvSpPr>
          <p:nvPr>
            <p:ph idx="1"/>
          </p:nvPr>
        </p:nvSpPr>
        <p:spPr>
          <a:xfrm>
            <a:off x="617374" y="1728607"/>
            <a:ext cx="10625250" cy="4201580"/>
          </a:xfrm>
        </p:spPr>
        <p:txBody>
          <a:bodyPr>
            <a:normAutofit fontScale="92500" lnSpcReduction="10000"/>
          </a:bodyPr>
          <a:lstStyle/>
          <a:p>
            <a:r>
              <a:rPr lang="es-ES" sz="2800" b="1" u="sng" dirty="0" smtClean="0">
                <a:solidFill>
                  <a:schemeClr val="accent2"/>
                </a:solidFill>
              </a:rPr>
              <a:t>Módulo I:</a:t>
            </a:r>
            <a:r>
              <a:rPr lang="es-ES" sz="2800" dirty="0" smtClean="0"/>
              <a:t> </a:t>
            </a:r>
            <a:r>
              <a:rPr lang="es-ES" sz="2800" dirty="0"/>
              <a:t> Conocimientos Básicos de Python y sus Módulos </a:t>
            </a:r>
            <a:r>
              <a:rPr lang="es-ES" sz="2800" dirty="0" smtClean="0"/>
              <a:t>Principales. (20 horas).</a:t>
            </a:r>
            <a:endParaRPr lang="es-ES" sz="2800" dirty="0"/>
          </a:p>
          <a:p>
            <a:endParaRPr lang="es-ES" sz="2400" b="1" u="sng" dirty="0" smtClean="0"/>
          </a:p>
          <a:p>
            <a:r>
              <a:rPr lang="es-ES" sz="2800" b="1" u="sng" dirty="0" smtClean="0">
                <a:solidFill>
                  <a:schemeClr val="accent2"/>
                </a:solidFill>
              </a:rPr>
              <a:t>Módulo 2</a:t>
            </a:r>
            <a:r>
              <a:rPr lang="es-ES" sz="2800" b="1" u="sng" dirty="0">
                <a:solidFill>
                  <a:schemeClr val="accent2"/>
                </a:solidFill>
              </a:rPr>
              <a:t>:</a:t>
            </a:r>
            <a:r>
              <a:rPr lang="es-ES" sz="2800" dirty="0"/>
              <a:t> Machine </a:t>
            </a:r>
            <a:r>
              <a:rPr lang="es-ES" sz="2800" dirty="0" err="1"/>
              <a:t>Learning</a:t>
            </a:r>
            <a:r>
              <a:rPr lang="es-ES" sz="2800" dirty="0"/>
              <a:t> en Python: Regresión, Clasificadores y </a:t>
            </a:r>
            <a:r>
              <a:rPr lang="es-ES" sz="2800" dirty="0" err="1" smtClean="0"/>
              <a:t>Clustering</a:t>
            </a:r>
            <a:r>
              <a:rPr lang="es-ES" sz="2800" dirty="0" smtClean="0"/>
              <a:t>. (20 horas).</a:t>
            </a:r>
          </a:p>
          <a:p>
            <a:endParaRPr lang="es-ES" sz="2400" dirty="0"/>
          </a:p>
          <a:p>
            <a:r>
              <a:rPr lang="es-ES" sz="2800" b="1" u="sng" dirty="0">
                <a:solidFill>
                  <a:schemeClr val="accent2"/>
                </a:solidFill>
              </a:rPr>
              <a:t>Módulo 3:</a:t>
            </a:r>
            <a:r>
              <a:rPr lang="es-ES" sz="2800" dirty="0">
                <a:solidFill>
                  <a:schemeClr val="accent2"/>
                </a:solidFill>
              </a:rPr>
              <a:t> </a:t>
            </a:r>
            <a:r>
              <a:rPr lang="es-ES" sz="2800" dirty="0"/>
              <a:t>Técnicas de Optimización en </a:t>
            </a:r>
            <a:r>
              <a:rPr lang="es-ES" sz="2800" dirty="0" smtClean="0"/>
              <a:t>Python. (20 horas).</a:t>
            </a:r>
          </a:p>
          <a:p>
            <a:endParaRPr lang="es-ES" sz="2400" dirty="0"/>
          </a:p>
          <a:p>
            <a:r>
              <a:rPr lang="es-ES" sz="3000" b="1" u="sng" dirty="0">
                <a:solidFill>
                  <a:schemeClr val="accent2"/>
                </a:solidFill>
              </a:rPr>
              <a:t>Módulo 4:</a:t>
            </a:r>
            <a:r>
              <a:rPr lang="es-ES" sz="3000" dirty="0" smtClean="0"/>
              <a:t> </a:t>
            </a:r>
            <a:r>
              <a:rPr lang="es-ES" sz="3000" dirty="0"/>
              <a:t>Aplicaciones</a:t>
            </a:r>
            <a:r>
              <a:rPr lang="es-ES" sz="3000" dirty="0" smtClean="0"/>
              <a:t>. (20 horas).</a:t>
            </a:r>
            <a:endParaRPr lang="es-ES" sz="3000" dirty="0"/>
          </a:p>
          <a:p>
            <a:pPr marL="0" indent="0">
              <a:buNone/>
            </a:pPr>
            <a:endParaRPr lang="es-ES" sz="2400" dirty="0" smtClean="0"/>
          </a:p>
        </p:txBody>
      </p:sp>
    </p:spTree>
    <p:extLst>
      <p:ext uri="{BB962C8B-B14F-4D97-AF65-F5344CB8AC3E}">
        <p14:creationId xmlns:p14="http://schemas.microsoft.com/office/powerpoint/2010/main" val="1154499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99542"/>
            <a:ext cx="8596668" cy="755561"/>
          </a:xfrm>
        </p:spPr>
        <p:txBody>
          <a:bodyPr/>
          <a:lstStyle/>
          <a:p>
            <a:r>
              <a:rPr lang="es-ES" dirty="0" smtClean="0"/>
              <a:t>Machine </a:t>
            </a:r>
            <a:r>
              <a:rPr lang="es-ES" dirty="0" err="1" smtClean="0"/>
              <a:t>Learning</a:t>
            </a:r>
            <a:r>
              <a:rPr lang="es-ES" dirty="0" smtClean="0"/>
              <a:t> - ejemplo</a:t>
            </a:r>
            <a:endParaRPr lang="es-ES" dirty="0"/>
          </a:p>
        </p:txBody>
      </p:sp>
      <p:sp>
        <p:nvSpPr>
          <p:cNvPr id="13" name="Marcador de contenido 4"/>
          <p:cNvSpPr txBox="1">
            <a:spLocks/>
          </p:cNvSpPr>
          <p:nvPr/>
        </p:nvSpPr>
        <p:spPr>
          <a:xfrm>
            <a:off x="677334" y="1736238"/>
            <a:ext cx="7828991" cy="2919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sz="2000" dirty="0" smtClean="0"/>
              <a:t>Objetivo del clasificador:</a:t>
            </a:r>
          </a:p>
          <a:p>
            <a:pPr lvl="1"/>
            <a:r>
              <a:rPr lang="es-ES" dirty="0" smtClean="0"/>
              <a:t>Clasificar </a:t>
            </a:r>
            <a:r>
              <a:rPr lang="es-ES" dirty="0" err="1" smtClean="0"/>
              <a:t>reviews</a:t>
            </a:r>
            <a:r>
              <a:rPr lang="es-ES" dirty="0" smtClean="0"/>
              <a:t> como positivas o negativas</a:t>
            </a:r>
          </a:p>
          <a:p>
            <a:pPr lvl="1"/>
            <a:endParaRPr lang="es-ES" dirty="0" smtClean="0"/>
          </a:p>
          <a:p>
            <a:r>
              <a:rPr lang="es-ES" sz="2000" dirty="0" smtClean="0"/>
              <a:t>Aprendizaje:</a:t>
            </a:r>
            <a:endParaRPr lang="es-ES" sz="2000" dirty="0"/>
          </a:p>
          <a:p>
            <a:pPr lvl="1"/>
            <a:r>
              <a:rPr lang="es-ES" dirty="0" err="1" smtClean="0"/>
              <a:t>Reviews</a:t>
            </a:r>
            <a:r>
              <a:rPr lang="es-ES" dirty="0" smtClean="0"/>
              <a:t> anotadas</a:t>
            </a:r>
          </a:p>
          <a:p>
            <a:pPr marL="457200" lvl="1" indent="0">
              <a:buNone/>
            </a:pPr>
            <a:endParaRPr lang="es-ES" dirty="0"/>
          </a:p>
          <a:p>
            <a:r>
              <a:rPr lang="es-ES" sz="2000" dirty="0" smtClean="0"/>
              <a:t>Métricas: precisión y </a:t>
            </a:r>
            <a:r>
              <a:rPr lang="es-ES" sz="2000" dirty="0" err="1" smtClean="0"/>
              <a:t>recall</a:t>
            </a:r>
            <a:endParaRPr lang="es-ES" sz="2000" dirty="0"/>
          </a:p>
          <a:p>
            <a:pPr lvl="1"/>
            <a:endParaRPr lang="es-ES" dirty="0"/>
          </a:p>
        </p:txBody>
      </p:sp>
      <p:pic>
        <p:nvPicPr>
          <p:cNvPr id="7" name="Imagen 6"/>
          <p:cNvPicPr>
            <a:picLocks noChangeAspect="1"/>
          </p:cNvPicPr>
          <p:nvPr/>
        </p:nvPicPr>
        <p:blipFill>
          <a:blip r:embed="rId2"/>
          <a:stretch>
            <a:fillRect/>
          </a:stretch>
        </p:blipFill>
        <p:spPr>
          <a:xfrm>
            <a:off x="4773089" y="3510398"/>
            <a:ext cx="3788645" cy="2629278"/>
          </a:xfrm>
          <a:prstGeom prst="rect">
            <a:avLst/>
          </a:prstGeom>
        </p:spPr>
      </p:pic>
      <p:sp>
        <p:nvSpPr>
          <p:cNvPr id="8" name="CuadroTexto 7"/>
          <p:cNvSpPr txBox="1"/>
          <p:nvPr/>
        </p:nvSpPr>
        <p:spPr>
          <a:xfrm>
            <a:off x="6667411" y="3121573"/>
            <a:ext cx="1255857" cy="369332"/>
          </a:xfrm>
          <a:prstGeom prst="rect">
            <a:avLst/>
          </a:prstGeom>
          <a:noFill/>
        </p:spPr>
        <p:txBody>
          <a:bodyPr wrap="none" rtlCol="0">
            <a:spAutoFit/>
          </a:bodyPr>
          <a:lstStyle/>
          <a:p>
            <a:r>
              <a:rPr lang="es-ES" dirty="0" smtClean="0"/>
              <a:t>Predicción</a:t>
            </a:r>
            <a:endParaRPr lang="es-ES" dirty="0"/>
          </a:p>
        </p:txBody>
      </p:sp>
      <p:sp>
        <p:nvSpPr>
          <p:cNvPr id="9" name="CuadroTexto 8"/>
          <p:cNvSpPr txBox="1"/>
          <p:nvPr/>
        </p:nvSpPr>
        <p:spPr>
          <a:xfrm>
            <a:off x="3921025" y="4980962"/>
            <a:ext cx="1179618" cy="369332"/>
          </a:xfrm>
          <a:prstGeom prst="rect">
            <a:avLst/>
          </a:prstGeom>
          <a:noFill/>
          <a:scene3d>
            <a:camera prst="orthographicFront">
              <a:rot lat="0" lon="0" rev="5400000"/>
            </a:camera>
            <a:lightRig rig="threePt" dir="t"/>
          </a:scene3d>
        </p:spPr>
        <p:txBody>
          <a:bodyPr wrap="none" rtlCol="0">
            <a:spAutoFit/>
          </a:bodyPr>
          <a:lstStyle/>
          <a:p>
            <a:r>
              <a:rPr lang="es-ES" dirty="0" smtClean="0"/>
              <a:t>Valor real</a:t>
            </a:r>
            <a:endParaRPr lang="es-ES" dirty="0"/>
          </a:p>
        </p:txBody>
      </p:sp>
      <p:sp>
        <p:nvSpPr>
          <p:cNvPr id="10" name="CuadroTexto 9"/>
          <p:cNvSpPr txBox="1"/>
          <p:nvPr/>
        </p:nvSpPr>
        <p:spPr>
          <a:xfrm>
            <a:off x="6039483" y="4435675"/>
            <a:ext cx="1264486" cy="584775"/>
          </a:xfrm>
          <a:prstGeom prst="rect">
            <a:avLst/>
          </a:prstGeom>
          <a:noFill/>
        </p:spPr>
        <p:txBody>
          <a:bodyPr wrap="square" rtlCol="0">
            <a:spAutoFit/>
          </a:bodyPr>
          <a:lstStyle/>
          <a:p>
            <a:pPr algn="ctr"/>
            <a:r>
              <a:rPr lang="es-ES" sz="1600" dirty="0" smtClean="0"/>
              <a:t>Verdaderos positivos</a:t>
            </a:r>
            <a:endParaRPr lang="es-ES" sz="1600" dirty="0"/>
          </a:p>
        </p:txBody>
      </p:sp>
      <p:sp>
        <p:nvSpPr>
          <p:cNvPr id="11" name="CuadroTexto 10"/>
          <p:cNvSpPr txBox="1"/>
          <p:nvPr/>
        </p:nvSpPr>
        <p:spPr>
          <a:xfrm>
            <a:off x="7253985" y="5320196"/>
            <a:ext cx="1264486" cy="584775"/>
          </a:xfrm>
          <a:prstGeom prst="rect">
            <a:avLst/>
          </a:prstGeom>
          <a:noFill/>
        </p:spPr>
        <p:txBody>
          <a:bodyPr wrap="square" rtlCol="0">
            <a:spAutoFit/>
          </a:bodyPr>
          <a:lstStyle/>
          <a:p>
            <a:pPr algn="ctr"/>
            <a:r>
              <a:rPr lang="es-ES" sz="1600" dirty="0" smtClean="0"/>
              <a:t>Verdaderos negativos</a:t>
            </a:r>
            <a:endParaRPr lang="es-ES" sz="1600" dirty="0"/>
          </a:p>
        </p:txBody>
      </p:sp>
      <p:sp>
        <p:nvSpPr>
          <p:cNvPr id="12" name="CuadroTexto 11"/>
          <p:cNvSpPr txBox="1"/>
          <p:nvPr/>
        </p:nvSpPr>
        <p:spPr>
          <a:xfrm>
            <a:off x="7253985" y="4435674"/>
            <a:ext cx="1264486" cy="584775"/>
          </a:xfrm>
          <a:prstGeom prst="rect">
            <a:avLst/>
          </a:prstGeom>
          <a:noFill/>
        </p:spPr>
        <p:txBody>
          <a:bodyPr wrap="square" rtlCol="0">
            <a:spAutoFit/>
          </a:bodyPr>
          <a:lstStyle/>
          <a:p>
            <a:pPr algn="ctr"/>
            <a:r>
              <a:rPr lang="es-ES" sz="1600" dirty="0" smtClean="0"/>
              <a:t>Falsos</a:t>
            </a:r>
          </a:p>
          <a:p>
            <a:pPr algn="ctr"/>
            <a:r>
              <a:rPr lang="es-ES" sz="1600" dirty="0" smtClean="0"/>
              <a:t>negativos</a:t>
            </a:r>
            <a:endParaRPr lang="es-ES" sz="1600" dirty="0"/>
          </a:p>
        </p:txBody>
      </p:sp>
      <p:sp>
        <p:nvSpPr>
          <p:cNvPr id="15" name="CuadroTexto 14"/>
          <p:cNvSpPr txBox="1"/>
          <p:nvPr/>
        </p:nvSpPr>
        <p:spPr>
          <a:xfrm>
            <a:off x="6030853" y="5338527"/>
            <a:ext cx="1264486" cy="584775"/>
          </a:xfrm>
          <a:prstGeom prst="rect">
            <a:avLst/>
          </a:prstGeom>
          <a:noFill/>
        </p:spPr>
        <p:txBody>
          <a:bodyPr wrap="square" rtlCol="0">
            <a:spAutoFit/>
          </a:bodyPr>
          <a:lstStyle/>
          <a:p>
            <a:pPr algn="ctr"/>
            <a:r>
              <a:rPr lang="es-ES" sz="1600" dirty="0" smtClean="0"/>
              <a:t>Falsos</a:t>
            </a:r>
          </a:p>
          <a:p>
            <a:pPr algn="ctr"/>
            <a:r>
              <a:rPr lang="es-ES" sz="1600" dirty="0" smtClean="0"/>
              <a:t>positivos</a:t>
            </a:r>
            <a:endParaRPr lang="es-ES" sz="1600" dirty="0"/>
          </a:p>
        </p:txBody>
      </p:sp>
      <p:sp>
        <p:nvSpPr>
          <p:cNvPr id="16" name="Elipse 15"/>
          <p:cNvSpPr/>
          <p:nvPr/>
        </p:nvSpPr>
        <p:spPr>
          <a:xfrm>
            <a:off x="6106048" y="4231515"/>
            <a:ext cx="1114096" cy="198220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p:cNvSpPr/>
          <p:nvPr/>
        </p:nvSpPr>
        <p:spPr>
          <a:xfrm>
            <a:off x="6082746" y="4341485"/>
            <a:ext cx="2478988" cy="780668"/>
          </a:xfrm>
          <a:prstGeom prst="ellipse">
            <a:avLst/>
          </a:prstGeom>
          <a:solidFill>
            <a:schemeClr val="accent5">
              <a:alpha val="2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p:cNvSpPr/>
          <p:nvPr/>
        </p:nvSpPr>
        <p:spPr>
          <a:xfrm>
            <a:off x="6095000" y="6194190"/>
            <a:ext cx="1117614" cy="369332"/>
          </a:xfrm>
          <a:prstGeom prst="rect">
            <a:avLst/>
          </a:prstGeom>
        </p:spPr>
        <p:txBody>
          <a:bodyPr wrap="none">
            <a:spAutoFit/>
          </a:bodyPr>
          <a:lstStyle/>
          <a:p>
            <a:r>
              <a:rPr lang="es-ES" dirty="0" err="1" smtClean="0">
                <a:solidFill>
                  <a:schemeClr val="accent1"/>
                </a:solidFill>
              </a:rPr>
              <a:t>precision</a:t>
            </a:r>
            <a:endParaRPr lang="es-ES" dirty="0">
              <a:solidFill>
                <a:schemeClr val="accent1"/>
              </a:solidFill>
            </a:endParaRPr>
          </a:p>
        </p:txBody>
      </p:sp>
      <p:sp>
        <p:nvSpPr>
          <p:cNvPr id="19" name="Rectángulo 18"/>
          <p:cNvSpPr/>
          <p:nvPr/>
        </p:nvSpPr>
        <p:spPr>
          <a:xfrm>
            <a:off x="8591495" y="4450782"/>
            <a:ext cx="771365" cy="369332"/>
          </a:xfrm>
          <a:prstGeom prst="rect">
            <a:avLst/>
          </a:prstGeom>
        </p:spPr>
        <p:txBody>
          <a:bodyPr wrap="none">
            <a:spAutoFit/>
          </a:bodyPr>
          <a:lstStyle/>
          <a:p>
            <a:r>
              <a:rPr lang="es-ES" dirty="0" err="1" smtClean="0">
                <a:solidFill>
                  <a:schemeClr val="accent5"/>
                </a:solidFill>
              </a:rPr>
              <a:t>recall</a:t>
            </a:r>
            <a:endParaRPr lang="es-ES" dirty="0">
              <a:solidFill>
                <a:schemeClr val="accent5"/>
              </a:solidFill>
            </a:endParaRPr>
          </a:p>
        </p:txBody>
      </p:sp>
    </p:spTree>
    <p:extLst>
      <p:ext uri="{BB962C8B-B14F-4D97-AF65-F5344CB8AC3E}">
        <p14:creationId xmlns:p14="http://schemas.microsoft.com/office/powerpoint/2010/main" val="3767201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0396"/>
          </a:xfrm>
        </p:spPr>
        <p:txBody>
          <a:bodyPr/>
          <a:lstStyle/>
          <a:p>
            <a:r>
              <a:rPr lang="es-ES" dirty="0" smtClean="0"/>
              <a:t>Algoritmos genéticos</a:t>
            </a:r>
            <a:endParaRPr lang="es-ES" dirty="0"/>
          </a:p>
        </p:txBody>
      </p:sp>
      <p:sp>
        <p:nvSpPr>
          <p:cNvPr id="7" name="Shape 34"/>
          <p:cNvSpPr txBox="1">
            <a:spLocks/>
          </p:cNvSpPr>
          <p:nvPr/>
        </p:nvSpPr>
        <p:spPr>
          <a:xfrm>
            <a:off x="677334" y="1369700"/>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Definición</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677334" y="2400300"/>
            <a:ext cx="8882302" cy="1275848"/>
          </a:xfrm>
        </p:spPr>
        <p:txBody>
          <a:bodyPr>
            <a:noAutofit/>
          </a:bodyPr>
          <a:lstStyle/>
          <a:p>
            <a:pPr marL="0" indent="0" algn="just">
              <a:buNone/>
            </a:pPr>
            <a:r>
              <a:rPr lang="es-ES" sz="2400" dirty="0" smtClean="0"/>
              <a:t>Los </a:t>
            </a:r>
            <a:r>
              <a:rPr lang="es-ES" sz="2400" dirty="0" err="1" smtClean="0"/>
              <a:t>GAs</a:t>
            </a:r>
            <a:r>
              <a:rPr lang="es-ES" sz="2400" dirty="0" smtClean="0"/>
              <a:t> son métodos de búsqueda probabilísticos inspirados en los mecanismos de selección natural y la genética en la búsqueda de los óptimos globales.</a:t>
            </a:r>
          </a:p>
        </p:txBody>
      </p:sp>
      <p:pic>
        <p:nvPicPr>
          <p:cNvPr id="6148" name="Picture 4" descr="http://www.bdamian.com.ar/genetic/css/img/ad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973" y="3594261"/>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txBox="1">
            <a:spLocks/>
          </p:cNvSpPr>
          <p:nvPr/>
        </p:nvSpPr>
        <p:spPr>
          <a:xfrm>
            <a:off x="406653" y="3880868"/>
            <a:ext cx="7072320" cy="213334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sz="2200" dirty="0" smtClean="0"/>
              <a:t>Las soluciones que mejor se adaptan al entorno (problema) sobreviven</a:t>
            </a:r>
          </a:p>
          <a:p>
            <a:pPr lvl="1"/>
            <a:r>
              <a:rPr lang="en-US" sz="2200" dirty="0" smtClean="0"/>
              <a:t>Idea original de John Holland </a:t>
            </a:r>
            <a:r>
              <a:rPr lang="en-US" sz="2200" dirty="0" err="1" smtClean="0"/>
              <a:t>en</a:t>
            </a:r>
            <a:r>
              <a:rPr lang="en-US" sz="2200" dirty="0" smtClean="0"/>
              <a:t> </a:t>
            </a:r>
            <a:r>
              <a:rPr lang="en-US" sz="2200" dirty="0" err="1" smtClean="0"/>
              <a:t>los</a:t>
            </a:r>
            <a:r>
              <a:rPr lang="en-US" sz="2200" dirty="0" smtClean="0"/>
              <a:t> 70’s.</a:t>
            </a:r>
          </a:p>
          <a:p>
            <a:pPr marL="0" indent="0" algn="ctr">
              <a:buFont typeface="Wingdings 3" charset="2"/>
              <a:buNone/>
            </a:pPr>
            <a:r>
              <a:rPr lang="en-US" sz="2000" dirty="0" smtClean="0"/>
              <a:t>[“Adaptation in natural systems”, by J. Holland, 1975]</a:t>
            </a:r>
            <a:endParaRPr lang="en-US" sz="2000" dirty="0"/>
          </a:p>
        </p:txBody>
      </p:sp>
    </p:spTree>
    <p:extLst>
      <p:ext uri="{BB962C8B-B14F-4D97-AF65-F5344CB8AC3E}">
        <p14:creationId xmlns:p14="http://schemas.microsoft.com/office/powerpoint/2010/main" val="3908690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0396"/>
          </a:xfrm>
        </p:spPr>
        <p:txBody>
          <a:bodyPr/>
          <a:lstStyle/>
          <a:p>
            <a:r>
              <a:rPr lang="es-ES" dirty="0" smtClean="0"/>
              <a:t>Algoritmos genéticos</a:t>
            </a:r>
            <a:endParaRPr lang="es-ES" dirty="0"/>
          </a:p>
        </p:txBody>
      </p:sp>
      <p:sp>
        <p:nvSpPr>
          <p:cNvPr id="7" name="Shape 34"/>
          <p:cNvSpPr txBox="1">
            <a:spLocks/>
          </p:cNvSpPr>
          <p:nvPr/>
        </p:nvSpPr>
        <p:spPr>
          <a:xfrm>
            <a:off x="677334" y="117991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Idea global de los GAs</a:t>
            </a:r>
            <a:endParaRPr lang="en" sz="2800" b="1" dirty="0">
              <a:solidFill>
                <a:schemeClr val="accent5">
                  <a:lumMod val="60000"/>
                  <a:lumOff val="40000"/>
                </a:schemeClr>
              </a:solidFill>
            </a:endParaRPr>
          </a:p>
        </p:txBody>
      </p:sp>
      <p:sp>
        <p:nvSpPr>
          <p:cNvPr id="10" name="Marcador de contenido 2"/>
          <p:cNvSpPr txBox="1">
            <a:spLocks/>
          </p:cNvSpPr>
          <p:nvPr/>
        </p:nvSpPr>
        <p:spPr>
          <a:xfrm>
            <a:off x="0" y="2165278"/>
            <a:ext cx="10600653" cy="213334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r>
              <a:rPr lang="es-ES" sz="2200" b="1" dirty="0" smtClean="0"/>
              <a:t>Población de individuos o posible soluciones que evolucionan a lo largo de un número de generaciones, creándose mejores individuos mediante operaciones genéticas (cruce y mutación).</a:t>
            </a:r>
            <a:endParaRPr lang="en-US" sz="2000" b="1" dirty="0"/>
          </a:p>
        </p:txBody>
      </p:sp>
      <p:pic>
        <p:nvPicPr>
          <p:cNvPr id="8" name="7 Imagen"/>
          <p:cNvPicPr/>
          <p:nvPr/>
        </p:nvPicPr>
        <p:blipFill>
          <a:blip r:embed="rId2" cstate="print">
            <a:extLst>
              <a:ext uri="{28A0092B-C50C-407E-A947-70E740481C1C}">
                <a14:useLocalDpi xmlns:a14="http://schemas.microsoft.com/office/drawing/2010/main" val="0"/>
              </a:ext>
            </a:extLst>
          </a:blip>
          <a:stretch>
            <a:fillRect/>
          </a:stretch>
        </p:blipFill>
        <p:spPr>
          <a:xfrm>
            <a:off x="1673526" y="3502324"/>
            <a:ext cx="7177177" cy="3234904"/>
          </a:xfrm>
          <a:prstGeom prst="rect">
            <a:avLst/>
          </a:prstGeom>
        </p:spPr>
      </p:pic>
    </p:spTree>
    <p:extLst>
      <p:ext uri="{BB962C8B-B14F-4D97-AF65-F5344CB8AC3E}">
        <p14:creationId xmlns:p14="http://schemas.microsoft.com/office/powerpoint/2010/main" val="1451665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0396"/>
          </a:xfrm>
        </p:spPr>
        <p:txBody>
          <a:bodyPr/>
          <a:lstStyle/>
          <a:p>
            <a:r>
              <a:rPr lang="es-ES" dirty="0" smtClean="0"/>
              <a:t>Algoritmos genéticos</a:t>
            </a:r>
            <a:endParaRPr lang="es-ES" dirty="0"/>
          </a:p>
        </p:txBody>
      </p:sp>
      <p:sp>
        <p:nvSpPr>
          <p:cNvPr id="7" name="Shape 34"/>
          <p:cNvSpPr txBox="1">
            <a:spLocks/>
          </p:cNvSpPr>
          <p:nvPr/>
        </p:nvSpPr>
        <p:spPr>
          <a:xfrm>
            <a:off x="677334" y="1369700"/>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Características principales</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608322" y="2400300"/>
            <a:ext cx="9432824" cy="4156364"/>
          </a:xfrm>
        </p:spPr>
        <p:txBody>
          <a:bodyPr>
            <a:noAutofit/>
          </a:bodyPr>
          <a:lstStyle/>
          <a:p>
            <a:pPr algn="just"/>
            <a:r>
              <a:rPr lang="es-ES" sz="2400" dirty="0" err="1" smtClean="0"/>
              <a:t>GAs</a:t>
            </a:r>
            <a:r>
              <a:rPr lang="es-ES" sz="2400" dirty="0" smtClean="0"/>
              <a:t> son algoritmos de inteligencia computacional que permiten resolver problemas de optimización.</a:t>
            </a:r>
          </a:p>
          <a:p>
            <a:pPr algn="just"/>
            <a:endParaRPr lang="es-ES" sz="800" dirty="0" smtClean="0"/>
          </a:p>
          <a:p>
            <a:pPr algn="just"/>
            <a:r>
              <a:rPr lang="es-ES" sz="2400" dirty="0" err="1" smtClean="0"/>
              <a:t>GAs</a:t>
            </a:r>
            <a:r>
              <a:rPr lang="es-ES" sz="2400" dirty="0" smtClean="0"/>
              <a:t> utilizan métodos heurísticos, basados en probabilidad (no son métodos exactos). </a:t>
            </a:r>
            <a:r>
              <a:rPr lang="es-ES" sz="2400" i="1" dirty="0" smtClean="0">
                <a:solidFill>
                  <a:srgbClr val="FF0000"/>
                </a:solidFill>
              </a:rPr>
              <a:t>Pero sí podemos obtener buenas soluciones!! En muchos casos ni sabes el óptimo.</a:t>
            </a:r>
          </a:p>
          <a:p>
            <a:pPr algn="just"/>
            <a:endParaRPr lang="es-ES" sz="800" dirty="0" smtClean="0"/>
          </a:p>
          <a:p>
            <a:pPr algn="just"/>
            <a:r>
              <a:rPr lang="es-ES" sz="2400" dirty="0" err="1" smtClean="0"/>
              <a:t>GAs</a:t>
            </a:r>
            <a:r>
              <a:rPr lang="es-ES" sz="2400" dirty="0" smtClean="0"/>
              <a:t> son computacionalmente intensivos. </a:t>
            </a:r>
            <a:r>
              <a:rPr lang="es-ES" sz="2400" b="1" i="1" dirty="0" smtClean="0">
                <a:solidFill>
                  <a:srgbClr val="FF0000"/>
                </a:solidFill>
              </a:rPr>
              <a:t>Ojo con esto!!</a:t>
            </a:r>
          </a:p>
          <a:p>
            <a:pPr algn="just"/>
            <a:endParaRPr lang="en-US" sz="800" dirty="0"/>
          </a:p>
          <a:p>
            <a:pPr algn="just"/>
            <a:r>
              <a:rPr lang="es-ES" sz="2400" dirty="0" err="1" smtClean="0"/>
              <a:t>GAs</a:t>
            </a:r>
            <a:r>
              <a:rPr lang="es-ES" sz="2400" dirty="0" smtClean="0"/>
              <a:t> inspirados en la teoría de evolución de las especies. </a:t>
            </a:r>
            <a:r>
              <a:rPr lang="es-ES" sz="2400" i="1" dirty="0" smtClean="0">
                <a:solidFill>
                  <a:srgbClr val="FF0000"/>
                </a:solidFill>
              </a:rPr>
              <a:t>Darwin!!</a:t>
            </a:r>
            <a:endParaRPr lang="es-ES" sz="2400" i="1" dirty="0">
              <a:solidFill>
                <a:srgbClr val="FF0000"/>
              </a:solidFill>
            </a:endParaRPr>
          </a:p>
        </p:txBody>
      </p:sp>
    </p:spTree>
    <p:extLst>
      <p:ext uri="{BB962C8B-B14F-4D97-AF65-F5344CB8AC3E}">
        <p14:creationId xmlns:p14="http://schemas.microsoft.com/office/powerpoint/2010/main" val="2871708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19817"/>
            <a:ext cx="8596668" cy="830396"/>
          </a:xfrm>
        </p:spPr>
        <p:txBody>
          <a:bodyPr/>
          <a:lstStyle/>
          <a:p>
            <a:r>
              <a:rPr lang="es-ES" dirty="0" smtClean="0"/>
              <a:t>Algoritmos genéticos</a:t>
            </a:r>
            <a:endParaRPr lang="es-ES" dirty="0"/>
          </a:p>
        </p:txBody>
      </p:sp>
      <p:sp>
        <p:nvSpPr>
          <p:cNvPr id="7" name="Shape 34"/>
          <p:cNvSpPr txBox="1">
            <a:spLocks/>
          </p:cNvSpPr>
          <p:nvPr/>
        </p:nvSpPr>
        <p:spPr>
          <a:xfrm>
            <a:off x="677334" y="100738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Nomenclatura:</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591068" y="1951722"/>
            <a:ext cx="10260961" cy="4906278"/>
          </a:xfrm>
        </p:spPr>
        <p:txBody>
          <a:bodyPr>
            <a:noAutofit/>
          </a:bodyPr>
          <a:lstStyle/>
          <a:p>
            <a:pPr algn="just"/>
            <a:r>
              <a:rPr lang="es-ES" sz="2000" b="1" i="1" u="sng" dirty="0" smtClean="0">
                <a:solidFill>
                  <a:srgbClr val="92D050"/>
                </a:solidFill>
              </a:rPr>
              <a:t>Individuo</a:t>
            </a:r>
            <a:r>
              <a:rPr lang="es-ES" sz="2000" b="1" i="1" dirty="0" smtClean="0">
                <a:solidFill>
                  <a:srgbClr val="92D050"/>
                </a:solidFill>
              </a:rPr>
              <a:t>:</a:t>
            </a:r>
            <a:r>
              <a:rPr lang="es-ES" sz="2000" dirty="0" smtClean="0">
                <a:solidFill>
                  <a:schemeClr val="tx1"/>
                </a:solidFill>
              </a:rPr>
              <a:t> </a:t>
            </a:r>
            <a:r>
              <a:rPr lang="es-ES" sz="2000" dirty="0" smtClean="0"/>
              <a:t>solución o candidato al problema de optimización.</a:t>
            </a:r>
          </a:p>
          <a:p>
            <a:pPr algn="just"/>
            <a:r>
              <a:rPr lang="es-ES" sz="2000" b="1" i="1" u="sng" dirty="0" smtClean="0">
                <a:solidFill>
                  <a:srgbClr val="92D050"/>
                </a:solidFill>
              </a:rPr>
              <a:t>Población</a:t>
            </a:r>
            <a:r>
              <a:rPr lang="es-ES" sz="2000" dirty="0" smtClean="0">
                <a:solidFill>
                  <a:schemeClr val="accent2">
                    <a:lumMod val="60000"/>
                    <a:lumOff val="40000"/>
                  </a:schemeClr>
                </a:solidFill>
              </a:rPr>
              <a:t>:</a:t>
            </a:r>
            <a:r>
              <a:rPr lang="es-ES" sz="2000" dirty="0" smtClean="0">
                <a:solidFill>
                  <a:schemeClr val="tx1"/>
                </a:solidFill>
              </a:rPr>
              <a:t> </a:t>
            </a:r>
            <a:r>
              <a:rPr lang="es-ES" sz="2000" dirty="0" smtClean="0"/>
              <a:t>conjunto de candidatos al problema.</a:t>
            </a:r>
          </a:p>
          <a:p>
            <a:pPr algn="just"/>
            <a:r>
              <a:rPr lang="es-ES" sz="2000" b="1" i="1" dirty="0" err="1" smtClean="0">
                <a:solidFill>
                  <a:srgbClr val="92D050"/>
                </a:solidFill>
              </a:rPr>
              <a:t>Fitness</a:t>
            </a:r>
            <a:r>
              <a:rPr lang="es-ES" sz="2000" b="1" i="1" dirty="0" smtClean="0">
                <a:solidFill>
                  <a:srgbClr val="92D050"/>
                </a:solidFill>
              </a:rPr>
              <a:t>:</a:t>
            </a:r>
            <a:r>
              <a:rPr lang="es-ES" sz="2000" dirty="0" smtClean="0">
                <a:solidFill>
                  <a:schemeClr val="tx1"/>
                </a:solidFill>
              </a:rPr>
              <a:t> </a:t>
            </a:r>
            <a:r>
              <a:rPr lang="es-ES" sz="2000" dirty="0" smtClean="0"/>
              <a:t>calidad del individuo. Propiedad del individuo.</a:t>
            </a:r>
          </a:p>
          <a:p>
            <a:pPr algn="just"/>
            <a:r>
              <a:rPr lang="es-ES" sz="2000" b="1" i="1" u="sng" dirty="0" smtClean="0">
                <a:solidFill>
                  <a:srgbClr val="92D050"/>
                </a:solidFill>
              </a:rPr>
              <a:t>Función de </a:t>
            </a:r>
            <a:r>
              <a:rPr lang="es-ES" sz="2000" b="1" i="1" u="sng" dirty="0" err="1" smtClean="0">
                <a:solidFill>
                  <a:srgbClr val="92D050"/>
                </a:solidFill>
              </a:rPr>
              <a:t>Fitness</a:t>
            </a:r>
            <a:r>
              <a:rPr lang="es-ES" sz="2000" b="1" i="1" dirty="0" smtClean="0">
                <a:solidFill>
                  <a:srgbClr val="92D050"/>
                </a:solidFill>
              </a:rPr>
              <a:t>:</a:t>
            </a:r>
            <a:r>
              <a:rPr lang="es-ES" sz="2000" dirty="0" smtClean="0">
                <a:solidFill>
                  <a:schemeClr val="tx1"/>
                </a:solidFill>
              </a:rPr>
              <a:t> </a:t>
            </a:r>
            <a:r>
              <a:rPr lang="es-ES" sz="2000" dirty="0"/>
              <a:t>p</a:t>
            </a:r>
            <a:r>
              <a:rPr lang="es-ES" sz="2000" dirty="0" smtClean="0"/>
              <a:t>roblema que queremos resolver.</a:t>
            </a:r>
          </a:p>
          <a:p>
            <a:pPr algn="just"/>
            <a:r>
              <a:rPr lang="es-ES" sz="2000" b="1" i="1" u="sng" dirty="0" smtClean="0">
                <a:solidFill>
                  <a:srgbClr val="92D050"/>
                </a:solidFill>
              </a:rPr>
              <a:t>Cromosoma</a:t>
            </a:r>
            <a:r>
              <a:rPr lang="es-ES" sz="2000" b="1" i="1" dirty="0" smtClean="0">
                <a:solidFill>
                  <a:srgbClr val="92D050"/>
                </a:solidFill>
              </a:rPr>
              <a:t>:</a:t>
            </a:r>
            <a:r>
              <a:rPr lang="es-ES" sz="2000" dirty="0" smtClean="0">
                <a:solidFill>
                  <a:schemeClr val="tx1"/>
                </a:solidFill>
              </a:rPr>
              <a:t> </a:t>
            </a:r>
            <a:r>
              <a:rPr lang="es-ES" sz="2000" dirty="0" smtClean="0"/>
              <a:t>estructura genética que representa al individuo. Variables de nuestro problema de optimización.</a:t>
            </a:r>
          </a:p>
          <a:p>
            <a:pPr algn="just"/>
            <a:r>
              <a:rPr lang="es-ES" sz="2000" b="1" i="1" u="sng" dirty="0" smtClean="0">
                <a:solidFill>
                  <a:srgbClr val="92D050"/>
                </a:solidFill>
              </a:rPr>
              <a:t>Gen</a:t>
            </a:r>
            <a:r>
              <a:rPr lang="es-ES" sz="2000" b="1" i="1" dirty="0" smtClean="0">
                <a:solidFill>
                  <a:srgbClr val="92D050"/>
                </a:solidFill>
              </a:rPr>
              <a:t>:</a:t>
            </a:r>
            <a:r>
              <a:rPr lang="es-ES" sz="2000" dirty="0" smtClean="0">
                <a:solidFill>
                  <a:schemeClr val="tx1"/>
                </a:solidFill>
              </a:rPr>
              <a:t> </a:t>
            </a:r>
            <a:r>
              <a:rPr lang="es-ES" sz="2000" dirty="0" smtClean="0"/>
              <a:t>posición en particular en la estructura cromosómica. Variable. </a:t>
            </a:r>
            <a:endParaRPr lang="en-US" sz="2000" dirty="0"/>
          </a:p>
          <a:p>
            <a:pPr algn="just"/>
            <a:r>
              <a:rPr lang="es-ES" sz="2000" b="1" i="1" u="sng" dirty="0" smtClean="0">
                <a:solidFill>
                  <a:srgbClr val="92D050"/>
                </a:solidFill>
              </a:rPr>
              <a:t>Operaciones genéticas</a:t>
            </a:r>
            <a:r>
              <a:rPr lang="es-ES" sz="2000" b="1" i="1" dirty="0" smtClean="0">
                <a:solidFill>
                  <a:srgbClr val="92D050"/>
                </a:solidFill>
              </a:rPr>
              <a:t>:</a:t>
            </a:r>
            <a:r>
              <a:rPr lang="es-ES" sz="2000" dirty="0" smtClean="0">
                <a:solidFill>
                  <a:schemeClr val="tx1"/>
                </a:solidFill>
              </a:rPr>
              <a:t> </a:t>
            </a:r>
            <a:r>
              <a:rPr lang="es-ES" sz="2000" dirty="0" smtClean="0"/>
              <a:t>operaciones (cruce y mutación) para generar nuevos individuos.</a:t>
            </a:r>
          </a:p>
          <a:p>
            <a:pPr algn="just"/>
            <a:r>
              <a:rPr lang="es-ES" sz="2000" b="1" i="1" u="sng" dirty="0" smtClean="0">
                <a:solidFill>
                  <a:srgbClr val="92D050"/>
                </a:solidFill>
              </a:rPr>
              <a:t>Selección</a:t>
            </a:r>
            <a:r>
              <a:rPr lang="es-ES" sz="2000" b="1" i="1" dirty="0" smtClean="0">
                <a:solidFill>
                  <a:srgbClr val="92D050"/>
                </a:solidFill>
              </a:rPr>
              <a:t>:</a:t>
            </a:r>
            <a:r>
              <a:rPr lang="es-ES" sz="2000" dirty="0" smtClean="0">
                <a:solidFill>
                  <a:schemeClr val="tx1"/>
                </a:solidFill>
              </a:rPr>
              <a:t> </a:t>
            </a:r>
            <a:r>
              <a:rPr lang="es-ES" sz="2000" dirty="0" smtClean="0"/>
              <a:t>selección de individuos normalmente basándonos en el </a:t>
            </a:r>
            <a:r>
              <a:rPr lang="es-ES" sz="2000" dirty="0" err="1" smtClean="0"/>
              <a:t>fitness</a:t>
            </a:r>
            <a:r>
              <a:rPr lang="es-ES" sz="2000" dirty="0" smtClean="0"/>
              <a:t>.</a:t>
            </a:r>
            <a:endParaRPr lang="es-ES" sz="2000" dirty="0"/>
          </a:p>
        </p:txBody>
      </p:sp>
    </p:spTree>
    <p:extLst>
      <p:ext uri="{BB962C8B-B14F-4D97-AF65-F5344CB8AC3E}">
        <p14:creationId xmlns:p14="http://schemas.microsoft.com/office/powerpoint/2010/main" val="413918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19817"/>
            <a:ext cx="8596668" cy="830396"/>
          </a:xfrm>
        </p:spPr>
        <p:txBody>
          <a:bodyPr/>
          <a:lstStyle/>
          <a:p>
            <a:r>
              <a:rPr lang="es-ES" dirty="0" smtClean="0"/>
              <a:t>Algoritmos genéticos - Ejemplo</a:t>
            </a:r>
            <a:endParaRPr lang="es-ES" dirty="0"/>
          </a:p>
        </p:txBody>
      </p:sp>
      <p:sp>
        <p:nvSpPr>
          <p:cNvPr id="7" name="Shape 34"/>
          <p:cNvSpPr txBox="1">
            <a:spLocks/>
          </p:cNvSpPr>
          <p:nvPr/>
        </p:nvSpPr>
        <p:spPr>
          <a:xfrm>
            <a:off x="647354" y="97740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Poblemas de las N reinas (“N queens”):</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591068" y="1936732"/>
            <a:ext cx="10260961" cy="2500357"/>
          </a:xfrm>
        </p:spPr>
        <p:txBody>
          <a:bodyPr>
            <a:noAutofit/>
          </a:bodyPr>
          <a:lstStyle/>
          <a:p>
            <a:pPr algn="just">
              <a:buFont typeface="Wingdings" panose="05000000000000000000" pitchFamily="2" charset="2"/>
              <a:buChar char="q"/>
            </a:pPr>
            <a:r>
              <a:rPr lang="es-ES" sz="2000" dirty="0" smtClean="0">
                <a:solidFill>
                  <a:schemeClr val="tx1"/>
                </a:solidFill>
              </a:rPr>
              <a:t>Problema de optimización combinatorio muy popular. </a:t>
            </a:r>
          </a:p>
          <a:p>
            <a:pPr algn="just">
              <a:buFont typeface="Wingdings" panose="05000000000000000000" pitchFamily="2" charset="2"/>
              <a:buChar char="q"/>
            </a:pPr>
            <a:r>
              <a:rPr lang="es-ES" sz="2000" dirty="0" smtClean="0">
                <a:solidFill>
                  <a:schemeClr val="tx1"/>
                </a:solidFill>
              </a:rPr>
              <a:t>Consiste en colocar N reinas en un tablero de ajedrez N x N, sin que ninguna reina</a:t>
            </a:r>
          </a:p>
          <a:p>
            <a:pPr marL="0" indent="0" algn="just">
              <a:buNone/>
            </a:pPr>
            <a:r>
              <a:rPr lang="es-ES" sz="2000" dirty="0">
                <a:solidFill>
                  <a:schemeClr val="tx1"/>
                </a:solidFill>
              </a:rPr>
              <a:t>a</a:t>
            </a:r>
            <a:r>
              <a:rPr lang="es-ES" sz="2000" dirty="0" smtClean="0">
                <a:solidFill>
                  <a:schemeClr val="tx1"/>
                </a:solidFill>
              </a:rPr>
              <a:t>taque a otra reina. </a:t>
            </a:r>
            <a:r>
              <a:rPr lang="es-ES" sz="2000" dirty="0" smtClean="0">
                <a:solidFill>
                  <a:schemeClr val="tx1"/>
                </a:solidFill>
                <a:sym typeface="Wingdings" panose="05000000000000000000" pitchFamily="2" charset="2"/>
              </a:rPr>
              <a:t> Conforme N se hace más grande es más complejo!</a:t>
            </a:r>
            <a:endParaRPr lang="es-ES" sz="2000" dirty="0">
              <a:solidFill>
                <a:schemeClr val="tx1"/>
              </a:solidFill>
            </a:endParaRPr>
          </a:p>
        </p:txBody>
      </p:sp>
      <p:pic>
        <p:nvPicPr>
          <p:cNvPr id="2050" name="Picture 2" descr="Image result for N queen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581" y="3472174"/>
            <a:ext cx="2958736" cy="295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96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19817"/>
            <a:ext cx="8596668" cy="830396"/>
          </a:xfrm>
        </p:spPr>
        <p:txBody>
          <a:bodyPr/>
          <a:lstStyle/>
          <a:p>
            <a:r>
              <a:rPr lang="es-ES" dirty="0" smtClean="0"/>
              <a:t>Algoritmos genéticos - Ejemplo</a:t>
            </a:r>
            <a:endParaRPr lang="es-ES" dirty="0"/>
          </a:p>
        </p:txBody>
      </p:sp>
      <p:sp>
        <p:nvSpPr>
          <p:cNvPr id="7" name="Shape 34"/>
          <p:cNvSpPr txBox="1">
            <a:spLocks/>
          </p:cNvSpPr>
          <p:nvPr/>
        </p:nvSpPr>
        <p:spPr>
          <a:xfrm>
            <a:off x="647354" y="97740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Resolución con algoritmo genético</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591068" y="1981702"/>
            <a:ext cx="10260961" cy="4224226"/>
          </a:xfrm>
        </p:spPr>
        <p:txBody>
          <a:bodyPr>
            <a:noAutofit/>
          </a:bodyPr>
          <a:lstStyle/>
          <a:p>
            <a:pPr algn="just">
              <a:buFont typeface="Wingdings" panose="05000000000000000000" pitchFamily="2" charset="2"/>
              <a:buChar char="q"/>
            </a:pPr>
            <a:r>
              <a:rPr lang="es-ES" sz="2000" dirty="0" smtClean="0">
                <a:solidFill>
                  <a:srgbClr val="00B050"/>
                </a:solidFill>
              </a:rPr>
              <a:t>Individuo:</a:t>
            </a:r>
            <a:r>
              <a:rPr lang="es-ES" sz="2000" dirty="0" smtClean="0">
                <a:solidFill>
                  <a:schemeClr val="tx1"/>
                </a:solidFill>
              </a:rPr>
              <a:t> Una lista de posiciones de las damas en el tablero. Sólo guardamos la</a:t>
            </a:r>
          </a:p>
          <a:p>
            <a:pPr marL="0" indent="0" algn="just">
              <a:buNone/>
            </a:pPr>
            <a:r>
              <a:rPr lang="es-ES" sz="2000" dirty="0" smtClean="0">
                <a:solidFill>
                  <a:schemeClr val="tx1"/>
                </a:solidFill>
              </a:rPr>
              <a:t>fila en la que está la reina, la columna coincide con el índice de la lista. Por lo que sólo hay una reina por columna (Simplificación). </a:t>
            </a:r>
          </a:p>
          <a:p>
            <a:pPr algn="just">
              <a:buFont typeface="Wingdings" panose="05000000000000000000" pitchFamily="2" charset="2"/>
              <a:buChar char="q"/>
            </a:pPr>
            <a:r>
              <a:rPr lang="es-ES" sz="2000" dirty="0" smtClean="0">
                <a:solidFill>
                  <a:srgbClr val="00B050"/>
                </a:solidFill>
              </a:rPr>
              <a:t>Selección:</a:t>
            </a:r>
            <a:r>
              <a:rPr lang="es-ES" sz="2000" dirty="0" smtClean="0">
                <a:solidFill>
                  <a:schemeClr val="tx1"/>
                </a:solidFill>
              </a:rPr>
              <a:t> mediante torneo.</a:t>
            </a:r>
          </a:p>
          <a:p>
            <a:pPr algn="just">
              <a:buFont typeface="Wingdings" panose="05000000000000000000" pitchFamily="2" charset="2"/>
              <a:buChar char="q"/>
            </a:pPr>
            <a:r>
              <a:rPr lang="es-ES" sz="2000" dirty="0" smtClean="0">
                <a:solidFill>
                  <a:srgbClr val="00B050"/>
                </a:solidFill>
              </a:rPr>
              <a:t>Crossover:</a:t>
            </a:r>
            <a:r>
              <a:rPr lang="es-ES" sz="2000" dirty="0" smtClean="0">
                <a:solidFill>
                  <a:schemeClr val="tx1"/>
                </a:solidFill>
              </a:rPr>
              <a:t> </a:t>
            </a:r>
            <a:r>
              <a:rPr lang="es-ES" sz="2000" dirty="0" err="1" smtClean="0">
                <a:solidFill>
                  <a:schemeClr val="tx1"/>
                </a:solidFill>
              </a:rPr>
              <a:t>PartiallyMatched</a:t>
            </a:r>
            <a:r>
              <a:rPr lang="es-ES" sz="2000" dirty="0" smtClean="0">
                <a:solidFill>
                  <a:schemeClr val="tx1"/>
                </a:solidFill>
              </a:rPr>
              <a:t> </a:t>
            </a:r>
            <a:r>
              <a:rPr lang="es-ES" sz="2000" dirty="0" smtClean="0">
                <a:solidFill>
                  <a:schemeClr val="tx1"/>
                </a:solidFill>
                <a:sym typeface="Wingdings" panose="05000000000000000000" pitchFamily="2" charset="2"/>
              </a:rPr>
              <a:t> Combinamos la información genética de dos individuos (“padres”) para crear dos individuos (“hijos”).</a:t>
            </a:r>
            <a:r>
              <a:rPr lang="es-ES" sz="2000" dirty="0" smtClean="0">
                <a:solidFill>
                  <a:schemeClr val="tx1"/>
                </a:solidFill>
              </a:rPr>
              <a:t> </a:t>
            </a:r>
          </a:p>
          <a:p>
            <a:pPr algn="just">
              <a:buFont typeface="Wingdings" panose="05000000000000000000" pitchFamily="2" charset="2"/>
              <a:buChar char="q"/>
            </a:pPr>
            <a:r>
              <a:rPr lang="es-ES" sz="2000" dirty="0" smtClean="0">
                <a:solidFill>
                  <a:srgbClr val="00B050"/>
                </a:solidFill>
              </a:rPr>
              <a:t>Mutación:</a:t>
            </a:r>
            <a:r>
              <a:rPr lang="es-ES" sz="2000" dirty="0" smtClean="0">
                <a:solidFill>
                  <a:schemeClr val="tx1"/>
                </a:solidFill>
              </a:rPr>
              <a:t>  Barajamos el contenido de la lista.</a:t>
            </a:r>
          </a:p>
          <a:p>
            <a:pPr algn="just">
              <a:buFont typeface="Wingdings" panose="05000000000000000000" pitchFamily="2" charset="2"/>
              <a:buChar char="q"/>
            </a:pPr>
            <a:r>
              <a:rPr lang="es-ES" sz="2000" b="1" dirty="0" smtClean="0">
                <a:solidFill>
                  <a:srgbClr val="00B050"/>
                </a:solidFill>
              </a:rPr>
              <a:t>Función de </a:t>
            </a:r>
            <a:r>
              <a:rPr lang="es-ES" sz="2000" b="1" dirty="0" err="1" smtClean="0">
                <a:solidFill>
                  <a:srgbClr val="00B050"/>
                </a:solidFill>
              </a:rPr>
              <a:t>fitness</a:t>
            </a:r>
            <a:r>
              <a:rPr lang="es-ES" sz="2000" b="1" dirty="0" smtClean="0">
                <a:solidFill>
                  <a:srgbClr val="00B050"/>
                </a:solidFill>
              </a:rPr>
              <a:t>: </a:t>
            </a:r>
            <a:r>
              <a:rPr lang="es-ES" sz="2000" dirty="0" smtClean="0">
                <a:solidFill>
                  <a:schemeClr val="tx1"/>
                </a:solidFill>
              </a:rPr>
              <a:t>Número de ataques entre reinas. Problema de optimización </a:t>
            </a:r>
            <a:r>
              <a:rPr lang="es-ES" sz="2000" dirty="0" smtClean="0">
                <a:solidFill>
                  <a:schemeClr val="tx1"/>
                </a:solidFill>
                <a:sym typeface="Wingdings" panose="05000000000000000000" pitchFamily="2" charset="2"/>
              </a:rPr>
              <a:t> Minimizar el número de ataques entre reinas.</a:t>
            </a:r>
            <a:endParaRPr lang="es-ES" sz="2000" dirty="0" smtClean="0">
              <a:solidFill>
                <a:schemeClr val="tx1"/>
              </a:solidFill>
            </a:endParaRPr>
          </a:p>
        </p:txBody>
      </p:sp>
    </p:spTree>
    <p:extLst>
      <p:ext uri="{BB962C8B-B14F-4D97-AF65-F5344CB8AC3E}">
        <p14:creationId xmlns:p14="http://schemas.microsoft.com/office/powerpoint/2010/main" val="3595275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19817"/>
            <a:ext cx="8596668" cy="830396"/>
          </a:xfrm>
        </p:spPr>
        <p:txBody>
          <a:bodyPr/>
          <a:lstStyle/>
          <a:p>
            <a:r>
              <a:rPr lang="es-ES" dirty="0" smtClean="0"/>
              <a:t>Algoritmos genéticos - Ejemplo</a:t>
            </a:r>
            <a:endParaRPr lang="es-ES" dirty="0"/>
          </a:p>
        </p:txBody>
      </p:sp>
      <p:sp>
        <p:nvSpPr>
          <p:cNvPr id="7" name="Shape 34"/>
          <p:cNvSpPr txBox="1">
            <a:spLocks/>
          </p:cNvSpPr>
          <p:nvPr/>
        </p:nvSpPr>
        <p:spPr>
          <a:xfrm>
            <a:off x="647354" y="97740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Función de fitness</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591068" y="1981702"/>
            <a:ext cx="10260961" cy="4224226"/>
          </a:xfrm>
        </p:spPr>
        <p:txBody>
          <a:bodyPr>
            <a:noAutofit/>
          </a:bodyPr>
          <a:lstStyle/>
          <a:p>
            <a:pPr algn="just">
              <a:buFont typeface="Wingdings" panose="05000000000000000000" pitchFamily="2" charset="2"/>
              <a:buChar char="q"/>
            </a:pPr>
            <a:r>
              <a:rPr lang="es-ES" sz="2000" dirty="0" smtClean="0">
                <a:solidFill>
                  <a:srgbClr val="00B050"/>
                </a:solidFill>
              </a:rPr>
              <a:t>Calculamos el número de reinas en cada </a:t>
            </a:r>
            <a:r>
              <a:rPr lang="es-ES" sz="2000" dirty="0" err="1" smtClean="0">
                <a:solidFill>
                  <a:srgbClr val="00B050"/>
                </a:solidFill>
              </a:rPr>
              <a:t>diagional</a:t>
            </a:r>
            <a:endParaRPr lang="es-ES" sz="2000" dirty="0">
              <a:solidFill>
                <a:srgbClr val="00B050"/>
              </a:solidFill>
            </a:endParaRPr>
          </a:p>
          <a:p>
            <a:pPr marL="0" indent="0" algn="just">
              <a:buNone/>
            </a:pPr>
            <a:r>
              <a:rPr lang="es-ES" sz="2000" dirty="0" smtClean="0">
                <a:solidFill>
                  <a:srgbClr val="00B050"/>
                </a:solidFill>
                <a:sym typeface="Wingdings" panose="05000000000000000000" pitchFamily="2" charset="2"/>
              </a:rPr>
              <a:t></a:t>
            </a:r>
            <a:r>
              <a:rPr lang="es-ES" dirty="0" smtClean="0">
                <a:solidFill>
                  <a:srgbClr val="00B050"/>
                </a:solidFill>
              </a:rPr>
              <a:t>Tenemos dos tipos de diagonales (</a:t>
            </a:r>
            <a:r>
              <a:rPr lang="es-ES" dirty="0" err="1" smtClean="0">
                <a:solidFill>
                  <a:srgbClr val="00B050"/>
                </a:solidFill>
              </a:rPr>
              <a:t>diagonal_izquierda_derecha</a:t>
            </a:r>
            <a:r>
              <a:rPr lang="es-ES" dirty="0" smtClean="0">
                <a:solidFill>
                  <a:srgbClr val="00B050"/>
                </a:solidFill>
              </a:rPr>
              <a:t>, </a:t>
            </a:r>
            <a:r>
              <a:rPr lang="es-ES" dirty="0" err="1" smtClean="0">
                <a:solidFill>
                  <a:srgbClr val="00B050"/>
                </a:solidFill>
              </a:rPr>
              <a:t>diagonal_derecha_izquierda</a:t>
            </a:r>
            <a:r>
              <a:rPr lang="es-ES" dirty="0" smtClean="0">
                <a:solidFill>
                  <a:srgbClr val="00B050"/>
                </a:solidFill>
              </a:rPr>
              <a:t>).</a:t>
            </a:r>
            <a:endParaRPr lang="es-ES" dirty="0" smtClean="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319" y="2968053"/>
            <a:ext cx="3592515" cy="362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4968584" y="3902227"/>
            <a:ext cx="4825360" cy="369332"/>
          </a:xfrm>
          <a:prstGeom prst="rect">
            <a:avLst/>
          </a:prstGeom>
          <a:noFill/>
        </p:spPr>
        <p:txBody>
          <a:bodyPr wrap="none" rtlCol="0">
            <a:spAutoFit/>
          </a:bodyPr>
          <a:lstStyle/>
          <a:p>
            <a:r>
              <a:rPr lang="en-US" dirty="0" err="1" smtClean="0">
                <a:solidFill>
                  <a:srgbClr val="00B0F0"/>
                </a:solidFill>
              </a:rPr>
              <a:t>diagonal_izquierda_derecha</a:t>
            </a:r>
            <a:r>
              <a:rPr lang="en-US" dirty="0" smtClean="0">
                <a:solidFill>
                  <a:srgbClr val="00B0F0"/>
                </a:solidFill>
              </a:rPr>
              <a:t> = </a:t>
            </a:r>
            <a:r>
              <a:rPr lang="en-US" dirty="0" smtClean="0"/>
              <a:t>fila + </a:t>
            </a:r>
            <a:r>
              <a:rPr lang="en-US" dirty="0" err="1" smtClean="0"/>
              <a:t>columna</a:t>
            </a:r>
            <a:endParaRPr lang="en-US" dirty="0"/>
          </a:p>
        </p:txBody>
      </p:sp>
    </p:spTree>
    <p:extLst>
      <p:ext uri="{BB962C8B-B14F-4D97-AF65-F5344CB8AC3E}">
        <p14:creationId xmlns:p14="http://schemas.microsoft.com/office/powerpoint/2010/main" val="2807363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19817"/>
            <a:ext cx="8596668" cy="830396"/>
          </a:xfrm>
        </p:spPr>
        <p:txBody>
          <a:bodyPr/>
          <a:lstStyle/>
          <a:p>
            <a:r>
              <a:rPr lang="es-ES" dirty="0" smtClean="0"/>
              <a:t>Algoritmos genéticos - Ejemplo</a:t>
            </a:r>
            <a:endParaRPr lang="es-ES" dirty="0"/>
          </a:p>
        </p:txBody>
      </p:sp>
      <p:sp>
        <p:nvSpPr>
          <p:cNvPr id="7" name="Shape 34"/>
          <p:cNvSpPr txBox="1">
            <a:spLocks/>
          </p:cNvSpPr>
          <p:nvPr/>
        </p:nvSpPr>
        <p:spPr>
          <a:xfrm>
            <a:off x="647354" y="97740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Función de fitness</a:t>
            </a:r>
            <a:endParaRPr lang="en" sz="2800" b="1" dirty="0">
              <a:solidFill>
                <a:schemeClr val="accent5">
                  <a:lumMod val="60000"/>
                  <a:lumOff val="40000"/>
                </a:schemeClr>
              </a:solidFill>
            </a:endParaRPr>
          </a:p>
        </p:txBody>
      </p:sp>
      <p:sp>
        <p:nvSpPr>
          <p:cNvPr id="9" name="Marcador de contenido 2"/>
          <p:cNvSpPr>
            <a:spLocks noGrp="1"/>
          </p:cNvSpPr>
          <p:nvPr>
            <p:ph idx="1"/>
          </p:nvPr>
        </p:nvSpPr>
        <p:spPr>
          <a:xfrm>
            <a:off x="591068" y="1981702"/>
            <a:ext cx="10260961" cy="4224226"/>
          </a:xfrm>
        </p:spPr>
        <p:txBody>
          <a:bodyPr>
            <a:noAutofit/>
          </a:bodyPr>
          <a:lstStyle/>
          <a:p>
            <a:pPr algn="just">
              <a:buFont typeface="Wingdings" panose="05000000000000000000" pitchFamily="2" charset="2"/>
              <a:buChar char="q"/>
            </a:pPr>
            <a:r>
              <a:rPr lang="es-ES" sz="2000" dirty="0" smtClean="0">
                <a:solidFill>
                  <a:srgbClr val="00B050"/>
                </a:solidFill>
              </a:rPr>
              <a:t>Calculamos el número de reinas en cada </a:t>
            </a:r>
            <a:r>
              <a:rPr lang="es-ES" sz="2000" dirty="0" err="1" smtClean="0">
                <a:solidFill>
                  <a:srgbClr val="00B050"/>
                </a:solidFill>
              </a:rPr>
              <a:t>diagional</a:t>
            </a:r>
            <a:endParaRPr lang="es-ES" sz="2000" dirty="0">
              <a:solidFill>
                <a:srgbClr val="00B050"/>
              </a:solidFill>
            </a:endParaRPr>
          </a:p>
          <a:p>
            <a:pPr marL="0" indent="0" algn="just">
              <a:buNone/>
            </a:pPr>
            <a:r>
              <a:rPr lang="es-ES" sz="2000" dirty="0" smtClean="0">
                <a:solidFill>
                  <a:srgbClr val="00B050"/>
                </a:solidFill>
                <a:sym typeface="Wingdings" panose="05000000000000000000" pitchFamily="2" charset="2"/>
              </a:rPr>
              <a:t></a:t>
            </a:r>
            <a:r>
              <a:rPr lang="es-ES" dirty="0" smtClean="0">
                <a:solidFill>
                  <a:srgbClr val="00B050"/>
                </a:solidFill>
              </a:rPr>
              <a:t>Tenemos dos tipos de diagonales (</a:t>
            </a:r>
            <a:r>
              <a:rPr lang="es-ES" dirty="0" err="1" smtClean="0">
                <a:solidFill>
                  <a:srgbClr val="00B050"/>
                </a:solidFill>
              </a:rPr>
              <a:t>diagonal_izquierda_derecha</a:t>
            </a:r>
            <a:r>
              <a:rPr lang="es-ES" dirty="0" smtClean="0">
                <a:solidFill>
                  <a:srgbClr val="00B050"/>
                </a:solidFill>
              </a:rPr>
              <a:t>, </a:t>
            </a:r>
            <a:r>
              <a:rPr lang="es-ES" dirty="0" err="1" smtClean="0">
                <a:solidFill>
                  <a:srgbClr val="00B050"/>
                </a:solidFill>
              </a:rPr>
              <a:t>diagonal_derecha_izquierda</a:t>
            </a:r>
            <a:r>
              <a:rPr lang="es-ES" dirty="0" smtClean="0">
                <a:solidFill>
                  <a:srgbClr val="00B050"/>
                </a:solidFill>
              </a:rPr>
              <a:t>).</a:t>
            </a:r>
            <a:endParaRPr lang="es-ES" dirty="0" smtClean="0">
              <a:solidFill>
                <a:schemeClr val="tx1"/>
              </a:solidFill>
            </a:endParaRPr>
          </a:p>
        </p:txBody>
      </p:sp>
      <p:sp>
        <p:nvSpPr>
          <p:cNvPr id="3" name="2 CuadroTexto"/>
          <p:cNvSpPr txBox="1"/>
          <p:nvPr/>
        </p:nvSpPr>
        <p:spPr>
          <a:xfrm>
            <a:off x="4968584" y="3902227"/>
            <a:ext cx="5373587" cy="369332"/>
          </a:xfrm>
          <a:prstGeom prst="rect">
            <a:avLst/>
          </a:prstGeom>
          <a:noFill/>
        </p:spPr>
        <p:txBody>
          <a:bodyPr wrap="none" rtlCol="0">
            <a:spAutoFit/>
          </a:bodyPr>
          <a:lstStyle/>
          <a:p>
            <a:r>
              <a:rPr lang="en-US" dirty="0" err="1" smtClean="0">
                <a:solidFill>
                  <a:srgbClr val="FF0000"/>
                </a:solidFill>
              </a:rPr>
              <a:t>diagonal_derecha_izquierda</a:t>
            </a:r>
            <a:r>
              <a:rPr lang="en-US" dirty="0" smtClean="0">
                <a:solidFill>
                  <a:srgbClr val="00B0F0"/>
                </a:solidFill>
              </a:rPr>
              <a:t> = </a:t>
            </a:r>
            <a:r>
              <a:rPr lang="en-US" dirty="0" smtClean="0"/>
              <a:t>size-1-columna+fila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07" y="2983043"/>
            <a:ext cx="3622230" cy="3654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7956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19817"/>
            <a:ext cx="8596668" cy="830396"/>
          </a:xfrm>
        </p:spPr>
        <p:txBody>
          <a:bodyPr/>
          <a:lstStyle/>
          <a:p>
            <a:r>
              <a:rPr lang="es-ES" dirty="0" smtClean="0"/>
              <a:t>Algoritmos genéticos - Ejemplo</a:t>
            </a:r>
            <a:endParaRPr lang="es-ES" dirty="0"/>
          </a:p>
        </p:txBody>
      </p:sp>
      <p:sp>
        <p:nvSpPr>
          <p:cNvPr id="7" name="Shape 34"/>
          <p:cNvSpPr txBox="1">
            <a:spLocks/>
          </p:cNvSpPr>
          <p:nvPr/>
        </p:nvSpPr>
        <p:spPr>
          <a:xfrm>
            <a:off x="647354" y="977407"/>
            <a:ext cx="8882302" cy="803489"/>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800" b="1" dirty="0" smtClean="0">
                <a:solidFill>
                  <a:schemeClr val="accent5">
                    <a:lumMod val="60000"/>
                    <a:lumOff val="40000"/>
                  </a:schemeClr>
                </a:solidFill>
              </a:rPr>
              <a:t>Solución</a:t>
            </a:r>
            <a:endParaRPr lang="en" sz="2800" b="1" dirty="0">
              <a:solidFill>
                <a:schemeClr val="accent5">
                  <a:lumMod val="60000"/>
                  <a:lumOff val="40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108" y="1765905"/>
            <a:ext cx="6314285" cy="485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45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37256"/>
            <a:ext cx="8596668" cy="1320800"/>
          </a:xfrm>
        </p:spPr>
        <p:txBody>
          <a:bodyPr/>
          <a:lstStyle/>
          <a:p>
            <a:r>
              <a:rPr lang="es-ES" b="1" dirty="0" smtClean="0"/>
              <a:t>Fechas importantes</a:t>
            </a:r>
            <a:endParaRPr lang="es-ES" b="1" dirty="0"/>
          </a:p>
        </p:txBody>
      </p:sp>
      <p:sp>
        <p:nvSpPr>
          <p:cNvPr id="3" name="Marcador de contenido 2"/>
          <p:cNvSpPr>
            <a:spLocks noGrp="1"/>
          </p:cNvSpPr>
          <p:nvPr>
            <p:ph idx="1"/>
          </p:nvPr>
        </p:nvSpPr>
        <p:spPr>
          <a:xfrm>
            <a:off x="677334" y="1728607"/>
            <a:ext cx="9321105" cy="3278108"/>
          </a:xfrm>
        </p:spPr>
        <p:txBody>
          <a:bodyPr>
            <a:normAutofit fontScale="85000" lnSpcReduction="20000"/>
          </a:bodyPr>
          <a:lstStyle/>
          <a:p>
            <a:r>
              <a:rPr lang="es-ES" sz="2800" b="1" u="sng" dirty="0" smtClean="0">
                <a:solidFill>
                  <a:schemeClr val="accent2"/>
                </a:solidFill>
              </a:rPr>
              <a:t>Preinscripción:</a:t>
            </a:r>
            <a:r>
              <a:rPr lang="es-ES" sz="2800" dirty="0" smtClean="0"/>
              <a:t> </a:t>
            </a:r>
            <a:r>
              <a:rPr lang="es-ES" sz="2800" dirty="0"/>
              <a:t> </a:t>
            </a:r>
            <a:r>
              <a:rPr lang="es-ES" sz="2800" dirty="0" smtClean="0"/>
              <a:t>Abierto hasta el 20 Junio.</a:t>
            </a:r>
            <a:endParaRPr lang="es-ES" sz="2800" dirty="0"/>
          </a:p>
          <a:p>
            <a:endParaRPr lang="es-ES" sz="2400" b="1" u="sng" dirty="0" smtClean="0"/>
          </a:p>
          <a:p>
            <a:r>
              <a:rPr lang="es-ES" sz="2800" b="1" u="sng" dirty="0" smtClean="0">
                <a:solidFill>
                  <a:schemeClr val="accent2"/>
                </a:solidFill>
              </a:rPr>
              <a:t>Matrícula:</a:t>
            </a:r>
            <a:r>
              <a:rPr lang="es-ES" sz="2800" dirty="0" smtClean="0">
                <a:solidFill>
                  <a:schemeClr val="accent2"/>
                </a:solidFill>
              </a:rPr>
              <a:t> </a:t>
            </a:r>
            <a:r>
              <a:rPr lang="es-ES" sz="2800" dirty="0"/>
              <a:t>Del 1 al 20 de Junio</a:t>
            </a:r>
            <a:r>
              <a:rPr lang="es-ES" sz="2800" dirty="0" smtClean="0"/>
              <a:t>.</a:t>
            </a:r>
          </a:p>
          <a:p>
            <a:endParaRPr lang="es-ES" sz="2800" dirty="0"/>
          </a:p>
          <a:p>
            <a:r>
              <a:rPr lang="es-ES" sz="2800" b="1" dirty="0">
                <a:solidFill>
                  <a:srgbClr val="00B050"/>
                </a:solidFill>
              </a:rPr>
              <a:t>¿Cómo lo hago?</a:t>
            </a:r>
          </a:p>
          <a:p>
            <a:pPr marL="0" indent="0">
              <a:buNone/>
            </a:pPr>
            <a:endParaRPr lang="es-ES" sz="3200" b="1" dirty="0">
              <a:solidFill>
                <a:srgbClr val="00B050"/>
              </a:solidFill>
            </a:endParaRPr>
          </a:p>
          <a:p>
            <a:pPr marL="0" indent="0">
              <a:buNone/>
            </a:pPr>
            <a:r>
              <a:rPr lang="es-ES" sz="2400" dirty="0">
                <a:solidFill>
                  <a:srgbClr val="00B050"/>
                </a:solidFill>
                <a:hlinkClick r:id="rId2"/>
              </a:rPr>
              <a:t>http://www.cfp.us.es/cursos/fc/python-machine-learning-optimizacion-y-aplicaciones/3315</a:t>
            </a:r>
            <a:endParaRPr lang="es-ES" sz="2400" dirty="0">
              <a:solidFill>
                <a:srgbClr val="00B050"/>
              </a:solidFill>
            </a:endParaRPr>
          </a:p>
          <a:p>
            <a:endParaRPr lang="es-ES" sz="2800" dirty="0"/>
          </a:p>
          <a:p>
            <a:endParaRPr lang="es-ES" sz="2400" dirty="0"/>
          </a:p>
          <a:p>
            <a:pPr marL="0" indent="0">
              <a:buNone/>
            </a:pPr>
            <a:endParaRPr lang="es-ES" sz="2400" dirty="0" smtClean="0"/>
          </a:p>
        </p:txBody>
      </p:sp>
    </p:spTree>
    <p:extLst>
      <p:ext uri="{BB962C8B-B14F-4D97-AF65-F5344CB8AC3E}">
        <p14:creationId xmlns:p14="http://schemas.microsoft.com/office/powerpoint/2010/main" val="3526327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37256"/>
            <a:ext cx="8596668" cy="1320800"/>
          </a:xfrm>
        </p:spPr>
        <p:txBody>
          <a:bodyPr/>
          <a:lstStyle/>
          <a:p>
            <a:r>
              <a:rPr lang="es-ES" b="1" dirty="0" smtClean="0"/>
              <a:t>Horarios (Septiembre y Octubre)</a:t>
            </a:r>
            <a:endParaRPr lang="es-ES" b="1" dirty="0"/>
          </a:p>
        </p:txBody>
      </p:sp>
      <p:sp>
        <p:nvSpPr>
          <p:cNvPr id="3" name="Marcador de contenido 2"/>
          <p:cNvSpPr>
            <a:spLocks noGrp="1"/>
          </p:cNvSpPr>
          <p:nvPr>
            <p:ph idx="1"/>
          </p:nvPr>
        </p:nvSpPr>
        <p:spPr>
          <a:xfrm>
            <a:off x="677334" y="1728606"/>
            <a:ext cx="9785800" cy="4357401"/>
          </a:xfrm>
        </p:spPr>
        <p:txBody>
          <a:bodyPr>
            <a:normAutofit fontScale="85000" lnSpcReduction="20000"/>
          </a:bodyPr>
          <a:lstStyle/>
          <a:p>
            <a:r>
              <a:rPr lang="es-ES" sz="2800" b="1" u="sng" dirty="0" smtClean="0">
                <a:solidFill>
                  <a:schemeClr val="accent2"/>
                </a:solidFill>
              </a:rPr>
              <a:t>Módulo 1:</a:t>
            </a:r>
            <a:r>
              <a:rPr lang="es-ES" sz="2800" dirty="0" smtClean="0"/>
              <a:t> </a:t>
            </a:r>
            <a:r>
              <a:rPr lang="es-ES" sz="2800" dirty="0"/>
              <a:t> 13/09/2017 - </a:t>
            </a:r>
            <a:r>
              <a:rPr lang="es-ES" sz="2800" dirty="0" smtClean="0"/>
              <a:t>21/09/2017, Miércoles, Jueves y Viernes de 16:00 – 20:00 horas.</a:t>
            </a:r>
            <a:endParaRPr lang="es-ES" sz="2800" dirty="0"/>
          </a:p>
          <a:p>
            <a:endParaRPr lang="es-ES" sz="2400" b="1" u="sng" dirty="0" smtClean="0"/>
          </a:p>
          <a:p>
            <a:r>
              <a:rPr lang="es-ES" sz="2800" b="1" u="sng" dirty="0">
                <a:solidFill>
                  <a:schemeClr val="accent2"/>
                </a:solidFill>
              </a:rPr>
              <a:t>Módulo </a:t>
            </a:r>
            <a:r>
              <a:rPr lang="es-ES" sz="2800" b="1" u="sng" dirty="0" smtClean="0">
                <a:solidFill>
                  <a:schemeClr val="accent2"/>
                </a:solidFill>
              </a:rPr>
              <a:t>2:</a:t>
            </a:r>
            <a:r>
              <a:rPr lang="es-ES" sz="2800" dirty="0" smtClean="0"/>
              <a:t> </a:t>
            </a:r>
            <a:r>
              <a:rPr lang="es-ES" sz="2800" dirty="0"/>
              <a:t> 22/09/2017 - 04/10/2017, Miércoles, Jueves y Viernes de 16:00 – 20:00 horas</a:t>
            </a:r>
            <a:r>
              <a:rPr lang="es-ES" sz="2800" dirty="0" smtClean="0"/>
              <a:t>.</a:t>
            </a:r>
          </a:p>
          <a:p>
            <a:endParaRPr lang="es-ES" sz="2800" dirty="0"/>
          </a:p>
          <a:p>
            <a:r>
              <a:rPr lang="es-ES" sz="2800" b="1" u="sng" dirty="0">
                <a:solidFill>
                  <a:schemeClr val="accent2"/>
                </a:solidFill>
              </a:rPr>
              <a:t>Módulo </a:t>
            </a:r>
            <a:r>
              <a:rPr lang="es-ES" sz="2800" b="1" u="sng" dirty="0" smtClean="0">
                <a:solidFill>
                  <a:schemeClr val="accent2"/>
                </a:solidFill>
              </a:rPr>
              <a:t>3:</a:t>
            </a:r>
            <a:r>
              <a:rPr lang="es-ES" sz="2800" dirty="0" smtClean="0"/>
              <a:t> </a:t>
            </a:r>
            <a:r>
              <a:rPr lang="es-ES" sz="2800" dirty="0"/>
              <a:t> 05/10/2017 - 18/10/2017, Miércoles, Jueves y Viernes de 16:00 – 20:00 horas</a:t>
            </a:r>
            <a:r>
              <a:rPr lang="es-ES" sz="2800" dirty="0" smtClean="0"/>
              <a:t>.</a:t>
            </a:r>
          </a:p>
          <a:p>
            <a:endParaRPr lang="es-ES" sz="2800" dirty="0"/>
          </a:p>
          <a:p>
            <a:r>
              <a:rPr lang="es-ES" sz="2800" b="1" u="sng" dirty="0">
                <a:solidFill>
                  <a:schemeClr val="accent2"/>
                </a:solidFill>
              </a:rPr>
              <a:t>Módulo 4</a:t>
            </a:r>
            <a:r>
              <a:rPr lang="es-ES" sz="2800" b="1" u="sng" dirty="0" smtClean="0">
                <a:solidFill>
                  <a:schemeClr val="accent2"/>
                </a:solidFill>
              </a:rPr>
              <a:t>:</a:t>
            </a:r>
            <a:r>
              <a:rPr lang="es-ES" sz="2800" dirty="0">
                <a:solidFill>
                  <a:schemeClr val="accent2"/>
                </a:solidFill>
              </a:rPr>
              <a:t> </a:t>
            </a:r>
            <a:r>
              <a:rPr lang="es-ES" sz="2800" dirty="0"/>
              <a:t>19/10/2017 - </a:t>
            </a:r>
            <a:r>
              <a:rPr lang="es-ES" sz="2800" dirty="0" smtClean="0"/>
              <a:t>27/10/2017, </a:t>
            </a:r>
            <a:r>
              <a:rPr lang="es-ES" sz="2800" dirty="0"/>
              <a:t>Miércoles, Jueves y Viernes de 16:00 – 20:00 horas.</a:t>
            </a:r>
          </a:p>
          <a:p>
            <a:endParaRPr lang="es-ES" sz="2800" dirty="0"/>
          </a:p>
          <a:p>
            <a:endParaRPr lang="es-ES" sz="2400" dirty="0"/>
          </a:p>
          <a:p>
            <a:pPr marL="0" indent="0">
              <a:buNone/>
            </a:pPr>
            <a:endParaRPr lang="es-ES" sz="2400" dirty="0" smtClean="0"/>
          </a:p>
        </p:txBody>
      </p:sp>
    </p:spTree>
    <p:extLst>
      <p:ext uri="{BB962C8B-B14F-4D97-AF65-F5344CB8AC3E}">
        <p14:creationId xmlns:p14="http://schemas.microsoft.com/office/powerpoint/2010/main" val="1771329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7395" y="637256"/>
            <a:ext cx="8596668" cy="1320800"/>
          </a:xfrm>
        </p:spPr>
        <p:txBody>
          <a:bodyPr/>
          <a:lstStyle/>
          <a:p>
            <a:r>
              <a:rPr lang="es-ES" b="1" dirty="0" smtClean="0"/>
              <a:t>Módulo I: Conceptos básico Python</a:t>
            </a:r>
            <a:endParaRPr lang="es-E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79" y="1543987"/>
            <a:ext cx="10988626" cy="4137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079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485" y="742186"/>
            <a:ext cx="8596668" cy="1320800"/>
          </a:xfrm>
        </p:spPr>
        <p:txBody>
          <a:bodyPr/>
          <a:lstStyle/>
          <a:p>
            <a:r>
              <a:rPr lang="es-ES" b="1" dirty="0" smtClean="0"/>
              <a:t>Módulo 2: Machine </a:t>
            </a:r>
            <a:r>
              <a:rPr lang="es-ES" b="1" dirty="0" err="1" smtClean="0"/>
              <a:t>Learning</a:t>
            </a:r>
            <a:endParaRPr lang="es-E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7" y="2086833"/>
            <a:ext cx="11422107" cy="196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789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485" y="742186"/>
            <a:ext cx="8596668" cy="1320800"/>
          </a:xfrm>
        </p:spPr>
        <p:txBody>
          <a:bodyPr/>
          <a:lstStyle/>
          <a:p>
            <a:r>
              <a:rPr lang="es-ES" b="1" dirty="0" smtClean="0"/>
              <a:t>Módulo 3: Optimización</a:t>
            </a:r>
            <a:endParaRPr lang="es-E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5" y="1843556"/>
            <a:ext cx="10872456" cy="3324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835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485" y="742186"/>
            <a:ext cx="8596668" cy="1320800"/>
          </a:xfrm>
        </p:spPr>
        <p:txBody>
          <a:bodyPr/>
          <a:lstStyle/>
          <a:p>
            <a:r>
              <a:rPr lang="es-ES" b="1" dirty="0" smtClean="0"/>
              <a:t>Módulo 4: Aplicaciones</a:t>
            </a:r>
            <a:endParaRPr lang="es-E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38" y="2398270"/>
            <a:ext cx="9702550" cy="2113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292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2325" y="464807"/>
            <a:ext cx="8596668" cy="1320800"/>
          </a:xfrm>
        </p:spPr>
        <p:txBody>
          <a:bodyPr/>
          <a:lstStyle/>
          <a:p>
            <a:r>
              <a:rPr lang="es-ES" dirty="0" smtClean="0"/>
              <a:t>Introducción a Python</a:t>
            </a:r>
            <a:endParaRPr lang="es-ES" dirty="0"/>
          </a:p>
        </p:txBody>
      </p:sp>
      <p:sp>
        <p:nvSpPr>
          <p:cNvPr id="3" name="Marcador de contenido 2"/>
          <p:cNvSpPr>
            <a:spLocks noGrp="1"/>
          </p:cNvSpPr>
          <p:nvPr>
            <p:ph idx="1"/>
          </p:nvPr>
        </p:nvSpPr>
        <p:spPr>
          <a:xfrm>
            <a:off x="677334" y="1428815"/>
            <a:ext cx="8933197" cy="4837078"/>
          </a:xfrm>
        </p:spPr>
        <p:txBody>
          <a:bodyPr>
            <a:normAutofit fontScale="85000" lnSpcReduction="20000"/>
          </a:bodyPr>
          <a:lstStyle/>
          <a:p>
            <a:pPr marL="0" indent="0">
              <a:buNone/>
            </a:pPr>
            <a:r>
              <a:rPr lang="es-ES" sz="2800" b="1" u="sng" dirty="0" smtClean="0"/>
              <a:t>CONSIDERACIONES PREVIAS:</a:t>
            </a:r>
          </a:p>
          <a:p>
            <a:pPr algn="just"/>
            <a:r>
              <a:rPr lang="es-ES" sz="2100" dirty="0" smtClean="0"/>
              <a:t>Creado en </a:t>
            </a:r>
            <a:r>
              <a:rPr lang="es-ES" sz="2100" dirty="0"/>
              <a:t>los años 90s </a:t>
            </a:r>
            <a:r>
              <a:rPr lang="es-ES" sz="2100" dirty="0" smtClean="0"/>
              <a:t>por el holandés </a:t>
            </a:r>
            <a:r>
              <a:rPr lang="es-ES" sz="2100" b="1" dirty="0"/>
              <a:t>Guido van </a:t>
            </a:r>
            <a:r>
              <a:rPr lang="es-ES" sz="2100" b="1" dirty="0" err="1" smtClean="0"/>
              <a:t>Rossum</a:t>
            </a:r>
            <a:r>
              <a:rPr lang="es-ES" sz="2100" dirty="0" smtClean="0"/>
              <a:t>. El nombre se debe al grupo de humoristas </a:t>
            </a:r>
            <a:r>
              <a:rPr lang="es-ES" sz="2100" b="1" i="1" dirty="0" err="1"/>
              <a:t>Monty</a:t>
            </a:r>
            <a:r>
              <a:rPr lang="es-ES" sz="2100" b="1" i="1" dirty="0"/>
              <a:t> </a:t>
            </a:r>
            <a:r>
              <a:rPr lang="es-ES" sz="2100" b="1" i="1" dirty="0" smtClean="0"/>
              <a:t>Python</a:t>
            </a:r>
            <a:r>
              <a:rPr lang="es-ES" sz="2100" dirty="0" smtClean="0"/>
              <a:t>.</a:t>
            </a:r>
            <a:endParaRPr lang="es-ES" sz="2100" dirty="0"/>
          </a:p>
          <a:p>
            <a:pPr algn="just"/>
            <a:r>
              <a:rPr lang="es-ES" sz="2100" dirty="0" smtClean="0"/>
              <a:t>Python es un lenguaje de </a:t>
            </a:r>
            <a:r>
              <a:rPr lang="es-ES" sz="2100" b="1" dirty="0" smtClean="0"/>
              <a:t>programación interpretado </a:t>
            </a:r>
            <a:r>
              <a:rPr lang="es-ES" sz="2100" dirty="0" smtClean="0"/>
              <a:t>(Lenguajes interpretados Vs Lenguajes compilados).</a:t>
            </a:r>
          </a:p>
          <a:p>
            <a:pPr lvl="1" algn="just"/>
            <a:r>
              <a:rPr lang="es-ES" sz="2100" dirty="0" smtClean="0"/>
              <a:t>C es un lenguaje compilado </a:t>
            </a:r>
            <a:r>
              <a:rPr lang="es-ES" sz="2100" dirty="0" smtClean="0">
                <a:sym typeface="Wingdings" panose="05000000000000000000" pitchFamily="2" charset="2"/>
              </a:rPr>
              <a:t> Errores en tiempo de compilación.</a:t>
            </a:r>
          </a:p>
          <a:p>
            <a:pPr lvl="1" algn="just"/>
            <a:r>
              <a:rPr lang="es-ES" sz="2100" dirty="0" smtClean="0">
                <a:sym typeface="Wingdings" panose="05000000000000000000" pitchFamily="2" charset="2"/>
              </a:rPr>
              <a:t>Python  Los errores saltan en tiempo de ejecución.</a:t>
            </a:r>
          </a:p>
          <a:p>
            <a:pPr algn="just"/>
            <a:r>
              <a:rPr lang="es-ES" sz="2100" dirty="0" smtClean="0">
                <a:sym typeface="Wingdings" panose="05000000000000000000" pitchFamily="2" charset="2"/>
              </a:rPr>
              <a:t>Lenguaje multiplataforma (Windows, Linux, Mac)  La distribuciones de Linux suelen venir con el interprete de Python ya incorporado.</a:t>
            </a:r>
          </a:p>
          <a:p>
            <a:pPr algn="just"/>
            <a:r>
              <a:rPr lang="es-ES" sz="2100" b="1" dirty="0" smtClean="0">
                <a:sym typeface="Wingdings" panose="05000000000000000000" pitchFamily="2" charset="2"/>
              </a:rPr>
              <a:t>Open </a:t>
            </a:r>
            <a:r>
              <a:rPr lang="es-ES" sz="2100" b="1" dirty="0" err="1" smtClean="0">
                <a:sym typeface="Wingdings" panose="05000000000000000000" pitchFamily="2" charset="2"/>
              </a:rPr>
              <a:t>source</a:t>
            </a:r>
            <a:r>
              <a:rPr lang="es-ES" sz="2100" b="1" dirty="0" smtClean="0">
                <a:sym typeface="Wingdings" panose="05000000000000000000" pitchFamily="2" charset="2"/>
              </a:rPr>
              <a:t> </a:t>
            </a:r>
            <a:r>
              <a:rPr lang="es-ES" sz="2100" dirty="0" smtClean="0">
                <a:sym typeface="Wingdings" panose="05000000000000000000" pitchFamily="2" charset="2"/>
              </a:rPr>
              <a:t>(gratis).</a:t>
            </a:r>
          </a:p>
          <a:p>
            <a:pPr algn="just"/>
            <a:r>
              <a:rPr lang="es-ES" sz="2100" dirty="0" smtClean="0">
                <a:sym typeface="Wingdings" panose="05000000000000000000" pitchFamily="2" charset="2"/>
              </a:rPr>
              <a:t> Está ganando mucha importancia en los último años (diseños web y análisis de datos). </a:t>
            </a:r>
            <a:r>
              <a:rPr lang="es-ES" sz="2100" b="1" u="sng" dirty="0" smtClean="0">
                <a:sym typeface="Wingdings" panose="05000000000000000000" pitchFamily="2" charset="2"/>
              </a:rPr>
              <a:t>Machine </a:t>
            </a:r>
            <a:r>
              <a:rPr lang="es-ES" sz="2100" b="1" u="sng" dirty="0" err="1" smtClean="0">
                <a:sym typeface="Wingdings" panose="05000000000000000000" pitchFamily="2" charset="2"/>
              </a:rPr>
              <a:t>Learning</a:t>
            </a:r>
            <a:r>
              <a:rPr lang="es-ES" sz="2100" b="1" u="sng" dirty="0" smtClean="0">
                <a:sym typeface="Wingdings" panose="05000000000000000000" pitchFamily="2" charset="2"/>
              </a:rPr>
              <a:t>, Big Data, Deep </a:t>
            </a:r>
            <a:r>
              <a:rPr lang="es-ES" sz="2100" b="1" u="sng" dirty="0" err="1" smtClean="0">
                <a:sym typeface="Wingdings" panose="05000000000000000000" pitchFamily="2" charset="2"/>
              </a:rPr>
              <a:t>Learning</a:t>
            </a:r>
            <a:r>
              <a:rPr lang="es-ES" sz="2100" b="1" u="sng" dirty="0" smtClean="0">
                <a:sym typeface="Wingdings" panose="05000000000000000000" pitchFamily="2" charset="2"/>
              </a:rPr>
              <a:t>, Artificial </a:t>
            </a:r>
            <a:r>
              <a:rPr lang="es-ES" sz="2100" b="1" u="sng" dirty="0" err="1" smtClean="0">
                <a:sym typeface="Wingdings" panose="05000000000000000000" pitchFamily="2" charset="2"/>
              </a:rPr>
              <a:t>Intellingence</a:t>
            </a:r>
            <a:r>
              <a:rPr lang="es-ES" sz="2100" dirty="0" smtClean="0">
                <a:sym typeface="Wingdings" panose="05000000000000000000" pitchFamily="2" charset="2"/>
              </a:rPr>
              <a:t>.</a:t>
            </a:r>
          </a:p>
          <a:p>
            <a:pPr algn="just"/>
            <a:r>
              <a:rPr lang="es-ES" sz="2100" dirty="0" smtClean="0">
                <a:sym typeface="Wingdings" panose="05000000000000000000" pitchFamily="2" charset="2"/>
              </a:rPr>
              <a:t>Nosotros vamos a trabajar con la </a:t>
            </a:r>
            <a:r>
              <a:rPr lang="es-ES" sz="2100" b="1" dirty="0" smtClean="0">
                <a:sym typeface="Wingdings" panose="05000000000000000000" pitchFamily="2" charset="2"/>
              </a:rPr>
              <a:t>versión 2.7 de Python </a:t>
            </a:r>
            <a:r>
              <a:rPr lang="es-ES" sz="2100" dirty="0" smtClean="0">
                <a:sym typeface="Wingdings" panose="05000000000000000000" pitchFamily="2" charset="2"/>
              </a:rPr>
              <a:t>(Aunque hay versiones superiores, ésta es aun la más utilizada). Todas las versiones de Python 2.x son compatibles, hubo un salto con Python 3.x en el que ciertos métodos no son compatibles con Python 2.x.  </a:t>
            </a:r>
            <a:endParaRPr lang="es-ES" sz="2100" dirty="0">
              <a:sym typeface="Wingdings" panose="05000000000000000000" pitchFamily="2" charset="2"/>
            </a:endParaRPr>
          </a:p>
        </p:txBody>
      </p:sp>
      <p:pic>
        <p:nvPicPr>
          <p:cNvPr id="6" name="5 Imagen" descr="Image result for Guido van Ross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755" y="2014771"/>
            <a:ext cx="1485900" cy="2228850"/>
          </a:xfrm>
          <a:prstGeom prst="rect">
            <a:avLst/>
          </a:prstGeom>
          <a:noFill/>
          <a:ln>
            <a:noFill/>
          </a:ln>
        </p:spPr>
      </p:pic>
    </p:spTree>
    <p:extLst>
      <p:ext uri="{BB962C8B-B14F-4D97-AF65-F5344CB8AC3E}">
        <p14:creationId xmlns:p14="http://schemas.microsoft.com/office/powerpoint/2010/main" val="2490557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20361</TotalTime>
  <Words>1002</Words>
  <Application>Microsoft Office PowerPoint</Application>
  <PresentationFormat>Personalizado</PresentationFormat>
  <Paragraphs>174</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Faceta</vt:lpstr>
      <vt:lpstr>Presentación de PowerPoint</vt:lpstr>
      <vt:lpstr>Módulos del Curso</vt:lpstr>
      <vt:lpstr>Fechas importantes</vt:lpstr>
      <vt:lpstr>Horarios (Septiembre y Octubre)</vt:lpstr>
      <vt:lpstr>Módulo I: Conceptos básico Python</vt:lpstr>
      <vt:lpstr>Módulo 2: Machine Learning</vt:lpstr>
      <vt:lpstr>Módulo 3: Optimización</vt:lpstr>
      <vt:lpstr>Módulo 4: Aplicaciones</vt:lpstr>
      <vt:lpstr>Introducción a Python</vt:lpstr>
      <vt:lpstr>Introducción a Python</vt:lpstr>
      <vt:lpstr>Introducción a Python</vt:lpstr>
      <vt:lpstr>Introducción a Python</vt:lpstr>
      <vt:lpstr>Módulo I: Aprender los módulos principales de Python</vt:lpstr>
      <vt:lpstr>Presentación de PowerPoint</vt:lpstr>
      <vt:lpstr>Matplotlib</vt:lpstr>
      <vt:lpstr>Presentación de PowerPoint</vt:lpstr>
      <vt:lpstr>Machine Learning</vt:lpstr>
      <vt:lpstr>Machine Learning</vt:lpstr>
      <vt:lpstr>Machine Learning - ejemplo</vt:lpstr>
      <vt:lpstr>Machine Learning - ejemplo</vt:lpstr>
      <vt:lpstr>Algoritmos genéticos</vt:lpstr>
      <vt:lpstr>Algoritmos genéticos</vt:lpstr>
      <vt:lpstr>Algoritmos genéticos</vt:lpstr>
      <vt:lpstr>Algoritmos genéticos</vt:lpstr>
      <vt:lpstr>Algoritmos genéticos - Ejemplo</vt:lpstr>
      <vt:lpstr>Algoritmos genéticos - Ejemplo</vt:lpstr>
      <vt:lpstr>Algoritmos genéticos - Ejemplo</vt:lpstr>
      <vt:lpstr>Algoritmos genéticos - Ejemplo</vt:lpstr>
      <vt:lpstr>Algoritmos genéticos - Ejemplo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Y APLICACIÓN DE TÉCNICAS DE OPTIMIZACIÓN BASADAS EN INTELIGENCIA COMPUTACIONAL EN PYTHON</dc:title>
  <dc:creator>dany</dc:creator>
  <cp:lastModifiedBy>dany</cp:lastModifiedBy>
  <cp:revision>881</cp:revision>
  <dcterms:created xsi:type="dcterms:W3CDTF">2015-10-01T16:18:09Z</dcterms:created>
  <dcterms:modified xsi:type="dcterms:W3CDTF">2017-05-19T10:12:47Z</dcterms:modified>
</cp:coreProperties>
</file>