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78"/>
  </p:notesMasterIdLst>
  <p:handoutMasterIdLst>
    <p:handoutMasterId r:id="rId79"/>
  </p:handoutMasterIdLst>
  <p:sldIdLst>
    <p:sldId id="256" r:id="rId2"/>
    <p:sldId id="307" r:id="rId3"/>
    <p:sldId id="258" r:id="rId4"/>
    <p:sldId id="259" r:id="rId5"/>
    <p:sldId id="372" r:id="rId6"/>
    <p:sldId id="347" r:id="rId7"/>
    <p:sldId id="447" r:id="rId8"/>
    <p:sldId id="437" r:id="rId9"/>
    <p:sldId id="289" r:id="rId10"/>
    <p:sldId id="260" r:id="rId11"/>
    <p:sldId id="261" r:id="rId12"/>
    <p:sldId id="262" r:id="rId13"/>
    <p:sldId id="344" r:id="rId14"/>
    <p:sldId id="345" r:id="rId15"/>
    <p:sldId id="346" r:id="rId16"/>
    <p:sldId id="354" r:id="rId17"/>
    <p:sldId id="264" r:id="rId18"/>
    <p:sldId id="445" r:id="rId19"/>
    <p:sldId id="436" r:id="rId20"/>
    <p:sldId id="265" r:id="rId21"/>
    <p:sldId id="266" r:id="rId22"/>
    <p:sldId id="348" r:id="rId23"/>
    <p:sldId id="349" r:id="rId24"/>
    <p:sldId id="267" r:id="rId25"/>
    <p:sldId id="351" r:id="rId26"/>
    <p:sldId id="439" r:id="rId27"/>
    <p:sldId id="352" r:id="rId28"/>
    <p:sldId id="451" r:id="rId29"/>
    <p:sldId id="353" r:id="rId30"/>
    <p:sldId id="268" r:id="rId31"/>
    <p:sldId id="356" r:id="rId32"/>
    <p:sldId id="357" r:id="rId33"/>
    <p:sldId id="358" r:id="rId34"/>
    <p:sldId id="441" r:id="rId35"/>
    <p:sldId id="269" r:id="rId36"/>
    <p:sldId id="327" r:id="rId37"/>
    <p:sldId id="359" r:id="rId38"/>
    <p:sldId id="433" r:id="rId39"/>
    <p:sldId id="453" r:id="rId40"/>
    <p:sldId id="362" r:id="rId41"/>
    <p:sldId id="364" r:id="rId42"/>
    <p:sldId id="365" r:id="rId43"/>
    <p:sldId id="366" r:id="rId44"/>
    <p:sldId id="367" r:id="rId45"/>
    <p:sldId id="376" r:id="rId46"/>
    <p:sldId id="418" r:id="rId47"/>
    <p:sldId id="270" r:id="rId48"/>
    <p:sldId id="369" r:id="rId49"/>
    <p:sldId id="368" r:id="rId50"/>
    <p:sldId id="272" r:id="rId51"/>
    <p:sldId id="273" r:id="rId52"/>
    <p:sldId id="448" r:id="rId53"/>
    <p:sldId id="371" r:id="rId54"/>
    <p:sldId id="274" r:id="rId55"/>
    <p:sldId id="275" r:id="rId56"/>
    <p:sldId id="450" r:id="rId57"/>
    <p:sldId id="438" r:id="rId58"/>
    <p:sldId id="375" r:id="rId59"/>
    <p:sldId id="381" r:id="rId60"/>
    <p:sldId id="332" r:id="rId61"/>
    <p:sldId id="377" r:id="rId62"/>
    <p:sldId id="424" r:id="rId63"/>
    <p:sldId id="409" r:id="rId64"/>
    <p:sldId id="410" r:id="rId65"/>
    <p:sldId id="378" r:id="rId66"/>
    <p:sldId id="379" r:id="rId67"/>
    <p:sldId id="380" r:id="rId68"/>
    <p:sldId id="384" r:id="rId69"/>
    <p:sldId id="429" r:id="rId70"/>
    <p:sldId id="425" r:id="rId71"/>
    <p:sldId id="276" r:id="rId72"/>
    <p:sldId id="458" r:id="rId73"/>
    <p:sldId id="434" r:id="rId74"/>
    <p:sldId id="435" r:id="rId75"/>
    <p:sldId id="282" r:id="rId76"/>
    <p:sldId id="426" r:id="rId7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23" autoAdjust="0"/>
    <p:restoredTop sz="87544" autoAdjust="0"/>
  </p:normalViewPr>
  <p:slideViewPr>
    <p:cSldViewPr snapToGrid="0">
      <p:cViewPr varScale="1">
        <p:scale>
          <a:sx n="64" d="100"/>
          <a:sy n="64" d="100"/>
        </p:scale>
        <p:origin x="-978" y="-102"/>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56" d="100"/>
          <a:sy n="56" d="100"/>
        </p:scale>
        <p:origin x="-287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1306F5-2C3D-45EA-9268-933E4FE1CA78}" type="datetimeFigureOut">
              <a:rPr lang="en-US" smtClean="0"/>
              <a:t>4/4/2017</a:t>
            </a:fld>
            <a:endParaRPr lang="en-U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20B59B5-6126-4114-B24B-ED058E905914}" type="slidenum">
              <a:rPr lang="en-US" smtClean="0"/>
              <a:t>‹Nº›</a:t>
            </a:fld>
            <a:endParaRPr lang="en-US"/>
          </a:p>
        </p:txBody>
      </p:sp>
    </p:spTree>
    <p:extLst>
      <p:ext uri="{BB962C8B-B14F-4D97-AF65-F5344CB8AC3E}">
        <p14:creationId xmlns:p14="http://schemas.microsoft.com/office/powerpoint/2010/main" val="2093629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78D01D-4ABE-4875-8135-5E657124A8D3}" type="datetimeFigureOut">
              <a:rPr lang="en-US" smtClean="0"/>
              <a:t>4/4/2017</a:t>
            </a:fld>
            <a:endParaRPr lang="en-U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B5856A-BB35-4B51-AB4F-E79AC7CD6BE8}" type="slidenum">
              <a:rPr lang="en-US" smtClean="0"/>
              <a:t>‹Nº›</a:t>
            </a:fld>
            <a:endParaRPr lang="en-US"/>
          </a:p>
        </p:txBody>
      </p:sp>
    </p:spTree>
    <p:extLst>
      <p:ext uri="{BB962C8B-B14F-4D97-AF65-F5344CB8AC3E}">
        <p14:creationId xmlns:p14="http://schemas.microsoft.com/office/powerpoint/2010/main" val="1187618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BB5856A-BB35-4B51-AB4F-E79AC7CD6BE8}" type="slidenum">
              <a:rPr lang="en-US" smtClean="0"/>
              <a:t>68</a:t>
            </a:fld>
            <a:endParaRPr lang="en-US"/>
          </a:p>
        </p:txBody>
      </p:sp>
    </p:spTree>
    <p:extLst>
      <p:ext uri="{BB962C8B-B14F-4D97-AF65-F5344CB8AC3E}">
        <p14:creationId xmlns:p14="http://schemas.microsoft.com/office/powerpoint/2010/main" val="5571417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F79F581-B3F2-4A84-A61B-0CB00E8A29A5}" type="datetimeFigureOut">
              <a:rPr lang="es-ES" smtClean="0"/>
              <a:t>04/04/2017</a:t>
            </a:fld>
            <a:endParaRPr lang="es-ES"/>
          </a:p>
        </p:txBody>
      </p:sp>
      <p:sp>
        <p:nvSpPr>
          <p:cNvPr id="5" name="Footer Placeholder 4"/>
          <p:cNvSpPr>
            <a:spLocks noGrp="1"/>
          </p:cNvSpPr>
          <p:nvPr>
            <p:ph type="ftr" sz="quarter" idx="11"/>
          </p:nvPr>
        </p:nvSpPr>
        <p:spPr>
          <a:xfrm>
            <a:off x="421297" y="6041364"/>
            <a:ext cx="8013019" cy="365125"/>
          </a:xfrm>
        </p:spPr>
        <p:txBody>
          <a:bodyPr/>
          <a:lstStyle>
            <a:lvl1pPr algn="just">
              <a:defRPr sz="1200" b="1">
                <a:solidFill>
                  <a:schemeClr val="accent1"/>
                </a:solidFill>
              </a:defRPr>
            </a:lvl1pPr>
          </a:lstStyle>
          <a:p>
            <a:r>
              <a:rPr lang="es-ES" dirty="0" smtClean="0"/>
              <a:t>I Curso de Introducción a </a:t>
            </a:r>
            <a:r>
              <a:rPr lang="es-ES" dirty="0" err="1" smtClean="0"/>
              <a:t>Python</a:t>
            </a:r>
            <a:r>
              <a:rPr lang="es-ES" dirty="0" smtClean="0"/>
              <a:t> Orientado a la Resolución de Problemas de Optimización en Ingeniería</a:t>
            </a:r>
            <a:endParaRPr lang="es-ES" dirty="0"/>
          </a:p>
        </p:txBody>
      </p:sp>
      <p:sp>
        <p:nvSpPr>
          <p:cNvPr id="6" name="Slide Number Placeholder 5"/>
          <p:cNvSpPr>
            <a:spLocks noGrp="1"/>
          </p:cNvSpPr>
          <p:nvPr>
            <p:ph type="sldNum" sz="quarter" idx="12"/>
          </p:nvPr>
        </p:nvSpPr>
        <p:spPr/>
        <p:txBody>
          <a:bodyPr/>
          <a:lstStyle/>
          <a:p>
            <a:fld id="{591A1F7F-15E0-4A5B-BB2B-735CA9DCD61E}" type="slidenum">
              <a:rPr lang="es-ES" smtClean="0"/>
              <a:t>‹Nº›</a:t>
            </a:fld>
            <a:endParaRPr lang="es-ES"/>
          </a:p>
        </p:txBody>
      </p:sp>
      <p:grpSp>
        <p:nvGrpSpPr>
          <p:cNvPr id="20" name="Grupo 5"/>
          <p:cNvGrpSpPr/>
          <p:nvPr userDrawn="1"/>
        </p:nvGrpSpPr>
        <p:grpSpPr>
          <a:xfrm>
            <a:off x="10685150" y="226495"/>
            <a:ext cx="1332000" cy="1332000"/>
            <a:chOff x="560818" y="2323106"/>
            <a:chExt cx="1439996" cy="1439996"/>
          </a:xfrm>
        </p:grpSpPr>
        <p:sp>
          <p:nvSpPr>
            <p:cNvPr id="22" name="Rectángulo redondeado 6"/>
            <p:cNvSpPr/>
            <p:nvPr/>
          </p:nvSpPr>
          <p:spPr>
            <a:xfrm>
              <a:off x="560818" y="2323106"/>
              <a:ext cx="1439996" cy="1439996"/>
            </a:xfrm>
            <a:prstGeom prst="roundRect">
              <a:avLst/>
            </a:prstGeom>
            <a:blipFill rotWithShape="0">
              <a:blip r:embed="rId2"/>
              <a:stretch>
                <a:fillRect/>
              </a:stretch>
            </a:blipFill>
          </p:spPr>
          <p:style>
            <a:lnRef idx="0">
              <a:schemeClr val="lt1">
                <a:hueOff val="0"/>
                <a:satOff val="0"/>
                <a:lumOff val="0"/>
                <a:alphaOff val="0"/>
              </a:schemeClr>
            </a:lnRef>
            <a:fillRef idx="3">
              <a:scrgbClr r="0" g="0" b="0"/>
            </a:fillRef>
            <a:effectRef idx="3">
              <a:schemeClr val="accent5">
                <a:hueOff val="-9933876"/>
                <a:satOff val="39811"/>
                <a:lumOff val="8628"/>
                <a:alphaOff val="0"/>
              </a:schemeClr>
            </a:effectRef>
            <a:fontRef idx="minor">
              <a:schemeClr val="lt1"/>
            </a:fontRef>
          </p:style>
        </p:sp>
        <p:sp>
          <p:nvSpPr>
            <p:cNvPr id="23" name="Rectángulo 7"/>
            <p:cNvSpPr/>
            <p:nvPr/>
          </p:nvSpPr>
          <p:spPr>
            <a:xfrm>
              <a:off x="631113" y="2393401"/>
              <a:ext cx="1299406" cy="12994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1280" tIns="81280" rIns="81280" bIns="81280" numCol="1" spcCol="1270" anchor="ctr" anchorCtr="0">
              <a:noAutofit/>
            </a:bodyPr>
            <a:lstStyle/>
            <a:p>
              <a:pPr lvl="0" algn="ctr" defTabSz="1422400">
                <a:lnSpc>
                  <a:spcPct val="90000"/>
                </a:lnSpc>
                <a:spcBef>
                  <a:spcPct val="0"/>
                </a:spcBef>
                <a:spcAft>
                  <a:spcPct val="35000"/>
                </a:spcAft>
              </a:pPr>
              <a:endParaRPr lang="es-ES" sz="3200" kern="1200" dirty="0"/>
            </a:p>
          </p:txBody>
        </p:sp>
      </p:grpSp>
      <p:pic>
        <p:nvPicPr>
          <p:cNvPr id="1026" name="Picture 2" desc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64370" y="5765800"/>
            <a:ext cx="647700"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9311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F79F581-B3F2-4A84-A61B-0CB00E8A29A5}" type="datetimeFigureOut">
              <a:rPr lang="es-ES" smtClean="0"/>
              <a:t>04/04/2017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91A1F7F-15E0-4A5B-BB2B-735CA9DCD61E}" type="slidenum">
              <a:rPr lang="es-ES" smtClean="0"/>
              <a:t>‹Nº›</a:t>
            </a:fld>
            <a:endParaRPr lang="es-ES"/>
          </a:p>
        </p:txBody>
      </p:sp>
    </p:spTree>
    <p:extLst>
      <p:ext uri="{BB962C8B-B14F-4D97-AF65-F5344CB8AC3E}">
        <p14:creationId xmlns:p14="http://schemas.microsoft.com/office/powerpoint/2010/main" val="4095999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F79F581-B3F2-4A84-A61B-0CB00E8A29A5}" type="datetimeFigureOut">
              <a:rPr lang="es-ES" smtClean="0"/>
              <a:t>04/04/2017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91A1F7F-15E0-4A5B-BB2B-735CA9DCD61E}" type="slidenum">
              <a:rPr lang="es-ES" smtClean="0"/>
              <a:t>‹Nº›</a:t>
            </a:fld>
            <a:endParaRPr lang="es-ES"/>
          </a:p>
        </p:txBody>
      </p:sp>
      <p:sp>
        <p:nvSpPr>
          <p:cNvPr id="20" name="TextBox 19"/>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1028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F79F581-B3F2-4A84-A61B-0CB00E8A29A5}" type="datetimeFigureOut">
              <a:rPr lang="es-ES" smtClean="0"/>
              <a:t>04/04/2017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91A1F7F-15E0-4A5B-BB2B-735CA9DCD61E}" type="slidenum">
              <a:rPr lang="es-ES" smtClean="0"/>
              <a:t>‹Nº›</a:t>
            </a:fld>
            <a:endParaRPr lang="es-ES"/>
          </a:p>
        </p:txBody>
      </p:sp>
    </p:spTree>
    <p:extLst>
      <p:ext uri="{BB962C8B-B14F-4D97-AF65-F5344CB8AC3E}">
        <p14:creationId xmlns:p14="http://schemas.microsoft.com/office/powerpoint/2010/main" val="3979593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F79F581-B3F2-4A84-A61B-0CB00E8A29A5}" type="datetimeFigureOut">
              <a:rPr lang="es-ES" smtClean="0"/>
              <a:t>04/04/2017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91A1F7F-15E0-4A5B-BB2B-735CA9DCD61E}" type="slidenum">
              <a:rPr lang="es-ES" smtClean="0"/>
              <a:t>‹Nº›</a:t>
            </a:fld>
            <a:endParaRPr lang="es-ES"/>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682556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F79F581-B3F2-4A84-A61B-0CB00E8A29A5}" type="datetimeFigureOut">
              <a:rPr lang="es-ES" smtClean="0"/>
              <a:t>04/04/2017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91A1F7F-15E0-4A5B-BB2B-735CA9DCD61E}" type="slidenum">
              <a:rPr lang="es-ES" smtClean="0"/>
              <a:t>‹Nº›</a:t>
            </a:fld>
            <a:endParaRPr lang="es-ES"/>
          </a:p>
        </p:txBody>
      </p:sp>
    </p:spTree>
    <p:extLst>
      <p:ext uri="{BB962C8B-B14F-4D97-AF65-F5344CB8AC3E}">
        <p14:creationId xmlns:p14="http://schemas.microsoft.com/office/powerpoint/2010/main" val="569624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F79F581-B3F2-4A84-A61B-0CB00E8A29A5}" type="datetimeFigureOut">
              <a:rPr lang="es-ES" smtClean="0"/>
              <a:t>04/04/2017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91A1F7F-15E0-4A5B-BB2B-735CA9DCD61E}" type="slidenum">
              <a:rPr lang="es-ES" smtClean="0"/>
              <a:t>‹Nº›</a:t>
            </a:fld>
            <a:endParaRPr lang="es-ES"/>
          </a:p>
        </p:txBody>
      </p:sp>
    </p:spTree>
    <p:extLst>
      <p:ext uri="{BB962C8B-B14F-4D97-AF65-F5344CB8AC3E}">
        <p14:creationId xmlns:p14="http://schemas.microsoft.com/office/powerpoint/2010/main" val="535472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F79F581-B3F2-4A84-A61B-0CB00E8A29A5}" type="datetimeFigureOut">
              <a:rPr lang="es-ES" smtClean="0"/>
              <a:t>04/04/2017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91A1F7F-15E0-4A5B-BB2B-735CA9DCD61E}" type="slidenum">
              <a:rPr lang="es-ES" smtClean="0"/>
              <a:t>‹Nº›</a:t>
            </a:fld>
            <a:endParaRPr lang="es-ES"/>
          </a:p>
        </p:txBody>
      </p:sp>
    </p:spTree>
    <p:extLst>
      <p:ext uri="{BB962C8B-B14F-4D97-AF65-F5344CB8AC3E}">
        <p14:creationId xmlns:p14="http://schemas.microsoft.com/office/powerpoint/2010/main" val="42713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F79F581-B3F2-4A84-A61B-0CB00E8A29A5}" type="datetimeFigureOut">
              <a:rPr lang="es-ES" smtClean="0"/>
              <a:t>04/04/2017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91A1F7F-15E0-4A5B-BB2B-735CA9DCD61E}" type="slidenum">
              <a:rPr lang="es-ES" smtClean="0"/>
              <a:t>‹Nº›</a:t>
            </a:fld>
            <a:endParaRPr lang="es-ES"/>
          </a:p>
        </p:txBody>
      </p:sp>
    </p:spTree>
    <p:extLst>
      <p:ext uri="{BB962C8B-B14F-4D97-AF65-F5344CB8AC3E}">
        <p14:creationId xmlns:p14="http://schemas.microsoft.com/office/powerpoint/2010/main" val="1782530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F79F581-B3F2-4A84-A61B-0CB00E8A29A5}" type="datetimeFigureOut">
              <a:rPr lang="es-ES" smtClean="0"/>
              <a:t>04/04/2017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91A1F7F-15E0-4A5B-BB2B-735CA9DCD61E}" type="slidenum">
              <a:rPr lang="es-ES" smtClean="0"/>
              <a:t>‹Nº›</a:t>
            </a:fld>
            <a:endParaRPr lang="es-ES"/>
          </a:p>
        </p:txBody>
      </p:sp>
    </p:spTree>
    <p:extLst>
      <p:ext uri="{BB962C8B-B14F-4D97-AF65-F5344CB8AC3E}">
        <p14:creationId xmlns:p14="http://schemas.microsoft.com/office/powerpoint/2010/main" val="2276405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F79F581-B3F2-4A84-A61B-0CB00E8A29A5}" type="datetimeFigureOut">
              <a:rPr lang="es-ES" smtClean="0"/>
              <a:t>04/04/2017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91A1F7F-15E0-4A5B-BB2B-735CA9DCD61E}" type="slidenum">
              <a:rPr lang="es-ES" smtClean="0"/>
              <a:t>‹Nº›</a:t>
            </a:fld>
            <a:endParaRPr lang="es-ES"/>
          </a:p>
        </p:txBody>
      </p:sp>
    </p:spTree>
    <p:extLst>
      <p:ext uri="{BB962C8B-B14F-4D97-AF65-F5344CB8AC3E}">
        <p14:creationId xmlns:p14="http://schemas.microsoft.com/office/powerpoint/2010/main" val="1791068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F79F581-B3F2-4A84-A61B-0CB00E8A29A5}" type="datetimeFigureOut">
              <a:rPr lang="es-ES" smtClean="0"/>
              <a:t>04/04/2017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591A1F7F-15E0-4A5B-BB2B-735CA9DCD61E}" type="slidenum">
              <a:rPr lang="es-ES" smtClean="0"/>
              <a:t>‹Nº›</a:t>
            </a:fld>
            <a:endParaRPr lang="es-ES"/>
          </a:p>
        </p:txBody>
      </p:sp>
    </p:spTree>
    <p:extLst>
      <p:ext uri="{BB962C8B-B14F-4D97-AF65-F5344CB8AC3E}">
        <p14:creationId xmlns:p14="http://schemas.microsoft.com/office/powerpoint/2010/main" val="1315970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F79F581-B3F2-4A84-A61B-0CB00E8A29A5}" type="datetimeFigureOut">
              <a:rPr lang="es-ES" smtClean="0"/>
              <a:t>04/04/2017</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591A1F7F-15E0-4A5B-BB2B-735CA9DCD61E}" type="slidenum">
              <a:rPr lang="es-ES" smtClean="0"/>
              <a:t>‹Nº›</a:t>
            </a:fld>
            <a:endParaRPr lang="es-ES"/>
          </a:p>
        </p:txBody>
      </p:sp>
    </p:spTree>
    <p:extLst>
      <p:ext uri="{BB962C8B-B14F-4D97-AF65-F5344CB8AC3E}">
        <p14:creationId xmlns:p14="http://schemas.microsoft.com/office/powerpoint/2010/main" val="2327637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79F581-B3F2-4A84-A61B-0CB00E8A29A5}" type="datetimeFigureOut">
              <a:rPr lang="es-ES" smtClean="0"/>
              <a:t>04/04/2017</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591A1F7F-15E0-4A5B-BB2B-735CA9DCD61E}" type="slidenum">
              <a:rPr lang="es-ES" smtClean="0"/>
              <a:t>‹Nº›</a:t>
            </a:fld>
            <a:endParaRPr lang="es-ES"/>
          </a:p>
        </p:txBody>
      </p:sp>
    </p:spTree>
    <p:extLst>
      <p:ext uri="{BB962C8B-B14F-4D97-AF65-F5344CB8AC3E}">
        <p14:creationId xmlns:p14="http://schemas.microsoft.com/office/powerpoint/2010/main" val="3236970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2" y="514926"/>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F79F581-B3F2-4A84-A61B-0CB00E8A29A5}" type="datetimeFigureOut">
              <a:rPr lang="es-ES" smtClean="0"/>
              <a:t>04/04/2017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91A1F7F-15E0-4A5B-BB2B-735CA9DCD61E}" type="slidenum">
              <a:rPr lang="es-ES" smtClean="0"/>
              <a:t>‹Nº›</a:t>
            </a:fld>
            <a:endParaRPr lang="es-ES"/>
          </a:p>
        </p:txBody>
      </p:sp>
    </p:spTree>
    <p:extLst>
      <p:ext uri="{BB962C8B-B14F-4D97-AF65-F5344CB8AC3E}">
        <p14:creationId xmlns:p14="http://schemas.microsoft.com/office/powerpoint/2010/main" val="3133359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F79F581-B3F2-4A84-A61B-0CB00E8A29A5}" type="datetimeFigureOut">
              <a:rPr lang="es-ES" smtClean="0"/>
              <a:t>04/04/2017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91A1F7F-15E0-4A5B-BB2B-735CA9DCD61E}" type="slidenum">
              <a:rPr lang="es-ES" smtClean="0"/>
              <a:t>‹Nº›</a:t>
            </a:fld>
            <a:endParaRPr lang="es-ES"/>
          </a:p>
        </p:txBody>
      </p:sp>
    </p:spTree>
    <p:extLst>
      <p:ext uri="{BB962C8B-B14F-4D97-AF65-F5344CB8AC3E}">
        <p14:creationId xmlns:p14="http://schemas.microsoft.com/office/powerpoint/2010/main" val="958841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F79F581-B3F2-4A84-A61B-0CB00E8A29A5}" type="datetimeFigureOut">
              <a:rPr lang="es-ES" smtClean="0"/>
              <a:t>04/04/2017</a:t>
            </a:fld>
            <a:endParaRPr lang="es-ES"/>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900">
                <a:solidFill>
                  <a:schemeClr val="accent1"/>
                </a:solidFill>
              </a:defRPr>
            </a:lvl1pPr>
          </a:lstStyle>
          <a:p>
            <a:fld id="{591A1F7F-15E0-4A5B-BB2B-735CA9DCD61E}" type="slidenum">
              <a:rPr lang="es-ES" smtClean="0"/>
              <a:t>‹Nº›</a:t>
            </a:fld>
            <a:endParaRPr lang="es-ES"/>
          </a:p>
        </p:txBody>
      </p:sp>
      <p:pic>
        <p:nvPicPr>
          <p:cNvPr id="3075" name="Picture 3"/>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0769600" y="0"/>
            <a:ext cx="1395412"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 descr="..."/>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11264370" y="5765800"/>
            <a:ext cx="647700"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58090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dgutierrezreina@us.e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pythonhosted.org/spyder/" TargetMode="External"/><Relationship Id="rId2" Type="http://schemas.openxmlformats.org/officeDocument/2006/relationships/hyperlink" Target="https://www.continuum.io/downloads" TargetMode="Externa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hyperlink" Target="https://docs.python.org/2/library/copy.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www.tutorialspoint.com/python/python_strings.ht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docs.python.org/2/library/stdtypes.html#typesmapping" TargetMode="External"/><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5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hyperlink" Target="https://docs.python.org/2/library/math.html"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www.python-course.eu/global_vs_local_variables.php"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hyperlink" Target="https://github.com/gotcha/ipdb"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hyperlink" Target="https://docs.python.org/2/library/random.html"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wiki.python.org/moin/UsefulModules"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hyperlink" Target="https://pypi.python.org/pypi"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6.jpeg"/><Relationship Id="rId2" Type="http://schemas.openxmlformats.org/officeDocument/2006/relationships/hyperlink" Target="https://docs.python.org/2/library/random.html"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www.python-course.eu/course.phphttp:/www.python-course.eu/course.php" TargetMode="External"/><Relationship Id="rId2" Type="http://schemas.openxmlformats.org/officeDocument/2006/relationships/hyperlink" Target="https://automatetheboringstuff.com/" TargetMode="External"/><Relationship Id="rId1" Type="http://schemas.openxmlformats.org/officeDocument/2006/relationships/slideLayout" Target="../slideLayouts/slideLayout2.xml"/><Relationship Id="rId4" Type="http://schemas.openxmlformats.org/officeDocument/2006/relationships/hyperlink" Target="https://docs.python.org/2/contents.html" TargetMode="Externa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74746" y="582753"/>
            <a:ext cx="9543528" cy="3074750"/>
          </a:xfrm>
        </p:spPr>
        <p:txBody>
          <a:bodyPr/>
          <a:lstStyle/>
          <a:p>
            <a:pPr algn="ctr"/>
            <a:r>
              <a:rPr lang="es-ES" sz="7200" dirty="0" smtClean="0"/>
              <a:t>Taller de Introducción a Python</a:t>
            </a:r>
            <a:endParaRPr lang="es-ES" sz="7200" dirty="0"/>
          </a:p>
        </p:txBody>
      </p:sp>
      <p:sp>
        <p:nvSpPr>
          <p:cNvPr id="3" name="Subtítulo 2"/>
          <p:cNvSpPr>
            <a:spLocks noGrp="1"/>
          </p:cNvSpPr>
          <p:nvPr>
            <p:ph type="subTitle" idx="1"/>
          </p:nvPr>
        </p:nvSpPr>
        <p:spPr>
          <a:xfrm>
            <a:off x="1532826" y="4620216"/>
            <a:ext cx="7766936" cy="1096899"/>
          </a:xfrm>
        </p:spPr>
        <p:txBody>
          <a:bodyPr>
            <a:normAutofit fontScale="55000" lnSpcReduction="20000"/>
          </a:bodyPr>
          <a:lstStyle/>
          <a:p>
            <a:pPr algn="ctr"/>
            <a:r>
              <a:rPr lang="es-ES" sz="4500" b="1" dirty="0" smtClean="0">
                <a:solidFill>
                  <a:schemeClr val="tx1">
                    <a:lumMod val="75000"/>
                    <a:lumOff val="25000"/>
                  </a:schemeClr>
                </a:solidFill>
              </a:rPr>
              <a:t>Daniel Gutiérrez Reina, </a:t>
            </a:r>
            <a:r>
              <a:rPr lang="es-ES" sz="4500" b="1" dirty="0" smtClean="0">
                <a:hlinkClick r:id="rId2"/>
              </a:rPr>
              <a:t>dgutierrezreina@us.es</a:t>
            </a:r>
            <a:endParaRPr lang="es-ES" sz="4500" b="1" dirty="0" smtClean="0"/>
          </a:p>
          <a:p>
            <a:pPr algn="l"/>
            <a:r>
              <a:rPr lang="es-ES" sz="6400" b="1" dirty="0" smtClean="0"/>
              <a:t> </a:t>
            </a:r>
            <a:endParaRPr lang="es-ES" sz="6400" b="1" dirty="0" smtClean="0"/>
          </a:p>
          <a:p>
            <a:pPr algn="l"/>
            <a:endParaRPr lang="es-ES" dirty="0" smtClean="0"/>
          </a:p>
          <a:p>
            <a:pPr algn="l"/>
            <a:endParaRPr lang="es-ES" dirty="0" smtClean="0"/>
          </a:p>
          <a:p>
            <a:pPr algn="l"/>
            <a:endParaRPr lang="es-ES" dirty="0"/>
          </a:p>
        </p:txBody>
      </p:sp>
      <p:pic>
        <p:nvPicPr>
          <p:cNvPr id="4"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691" y="5517904"/>
            <a:ext cx="1252135" cy="1237490"/>
          </a:xfrm>
          <a:prstGeom prst="rect">
            <a:avLst/>
          </a:prstGeom>
        </p:spPr>
      </p:pic>
      <p:sp>
        <p:nvSpPr>
          <p:cNvPr id="5" name="3 CuadroTexto"/>
          <p:cNvSpPr txBox="1"/>
          <p:nvPr/>
        </p:nvSpPr>
        <p:spPr>
          <a:xfrm>
            <a:off x="1664862" y="5492148"/>
            <a:ext cx="3161443" cy="1200329"/>
          </a:xfrm>
          <a:prstGeom prst="rect">
            <a:avLst/>
          </a:prstGeom>
          <a:noFill/>
        </p:spPr>
        <p:txBody>
          <a:bodyPr wrap="none" rtlCol="0">
            <a:spAutoFit/>
          </a:bodyPr>
          <a:lstStyle/>
          <a:p>
            <a:r>
              <a:rPr lang="es-ES" sz="7200" b="1" dirty="0" smtClean="0">
                <a:latin typeface="Adobe Fan Heiti Std B" pitchFamily="34" charset="-128"/>
                <a:ea typeface="Adobe Fan Heiti Std B" pitchFamily="34" charset="-128"/>
              </a:rPr>
              <a:t>ACE-TI</a:t>
            </a:r>
            <a:endParaRPr lang="es-ES" sz="7200" b="1" dirty="0">
              <a:latin typeface="Adobe Fan Heiti Std B" pitchFamily="34" charset="-128"/>
              <a:ea typeface="Adobe Fan Heiti Std B" pitchFamily="34" charset="-128"/>
            </a:endParaRPr>
          </a:p>
        </p:txBody>
      </p:sp>
    </p:spTree>
    <p:extLst>
      <p:ext uri="{BB962C8B-B14F-4D97-AF65-F5344CB8AC3E}">
        <p14:creationId xmlns:p14="http://schemas.microsoft.com/office/powerpoint/2010/main" val="874446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Introducción a Python</a:t>
            </a:r>
            <a:endParaRPr lang="es-ES" dirty="0"/>
          </a:p>
        </p:txBody>
      </p:sp>
      <p:sp>
        <p:nvSpPr>
          <p:cNvPr id="7" name="Rectángulo 6"/>
          <p:cNvSpPr/>
          <p:nvPr/>
        </p:nvSpPr>
        <p:spPr>
          <a:xfrm>
            <a:off x="677333" y="1365161"/>
            <a:ext cx="3483198" cy="369332"/>
          </a:xfrm>
          <a:prstGeom prst="rect">
            <a:avLst/>
          </a:prstGeom>
        </p:spPr>
        <p:txBody>
          <a:bodyPr wrap="none">
            <a:spAutoFit/>
          </a:bodyPr>
          <a:lstStyle/>
          <a:p>
            <a:r>
              <a:rPr lang="es-ES" b="1" u="sng" dirty="0" smtClean="0"/>
              <a:t>Formas de trabajas en Python:</a:t>
            </a:r>
            <a:endParaRPr lang="es-ES" b="1" u="sng"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2991" y="2764809"/>
            <a:ext cx="7011379" cy="3057952"/>
          </a:xfrm>
          <a:prstGeom prst="rect">
            <a:avLst/>
          </a:prstGeom>
        </p:spPr>
      </p:pic>
      <p:sp>
        <p:nvSpPr>
          <p:cNvPr id="8" name="CuadroTexto 7"/>
          <p:cNvSpPr txBox="1"/>
          <p:nvPr/>
        </p:nvSpPr>
        <p:spPr>
          <a:xfrm>
            <a:off x="785611" y="1999640"/>
            <a:ext cx="3797835" cy="369332"/>
          </a:xfrm>
          <a:prstGeom prst="rect">
            <a:avLst/>
          </a:prstGeom>
          <a:noFill/>
        </p:spPr>
        <p:txBody>
          <a:bodyPr wrap="none" rtlCol="0">
            <a:spAutoFit/>
          </a:bodyPr>
          <a:lstStyle/>
          <a:p>
            <a:r>
              <a:rPr lang="es-ES" dirty="0" smtClean="0"/>
              <a:t>1) Con el interprete directamente:</a:t>
            </a:r>
            <a:endParaRPr lang="es-ES" dirty="0"/>
          </a:p>
        </p:txBody>
      </p:sp>
      <p:pic>
        <p:nvPicPr>
          <p:cNvPr id="1026" name="Picture 2" descr="Image result for linu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611" y="3147928"/>
            <a:ext cx="1964716" cy="1748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722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Introducción a Python</a:t>
            </a:r>
            <a:endParaRPr lang="es-ES" dirty="0"/>
          </a:p>
        </p:txBody>
      </p:sp>
      <p:sp>
        <p:nvSpPr>
          <p:cNvPr id="7" name="Rectángulo 6"/>
          <p:cNvSpPr/>
          <p:nvPr/>
        </p:nvSpPr>
        <p:spPr>
          <a:xfrm>
            <a:off x="677333" y="1365161"/>
            <a:ext cx="3483198" cy="369332"/>
          </a:xfrm>
          <a:prstGeom prst="rect">
            <a:avLst/>
          </a:prstGeom>
        </p:spPr>
        <p:txBody>
          <a:bodyPr wrap="none">
            <a:spAutoFit/>
          </a:bodyPr>
          <a:lstStyle/>
          <a:p>
            <a:r>
              <a:rPr lang="es-ES" b="1" u="sng" dirty="0" smtClean="0"/>
              <a:t>Formas de trabajar en Python:</a:t>
            </a:r>
            <a:endParaRPr lang="es-ES" b="1" u="sng" dirty="0"/>
          </a:p>
        </p:txBody>
      </p:sp>
      <p:sp>
        <p:nvSpPr>
          <p:cNvPr id="8" name="CuadroTexto 7"/>
          <p:cNvSpPr txBox="1"/>
          <p:nvPr/>
        </p:nvSpPr>
        <p:spPr>
          <a:xfrm>
            <a:off x="785611" y="1999642"/>
            <a:ext cx="8255359" cy="4801314"/>
          </a:xfrm>
          <a:prstGeom prst="rect">
            <a:avLst/>
          </a:prstGeom>
          <a:noFill/>
        </p:spPr>
        <p:txBody>
          <a:bodyPr wrap="square" rtlCol="0">
            <a:spAutoFit/>
          </a:bodyPr>
          <a:lstStyle/>
          <a:p>
            <a:r>
              <a:rPr lang="es-ES" dirty="0"/>
              <a:t>2</a:t>
            </a:r>
            <a:r>
              <a:rPr lang="es-ES" dirty="0" smtClean="0"/>
              <a:t>) Procesador de texto, creamos scripts (.</a:t>
            </a:r>
            <a:r>
              <a:rPr lang="es-ES" dirty="0" err="1" smtClean="0"/>
              <a:t>py</a:t>
            </a:r>
            <a:r>
              <a:rPr lang="es-ES" dirty="0" smtClean="0"/>
              <a:t>) </a:t>
            </a:r>
            <a:r>
              <a:rPr lang="es-ES" dirty="0" smtClean="0">
                <a:sym typeface="Wingdings" panose="05000000000000000000" pitchFamily="2" charset="2"/>
              </a:rPr>
              <a:t> Por ejemplo </a:t>
            </a:r>
            <a:r>
              <a:rPr lang="es-ES" dirty="0" err="1" smtClean="0">
                <a:sym typeface="Wingdings" panose="05000000000000000000" pitchFamily="2" charset="2"/>
              </a:rPr>
              <a:t>gedit</a:t>
            </a:r>
            <a:r>
              <a:rPr lang="es-ES" dirty="0" smtClean="0">
                <a:sym typeface="Wingdings" panose="05000000000000000000" pitchFamily="2" charset="2"/>
              </a:rPr>
              <a:t> (Linux), o bloc de notas en Windows:</a:t>
            </a: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r>
              <a:rPr lang="es-ES" dirty="0" smtClean="0">
                <a:sym typeface="Wingdings" panose="05000000000000000000" pitchFamily="2" charset="2"/>
              </a:rPr>
              <a:t>Las instrucciones se interpretan una a una. Si hay un error nos saltará.</a:t>
            </a:r>
          </a:p>
          <a:p>
            <a:endParaRPr lang="es-ES" dirty="0">
              <a:sym typeface="Wingdings" panose="05000000000000000000" pitchFamily="2" charset="2"/>
            </a:endParaRPr>
          </a:p>
          <a:p>
            <a:r>
              <a:rPr lang="es-ES" dirty="0" smtClean="0">
                <a:sym typeface="Wingdings" panose="05000000000000000000" pitchFamily="2" charset="2"/>
              </a:rPr>
              <a:t>Para lanzar el script ponemos en el terminal:</a:t>
            </a:r>
          </a:p>
          <a:p>
            <a:endParaRPr lang="es-ES" dirty="0">
              <a:sym typeface="Wingdings" panose="05000000000000000000" pitchFamily="2" charset="2"/>
            </a:endParaRPr>
          </a:p>
          <a:p>
            <a:r>
              <a:rPr lang="es-ES" dirty="0" err="1" smtClean="0">
                <a:sym typeface="Wingdings" panose="05000000000000000000" pitchFamily="2" charset="2"/>
              </a:rPr>
              <a:t>python</a:t>
            </a:r>
            <a:r>
              <a:rPr lang="es-ES" dirty="0" smtClean="0">
                <a:sym typeface="Wingdings" panose="05000000000000000000" pitchFamily="2" charset="2"/>
              </a:rPr>
              <a:t> ejemplo.py  </a:t>
            </a:r>
          </a:p>
          <a:p>
            <a:endParaRPr lang="es-ES" dirty="0">
              <a:sym typeface="Wingdings" panose="05000000000000000000" pitchFamily="2" charset="2"/>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843" y="2719902"/>
            <a:ext cx="6173061" cy="2076740"/>
          </a:xfrm>
          <a:prstGeom prst="rect">
            <a:avLst/>
          </a:prstGeom>
        </p:spPr>
      </p:pic>
    </p:spTree>
    <p:extLst>
      <p:ext uri="{BB962C8B-B14F-4D97-AF65-F5344CB8AC3E}">
        <p14:creationId xmlns:p14="http://schemas.microsoft.com/office/powerpoint/2010/main" val="5768714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Introducción a Python</a:t>
            </a:r>
            <a:endParaRPr lang="es-ES" dirty="0"/>
          </a:p>
        </p:txBody>
      </p:sp>
      <p:sp>
        <p:nvSpPr>
          <p:cNvPr id="7" name="Rectángulo 6"/>
          <p:cNvSpPr/>
          <p:nvPr/>
        </p:nvSpPr>
        <p:spPr>
          <a:xfrm>
            <a:off x="677333" y="1365161"/>
            <a:ext cx="3483198" cy="369332"/>
          </a:xfrm>
          <a:prstGeom prst="rect">
            <a:avLst/>
          </a:prstGeom>
        </p:spPr>
        <p:txBody>
          <a:bodyPr wrap="none">
            <a:spAutoFit/>
          </a:bodyPr>
          <a:lstStyle/>
          <a:p>
            <a:r>
              <a:rPr lang="es-ES" b="1" u="sng" dirty="0" smtClean="0"/>
              <a:t>Formas de trabajar en Python:</a:t>
            </a:r>
            <a:endParaRPr lang="es-ES" b="1" u="sng" dirty="0"/>
          </a:p>
        </p:txBody>
      </p:sp>
      <p:sp>
        <p:nvSpPr>
          <p:cNvPr id="8" name="CuadroTexto 7"/>
          <p:cNvSpPr txBox="1"/>
          <p:nvPr/>
        </p:nvSpPr>
        <p:spPr>
          <a:xfrm>
            <a:off x="785611" y="1999641"/>
            <a:ext cx="8255359" cy="4801314"/>
          </a:xfrm>
          <a:prstGeom prst="rect">
            <a:avLst/>
          </a:prstGeom>
          <a:noFill/>
        </p:spPr>
        <p:txBody>
          <a:bodyPr wrap="square" rtlCol="0">
            <a:spAutoFit/>
          </a:bodyPr>
          <a:lstStyle/>
          <a:p>
            <a:r>
              <a:rPr lang="es-ES" dirty="0" smtClean="0"/>
              <a:t>3) Lanzamos el script como un programa (sistemas operativos Linux)</a:t>
            </a:r>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a:p>
            <a:r>
              <a:rPr lang="es-ES" dirty="0" smtClean="0">
                <a:sym typeface="Wingdings" panose="05000000000000000000" pitchFamily="2" charset="2"/>
              </a:rPr>
              <a:t>Tenemos que dar permisos de ejecución al script mediante el comando:</a:t>
            </a:r>
          </a:p>
          <a:p>
            <a:endParaRPr lang="es-ES" dirty="0">
              <a:sym typeface="Wingdings" panose="05000000000000000000" pitchFamily="2" charset="2"/>
            </a:endParaRPr>
          </a:p>
          <a:p>
            <a:r>
              <a:rPr lang="es-ES" dirty="0" err="1" smtClean="0">
                <a:sym typeface="Wingdings" panose="05000000000000000000" pitchFamily="2" charset="2"/>
              </a:rPr>
              <a:t>chmod</a:t>
            </a:r>
            <a:r>
              <a:rPr lang="es-ES" dirty="0" smtClean="0">
                <a:sym typeface="Wingdings" panose="05000000000000000000" pitchFamily="2" charset="2"/>
              </a:rPr>
              <a:t> +x ejemplo.py</a:t>
            </a:r>
          </a:p>
          <a:p>
            <a:endParaRPr lang="es-ES" dirty="0">
              <a:sym typeface="Wingdings" panose="05000000000000000000" pitchFamily="2" charset="2"/>
            </a:endParaRPr>
          </a:p>
          <a:p>
            <a:r>
              <a:rPr lang="es-ES" dirty="0" smtClean="0"/>
              <a:t>Ahora podemos lanzar el script de la siguiente forma:</a:t>
            </a:r>
          </a:p>
          <a:p>
            <a:endParaRPr lang="es-ES" dirty="0" smtClean="0"/>
          </a:p>
          <a:p>
            <a:r>
              <a:rPr lang="es-ES" dirty="0" smtClean="0"/>
              <a:t>./ejemplo.py</a:t>
            </a:r>
            <a:endParaRPr lang="es-E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5720" y="2494539"/>
            <a:ext cx="6755661" cy="2154733"/>
          </a:xfrm>
          <a:prstGeom prst="rect">
            <a:avLst/>
          </a:prstGeom>
        </p:spPr>
      </p:pic>
    </p:spTree>
    <p:extLst>
      <p:ext uri="{BB962C8B-B14F-4D97-AF65-F5344CB8AC3E}">
        <p14:creationId xmlns:p14="http://schemas.microsoft.com/office/powerpoint/2010/main" val="4150047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Introducción a Python</a:t>
            </a:r>
            <a:endParaRPr lang="es-ES" dirty="0"/>
          </a:p>
        </p:txBody>
      </p:sp>
      <p:sp>
        <p:nvSpPr>
          <p:cNvPr id="7" name="Rectángulo 6"/>
          <p:cNvSpPr/>
          <p:nvPr/>
        </p:nvSpPr>
        <p:spPr>
          <a:xfrm>
            <a:off x="677334" y="1365161"/>
            <a:ext cx="8535478" cy="1077218"/>
          </a:xfrm>
          <a:prstGeom prst="rect">
            <a:avLst/>
          </a:prstGeom>
        </p:spPr>
        <p:txBody>
          <a:bodyPr wrap="none">
            <a:spAutoFit/>
          </a:bodyPr>
          <a:lstStyle/>
          <a:p>
            <a:r>
              <a:rPr lang="es-ES" sz="2800" b="1" u="sng" dirty="0" smtClean="0"/>
              <a:t>Formas de trabajar en Python:</a:t>
            </a:r>
            <a:r>
              <a:rPr lang="es-ES" sz="2800" dirty="0" smtClean="0"/>
              <a:t> </a:t>
            </a:r>
            <a:r>
              <a:rPr lang="es-ES" sz="2800" b="1" dirty="0" smtClean="0">
                <a:solidFill>
                  <a:srgbClr val="FF0000"/>
                </a:solidFill>
              </a:rPr>
              <a:t>Interprete </a:t>
            </a:r>
            <a:r>
              <a:rPr lang="es-ES" sz="2800" b="1" dirty="0" err="1" smtClean="0">
                <a:solidFill>
                  <a:srgbClr val="FF0000"/>
                </a:solidFill>
              </a:rPr>
              <a:t>ipython</a:t>
            </a:r>
            <a:endParaRPr lang="es-ES" sz="2800" b="1" dirty="0" smtClean="0">
              <a:solidFill>
                <a:srgbClr val="FF0000"/>
              </a:solidFill>
            </a:endParaRPr>
          </a:p>
          <a:p>
            <a:endParaRPr lang="es-ES" b="1" u="sng" dirty="0">
              <a:solidFill>
                <a:srgbClr val="FF0000"/>
              </a:solidFill>
            </a:endParaRPr>
          </a:p>
          <a:p>
            <a:r>
              <a:rPr lang="es-ES" dirty="0" smtClean="0"/>
              <a:t>Es uno de los interpretes interactivos más utilizados en Python.</a:t>
            </a:r>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615820"/>
            <a:ext cx="5701421" cy="38047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855" y="2763011"/>
            <a:ext cx="5279913" cy="2858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47997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Introducción a Python</a:t>
            </a:r>
            <a:endParaRPr lang="es-ES" dirty="0"/>
          </a:p>
        </p:txBody>
      </p:sp>
      <p:sp>
        <p:nvSpPr>
          <p:cNvPr id="7" name="Rectángulo 6"/>
          <p:cNvSpPr/>
          <p:nvPr/>
        </p:nvSpPr>
        <p:spPr>
          <a:xfrm>
            <a:off x="484153" y="1439996"/>
            <a:ext cx="11070146" cy="4339650"/>
          </a:xfrm>
          <a:prstGeom prst="rect">
            <a:avLst/>
          </a:prstGeom>
        </p:spPr>
        <p:txBody>
          <a:bodyPr wrap="none">
            <a:spAutoFit/>
          </a:bodyPr>
          <a:lstStyle/>
          <a:p>
            <a:r>
              <a:rPr lang="es-ES" sz="2400" b="1" u="sng" dirty="0" smtClean="0"/>
              <a:t>Formas de trabajar en Python:</a:t>
            </a:r>
            <a:r>
              <a:rPr lang="es-ES" sz="2400" dirty="0" smtClean="0"/>
              <a:t> </a:t>
            </a:r>
            <a:r>
              <a:rPr lang="es-ES" sz="2400" b="1" dirty="0" smtClean="0">
                <a:solidFill>
                  <a:srgbClr val="FF0000"/>
                </a:solidFill>
              </a:rPr>
              <a:t>Anaconda</a:t>
            </a:r>
          </a:p>
          <a:p>
            <a:endParaRPr lang="es-ES" b="1" u="sng" dirty="0">
              <a:solidFill>
                <a:srgbClr val="FF0000"/>
              </a:solidFill>
            </a:endParaRPr>
          </a:p>
          <a:p>
            <a:pPr marL="285750" indent="-285750">
              <a:buFont typeface="Arial" panose="020B0604020202020204" pitchFamily="34" charset="0"/>
              <a:buChar char="•"/>
            </a:pPr>
            <a:r>
              <a:rPr lang="es-ES" dirty="0" smtClean="0"/>
              <a:t>Distribución de Python que incluye los 100 paquetes de Python (también R) más usados.</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smtClean="0"/>
              <a:t>Entre esos </a:t>
            </a:r>
            <a:r>
              <a:rPr lang="es-ES" i="1" u="sng" dirty="0" smtClean="0"/>
              <a:t>100 paquetes </a:t>
            </a:r>
            <a:r>
              <a:rPr lang="es-ES" dirty="0" smtClean="0"/>
              <a:t>están los que vamos a ver en este curso </a:t>
            </a:r>
            <a:r>
              <a:rPr lang="es-ES" dirty="0" smtClean="0">
                <a:sym typeface="Wingdings" panose="05000000000000000000" pitchFamily="2" charset="2"/>
              </a:rPr>
              <a:t> </a:t>
            </a:r>
            <a:r>
              <a:rPr lang="es-ES" dirty="0" err="1" smtClean="0">
                <a:sym typeface="Wingdings" panose="05000000000000000000" pitchFamily="2" charset="2"/>
              </a:rPr>
              <a:t>Numpy</a:t>
            </a:r>
            <a:r>
              <a:rPr lang="es-ES" dirty="0" smtClean="0">
                <a:sym typeface="Wingdings" panose="05000000000000000000" pitchFamily="2" charset="2"/>
              </a:rPr>
              <a:t> y </a:t>
            </a:r>
            <a:r>
              <a:rPr lang="es-ES" dirty="0" err="1" smtClean="0">
                <a:sym typeface="Wingdings" panose="05000000000000000000" pitchFamily="2" charset="2"/>
              </a:rPr>
              <a:t>Matplotlib</a:t>
            </a:r>
            <a:r>
              <a:rPr lang="es-ES" dirty="0" smtClean="0">
                <a:sym typeface="Wingdings" panose="05000000000000000000" pitchFamily="2" charset="2"/>
              </a:rPr>
              <a:t>.</a:t>
            </a:r>
          </a:p>
          <a:p>
            <a:pPr marL="285750" indent="-285750">
              <a:buFont typeface="Arial" panose="020B0604020202020204" pitchFamily="34" charset="0"/>
              <a:buChar char="•"/>
            </a:pPr>
            <a:endParaRPr lang="es-ES" dirty="0">
              <a:sym typeface="Wingdings" panose="05000000000000000000" pitchFamily="2" charset="2"/>
            </a:endParaRPr>
          </a:p>
          <a:p>
            <a:pPr marL="285750" indent="-285750">
              <a:buFont typeface="Arial" panose="020B0604020202020204" pitchFamily="34" charset="0"/>
              <a:buChar char="•"/>
            </a:pPr>
            <a:r>
              <a:rPr lang="es-ES" dirty="0" smtClean="0">
                <a:sym typeface="Wingdings" panose="05000000000000000000" pitchFamily="2" charset="2"/>
              </a:rPr>
              <a:t>Se distribuye forma gratuita por la empresa Continuum </a:t>
            </a:r>
            <a:r>
              <a:rPr lang="es-ES" dirty="0" err="1" smtClean="0">
                <a:sym typeface="Wingdings" panose="05000000000000000000" pitchFamily="2" charset="2"/>
              </a:rPr>
              <a:t>Analytics</a:t>
            </a:r>
            <a:r>
              <a:rPr lang="es-ES" dirty="0" smtClean="0">
                <a:sym typeface="Wingdings" panose="05000000000000000000" pitchFamily="2" charset="2"/>
              </a:rPr>
              <a:t>.</a:t>
            </a:r>
          </a:p>
          <a:p>
            <a:r>
              <a:rPr lang="es-ES" dirty="0">
                <a:hlinkClick r:id="rId2"/>
              </a:rPr>
              <a:t>https://</a:t>
            </a:r>
            <a:r>
              <a:rPr lang="es-ES" dirty="0" smtClean="0">
                <a:hlinkClick r:id="rId2"/>
              </a:rPr>
              <a:t>www.continuum.io/downloads</a:t>
            </a:r>
            <a:endParaRPr lang="es-ES" dirty="0" smtClean="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smtClean="0"/>
              <a:t>Dentro de la distribución Anaconda se incluye </a:t>
            </a:r>
            <a:r>
              <a:rPr lang="es-ES" dirty="0" err="1" smtClean="0"/>
              <a:t>iPython</a:t>
            </a:r>
            <a:r>
              <a:rPr lang="es-ES" dirty="0" smtClean="0"/>
              <a:t> y </a:t>
            </a:r>
            <a:r>
              <a:rPr lang="es-ES" dirty="0" err="1" smtClean="0"/>
              <a:t>Spyder</a:t>
            </a:r>
            <a:r>
              <a:rPr lang="es-ES" dirty="0" smtClean="0"/>
              <a:t> (entorno de programación que vamos </a:t>
            </a:r>
          </a:p>
          <a:p>
            <a:r>
              <a:rPr lang="es-ES" dirty="0" smtClean="0"/>
              <a:t>a utilizar).</a:t>
            </a:r>
          </a:p>
          <a:p>
            <a:r>
              <a:rPr lang="es-ES" dirty="0">
                <a:hlinkClick r:id="rId3"/>
              </a:rPr>
              <a:t>http://pythonhosted.org/spyder</a:t>
            </a:r>
            <a:r>
              <a:rPr lang="es-ES" dirty="0" smtClean="0">
                <a:hlinkClick r:id="rId3"/>
              </a:rPr>
              <a:t>/</a:t>
            </a:r>
            <a:endParaRPr lang="es-ES" dirty="0" smtClean="0"/>
          </a:p>
          <a:p>
            <a:endParaRPr lang="es-ES" dirty="0" smtClean="0"/>
          </a:p>
          <a:p>
            <a:endParaRPr lang="es-ES" dirty="0"/>
          </a:p>
          <a:p>
            <a:endParaRPr lang="es-ES"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4987" y="5065070"/>
            <a:ext cx="2857500"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401" y="4901336"/>
            <a:ext cx="1746691" cy="1746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7847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89077" y="340662"/>
            <a:ext cx="8596668" cy="755561"/>
          </a:xfrm>
        </p:spPr>
        <p:txBody>
          <a:bodyPr/>
          <a:lstStyle/>
          <a:p>
            <a:r>
              <a:rPr lang="es-ES" dirty="0" smtClean="0"/>
              <a:t>Introducción a Python</a:t>
            </a:r>
            <a:endParaRPr lang="es-ES" dirty="0"/>
          </a:p>
        </p:txBody>
      </p:sp>
      <p:sp>
        <p:nvSpPr>
          <p:cNvPr id="7" name="Rectángulo 6"/>
          <p:cNvSpPr/>
          <p:nvPr/>
        </p:nvSpPr>
        <p:spPr>
          <a:xfrm>
            <a:off x="484151" y="1090374"/>
            <a:ext cx="4902304" cy="1292662"/>
          </a:xfrm>
          <a:prstGeom prst="rect">
            <a:avLst/>
          </a:prstGeom>
        </p:spPr>
        <p:txBody>
          <a:bodyPr wrap="none">
            <a:spAutoFit/>
          </a:bodyPr>
          <a:lstStyle/>
          <a:p>
            <a:r>
              <a:rPr lang="es-ES" sz="2400" b="1" u="sng" dirty="0" smtClean="0">
                <a:solidFill>
                  <a:srgbClr val="FF0000"/>
                </a:solidFill>
              </a:rPr>
              <a:t>Entorno de Programación </a:t>
            </a:r>
            <a:r>
              <a:rPr lang="es-ES" sz="2400" b="1" u="sng" dirty="0" err="1" smtClean="0">
                <a:solidFill>
                  <a:srgbClr val="FF0000"/>
                </a:solidFill>
              </a:rPr>
              <a:t>Spyder</a:t>
            </a:r>
            <a:endParaRPr lang="es-ES" sz="2400" b="1" u="sng" dirty="0" smtClean="0">
              <a:solidFill>
                <a:srgbClr val="FF0000"/>
              </a:solidFill>
            </a:endParaRPr>
          </a:p>
          <a:p>
            <a:endParaRPr lang="es-ES" b="1" u="sng" dirty="0">
              <a:solidFill>
                <a:srgbClr val="FF0000"/>
              </a:solidFill>
            </a:endParaRPr>
          </a:p>
          <a:p>
            <a:endParaRPr lang="es-ES" dirty="0"/>
          </a:p>
          <a:p>
            <a:endParaRPr lang="es-ES" dirty="0"/>
          </a:p>
        </p:txBody>
      </p:sp>
      <p:sp>
        <p:nvSpPr>
          <p:cNvPr id="3" name="2 CuadroTexto"/>
          <p:cNvSpPr txBox="1"/>
          <p:nvPr/>
        </p:nvSpPr>
        <p:spPr>
          <a:xfrm>
            <a:off x="1506072" y="3845860"/>
            <a:ext cx="2514601" cy="923330"/>
          </a:xfrm>
          <a:prstGeom prst="rect">
            <a:avLst/>
          </a:prstGeom>
          <a:noFill/>
        </p:spPr>
        <p:txBody>
          <a:bodyPr wrap="square" rtlCol="0">
            <a:spAutoFit/>
          </a:bodyPr>
          <a:lstStyle/>
          <a:p>
            <a:pPr algn="ctr"/>
            <a:r>
              <a:rPr lang="es-ES" dirty="0" smtClean="0">
                <a:solidFill>
                  <a:srgbClr val="00B050"/>
                </a:solidFill>
              </a:rPr>
              <a:t>ZONA PARA ESCRIBIR LOS SCRIPTS DE PYTHON</a:t>
            </a:r>
            <a:endParaRPr lang="es-ES" dirty="0">
              <a:solidFill>
                <a:srgbClr val="00B050"/>
              </a:solidFill>
            </a:endParaRPr>
          </a:p>
        </p:txBody>
      </p:sp>
      <p:grpSp>
        <p:nvGrpSpPr>
          <p:cNvPr id="8" name="7 Grupo"/>
          <p:cNvGrpSpPr/>
          <p:nvPr/>
        </p:nvGrpSpPr>
        <p:grpSpPr>
          <a:xfrm>
            <a:off x="953147" y="1000371"/>
            <a:ext cx="10227667" cy="5593361"/>
            <a:chOff x="953147" y="1000369"/>
            <a:chExt cx="10227666" cy="5593361"/>
          </a:xfrm>
        </p:grpSpPr>
        <p:grpSp>
          <p:nvGrpSpPr>
            <p:cNvPr id="4" name="3 Grupo"/>
            <p:cNvGrpSpPr/>
            <p:nvPr/>
          </p:nvGrpSpPr>
          <p:grpSpPr>
            <a:xfrm>
              <a:off x="953147" y="1000369"/>
              <a:ext cx="10227666" cy="5593361"/>
              <a:chOff x="953147" y="1000369"/>
              <a:chExt cx="10227666" cy="5593361"/>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152" r="-8655" b="5081"/>
              <a:stretch/>
            </p:blipFill>
            <p:spPr bwMode="auto">
              <a:xfrm>
                <a:off x="953147" y="1660693"/>
                <a:ext cx="10227666" cy="4933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10 CuadroTexto"/>
              <p:cNvSpPr txBox="1"/>
              <p:nvPr/>
            </p:nvSpPr>
            <p:spPr>
              <a:xfrm>
                <a:off x="7185211" y="5086476"/>
                <a:ext cx="2563906" cy="369332"/>
              </a:xfrm>
              <a:prstGeom prst="rect">
                <a:avLst/>
              </a:prstGeom>
              <a:noFill/>
            </p:spPr>
            <p:txBody>
              <a:bodyPr wrap="square" rtlCol="0">
                <a:spAutoFit/>
              </a:bodyPr>
              <a:lstStyle/>
              <a:p>
                <a:r>
                  <a:rPr lang="es-ES" dirty="0" smtClean="0">
                    <a:solidFill>
                      <a:srgbClr val="00B050"/>
                    </a:solidFill>
                  </a:rPr>
                  <a:t>INTERPRETE IPYTHON</a:t>
                </a:r>
                <a:endParaRPr lang="es-ES" dirty="0">
                  <a:solidFill>
                    <a:srgbClr val="00B050"/>
                  </a:solidFill>
                </a:endParaRPr>
              </a:p>
            </p:txBody>
          </p:sp>
          <p:sp>
            <p:nvSpPr>
              <p:cNvPr id="12" name="11 CuadroTexto"/>
              <p:cNvSpPr txBox="1"/>
              <p:nvPr/>
            </p:nvSpPr>
            <p:spPr>
              <a:xfrm>
                <a:off x="6557681" y="2966323"/>
                <a:ext cx="2563906" cy="646331"/>
              </a:xfrm>
              <a:prstGeom prst="rect">
                <a:avLst/>
              </a:prstGeom>
              <a:noFill/>
            </p:spPr>
            <p:txBody>
              <a:bodyPr wrap="square" rtlCol="0">
                <a:spAutoFit/>
              </a:bodyPr>
              <a:lstStyle/>
              <a:p>
                <a:r>
                  <a:rPr lang="es-ES" dirty="0" smtClean="0">
                    <a:solidFill>
                      <a:srgbClr val="00B050"/>
                    </a:solidFill>
                  </a:rPr>
                  <a:t>Visualizar variables, objetos y archivos</a:t>
                </a:r>
              </a:p>
            </p:txBody>
          </p:sp>
          <p:sp>
            <p:nvSpPr>
              <p:cNvPr id="13" name="12 CuadroTexto"/>
              <p:cNvSpPr txBox="1"/>
              <p:nvPr/>
            </p:nvSpPr>
            <p:spPr>
              <a:xfrm>
                <a:off x="6427692" y="1000369"/>
                <a:ext cx="2563906" cy="369332"/>
              </a:xfrm>
              <a:prstGeom prst="rect">
                <a:avLst/>
              </a:prstGeom>
              <a:noFill/>
            </p:spPr>
            <p:txBody>
              <a:bodyPr wrap="square" rtlCol="0">
                <a:spAutoFit/>
              </a:bodyPr>
              <a:lstStyle/>
              <a:p>
                <a:r>
                  <a:rPr lang="es-ES" dirty="0" smtClean="0">
                    <a:solidFill>
                      <a:srgbClr val="00B050"/>
                    </a:solidFill>
                  </a:rPr>
                  <a:t>Barra de herramientas</a:t>
                </a:r>
              </a:p>
            </p:txBody>
          </p:sp>
          <p:cxnSp>
            <p:nvCxnSpPr>
              <p:cNvPr id="5" name="4 Conector recto de flecha"/>
              <p:cNvCxnSpPr/>
              <p:nvPr/>
            </p:nvCxnSpPr>
            <p:spPr>
              <a:xfrm flipH="1">
                <a:off x="3455894" y="1369701"/>
                <a:ext cx="2971799" cy="5532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sp>
          <p:nvSpPr>
            <p:cNvPr id="14" name="13 CuadroTexto"/>
            <p:cNvSpPr txBox="1"/>
            <p:nvPr/>
          </p:nvSpPr>
          <p:spPr>
            <a:xfrm>
              <a:off x="1653350" y="4104681"/>
              <a:ext cx="2563906" cy="646331"/>
            </a:xfrm>
            <a:prstGeom prst="rect">
              <a:avLst/>
            </a:prstGeom>
            <a:noFill/>
          </p:spPr>
          <p:txBody>
            <a:bodyPr wrap="square" rtlCol="0">
              <a:spAutoFit/>
            </a:bodyPr>
            <a:lstStyle/>
            <a:p>
              <a:r>
                <a:rPr lang="es-ES" dirty="0" smtClean="0">
                  <a:solidFill>
                    <a:srgbClr val="00B050"/>
                  </a:solidFill>
                </a:rPr>
                <a:t>ZONA PARA ESCRIBIR LOS SCRIPTS</a:t>
              </a:r>
            </a:p>
          </p:txBody>
        </p:sp>
      </p:grpSp>
    </p:spTree>
    <p:extLst>
      <p:ext uri="{BB962C8B-B14F-4D97-AF65-F5344CB8AC3E}">
        <p14:creationId xmlns:p14="http://schemas.microsoft.com/office/powerpoint/2010/main" val="1454165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88435" y="330200"/>
            <a:ext cx="8596668" cy="1320800"/>
          </a:xfrm>
        </p:spPr>
        <p:txBody>
          <a:bodyPr/>
          <a:lstStyle/>
          <a:p>
            <a:r>
              <a:rPr lang="es-ES" dirty="0" smtClean="0"/>
              <a:t>¿Qué vamos a ver?</a:t>
            </a:r>
            <a:endParaRPr lang="es-ES" dirty="0"/>
          </a:p>
        </p:txBody>
      </p:sp>
      <p:sp>
        <p:nvSpPr>
          <p:cNvPr id="3" name="Marcador de contenido 2"/>
          <p:cNvSpPr>
            <a:spLocks noGrp="1"/>
          </p:cNvSpPr>
          <p:nvPr>
            <p:ph idx="1"/>
          </p:nvPr>
        </p:nvSpPr>
        <p:spPr>
          <a:xfrm>
            <a:off x="588255" y="1191903"/>
            <a:ext cx="8596668" cy="3880773"/>
          </a:xfrm>
        </p:spPr>
        <p:txBody>
          <a:bodyPr>
            <a:noAutofit/>
          </a:bodyPr>
          <a:lstStyle/>
          <a:p>
            <a:pPr marL="0" indent="0">
              <a:buNone/>
            </a:pPr>
            <a:endParaRPr lang="es-ES" sz="3200" dirty="0" smtClean="0"/>
          </a:p>
          <a:p>
            <a:pPr marL="914400" lvl="1" indent="-514350">
              <a:buFont typeface="+mj-lt"/>
              <a:buAutoNum type="arabicParenR"/>
            </a:pPr>
            <a:r>
              <a:rPr lang="es-ES" sz="1800" dirty="0" smtClean="0"/>
              <a:t>Variables (general)</a:t>
            </a:r>
          </a:p>
          <a:p>
            <a:pPr marL="914400" lvl="1" indent="-514350">
              <a:buFont typeface="+mj-lt"/>
              <a:buAutoNum type="arabicParenR"/>
            </a:pPr>
            <a:r>
              <a:rPr lang="es-ES" sz="1800" dirty="0" smtClean="0"/>
              <a:t>Listas</a:t>
            </a:r>
          </a:p>
          <a:p>
            <a:pPr marL="914400" lvl="1" indent="-514350">
              <a:buFont typeface="+mj-lt"/>
              <a:buAutoNum type="arabicParenR"/>
            </a:pPr>
            <a:r>
              <a:rPr lang="es-ES" sz="1800" dirty="0" err="1" smtClean="0"/>
              <a:t>Tuplas</a:t>
            </a:r>
            <a:endParaRPr lang="es-ES" sz="1800" dirty="0" smtClean="0"/>
          </a:p>
          <a:p>
            <a:pPr marL="914400" lvl="1" indent="-514350">
              <a:buFont typeface="+mj-lt"/>
              <a:buAutoNum type="arabicParenR"/>
            </a:pPr>
            <a:r>
              <a:rPr lang="es-ES" sz="1800" dirty="0" smtClean="0"/>
              <a:t>Diccionarios</a:t>
            </a:r>
          </a:p>
          <a:p>
            <a:pPr marL="914400" lvl="1" indent="-514350">
              <a:buFont typeface="+mj-lt"/>
              <a:buAutoNum type="arabicParenR"/>
            </a:pPr>
            <a:r>
              <a:rPr lang="es-ES" sz="1800" dirty="0" smtClean="0"/>
              <a:t>Operaciones básicas</a:t>
            </a:r>
          </a:p>
          <a:p>
            <a:pPr marL="914400" lvl="1" indent="-514350">
              <a:buFont typeface="+mj-lt"/>
              <a:buAutoNum type="arabicParenR"/>
            </a:pPr>
            <a:r>
              <a:rPr lang="es-ES" sz="1800" dirty="0" smtClean="0"/>
              <a:t>Control de flujo</a:t>
            </a:r>
          </a:p>
          <a:p>
            <a:pPr marL="914400" lvl="1" indent="-514350">
              <a:buFont typeface="+mj-lt"/>
              <a:buAutoNum type="arabicParenR"/>
            </a:pPr>
            <a:r>
              <a:rPr lang="es-ES" sz="1800" dirty="0" smtClean="0"/>
              <a:t>Funciones</a:t>
            </a:r>
          </a:p>
          <a:p>
            <a:pPr marL="914400" lvl="1" indent="-514350">
              <a:buFont typeface="+mj-lt"/>
              <a:buAutoNum type="arabicParenR"/>
            </a:pPr>
            <a:r>
              <a:rPr lang="es-ES" sz="1800" dirty="0" smtClean="0"/>
              <a:t>Módulos y paquetes</a:t>
            </a:r>
          </a:p>
          <a:p>
            <a:pPr marL="914400" lvl="1" indent="-514350">
              <a:buFont typeface="+mj-lt"/>
              <a:buAutoNum type="arabicParenR"/>
            </a:pPr>
            <a:r>
              <a:rPr lang="es-ES" sz="1800" dirty="0" smtClean="0"/>
              <a:t>Manejo de archivos</a:t>
            </a:r>
          </a:p>
          <a:p>
            <a:pPr marL="914400" lvl="1" indent="-514350">
              <a:buFont typeface="+mj-lt"/>
              <a:buAutoNum type="arabicParenR"/>
            </a:pPr>
            <a:r>
              <a:rPr lang="es-ES" sz="1800" dirty="0" smtClean="0"/>
              <a:t>Clases</a:t>
            </a:r>
          </a:p>
          <a:p>
            <a:pPr marL="914400" lvl="1" indent="-514350">
              <a:buFont typeface="+mj-lt"/>
              <a:buAutoNum type="arabicParenR"/>
            </a:pPr>
            <a:endParaRPr lang="es-ES" sz="3000" dirty="0" smtClean="0"/>
          </a:p>
        </p:txBody>
      </p:sp>
    </p:spTree>
    <p:extLst>
      <p:ext uri="{BB962C8B-B14F-4D97-AF65-F5344CB8AC3E}">
        <p14:creationId xmlns:p14="http://schemas.microsoft.com/office/powerpoint/2010/main" val="2058940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546100"/>
            <a:ext cx="8596668" cy="755561"/>
          </a:xfrm>
        </p:spPr>
        <p:txBody>
          <a:bodyPr/>
          <a:lstStyle/>
          <a:p>
            <a:r>
              <a:rPr lang="es-ES" dirty="0" smtClean="0"/>
              <a:t>Variables en Python</a:t>
            </a:r>
            <a:endParaRPr lang="es-ES" dirty="0"/>
          </a:p>
        </p:txBody>
      </p:sp>
      <p:grpSp>
        <p:nvGrpSpPr>
          <p:cNvPr id="3" name="2 Grupo"/>
          <p:cNvGrpSpPr/>
          <p:nvPr/>
        </p:nvGrpSpPr>
        <p:grpSpPr>
          <a:xfrm>
            <a:off x="677335" y="1353493"/>
            <a:ext cx="8363635" cy="4827340"/>
            <a:chOff x="677334" y="1353493"/>
            <a:chExt cx="8363635" cy="4827340"/>
          </a:xfrm>
        </p:grpSpPr>
        <p:sp>
          <p:nvSpPr>
            <p:cNvPr id="8" name="CuadroTexto 7"/>
            <p:cNvSpPr txBox="1"/>
            <p:nvPr/>
          </p:nvSpPr>
          <p:spPr>
            <a:xfrm>
              <a:off x="677334" y="1353493"/>
              <a:ext cx="8363635" cy="4801314"/>
            </a:xfrm>
            <a:prstGeom prst="rect">
              <a:avLst/>
            </a:prstGeom>
            <a:noFill/>
          </p:spPr>
          <p:txBody>
            <a:bodyPr wrap="square" rtlCol="0">
              <a:spAutoFit/>
            </a:bodyPr>
            <a:lstStyle/>
            <a:p>
              <a:r>
                <a:rPr lang="es-ES" dirty="0" smtClean="0">
                  <a:sym typeface="Wingdings" panose="05000000000000000000" pitchFamily="2" charset="2"/>
                </a:rPr>
                <a:t>Las variables no tienen tipo  El tipo se asigna cuando se declara y el tipo se puede cambiar sobre la marcha (</a:t>
              </a:r>
              <a:r>
                <a:rPr lang="es-ES" dirty="0" smtClean="0">
                  <a:solidFill>
                    <a:srgbClr val="FF0000"/>
                  </a:solidFill>
                  <a:sym typeface="Wingdings" panose="05000000000000000000" pitchFamily="2" charset="2"/>
                </a:rPr>
                <a:t>TIPADO DINÁMICO</a:t>
              </a:r>
              <a:r>
                <a:rPr lang="es-ES" dirty="0" smtClean="0">
                  <a:sym typeface="Wingdings" panose="05000000000000000000" pitchFamily="2" charset="2"/>
                </a:rPr>
                <a:t>). </a:t>
              </a:r>
            </a:p>
            <a:p>
              <a:endParaRPr lang="es-ES" dirty="0">
                <a:sym typeface="Wingdings" panose="05000000000000000000" pitchFamily="2" charset="2"/>
              </a:endParaRPr>
            </a:p>
            <a:p>
              <a:r>
                <a:rPr lang="es-ES" dirty="0" smtClean="0">
                  <a:sym typeface="Wingdings" panose="05000000000000000000" pitchFamily="2" charset="2"/>
                </a:rPr>
                <a:t>Todas la variables en realidad son </a:t>
              </a:r>
              <a:r>
                <a:rPr lang="es-ES" dirty="0" smtClean="0">
                  <a:solidFill>
                    <a:srgbClr val="FF0000"/>
                  </a:solidFill>
                  <a:sym typeface="Wingdings" panose="05000000000000000000" pitchFamily="2" charset="2"/>
                </a:rPr>
                <a:t>objetos</a:t>
              </a:r>
              <a:r>
                <a:rPr lang="es-ES" dirty="0" smtClean="0">
                  <a:sym typeface="Wingdings" panose="05000000000000000000" pitchFamily="2" charset="2"/>
                </a:rPr>
                <a:t>.</a:t>
              </a:r>
            </a:p>
            <a:p>
              <a:endParaRPr lang="es-ES" dirty="0">
                <a:sym typeface="Wingdings" panose="05000000000000000000" pitchFamily="2" charset="2"/>
              </a:endParaRPr>
            </a:p>
            <a:p>
              <a:r>
                <a:rPr lang="es-ES" dirty="0" smtClean="0">
                  <a:sym typeface="Wingdings" panose="05000000000000000000" pitchFamily="2" charset="2"/>
                </a:rPr>
                <a:t>Función “</a:t>
              </a:r>
              <a:r>
                <a:rPr lang="es-ES" dirty="0" err="1" smtClean="0">
                  <a:sym typeface="Wingdings" panose="05000000000000000000" pitchFamily="2" charset="2"/>
                </a:rPr>
                <a:t>type</a:t>
              </a:r>
              <a:r>
                <a:rPr lang="es-ES" dirty="0" smtClean="0">
                  <a:sym typeface="Wingdings" panose="05000000000000000000" pitchFamily="2" charset="2"/>
                </a:rPr>
                <a:t>” nos indica el tipo de la variable.</a:t>
              </a:r>
            </a:p>
            <a:p>
              <a:endParaRPr lang="es-ES" dirty="0" smtClean="0">
                <a:sym typeface="Wingdings" panose="05000000000000000000" pitchFamily="2" charset="2"/>
              </a:endParaRPr>
            </a:p>
            <a:p>
              <a:r>
                <a:rPr lang="es-ES" b="1" u="sng" dirty="0" smtClean="0">
                  <a:sym typeface="Wingdings" panose="05000000000000000000" pitchFamily="2" charset="2"/>
                </a:rPr>
                <a:t>Ejemplos:</a:t>
              </a: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6479" y="3636702"/>
              <a:ext cx="2253705" cy="2544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8816027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546100"/>
            <a:ext cx="8596668" cy="755561"/>
          </a:xfrm>
        </p:spPr>
        <p:txBody>
          <a:bodyPr/>
          <a:lstStyle/>
          <a:p>
            <a:r>
              <a:rPr lang="es-ES" dirty="0" smtClean="0"/>
              <a:t>Variables en Python</a:t>
            </a:r>
            <a:endParaRPr lang="es-ES" dirty="0"/>
          </a:p>
        </p:txBody>
      </p:sp>
      <p:sp>
        <p:nvSpPr>
          <p:cNvPr id="8" name="CuadroTexto 7"/>
          <p:cNvSpPr txBox="1"/>
          <p:nvPr/>
        </p:nvSpPr>
        <p:spPr>
          <a:xfrm>
            <a:off x="388367" y="1227272"/>
            <a:ext cx="8363635" cy="3139321"/>
          </a:xfrm>
          <a:prstGeom prst="rect">
            <a:avLst/>
          </a:prstGeom>
          <a:noFill/>
        </p:spPr>
        <p:txBody>
          <a:bodyPr wrap="square" rtlCol="0">
            <a:spAutoFit/>
          </a:bodyPr>
          <a:lstStyle/>
          <a:p>
            <a:endParaRPr lang="es-ES" dirty="0">
              <a:sym typeface="Wingdings" panose="05000000000000000000" pitchFamily="2" charset="2"/>
            </a:endParaRPr>
          </a:p>
          <a:p>
            <a:r>
              <a:rPr lang="es-ES" b="1" i="1" dirty="0" smtClean="0">
                <a:solidFill>
                  <a:srgbClr val="FF0000"/>
                </a:solidFill>
                <a:sym typeface="Wingdings" panose="05000000000000000000" pitchFamily="2" charset="2"/>
              </a:rPr>
              <a:t>TENED SIEMPRE EN LA MENTE QUE TODO EN PYTHON ES UN OBJETO</a:t>
            </a: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758" y="2063662"/>
            <a:ext cx="977265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CuadroTexto"/>
          <p:cNvSpPr txBox="1"/>
          <p:nvPr/>
        </p:nvSpPr>
        <p:spPr>
          <a:xfrm>
            <a:off x="837656" y="6080585"/>
            <a:ext cx="7914346" cy="369332"/>
          </a:xfrm>
          <a:prstGeom prst="rect">
            <a:avLst/>
          </a:prstGeom>
          <a:noFill/>
        </p:spPr>
        <p:txBody>
          <a:bodyPr wrap="none" rtlCol="0">
            <a:spAutoFit/>
          </a:bodyPr>
          <a:lstStyle/>
          <a:p>
            <a:r>
              <a:rPr lang="es-ES" b="1" dirty="0" smtClean="0">
                <a:solidFill>
                  <a:schemeClr val="accent4"/>
                </a:solidFill>
              </a:rPr>
              <a:t>Los objetos tienen atributos (variables) y métodos (acciones/funciones)</a:t>
            </a:r>
            <a:endParaRPr lang="es-ES" b="1" dirty="0">
              <a:solidFill>
                <a:schemeClr val="accent4"/>
              </a:solidFill>
            </a:endParaRPr>
          </a:p>
        </p:txBody>
      </p:sp>
      <p:pic>
        <p:nvPicPr>
          <p:cNvPr id="3074" name="Picture 2" descr="Image result for programacion orientada a objet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5598" y="2744211"/>
            <a:ext cx="4286374" cy="3214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53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546100"/>
            <a:ext cx="8596668" cy="755561"/>
          </a:xfrm>
        </p:spPr>
        <p:txBody>
          <a:bodyPr/>
          <a:lstStyle/>
          <a:p>
            <a:r>
              <a:rPr lang="es-ES" dirty="0" smtClean="0"/>
              <a:t>Variables en Python</a:t>
            </a:r>
            <a:endParaRPr lang="es-ES" dirty="0"/>
          </a:p>
        </p:txBody>
      </p:sp>
      <p:sp>
        <p:nvSpPr>
          <p:cNvPr id="8" name="CuadroTexto 7"/>
          <p:cNvSpPr txBox="1"/>
          <p:nvPr/>
        </p:nvSpPr>
        <p:spPr>
          <a:xfrm>
            <a:off x="677335" y="1353493"/>
            <a:ext cx="8363635" cy="4524315"/>
          </a:xfrm>
          <a:prstGeom prst="rect">
            <a:avLst/>
          </a:prstGeom>
          <a:noFill/>
        </p:spPr>
        <p:txBody>
          <a:bodyPr wrap="square" rtlCol="0">
            <a:spAutoFit/>
          </a:bodyPr>
          <a:lstStyle/>
          <a:p>
            <a:r>
              <a:rPr lang="es-ES" dirty="0" smtClean="0">
                <a:sym typeface="Wingdings" panose="05000000000000000000" pitchFamily="2" charset="2"/>
              </a:rPr>
              <a:t>Algunas reglas para los nombres de las variables: </a:t>
            </a:r>
          </a:p>
          <a:p>
            <a:endParaRPr lang="es-ES" dirty="0">
              <a:sym typeface="Wingdings" panose="05000000000000000000" pitchFamily="2" charset="2"/>
            </a:endParaRPr>
          </a:p>
          <a:p>
            <a:pPr marL="285750" indent="-285750">
              <a:buFont typeface="Arial" panose="020B0604020202020204" pitchFamily="34" charset="0"/>
              <a:buChar char="•"/>
            </a:pPr>
            <a:r>
              <a:rPr lang="es-ES" dirty="0" smtClean="0">
                <a:sym typeface="Wingdings" panose="05000000000000000000" pitchFamily="2" charset="2"/>
              </a:rPr>
              <a:t>Python distingue entre mayúsculas y minúsculas.</a:t>
            </a:r>
            <a:endParaRPr lang="es-ES" dirty="0">
              <a:sym typeface="Wingdings" panose="05000000000000000000" pitchFamily="2" charset="2"/>
            </a:endParaRPr>
          </a:p>
          <a:p>
            <a:pPr marL="285750" indent="-285750">
              <a:buFont typeface="Arial" panose="020B0604020202020204" pitchFamily="34" charset="0"/>
              <a:buChar char="•"/>
            </a:pPr>
            <a:r>
              <a:rPr lang="es-ES" dirty="0" smtClean="0">
                <a:sym typeface="Wingdings" panose="05000000000000000000" pitchFamily="2" charset="2"/>
              </a:rPr>
              <a:t>Podemos utilizar _, pero se recomienda no utilizarlo al comienzo del nombre de la variable.</a:t>
            </a:r>
            <a:endParaRPr lang="es-ES" dirty="0">
              <a:sym typeface="Wingdings" panose="05000000000000000000" pitchFamily="2" charset="2"/>
            </a:endParaRPr>
          </a:p>
          <a:p>
            <a:pPr marL="285750" indent="-285750">
              <a:buFont typeface="Arial" panose="020B0604020202020204" pitchFamily="34" charset="0"/>
              <a:buChar char="•"/>
            </a:pPr>
            <a:r>
              <a:rPr lang="es-ES" dirty="0" smtClean="0">
                <a:sym typeface="Wingdings" panose="05000000000000000000" pitchFamily="2" charset="2"/>
              </a:rPr>
              <a:t>Las variables no pueden empezar por números.</a:t>
            </a:r>
          </a:p>
          <a:p>
            <a:pPr marL="285750" indent="-285750">
              <a:buFont typeface="Arial" panose="020B0604020202020204" pitchFamily="34" charset="0"/>
              <a:buChar char="•"/>
            </a:pPr>
            <a:r>
              <a:rPr lang="es-ES" dirty="0" smtClean="0">
                <a:sym typeface="Wingdings" panose="05000000000000000000" pitchFamily="2" charset="2"/>
              </a:rPr>
              <a:t>Tampoco se pueden utilizar las palabras claves de Python. </a:t>
            </a:r>
            <a:endParaRPr lang="es-ES" dirty="0">
              <a:sym typeface="Wingdings" panose="05000000000000000000" pitchFamily="2" charset="2"/>
            </a:endParaRPr>
          </a:p>
          <a:p>
            <a:endParaRPr lang="es-ES" dirty="0" smtClean="0">
              <a:sym typeface="Wingdings" panose="05000000000000000000" pitchFamily="2" charset="2"/>
            </a:endParaRPr>
          </a:p>
          <a:p>
            <a:r>
              <a:rPr lang="es-ES" b="1" u="sng" dirty="0" smtClean="0">
                <a:sym typeface="Wingdings" panose="05000000000000000000" pitchFamily="2" charset="2"/>
              </a:rPr>
              <a:t>Ejemplos</a:t>
            </a:r>
            <a:r>
              <a:rPr lang="es-ES" b="1" u="sng" dirty="0">
                <a:sym typeface="Wingdings" panose="05000000000000000000" pitchFamily="2" charset="2"/>
              </a:rPr>
              <a:t>:</a:t>
            </a: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0055" y="2974975"/>
            <a:ext cx="3776358" cy="143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5333" y="3910626"/>
            <a:ext cx="4358202" cy="2794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373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37256"/>
            <a:ext cx="8596668" cy="1320800"/>
          </a:xfrm>
        </p:spPr>
        <p:txBody>
          <a:bodyPr/>
          <a:lstStyle/>
          <a:p>
            <a:r>
              <a:rPr lang="es-ES" b="1" dirty="0" smtClean="0"/>
              <a:t>Objetivos:</a:t>
            </a:r>
            <a:endParaRPr lang="es-ES" b="1" dirty="0"/>
          </a:p>
        </p:txBody>
      </p:sp>
      <p:sp>
        <p:nvSpPr>
          <p:cNvPr id="3" name="Marcador de contenido 2"/>
          <p:cNvSpPr>
            <a:spLocks noGrp="1"/>
          </p:cNvSpPr>
          <p:nvPr>
            <p:ph idx="1"/>
          </p:nvPr>
        </p:nvSpPr>
        <p:spPr>
          <a:xfrm>
            <a:off x="677334" y="1593697"/>
            <a:ext cx="9321105" cy="4201580"/>
          </a:xfrm>
        </p:spPr>
        <p:txBody>
          <a:bodyPr>
            <a:normAutofit/>
          </a:bodyPr>
          <a:lstStyle/>
          <a:p>
            <a:pPr marL="0" indent="0">
              <a:buNone/>
            </a:pPr>
            <a:r>
              <a:rPr lang="es-ES" sz="2400" b="1" u="sng" dirty="0" smtClean="0"/>
              <a:t>OBJETIVOS DEL </a:t>
            </a:r>
            <a:r>
              <a:rPr lang="es-ES" sz="2400" b="1" u="sng" dirty="0" smtClean="0"/>
              <a:t>TALLER</a:t>
            </a:r>
            <a:r>
              <a:rPr lang="es-ES" sz="2400" b="1" u="sng" dirty="0" smtClean="0"/>
              <a:t>:</a:t>
            </a:r>
            <a:endParaRPr lang="es-ES" sz="2400" b="1" u="sng" dirty="0" smtClean="0"/>
          </a:p>
          <a:p>
            <a:pPr algn="just"/>
            <a:r>
              <a:rPr lang="es-ES" sz="2000" dirty="0" smtClean="0"/>
              <a:t>Aprender nociones básicas sobre programación en Python. </a:t>
            </a:r>
            <a:r>
              <a:rPr lang="es-ES" sz="2000" dirty="0" smtClean="0">
                <a:sym typeface="Wingdings" panose="05000000000000000000" pitchFamily="2" charset="2"/>
              </a:rPr>
              <a:t>Programar </a:t>
            </a:r>
            <a:r>
              <a:rPr lang="es-ES" sz="2000" dirty="0">
                <a:sym typeface="Wingdings" panose="05000000000000000000" pitchFamily="2" charset="2"/>
              </a:rPr>
              <a:t>ejemplos sencillos en Python</a:t>
            </a:r>
            <a:r>
              <a:rPr lang="es-ES" sz="2000" dirty="0" smtClean="0">
                <a:sym typeface="Wingdings" panose="05000000000000000000" pitchFamily="2" charset="2"/>
              </a:rPr>
              <a:t>.</a:t>
            </a:r>
          </a:p>
          <a:p>
            <a:pPr marL="0" indent="0" algn="just">
              <a:buNone/>
            </a:pPr>
            <a:endParaRPr lang="es-ES" sz="2000" dirty="0"/>
          </a:p>
          <a:p>
            <a:pPr algn="just"/>
            <a:r>
              <a:rPr lang="es-ES" sz="2000" dirty="0" smtClean="0">
                <a:sym typeface="Wingdings" panose="05000000000000000000" pitchFamily="2" charset="2"/>
              </a:rPr>
              <a:t>Familiarizarse </a:t>
            </a:r>
            <a:r>
              <a:rPr lang="es-ES" sz="2000" dirty="0" smtClean="0">
                <a:sym typeface="Wingdings" panose="05000000000000000000" pitchFamily="2" charset="2"/>
              </a:rPr>
              <a:t>con Spider como IDE de programación.</a:t>
            </a:r>
            <a:endParaRPr lang="es-ES" dirty="0">
              <a:sym typeface="Wingdings" panose="05000000000000000000" pitchFamily="2" charset="2"/>
            </a:endParaRPr>
          </a:p>
        </p:txBody>
      </p:sp>
    </p:spTree>
    <p:extLst>
      <p:ext uri="{BB962C8B-B14F-4D97-AF65-F5344CB8AC3E}">
        <p14:creationId xmlns:p14="http://schemas.microsoft.com/office/powerpoint/2010/main" val="11544994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Variables en Python</a:t>
            </a:r>
            <a:endParaRPr lang="es-ES" dirty="0"/>
          </a:p>
        </p:txBody>
      </p:sp>
      <p:grpSp>
        <p:nvGrpSpPr>
          <p:cNvPr id="3" name="2 Grupo"/>
          <p:cNvGrpSpPr/>
          <p:nvPr/>
        </p:nvGrpSpPr>
        <p:grpSpPr>
          <a:xfrm>
            <a:off x="677335" y="1480493"/>
            <a:ext cx="8363635" cy="5909310"/>
            <a:chOff x="677334" y="1632893"/>
            <a:chExt cx="8363635" cy="5909310"/>
          </a:xfrm>
        </p:grpSpPr>
        <p:sp>
          <p:nvSpPr>
            <p:cNvPr id="8" name="CuadroTexto 7"/>
            <p:cNvSpPr txBox="1"/>
            <p:nvPr/>
          </p:nvSpPr>
          <p:spPr>
            <a:xfrm>
              <a:off x="677334" y="1632893"/>
              <a:ext cx="8363635" cy="5909310"/>
            </a:xfrm>
            <a:prstGeom prst="rect">
              <a:avLst/>
            </a:prstGeom>
            <a:noFill/>
          </p:spPr>
          <p:txBody>
            <a:bodyPr wrap="square" rtlCol="0">
              <a:spAutoFit/>
            </a:bodyPr>
            <a:lstStyle/>
            <a:p>
              <a:r>
                <a:rPr lang="es-ES" dirty="0" smtClean="0">
                  <a:sym typeface="Wingdings" panose="05000000000000000000" pitchFamily="2" charset="2"/>
                </a:rPr>
                <a:t>Imprimir variables en Python  </a:t>
              </a:r>
              <a:r>
                <a:rPr lang="es-ES" dirty="0" err="1" smtClean="0">
                  <a:sym typeface="Wingdings" panose="05000000000000000000" pitchFamily="2" charset="2"/>
                </a:rPr>
                <a:t>print</a:t>
              </a:r>
              <a:r>
                <a:rPr lang="es-ES" dirty="0" smtClean="0">
                  <a:sym typeface="Wingdings" panose="05000000000000000000" pitchFamily="2" charset="2"/>
                </a:rPr>
                <a:t> (si utilizamos el interprete interactivo no hace falta).</a:t>
              </a:r>
            </a:p>
            <a:p>
              <a:endParaRPr lang="es-ES" dirty="0" smtClean="0">
                <a:sym typeface="Wingdings" panose="05000000000000000000" pitchFamily="2" charset="2"/>
              </a:endParaRPr>
            </a:p>
            <a:p>
              <a:r>
                <a:rPr lang="es-ES" b="1" u="sng" dirty="0" smtClean="0">
                  <a:sym typeface="Wingdings" panose="05000000000000000000" pitchFamily="2" charset="2"/>
                </a:rPr>
                <a:t>Ejemplos:</a:t>
              </a:r>
            </a:p>
            <a:p>
              <a:endParaRPr lang="es-ES" dirty="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b="1" u="sng" dirty="0" smtClean="0">
                <a:sym typeface="Wingdings" panose="05000000000000000000" pitchFamily="2" charset="2"/>
              </a:endParaRPr>
            </a:p>
            <a:p>
              <a:endParaRPr lang="es-ES" b="1" u="sng" dirty="0">
                <a:sym typeface="Wingdings" panose="05000000000000000000" pitchFamily="2" charset="2"/>
              </a:endParaRPr>
            </a:p>
            <a:p>
              <a:endParaRPr lang="es-ES" b="1" u="sng" dirty="0">
                <a:sym typeface="Wingdings" panose="05000000000000000000" pitchFamily="2" charset="2"/>
              </a:endParaRPr>
            </a:p>
            <a:p>
              <a:endParaRPr lang="es-ES" b="1" u="sng" dirty="0" smtClean="0">
                <a:sym typeface="Wingdings" panose="05000000000000000000" pitchFamily="2" charset="2"/>
              </a:endParaRPr>
            </a:p>
            <a:p>
              <a:r>
                <a:rPr lang="es-ES" b="1" u="sng" dirty="0" smtClean="0">
                  <a:sym typeface="Wingdings" panose="05000000000000000000" pitchFamily="2" charset="2"/>
                </a:rPr>
                <a:t>Errores de Programación: </a:t>
              </a:r>
              <a:endParaRPr lang="es-ES" b="1" u="sng"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769" y="5107077"/>
              <a:ext cx="5897546" cy="1371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7" name="Imagen 6"/>
          <p:cNvPicPr/>
          <p:nvPr/>
        </p:nvPicPr>
        <p:blipFill>
          <a:blip r:embed="rId3"/>
          <a:stretch>
            <a:fillRect/>
          </a:stretch>
        </p:blipFill>
        <p:spPr>
          <a:xfrm>
            <a:off x="751770" y="2771192"/>
            <a:ext cx="4240108" cy="1726163"/>
          </a:xfrm>
          <a:prstGeom prst="rect">
            <a:avLst/>
          </a:prstGeom>
        </p:spPr>
      </p:pic>
    </p:spTree>
    <p:extLst>
      <p:ext uri="{BB962C8B-B14F-4D97-AF65-F5344CB8AC3E}">
        <p14:creationId xmlns:p14="http://schemas.microsoft.com/office/powerpoint/2010/main" val="15143815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Listas en Python</a:t>
            </a:r>
            <a:endParaRPr lang="es-ES" dirty="0"/>
          </a:p>
        </p:txBody>
      </p:sp>
      <p:sp>
        <p:nvSpPr>
          <p:cNvPr id="8" name="CuadroTexto 7"/>
          <p:cNvSpPr txBox="1"/>
          <p:nvPr/>
        </p:nvSpPr>
        <p:spPr>
          <a:xfrm>
            <a:off x="677335" y="1365163"/>
            <a:ext cx="9651653" cy="8125301"/>
          </a:xfrm>
          <a:prstGeom prst="rect">
            <a:avLst/>
          </a:prstGeom>
          <a:noFill/>
        </p:spPr>
        <p:txBody>
          <a:bodyPr wrap="square" rtlCol="0">
            <a:spAutoFit/>
          </a:bodyPr>
          <a:lstStyle/>
          <a:p>
            <a:pPr algn="just"/>
            <a:r>
              <a:rPr lang="es-ES" dirty="0" smtClean="0">
                <a:sym typeface="Wingdings" panose="05000000000000000000" pitchFamily="2" charset="2"/>
              </a:rPr>
              <a:t>Es una lista de datos, el tipo  del contenido depende de como lo definamos  </a:t>
            </a:r>
            <a:r>
              <a:rPr lang="es-ES" b="1" u="sng" dirty="0" smtClean="0">
                <a:sym typeface="Wingdings" panose="05000000000000000000" pitchFamily="2" charset="2"/>
              </a:rPr>
              <a:t>Se utilizan muchísimo en Python  </a:t>
            </a:r>
            <a:r>
              <a:rPr lang="es-ES" b="1" u="sng" dirty="0" smtClean="0">
                <a:solidFill>
                  <a:srgbClr val="FF0000"/>
                </a:solidFill>
                <a:sym typeface="Wingdings" panose="05000000000000000000" pitchFamily="2" charset="2"/>
              </a:rPr>
              <a:t>RECORDAD ES UN OBJETO!!!</a:t>
            </a:r>
          </a:p>
          <a:p>
            <a:pPr algn="just"/>
            <a:endParaRPr lang="es-ES" dirty="0" smtClean="0">
              <a:sym typeface="Wingdings" panose="05000000000000000000" pitchFamily="2" charset="2"/>
            </a:endParaRPr>
          </a:p>
          <a:p>
            <a:pPr algn="just"/>
            <a:r>
              <a:rPr lang="es-ES" b="1" u="sng" dirty="0" smtClean="0">
                <a:sym typeface="Wingdings" panose="05000000000000000000" pitchFamily="2" charset="2"/>
              </a:rPr>
              <a:t>Ejemplos:</a:t>
            </a:r>
          </a:p>
          <a:p>
            <a:pPr algn="just"/>
            <a:endParaRPr lang="es-ES" dirty="0">
              <a:sym typeface="Wingdings" panose="05000000000000000000" pitchFamily="2" charset="2"/>
            </a:endParaRPr>
          </a:p>
          <a:p>
            <a:pPr algn="just"/>
            <a:r>
              <a:rPr lang="es-ES" dirty="0" smtClean="0">
                <a:sym typeface="Wingdings" panose="05000000000000000000" pitchFamily="2" charset="2"/>
              </a:rPr>
              <a:t>lista  = [“nombre”, “apellidos”, 31, Portugal] # pueden contener varios tipos de datos</a:t>
            </a:r>
          </a:p>
          <a:p>
            <a:pPr algn="just"/>
            <a:endParaRPr lang="es-ES" dirty="0" smtClean="0">
              <a:sym typeface="Wingdings" panose="05000000000000000000" pitchFamily="2" charset="2"/>
            </a:endParaRPr>
          </a:p>
          <a:p>
            <a:pPr marL="285750" indent="-285750" algn="just">
              <a:buFont typeface="Wingdings" panose="05000000000000000000" pitchFamily="2" charset="2"/>
              <a:buChar char="v"/>
            </a:pPr>
            <a:r>
              <a:rPr lang="es-ES" dirty="0" smtClean="0">
                <a:sym typeface="Wingdings" panose="05000000000000000000" pitchFamily="2" charset="2"/>
              </a:rPr>
              <a:t>Añadir un elemento  </a:t>
            </a:r>
            <a:r>
              <a:rPr lang="es-ES" dirty="0" err="1" smtClean="0">
                <a:sym typeface="Wingdings" panose="05000000000000000000" pitchFamily="2" charset="2"/>
              </a:rPr>
              <a:t>append</a:t>
            </a:r>
            <a:r>
              <a:rPr lang="es-ES" dirty="0" smtClean="0">
                <a:sym typeface="Wingdings" panose="05000000000000000000" pitchFamily="2" charset="2"/>
              </a:rPr>
              <a:t>() </a:t>
            </a:r>
          </a:p>
          <a:p>
            <a:pPr algn="just"/>
            <a:endParaRPr lang="es-ES" dirty="0" smtClean="0">
              <a:sym typeface="Wingdings" panose="05000000000000000000" pitchFamily="2" charset="2"/>
            </a:endParaRPr>
          </a:p>
          <a:p>
            <a:pPr algn="just"/>
            <a:r>
              <a:rPr lang="es-ES" dirty="0" err="1" smtClean="0">
                <a:sym typeface="Wingdings" panose="05000000000000000000" pitchFamily="2" charset="2"/>
              </a:rPr>
              <a:t>lista.append</a:t>
            </a:r>
            <a:r>
              <a:rPr lang="es-ES" dirty="0" smtClean="0">
                <a:sym typeface="Wingdings" panose="05000000000000000000" pitchFamily="2" charset="2"/>
              </a:rPr>
              <a:t>(“ingeniero”) # ingeniero se añade al final</a:t>
            </a:r>
          </a:p>
          <a:p>
            <a:pPr algn="just"/>
            <a:endParaRPr lang="es-ES" dirty="0">
              <a:sym typeface="Wingdings" panose="05000000000000000000" pitchFamily="2" charset="2"/>
            </a:endParaRPr>
          </a:p>
          <a:p>
            <a:pPr marL="285750" indent="-285750" algn="just">
              <a:buFont typeface="Wingdings" panose="05000000000000000000" pitchFamily="2" charset="2"/>
              <a:buChar char="v"/>
            </a:pPr>
            <a:r>
              <a:rPr lang="es-ES" dirty="0">
                <a:sym typeface="Wingdings" panose="05000000000000000000" pitchFamily="2" charset="2"/>
              </a:rPr>
              <a:t>I</a:t>
            </a:r>
            <a:r>
              <a:rPr lang="es-ES" dirty="0" smtClean="0">
                <a:sym typeface="Wingdings" panose="05000000000000000000" pitchFamily="2" charset="2"/>
              </a:rPr>
              <a:t>nsertar un elemento en una posición determinada  </a:t>
            </a:r>
            <a:r>
              <a:rPr lang="es-ES" dirty="0" err="1" smtClean="0">
                <a:sym typeface="Wingdings" panose="05000000000000000000" pitchFamily="2" charset="2"/>
              </a:rPr>
              <a:t>insert</a:t>
            </a:r>
            <a:r>
              <a:rPr lang="es-ES" dirty="0" smtClean="0">
                <a:sym typeface="Wingdings" panose="05000000000000000000" pitchFamily="2" charset="2"/>
              </a:rPr>
              <a:t>(posición, elemento)</a:t>
            </a:r>
          </a:p>
          <a:p>
            <a:pPr marL="285750" indent="-285750" algn="just">
              <a:buFont typeface="Wingdings" panose="05000000000000000000" pitchFamily="2" charset="2"/>
              <a:buChar char="v"/>
            </a:pPr>
            <a:endParaRPr lang="es-ES" dirty="0">
              <a:sym typeface="Wingdings" panose="05000000000000000000" pitchFamily="2" charset="2"/>
            </a:endParaRPr>
          </a:p>
          <a:p>
            <a:pPr algn="just"/>
            <a:r>
              <a:rPr lang="es-ES" dirty="0" err="1" smtClean="0">
                <a:sym typeface="Wingdings" panose="05000000000000000000" pitchFamily="2" charset="2"/>
              </a:rPr>
              <a:t>lista.insert</a:t>
            </a:r>
            <a:r>
              <a:rPr lang="es-ES" dirty="0" smtClean="0">
                <a:sym typeface="Wingdings" panose="05000000000000000000" pitchFamily="2" charset="2"/>
              </a:rPr>
              <a:t>(2, “en paro”)</a:t>
            </a:r>
          </a:p>
          <a:p>
            <a:pPr algn="just"/>
            <a:endParaRPr lang="es-ES" dirty="0">
              <a:sym typeface="Wingdings" panose="05000000000000000000" pitchFamily="2" charset="2"/>
            </a:endParaRPr>
          </a:p>
          <a:p>
            <a:pPr algn="just"/>
            <a:r>
              <a:rPr lang="es-ES" dirty="0" smtClean="0">
                <a:sym typeface="Wingdings" panose="05000000000000000000" pitchFamily="2" charset="2"/>
              </a:rPr>
              <a:t># Eliminar un elemento </a:t>
            </a:r>
            <a:r>
              <a:rPr lang="es-ES" dirty="0" err="1" smtClean="0">
                <a:sym typeface="Wingdings" panose="05000000000000000000" pitchFamily="2" charset="2"/>
              </a:rPr>
              <a:t>remove</a:t>
            </a:r>
            <a:r>
              <a:rPr lang="es-ES" dirty="0" smtClean="0">
                <a:sym typeface="Wingdings" panose="05000000000000000000" pitchFamily="2" charset="2"/>
              </a:rPr>
              <a:t>(elemento)</a:t>
            </a:r>
          </a:p>
          <a:p>
            <a:pPr algn="just"/>
            <a:endParaRPr lang="es-ES" dirty="0">
              <a:sym typeface="Wingdings" panose="05000000000000000000" pitchFamily="2" charset="2"/>
            </a:endParaRPr>
          </a:p>
          <a:p>
            <a:pPr algn="just"/>
            <a:r>
              <a:rPr lang="es-ES" dirty="0" err="1" smtClean="0">
                <a:sym typeface="Wingdings" panose="05000000000000000000" pitchFamily="2" charset="2"/>
              </a:rPr>
              <a:t>lista.remove</a:t>
            </a:r>
            <a:r>
              <a:rPr lang="es-ES" dirty="0" smtClean="0">
                <a:sym typeface="Wingdings" panose="05000000000000000000" pitchFamily="2" charset="2"/>
              </a:rPr>
              <a:t>(“nombre”) # eliminamos la cadena nombre de la lista, si no está el elemento  error</a:t>
            </a:r>
          </a:p>
          <a:p>
            <a:pPr algn="just"/>
            <a:endParaRPr lang="es-ES" dirty="0">
              <a:sym typeface="Wingdings" panose="05000000000000000000" pitchFamily="2" charset="2"/>
            </a:endParaRPr>
          </a:p>
          <a:p>
            <a:pPr algn="just"/>
            <a:endParaRPr lang="es-ES" dirty="0">
              <a:sym typeface="Wingdings" panose="05000000000000000000" pitchFamily="2" charset="2"/>
            </a:endParaRPr>
          </a:p>
          <a:p>
            <a:pPr algn="just"/>
            <a:endParaRPr lang="es-ES" dirty="0" smtClean="0">
              <a:sym typeface="Wingdings" panose="05000000000000000000" pitchFamily="2" charset="2"/>
            </a:endParaRPr>
          </a:p>
          <a:p>
            <a:pPr algn="just"/>
            <a:endParaRPr lang="es-ES" dirty="0">
              <a:sym typeface="Wingdings" panose="05000000000000000000" pitchFamily="2" charset="2"/>
            </a:endParaRPr>
          </a:p>
          <a:p>
            <a:pPr algn="just"/>
            <a:endParaRPr lang="es-ES" dirty="0" smtClean="0">
              <a:sym typeface="Wingdings" panose="05000000000000000000" pitchFamily="2" charset="2"/>
            </a:endParaRPr>
          </a:p>
          <a:p>
            <a:pPr algn="just"/>
            <a:endParaRPr lang="es-ES" dirty="0">
              <a:sym typeface="Wingdings" panose="05000000000000000000" pitchFamily="2" charset="2"/>
            </a:endParaRPr>
          </a:p>
          <a:p>
            <a:pPr algn="just"/>
            <a:endParaRPr lang="es-ES" dirty="0" smtClean="0">
              <a:sym typeface="Wingdings" panose="05000000000000000000" pitchFamily="2" charset="2"/>
            </a:endParaRPr>
          </a:p>
          <a:p>
            <a:pPr algn="just"/>
            <a:endParaRPr lang="es-ES" dirty="0">
              <a:sym typeface="Wingdings" panose="05000000000000000000" pitchFamily="2" charset="2"/>
            </a:endParaRPr>
          </a:p>
          <a:p>
            <a:pPr algn="just"/>
            <a:endParaRPr lang="es-ES" dirty="0" smtClean="0">
              <a:sym typeface="Wingdings" panose="05000000000000000000" pitchFamily="2" charset="2"/>
            </a:endParaRPr>
          </a:p>
          <a:p>
            <a:pPr algn="just"/>
            <a:endParaRPr lang="es-ES" dirty="0" smtClean="0">
              <a:sym typeface="Wingdings" panose="05000000000000000000" pitchFamily="2" charset="2"/>
            </a:endParaRPr>
          </a:p>
        </p:txBody>
      </p:sp>
    </p:spTree>
    <p:extLst>
      <p:ext uri="{BB962C8B-B14F-4D97-AF65-F5344CB8AC3E}">
        <p14:creationId xmlns:p14="http://schemas.microsoft.com/office/powerpoint/2010/main" val="10365690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Listas en Python</a:t>
            </a:r>
            <a:endParaRPr lang="es-ES" dirty="0"/>
          </a:p>
        </p:txBody>
      </p:sp>
      <p:grpSp>
        <p:nvGrpSpPr>
          <p:cNvPr id="3" name="2 Grupo"/>
          <p:cNvGrpSpPr/>
          <p:nvPr/>
        </p:nvGrpSpPr>
        <p:grpSpPr>
          <a:xfrm>
            <a:off x="677335" y="1734493"/>
            <a:ext cx="9147705" cy="3489362"/>
            <a:chOff x="677334" y="1734493"/>
            <a:chExt cx="9147704" cy="3489362"/>
          </a:xfrm>
        </p:grpSpPr>
        <p:sp>
          <p:nvSpPr>
            <p:cNvPr id="8" name="CuadroTexto 7"/>
            <p:cNvSpPr txBox="1"/>
            <p:nvPr/>
          </p:nvSpPr>
          <p:spPr>
            <a:xfrm>
              <a:off x="677334" y="1734493"/>
              <a:ext cx="2877235" cy="3416320"/>
            </a:xfrm>
            <a:prstGeom prst="rect">
              <a:avLst/>
            </a:prstGeom>
            <a:noFill/>
          </p:spPr>
          <p:txBody>
            <a:bodyPr wrap="square" rtlCol="0">
              <a:spAutoFit/>
            </a:bodyPr>
            <a:lstStyle/>
            <a:p>
              <a:endParaRPr lang="es-ES" dirty="0" smtClean="0">
                <a:sym typeface="Wingdings" panose="05000000000000000000" pitchFamily="2" charset="2"/>
              </a:endParaRPr>
            </a:p>
            <a:p>
              <a:r>
                <a:rPr lang="es-ES" b="1" u="sng" dirty="0" smtClean="0">
                  <a:sym typeface="Wingdings" panose="05000000000000000000" pitchFamily="2" charset="2"/>
                </a:rPr>
                <a:t>Más ejemplos:</a:t>
              </a:r>
            </a:p>
            <a:p>
              <a:endParaRPr lang="es-ES" dirty="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93"/>
            <a:stretch/>
          </p:blipFill>
          <p:spPr bwMode="auto">
            <a:xfrm>
              <a:off x="677334" y="2791064"/>
              <a:ext cx="3278761" cy="24113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7004" y="2803436"/>
              <a:ext cx="4391024" cy="2420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ángulo 6"/>
            <p:cNvSpPr/>
            <p:nvPr/>
          </p:nvSpPr>
          <p:spPr>
            <a:xfrm>
              <a:off x="4719153" y="2026416"/>
              <a:ext cx="5105885" cy="646331"/>
            </a:xfrm>
            <a:prstGeom prst="rect">
              <a:avLst/>
            </a:prstGeom>
          </p:spPr>
          <p:txBody>
            <a:bodyPr wrap="none">
              <a:spAutoFit/>
            </a:bodyPr>
            <a:lstStyle/>
            <a:p>
              <a:r>
                <a:rPr lang="es-ES" b="1" u="sng" dirty="0" smtClean="0"/>
                <a:t>Si pulsamos el tabulador nos indican todas las</a:t>
              </a:r>
            </a:p>
            <a:p>
              <a:r>
                <a:rPr lang="es-ES" b="1" u="sng" dirty="0" smtClean="0"/>
                <a:t>opciones que tenemos:</a:t>
              </a:r>
              <a:endParaRPr lang="es-ES" b="1" u="sng" dirty="0"/>
            </a:p>
          </p:txBody>
        </p:sp>
      </p:grpSp>
    </p:spTree>
    <p:extLst>
      <p:ext uri="{BB962C8B-B14F-4D97-AF65-F5344CB8AC3E}">
        <p14:creationId xmlns:p14="http://schemas.microsoft.com/office/powerpoint/2010/main" val="11139534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Listas en Python</a:t>
            </a:r>
            <a:endParaRPr lang="es-ES" dirty="0"/>
          </a:p>
        </p:txBody>
      </p:sp>
      <p:sp>
        <p:nvSpPr>
          <p:cNvPr id="7" name="Rectángulo 6"/>
          <p:cNvSpPr/>
          <p:nvPr/>
        </p:nvSpPr>
        <p:spPr>
          <a:xfrm>
            <a:off x="105833" y="1439996"/>
            <a:ext cx="2817566" cy="369332"/>
          </a:xfrm>
          <a:prstGeom prst="rect">
            <a:avLst/>
          </a:prstGeom>
        </p:spPr>
        <p:txBody>
          <a:bodyPr wrap="none">
            <a:spAutoFit/>
          </a:bodyPr>
          <a:lstStyle/>
          <a:p>
            <a:r>
              <a:rPr lang="es-ES" b="1" u="sng" dirty="0" smtClean="0"/>
              <a:t>Explorador de variables:</a:t>
            </a:r>
            <a:endParaRPr lang="es-ES" b="1" u="sng"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6156" y="1549827"/>
            <a:ext cx="6086475"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2936383" y="1365163"/>
            <a:ext cx="6812924" cy="1378039"/>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12 Rectángulo"/>
          <p:cNvSpPr/>
          <p:nvPr/>
        </p:nvSpPr>
        <p:spPr>
          <a:xfrm>
            <a:off x="2947115" y="4441068"/>
            <a:ext cx="6812924" cy="1470337"/>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1" name="10 Conector angular"/>
          <p:cNvCxnSpPr>
            <a:stCxn id="3" idx="1"/>
            <a:endCxn id="13" idx="1"/>
          </p:cNvCxnSpPr>
          <p:nvPr/>
        </p:nvCxnSpPr>
        <p:spPr>
          <a:xfrm rot="10800000" flipH="1" flipV="1">
            <a:off x="2936383" y="2054181"/>
            <a:ext cx="10732" cy="3122054"/>
          </a:xfrm>
          <a:prstGeom prst="bentConnector3">
            <a:avLst>
              <a:gd name="adj1" fmla="val -6210222"/>
            </a:avLst>
          </a:prstGeom>
          <a:ln w="444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7172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Listas en Python</a:t>
            </a:r>
            <a:endParaRPr lang="es-ES" dirty="0"/>
          </a:p>
        </p:txBody>
      </p:sp>
      <p:grpSp>
        <p:nvGrpSpPr>
          <p:cNvPr id="4" name="3 Grupo"/>
          <p:cNvGrpSpPr/>
          <p:nvPr/>
        </p:nvGrpSpPr>
        <p:grpSpPr>
          <a:xfrm>
            <a:off x="393701" y="1225689"/>
            <a:ext cx="10655300" cy="5632311"/>
            <a:chOff x="431800" y="1429693"/>
            <a:chExt cx="10655300" cy="5632311"/>
          </a:xfrm>
        </p:grpSpPr>
        <p:sp>
          <p:nvSpPr>
            <p:cNvPr id="8" name="CuadroTexto 7"/>
            <p:cNvSpPr txBox="1"/>
            <p:nvPr/>
          </p:nvSpPr>
          <p:spPr>
            <a:xfrm>
              <a:off x="677334" y="1429693"/>
              <a:ext cx="9703038" cy="5632311"/>
            </a:xfrm>
            <a:prstGeom prst="rect">
              <a:avLst/>
            </a:prstGeom>
            <a:noFill/>
          </p:spPr>
          <p:txBody>
            <a:bodyPr wrap="square" rtlCol="0">
              <a:spAutoFit/>
            </a:bodyPr>
            <a:lstStyle/>
            <a:p>
              <a:endParaRPr lang="es-ES" dirty="0" smtClean="0">
                <a:sym typeface="Wingdings" panose="05000000000000000000" pitchFamily="2" charset="2"/>
              </a:endParaRPr>
            </a:p>
            <a:p>
              <a:r>
                <a:rPr lang="es-ES" b="1" u="sng" dirty="0" smtClean="0">
                  <a:sym typeface="Wingdings" panose="05000000000000000000" pitchFamily="2" charset="2"/>
                </a:rPr>
                <a:t>Más ejemplos:</a:t>
              </a:r>
            </a:p>
            <a:p>
              <a:endParaRPr lang="es-ES" dirty="0" smtClean="0">
                <a:sym typeface="Wingdings" panose="05000000000000000000" pitchFamily="2" charset="2"/>
              </a:endParaRPr>
            </a:p>
            <a:p>
              <a:pPr marL="285750" indent="-285750">
                <a:buFont typeface="Wingdings" panose="05000000000000000000" pitchFamily="2" charset="2"/>
                <a:buChar char="v"/>
              </a:pPr>
              <a:r>
                <a:rPr lang="es-ES" dirty="0" smtClean="0">
                  <a:sym typeface="Wingdings" panose="05000000000000000000" pitchFamily="2" charset="2"/>
                </a:rPr>
                <a:t>Obtener el elemento de una posición de la lista </a:t>
              </a:r>
            </a:p>
            <a:p>
              <a:endParaRPr lang="es-ES" dirty="0">
                <a:sym typeface="Wingdings" panose="05000000000000000000" pitchFamily="2" charset="2"/>
              </a:endParaRPr>
            </a:p>
            <a:p>
              <a:r>
                <a:rPr lang="es-ES" dirty="0" smtClean="0">
                  <a:sym typeface="Wingdings" panose="05000000000000000000" pitchFamily="2" charset="2"/>
                </a:rPr>
                <a:t>lista[2] # obtenemos el tercer elemento de la lista</a:t>
              </a:r>
            </a:p>
            <a:p>
              <a:r>
                <a:rPr lang="es-ES" dirty="0" smtClean="0">
                  <a:sym typeface="Wingdings" panose="05000000000000000000" pitchFamily="2" charset="2"/>
                </a:rPr>
                <a:t></a:t>
              </a:r>
              <a:r>
                <a:rPr lang="es-ES" dirty="0" smtClean="0">
                  <a:solidFill>
                    <a:srgbClr val="7030A0"/>
                  </a:solidFill>
                  <a:sym typeface="Wingdings" panose="05000000000000000000" pitchFamily="2" charset="2"/>
                </a:rPr>
                <a:t>OJO con que no exista ningún elemento en dicha posición </a:t>
              </a:r>
            </a:p>
            <a:p>
              <a:r>
                <a:rPr lang="es-ES" dirty="0" smtClean="0">
                  <a:sym typeface="Wingdings" panose="05000000000000000000" pitchFamily="2" charset="2"/>
                </a:rPr>
                <a:t> </a:t>
              </a:r>
              <a:r>
                <a:rPr lang="es-ES" dirty="0" smtClean="0">
                  <a:solidFill>
                    <a:srgbClr val="FF0000"/>
                  </a:solidFill>
                  <a:sym typeface="Wingdings" panose="05000000000000000000" pitchFamily="2" charset="2"/>
                </a:rPr>
                <a:t>El primer elemento de una lista es el elemento 0</a:t>
              </a: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4" r="17109"/>
            <a:stretch/>
          </p:blipFill>
          <p:spPr bwMode="auto">
            <a:xfrm>
              <a:off x="677334" y="4180326"/>
              <a:ext cx="4949825" cy="1692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431800" y="5410200"/>
              <a:ext cx="2133600" cy="462563"/>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2382" y="4244393"/>
              <a:ext cx="5024718" cy="1609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8680756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354772"/>
            <a:ext cx="8596668" cy="755561"/>
          </a:xfrm>
        </p:spPr>
        <p:txBody>
          <a:bodyPr/>
          <a:lstStyle/>
          <a:p>
            <a:r>
              <a:rPr lang="es-ES" dirty="0" smtClean="0"/>
              <a:t>Listas en Python</a:t>
            </a:r>
            <a:endParaRPr lang="es-ES" dirty="0"/>
          </a:p>
        </p:txBody>
      </p:sp>
      <p:sp>
        <p:nvSpPr>
          <p:cNvPr id="8" name="CuadroTexto 7"/>
          <p:cNvSpPr txBox="1"/>
          <p:nvPr/>
        </p:nvSpPr>
        <p:spPr>
          <a:xfrm>
            <a:off x="713769" y="979962"/>
            <a:ext cx="9703039" cy="4247317"/>
          </a:xfrm>
          <a:prstGeom prst="rect">
            <a:avLst/>
          </a:prstGeom>
          <a:noFill/>
        </p:spPr>
        <p:txBody>
          <a:bodyPr wrap="square" rtlCol="0">
            <a:spAutoFit/>
          </a:bodyPr>
          <a:lstStyle/>
          <a:p>
            <a:endParaRPr lang="es-ES" dirty="0" smtClean="0">
              <a:sym typeface="Wingdings" panose="05000000000000000000" pitchFamily="2" charset="2"/>
            </a:endParaRPr>
          </a:p>
          <a:p>
            <a:r>
              <a:rPr lang="es-ES" b="1" u="sng" dirty="0" err="1" smtClean="0">
                <a:sym typeface="Wingdings" panose="05000000000000000000" pitchFamily="2" charset="2"/>
              </a:rPr>
              <a:t>Slicing</a:t>
            </a:r>
            <a:r>
              <a:rPr lang="es-ES" b="1" u="sng" dirty="0" smtClean="0">
                <a:sym typeface="Wingdings" panose="05000000000000000000" pitchFamily="2" charset="2"/>
              </a:rPr>
              <a:t>:</a:t>
            </a:r>
            <a:r>
              <a:rPr lang="es-ES" b="1" dirty="0" smtClean="0">
                <a:sym typeface="Wingdings" panose="05000000000000000000" pitchFamily="2" charset="2"/>
              </a:rPr>
              <a:t> Obtener varias posiciones de una lista a la vez [:]</a:t>
            </a:r>
            <a:endParaRPr lang="es-ES" b="1" u="sng" dirty="0" smtClean="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335" y="2713038"/>
            <a:ext cx="6306983" cy="2608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11 Rectángulo"/>
          <p:cNvSpPr/>
          <p:nvPr/>
        </p:nvSpPr>
        <p:spPr>
          <a:xfrm>
            <a:off x="690034" y="2663153"/>
            <a:ext cx="6879167" cy="64895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6 CuadroTexto"/>
          <p:cNvSpPr txBox="1"/>
          <p:nvPr/>
        </p:nvSpPr>
        <p:spPr>
          <a:xfrm>
            <a:off x="7711494" y="2818880"/>
            <a:ext cx="758669" cy="369332"/>
          </a:xfrm>
          <a:prstGeom prst="rect">
            <a:avLst/>
          </a:prstGeom>
          <a:noFill/>
        </p:spPr>
        <p:txBody>
          <a:bodyPr wrap="none" rtlCol="0">
            <a:spAutoFit/>
          </a:bodyPr>
          <a:lstStyle/>
          <a:p>
            <a:r>
              <a:rPr lang="es-ES" dirty="0" smtClean="0">
                <a:solidFill>
                  <a:srgbClr val="FF0000"/>
                </a:solidFill>
              </a:rPr>
              <a:t>Todos</a:t>
            </a:r>
            <a:endParaRPr lang="es-ES" dirty="0">
              <a:solidFill>
                <a:srgbClr val="FF0000"/>
              </a:solidFill>
            </a:endParaRPr>
          </a:p>
        </p:txBody>
      </p:sp>
      <p:sp>
        <p:nvSpPr>
          <p:cNvPr id="14" name="13 Rectángulo"/>
          <p:cNvSpPr/>
          <p:nvPr/>
        </p:nvSpPr>
        <p:spPr>
          <a:xfrm>
            <a:off x="690034" y="3338847"/>
            <a:ext cx="6879167" cy="678323"/>
          </a:xfrm>
          <a:prstGeom prst="rect">
            <a:avLst/>
          </a:prstGeom>
          <a:noFill/>
          <a:ln w="317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14 CuadroTexto"/>
          <p:cNvSpPr txBox="1"/>
          <p:nvPr/>
        </p:nvSpPr>
        <p:spPr>
          <a:xfrm>
            <a:off x="7734300" y="3475911"/>
            <a:ext cx="3166316" cy="369332"/>
          </a:xfrm>
          <a:prstGeom prst="rect">
            <a:avLst/>
          </a:prstGeom>
          <a:noFill/>
        </p:spPr>
        <p:txBody>
          <a:bodyPr wrap="none" rtlCol="0">
            <a:spAutoFit/>
          </a:bodyPr>
          <a:lstStyle/>
          <a:p>
            <a:r>
              <a:rPr lang="es-ES" dirty="0" smtClean="0">
                <a:solidFill>
                  <a:srgbClr val="7030A0"/>
                </a:solidFill>
              </a:rPr>
              <a:t>A partir del primer elemento</a:t>
            </a:r>
            <a:endParaRPr lang="es-ES" dirty="0">
              <a:solidFill>
                <a:srgbClr val="7030A0"/>
              </a:solidFill>
            </a:endParaRPr>
          </a:p>
        </p:txBody>
      </p:sp>
      <p:sp>
        <p:nvSpPr>
          <p:cNvPr id="16" name="15 Rectángulo"/>
          <p:cNvSpPr/>
          <p:nvPr/>
        </p:nvSpPr>
        <p:spPr>
          <a:xfrm>
            <a:off x="690034" y="4049271"/>
            <a:ext cx="6879167" cy="678323"/>
          </a:xfrm>
          <a:prstGeom prst="rect">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16 CuadroTexto"/>
          <p:cNvSpPr txBox="1"/>
          <p:nvPr/>
        </p:nvSpPr>
        <p:spPr>
          <a:xfrm>
            <a:off x="7756331" y="4171042"/>
            <a:ext cx="1702710" cy="369332"/>
          </a:xfrm>
          <a:prstGeom prst="rect">
            <a:avLst/>
          </a:prstGeom>
          <a:noFill/>
        </p:spPr>
        <p:txBody>
          <a:bodyPr wrap="none" rtlCol="0">
            <a:spAutoFit/>
          </a:bodyPr>
          <a:lstStyle/>
          <a:p>
            <a:r>
              <a:rPr lang="es-ES" dirty="0" smtClean="0">
                <a:solidFill>
                  <a:srgbClr val="FFC000"/>
                </a:solidFill>
              </a:rPr>
              <a:t>Desde el 0 al 2</a:t>
            </a:r>
            <a:endParaRPr lang="es-ES" dirty="0">
              <a:solidFill>
                <a:srgbClr val="FFC000"/>
              </a:solidFill>
            </a:endParaRPr>
          </a:p>
        </p:txBody>
      </p:sp>
      <p:sp>
        <p:nvSpPr>
          <p:cNvPr id="18" name="17 Rectángulo"/>
          <p:cNvSpPr/>
          <p:nvPr/>
        </p:nvSpPr>
        <p:spPr>
          <a:xfrm>
            <a:off x="693403" y="4759695"/>
            <a:ext cx="6879167" cy="678323"/>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18 CuadroTexto"/>
          <p:cNvSpPr txBox="1"/>
          <p:nvPr/>
        </p:nvSpPr>
        <p:spPr>
          <a:xfrm>
            <a:off x="7785100" y="4884835"/>
            <a:ext cx="1616148" cy="369332"/>
          </a:xfrm>
          <a:prstGeom prst="rect">
            <a:avLst/>
          </a:prstGeom>
          <a:noFill/>
        </p:spPr>
        <p:txBody>
          <a:bodyPr wrap="none" rtlCol="0">
            <a:spAutoFit/>
          </a:bodyPr>
          <a:lstStyle/>
          <a:p>
            <a:r>
              <a:rPr lang="es-ES" dirty="0" smtClean="0">
                <a:solidFill>
                  <a:srgbClr val="0070C0"/>
                </a:solidFill>
              </a:rPr>
              <a:t>El 3 elemento</a:t>
            </a:r>
            <a:endParaRPr lang="es-ES" dirty="0">
              <a:solidFill>
                <a:srgbClr val="0070C0"/>
              </a:solidFill>
            </a:endParaRPr>
          </a:p>
        </p:txBody>
      </p:sp>
      <p:sp>
        <p:nvSpPr>
          <p:cNvPr id="3" name="2 CuadroTexto"/>
          <p:cNvSpPr txBox="1"/>
          <p:nvPr/>
        </p:nvSpPr>
        <p:spPr>
          <a:xfrm>
            <a:off x="713769" y="5916330"/>
            <a:ext cx="7725192" cy="369332"/>
          </a:xfrm>
          <a:prstGeom prst="rect">
            <a:avLst/>
          </a:prstGeom>
          <a:noFill/>
        </p:spPr>
        <p:txBody>
          <a:bodyPr wrap="none" rtlCol="0">
            <a:spAutoFit/>
          </a:bodyPr>
          <a:lstStyle/>
          <a:p>
            <a:r>
              <a:rPr lang="es-ES" b="1" dirty="0" smtClean="0"/>
              <a:t>Con el índice -1 accedemos a la última posición de la lista </a:t>
            </a:r>
            <a:r>
              <a:rPr lang="es-ES" b="1" dirty="0" smtClean="0">
                <a:sym typeface="Wingdings" panose="05000000000000000000" pitchFamily="2" charset="2"/>
              </a:rPr>
              <a:t> Probar!</a:t>
            </a:r>
            <a:r>
              <a:rPr lang="es-ES" b="1" dirty="0" smtClean="0"/>
              <a:t>  </a:t>
            </a:r>
            <a:endParaRPr lang="es-ES"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383" y="1710011"/>
            <a:ext cx="953452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34759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Listas en Python</a:t>
            </a:r>
            <a:endParaRPr lang="es-ES" dirty="0"/>
          </a:p>
        </p:txBody>
      </p:sp>
      <p:sp>
        <p:nvSpPr>
          <p:cNvPr id="8" name="CuadroTexto 7"/>
          <p:cNvSpPr txBox="1"/>
          <p:nvPr/>
        </p:nvSpPr>
        <p:spPr>
          <a:xfrm>
            <a:off x="713769" y="1369702"/>
            <a:ext cx="9703039" cy="4524315"/>
          </a:xfrm>
          <a:prstGeom prst="rect">
            <a:avLst/>
          </a:prstGeom>
          <a:noFill/>
        </p:spPr>
        <p:txBody>
          <a:bodyPr wrap="square" rtlCol="0">
            <a:spAutoFit/>
          </a:bodyPr>
          <a:lstStyle/>
          <a:p>
            <a:endParaRPr lang="es-ES" dirty="0" smtClean="0">
              <a:sym typeface="Wingdings" panose="05000000000000000000" pitchFamily="2" charset="2"/>
            </a:endParaRPr>
          </a:p>
          <a:p>
            <a:r>
              <a:rPr lang="es-ES" b="1" dirty="0" smtClean="0">
                <a:sym typeface="Wingdings" panose="05000000000000000000" pitchFamily="2" charset="2"/>
              </a:rPr>
              <a:t>Podemos referenciar las posiciones de la lista tomando como referencia el último elemento</a:t>
            </a: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7998" y="2838059"/>
            <a:ext cx="3240524" cy="2408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59404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571502"/>
            <a:ext cx="8596668" cy="755561"/>
          </a:xfrm>
        </p:spPr>
        <p:txBody>
          <a:bodyPr/>
          <a:lstStyle/>
          <a:p>
            <a:r>
              <a:rPr lang="es-ES" dirty="0" smtClean="0"/>
              <a:t>Listas en Python</a:t>
            </a:r>
            <a:endParaRPr lang="es-ES" dirty="0"/>
          </a:p>
        </p:txBody>
      </p:sp>
      <p:sp>
        <p:nvSpPr>
          <p:cNvPr id="10" name="Rectángulo 6"/>
          <p:cNvSpPr/>
          <p:nvPr/>
        </p:nvSpPr>
        <p:spPr>
          <a:xfrm>
            <a:off x="531558" y="1376496"/>
            <a:ext cx="8707833" cy="369332"/>
          </a:xfrm>
          <a:prstGeom prst="rect">
            <a:avLst/>
          </a:prstGeom>
        </p:spPr>
        <p:txBody>
          <a:bodyPr wrap="none">
            <a:spAutoFit/>
          </a:bodyPr>
          <a:lstStyle/>
          <a:p>
            <a:r>
              <a:rPr lang="es-ES" b="1" u="sng" dirty="0" smtClean="0"/>
              <a:t>Copiar listas: </a:t>
            </a:r>
            <a:r>
              <a:rPr lang="es-ES" dirty="0" smtClean="0">
                <a:solidFill>
                  <a:srgbClr val="FF0000"/>
                </a:solidFill>
              </a:rPr>
              <a:t>OJO LAS LISTAS SON LISTAS ENLAZADAS </a:t>
            </a:r>
            <a:r>
              <a:rPr lang="es-ES" dirty="0" smtClean="0">
                <a:solidFill>
                  <a:srgbClr val="FF0000"/>
                </a:solidFill>
                <a:sym typeface="Wingdings" panose="05000000000000000000" pitchFamily="2" charset="2"/>
              </a:rPr>
              <a:t> Los nombres son punteros</a:t>
            </a:r>
            <a:endParaRPr lang="es-ES" dirty="0">
              <a:solidFill>
                <a:srgbClr val="FF0000"/>
              </a:solidFill>
            </a:endParaRPr>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2169" y="1884496"/>
            <a:ext cx="4649856" cy="48708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55042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571502"/>
            <a:ext cx="8596668" cy="755561"/>
          </a:xfrm>
        </p:spPr>
        <p:txBody>
          <a:bodyPr/>
          <a:lstStyle/>
          <a:p>
            <a:r>
              <a:rPr lang="es-ES" dirty="0" smtClean="0"/>
              <a:t>Listas en Python </a:t>
            </a:r>
            <a:r>
              <a:rPr lang="es-ES" dirty="0" smtClean="0">
                <a:sym typeface="Wingdings" panose="05000000000000000000" pitchFamily="2" charset="2"/>
              </a:rPr>
              <a:t> Concepto de Puntero</a:t>
            </a:r>
            <a:endParaRPr lang="es-ES" dirty="0"/>
          </a:p>
        </p:txBody>
      </p:sp>
      <p:sp>
        <p:nvSpPr>
          <p:cNvPr id="10" name="Rectángulo 6"/>
          <p:cNvSpPr/>
          <p:nvPr/>
        </p:nvSpPr>
        <p:spPr>
          <a:xfrm>
            <a:off x="531558" y="1376496"/>
            <a:ext cx="4291559" cy="369332"/>
          </a:xfrm>
          <a:prstGeom prst="rect">
            <a:avLst/>
          </a:prstGeom>
        </p:spPr>
        <p:txBody>
          <a:bodyPr wrap="none">
            <a:spAutoFit/>
          </a:bodyPr>
          <a:lstStyle/>
          <a:p>
            <a:r>
              <a:rPr lang="es-ES" dirty="0" smtClean="0">
                <a:solidFill>
                  <a:srgbClr val="FF0000"/>
                </a:solidFill>
                <a:sym typeface="Wingdings" panose="05000000000000000000" pitchFamily="2" charset="2"/>
              </a:rPr>
              <a:t>Los nombres de las listas son punteros</a:t>
            </a:r>
            <a:endParaRPr lang="es-ES" dirty="0">
              <a:solidFill>
                <a:srgbClr val="FF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707" y="2065755"/>
            <a:ext cx="9601200" cy="3895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06490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571502"/>
            <a:ext cx="8596668" cy="755561"/>
          </a:xfrm>
        </p:spPr>
        <p:txBody>
          <a:bodyPr/>
          <a:lstStyle/>
          <a:p>
            <a:r>
              <a:rPr lang="es-ES" dirty="0" smtClean="0"/>
              <a:t>Listas en Python</a:t>
            </a:r>
            <a:endParaRPr lang="es-ES" dirty="0"/>
          </a:p>
        </p:txBody>
      </p:sp>
      <p:sp>
        <p:nvSpPr>
          <p:cNvPr id="10" name="Rectángulo 6"/>
          <p:cNvSpPr/>
          <p:nvPr/>
        </p:nvSpPr>
        <p:spPr>
          <a:xfrm>
            <a:off x="531558" y="1376496"/>
            <a:ext cx="5870518" cy="369332"/>
          </a:xfrm>
          <a:prstGeom prst="rect">
            <a:avLst/>
          </a:prstGeom>
        </p:spPr>
        <p:txBody>
          <a:bodyPr wrap="none">
            <a:spAutoFit/>
          </a:bodyPr>
          <a:lstStyle/>
          <a:p>
            <a:r>
              <a:rPr lang="es-ES" b="1" u="sng" dirty="0" smtClean="0"/>
              <a:t>Copiar listas: </a:t>
            </a:r>
            <a:r>
              <a:rPr lang="es-ES" dirty="0" smtClean="0">
                <a:solidFill>
                  <a:srgbClr val="FF0000"/>
                </a:solidFill>
              </a:rPr>
              <a:t>Forma de copiar una lista sin enlazar [:] </a:t>
            </a:r>
            <a:endParaRPr lang="es-ES" dirty="0">
              <a:solidFill>
                <a:srgbClr val="FF0000"/>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902" y="2004220"/>
            <a:ext cx="3152775" cy="1576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ángulo 6"/>
          <p:cNvSpPr/>
          <p:nvPr/>
        </p:nvSpPr>
        <p:spPr>
          <a:xfrm>
            <a:off x="506158" y="3675342"/>
            <a:ext cx="2570704" cy="369332"/>
          </a:xfrm>
          <a:prstGeom prst="rect">
            <a:avLst/>
          </a:prstGeom>
        </p:spPr>
        <p:txBody>
          <a:bodyPr wrap="none">
            <a:spAutoFit/>
          </a:bodyPr>
          <a:lstStyle/>
          <a:p>
            <a:r>
              <a:rPr lang="es-ES" b="1" u="sng" dirty="0" smtClean="0"/>
              <a:t>Otra forma: </a:t>
            </a:r>
            <a:r>
              <a:rPr lang="es-ES" dirty="0" err="1" smtClean="0">
                <a:solidFill>
                  <a:srgbClr val="FF0000"/>
                </a:solidFill>
              </a:rPr>
              <a:t>deepcopy</a:t>
            </a:r>
            <a:r>
              <a:rPr lang="es-ES" dirty="0" smtClean="0">
                <a:solidFill>
                  <a:srgbClr val="FF0000"/>
                </a:solidFill>
              </a:rPr>
              <a:t> </a:t>
            </a:r>
            <a:endParaRPr lang="es-ES" dirty="0">
              <a:solidFill>
                <a:srgbClr val="FF0000"/>
              </a:solidFill>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901" y="4190450"/>
            <a:ext cx="3867151"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6369299" y="3656016"/>
            <a:ext cx="4888582" cy="1754326"/>
          </a:xfrm>
          <a:prstGeom prst="rect">
            <a:avLst/>
          </a:prstGeom>
          <a:noFill/>
        </p:spPr>
        <p:txBody>
          <a:bodyPr wrap="none" rtlCol="0">
            <a:spAutoFit/>
          </a:bodyPr>
          <a:lstStyle/>
          <a:p>
            <a:pPr algn="just"/>
            <a:r>
              <a:rPr lang="en-US" dirty="0" smtClean="0"/>
              <a:t>Si </a:t>
            </a:r>
            <a:r>
              <a:rPr lang="en-US" dirty="0" err="1" smtClean="0"/>
              <a:t>dentro</a:t>
            </a:r>
            <a:r>
              <a:rPr lang="en-US" dirty="0" smtClean="0"/>
              <a:t> de </a:t>
            </a:r>
            <a:r>
              <a:rPr lang="en-US" dirty="0" err="1" smtClean="0"/>
              <a:t>una</a:t>
            </a:r>
            <a:r>
              <a:rPr lang="en-US" dirty="0" smtClean="0"/>
              <a:t> </a:t>
            </a:r>
            <a:r>
              <a:rPr lang="en-US" dirty="0" err="1" smtClean="0"/>
              <a:t>lista</a:t>
            </a:r>
            <a:r>
              <a:rPr lang="en-US" dirty="0" smtClean="0"/>
              <a:t> </a:t>
            </a:r>
            <a:r>
              <a:rPr lang="en-US" dirty="0" err="1" smtClean="0"/>
              <a:t>tenemos</a:t>
            </a:r>
            <a:r>
              <a:rPr lang="en-US" dirty="0" smtClean="0"/>
              <a:t> </a:t>
            </a:r>
            <a:r>
              <a:rPr lang="en-US" dirty="0" err="1" smtClean="0"/>
              <a:t>otra</a:t>
            </a:r>
            <a:r>
              <a:rPr lang="en-US" dirty="0" smtClean="0"/>
              <a:t> </a:t>
            </a:r>
            <a:r>
              <a:rPr lang="en-US" dirty="0" err="1" smtClean="0"/>
              <a:t>lista</a:t>
            </a:r>
            <a:endParaRPr lang="en-US" dirty="0" smtClean="0"/>
          </a:p>
          <a:p>
            <a:pPr algn="just"/>
            <a:r>
              <a:rPr lang="en-US" dirty="0" smtClean="0"/>
              <a:t>para </a:t>
            </a:r>
            <a:r>
              <a:rPr lang="en-US" dirty="0" err="1" smtClean="0"/>
              <a:t>desenlazar</a:t>
            </a:r>
            <a:r>
              <a:rPr lang="en-US" dirty="0" smtClean="0"/>
              <a:t> </a:t>
            </a:r>
            <a:r>
              <a:rPr lang="en-US" dirty="0" err="1" smtClean="0"/>
              <a:t>todo</a:t>
            </a:r>
            <a:r>
              <a:rPr lang="en-US" dirty="0"/>
              <a:t> </a:t>
            </a:r>
            <a:r>
              <a:rPr lang="en-US" dirty="0" err="1" smtClean="0"/>
              <a:t>debemos</a:t>
            </a:r>
            <a:r>
              <a:rPr lang="en-US" dirty="0" smtClean="0"/>
              <a:t> </a:t>
            </a:r>
            <a:r>
              <a:rPr lang="en-US" dirty="0" err="1" smtClean="0"/>
              <a:t>utilizar</a:t>
            </a:r>
            <a:r>
              <a:rPr lang="en-US" dirty="0" smtClean="0"/>
              <a:t> </a:t>
            </a:r>
          </a:p>
          <a:p>
            <a:pPr algn="just"/>
            <a:r>
              <a:rPr lang="en-US" dirty="0" err="1" smtClean="0"/>
              <a:t>Deepcopy</a:t>
            </a:r>
            <a:endParaRPr lang="en-US" dirty="0" smtClean="0"/>
          </a:p>
          <a:p>
            <a:endParaRPr lang="en-US" dirty="0"/>
          </a:p>
          <a:p>
            <a:r>
              <a:rPr lang="en-US" dirty="0">
                <a:hlinkClick r:id="rId4"/>
              </a:rPr>
              <a:t>https://</a:t>
            </a:r>
            <a:r>
              <a:rPr lang="en-US" dirty="0" smtClean="0">
                <a:hlinkClick r:id="rId4"/>
              </a:rPr>
              <a:t>docs.python.org/2/library/copy.html</a:t>
            </a:r>
            <a:endParaRPr lang="en-US" dirty="0" smtClean="0"/>
          </a:p>
          <a:p>
            <a:endParaRPr lang="en-US" dirty="0" smtClean="0"/>
          </a:p>
        </p:txBody>
      </p:sp>
    </p:spTree>
    <p:extLst>
      <p:ext uri="{BB962C8B-B14F-4D97-AF65-F5344CB8AC3E}">
        <p14:creationId xmlns:p14="http://schemas.microsoft.com/office/powerpoint/2010/main" val="4263360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92325" y="464807"/>
            <a:ext cx="8596668" cy="1320800"/>
          </a:xfrm>
        </p:spPr>
        <p:txBody>
          <a:bodyPr/>
          <a:lstStyle/>
          <a:p>
            <a:r>
              <a:rPr lang="es-ES" dirty="0" smtClean="0"/>
              <a:t>Introducción a Python</a:t>
            </a:r>
            <a:endParaRPr lang="es-ES" dirty="0"/>
          </a:p>
        </p:txBody>
      </p:sp>
      <p:sp>
        <p:nvSpPr>
          <p:cNvPr id="3" name="Marcador de contenido 2"/>
          <p:cNvSpPr>
            <a:spLocks noGrp="1"/>
          </p:cNvSpPr>
          <p:nvPr>
            <p:ph idx="1"/>
          </p:nvPr>
        </p:nvSpPr>
        <p:spPr>
          <a:xfrm>
            <a:off x="677334" y="1428815"/>
            <a:ext cx="8933197" cy="4837078"/>
          </a:xfrm>
        </p:spPr>
        <p:txBody>
          <a:bodyPr>
            <a:normAutofit fontScale="85000" lnSpcReduction="20000"/>
          </a:bodyPr>
          <a:lstStyle/>
          <a:p>
            <a:pPr marL="0" indent="0">
              <a:buNone/>
            </a:pPr>
            <a:r>
              <a:rPr lang="es-ES" sz="2800" b="1" u="sng" dirty="0" smtClean="0"/>
              <a:t>CONSIDERACIONES PREVIAS:</a:t>
            </a:r>
          </a:p>
          <a:p>
            <a:pPr algn="just"/>
            <a:r>
              <a:rPr lang="es-ES" sz="2100" dirty="0" smtClean="0"/>
              <a:t>Creado en </a:t>
            </a:r>
            <a:r>
              <a:rPr lang="es-ES" sz="2100" dirty="0"/>
              <a:t>los años 90s </a:t>
            </a:r>
            <a:r>
              <a:rPr lang="es-ES" sz="2100" dirty="0" smtClean="0"/>
              <a:t>por el holandés </a:t>
            </a:r>
            <a:r>
              <a:rPr lang="es-ES" sz="2100" b="1" dirty="0"/>
              <a:t>Guido van </a:t>
            </a:r>
            <a:r>
              <a:rPr lang="es-ES" sz="2100" b="1" dirty="0" err="1" smtClean="0"/>
              <a:t>Rossum</a:t>
            </a:r>
            <a:r>
              <a:rPr lang="es-ES" sz="2100" dirty="0" smtClean="0"/>
              <a:t>. El nombre se debe al grupo de humoristas </a:t>
            </a:r>
            <a:r>
              <a:rPr lang="es-ES" sz="2100" b="1" i="1" dirty="0" err="1"/>
              <a:t>Monty</a:t>
            </a:r>
            <a:r>
              <a:rPr lang="es-ES" sz="2100" b="1" i="1" dirty="0"/>
              <a:t> </a:t>
            </a:r>
            <a:r>
              <a:rPr lang="es-ES" sz="2100" b="1" i="1" dirty="0" smtClean="0"/>
              <a:t>Python</a:t>
            </a:r>
            <a:r>
              <a:rPr lang="es-ES" sz="2100" dirty="0" smtClean="0"/>
              <a:t>.</a:t>
            </a:r>
            <a:endParaRPr lang="es-ES" sz="2100" dirty="0"/>
          </a:p>
          <a:p>
            <a:pPr algn="just"/>
            <a:r>
              <a:rPr lang="es-ES" sz="2100" dirty="0" smtClean="0"/>
              <a:t>Python es un lenguaje de </a:t>
            </a:r>
            <a:r>
              <a:rPr lang="es-ES" sz="2100" b="1" dirty="0" smtClean="0"/>
              <a:t>programación interpretado </a:t>
            </a:r>
            <a:r>
              <a:rPr lang="es-ES" sz="2100" dirty="0" smtClean="0"/>
              <a:t>(Lenguajes interpretados Vs Lenguajes compilados).</a:t>
            </a:r>
          </a:p>
          <a:p>
            <a:pPr lvl="1" algn="just"/>
            <a:r>
              <a:rPr lang="es-ES" sz="2100" dirty="0" smtClean="0"/>
              <a:t>C es un lenguaje compilado </a:t>
            </a:r>
            <a:r>
              <a:rPr lang="es-ES" sz="2100" dirty="0" smtClean="0">
                <a:sym typeface="Wingdings" panose="05000000000000000000" pitchFamily="2" charset="2"/>
              </a:rPr>
              <a:t> Errores en tiempo de compilación.</a:t>
            </a:r>
          </a:p>
          <a:p>
            <a:pPr lvl="1" algn="just"/>
            <a:r>
              <a:rPr lang="es-ES" sz="2100" dirty="0" smtClean="0">
                <a:sym typeface="Wingdings" panose="05000000000000000000" pitchFamily="2" charset="2"/>
              </a:rPr>
              <a:t>Python  Los errores saltan en tiempo de ejecución.</a:t>
            </a:r>
          </a:p>
          <a:p>
            <a:pPr algn="just"/>
            <a:r>
              <a:rPr lang="es-ES" sz="2100" dirty="0" smtClean="0">
                <a:sym typeface="Wingdings" panose="05000000000000000000" pitchFamily="2" charset="2"/>
              </a:rPr>
              <a:t>Lenguaje multiplataforma (Windows, Linux, Mac)  La distribuciones de Linux suelen venir con el interprete de Python ya incorporado.</a:t>
            </a:r>
          </a:p>
          <a:p>
            <a:pPr algn="just"/>
            <a:r>
              <a:rPr lang="es-ES" sz="2100" b="1" dirty="0" smtClean="0">
                <a:sym typeface="Wingdings" panose="05000000000000000000" pitchFamily="2" charset="2"/>
              </a:rPr>
              <a:t>Open </a:t>
            </a:r>
            <a:r>
              <a:rPr lang="es-ES" sz="2100" b="1" dirty="0" err="1" smtClean="0">
                <a:sym typeface="Wingdings" panose="05000000000000000000" pitchFamily="2" charset="2"/>
              </a:rPr>
              <a:t>source</a:t>
            </a:r>
            <a:r>
              <a:rPr lang="es-ES" sz="2100" b="1" dirty="0" smtClean="0">
                <a:sym typeface="Wingdings" panose="05000000000000000000" pitchFamily="2" charset="2"/>
              </a:rPr>
              <a:t> </a:t>
            </a:r>
            <a:r>
              <a:rPr lang="es-ES" sz="2100" dirty="0" smtClean="0">
                <a:sym typeface="Wingdings" panose="05000000000000000000" pitchFamily="2" charset="2"/>
              </a:rPr>
              <a:t>(gratis).</a:t>
            </a:r>
          </a:p>
          <a:p>
            <a:pPr algn="just"/>
            <a:r>
              <a:rPr lang="es-ES" sz="2100" dirty="0" smtClean="0">
                <a:sym typeface="Wingdings" panose="05000000000000000000" pitchFamily="2" charset="2"/>
              </a:rPr>
              <a:t> Está ganando mucha importancia en los último años (diseños web y análisis de datos). </a:t>
            </a:r>
            <a:r>
              <a:rPr lang="es-ES" sz="2100" b="1" u="sng" dirty="0" smtClean="0">
                <a:sym typeface="Wingdings" panose="05000000000000000000" pitchFamily="2" charset="2"/>
              </a:rPr>
              <a:t>Machine </a:t>
            </a:r>
            <a:r>
              <a:rPr lang="es-ES" sz="2100" b="1" u="sng" dirty="0" err="1" smtClean="0">
                <a:sym typeface="Wingdings" panose="05000000000000000000" pitchFamily="2" charset="2"/>
              </a:rPr>
              <a:t>Learning</a:t>
            </a:r>
            <a:r>
              <a:rPr lang="es-ES" sz="2100" b="1" u="sng" dirty="0" smtClean="0">
                <a:sym typeface="Wingdings" panose="05000000000000000000" pitchFamily="2" charset="2"/>
              </a:rPr>
              <a:t>, Big Data, Deep </a:t>
            </a:r>
            <a:r>
              <a:rPr lang="es-ES" sz="2100" b="1" u="sng" dirty="0" err="1" smtClean="0">
                <a:sym typeface="Wingdings" panose="05000000000000000000" pitchFamily="2" charset="2"/>
              </a:rPr>
              <a:t>Learning</a:t>
            </a:r>
            <a:r>
              <a:rPr lang="es-ES" sz="2100" b="1" u="sng" dirty="0" smtClean="0">
                <a:sym typeface="Wingdings" panose="05000000000000000000" pitchFamily="2" charset="2"/>
              </a:rPr>
              <a:t>, Artificial </a:t>
            </a:r>
            <a:r>
              <a:rPr lang="es-ES" sz="2100" b="1" u="sng" dirty="0" err="1" smtClean="0">
                <a:sym typeface="Wingdings" panose="05000000000000000000" pitchFamily="2" charset="2"/>
              </a:rPr>
              <a:t>Intellingence</a:t>
            </a:r>
            <a:r>
              <a:rPr lang="es-ES" sz="2100" dirty="0" smtClean="0">
                <a:sym typeface="Wingdings" panose="05000000000000000000" pitchFamily="2" charset="2"/>
              </a:rPr>
              <a:t>.</a:t>
            </a:r>
          </a:p>
          <a:p>
            <a:pPr algn="just"/>
            <a:r>
              <a:rPr lang="es-ES" sz="2100" dirty="0" smtClean="0">
                <a:sym typeface="Wingdings" panose="05000000000000000000" pitchFamily="2" charset="2"/>
              </a:rPr>
              <a:t>Nosotros vamos a trabajar con la </a:t>
            </a:r>
            <a:r>
              <a:rPr lang="es-ES" sz="2100" b="1" dirty="0" smtClean="0">
                <a:sym typeface="Wingdings" panose="05000000000000000000" pitchFamily="2" charset="2"/>
              </a:rPr>
              <a:t>versión 2.7 de Python </a:t>
            </a:r>
            <a:r>
              <a:rPr lang="es-ES" sz="2100" dirty="0" smtClean="0">
                <a:sym typeface="Wingdings" panose="05000000000000000000" pitchFamily="2" charset="2"/>
              </a:rPr>
              <a:t>(Aunque hay versiones superiores, ésta es aun la más utilizada). Todas las versiones de Python 2.x son compatibles, hubo un salto con Python 3.x en el que ciertos métodos no son compatibles con Python 2.x.  </a:t>
            </a:r>
            <a:endParaRPr lang="es-ES" sz="2100" dirty="0">
              <a:sym typeface="Wingdings" panose="05000000000000000000" pitchFamily="2" charset="2"/>
            </a:endParaRPr>
          </a:p>
        </p:txBody>
      </p:sp>
      <p:pic>
        <p:nvPicPr>
          <p:cNvPr id="6" name="5 Imagen" descr="Image result for Guido van Rossum"/>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74755" y="2014771"/>
            <a:ext cx="1485900" cy="2228850"/>
          </a:xfrm>
          <a:prstGeom prst="rect">
            <a:avLst/>
          </a:prstGeom>
          <a:noFill/>
          <a:ln>
            <a:noFill/>
          </a:ln>
        </p:spPr>
      </p:pic>
    </p:spTree>
    <p:extLst>
      <p:ext uri="{BB962C8B-B14F-4D97-AF65-F5344CB8AC3E}">
        <p14:creationId xmlns:p14="http://schemas.microsoft.com/office/powerpoint/2010/main" val="24905572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520702"/>
            <a:ext cx="8596668" cy="755561"/>
          </a:xfrm>
        </p:spPr>
        <p:txBody>
          <a:bodyPr/>
          <a:lstStyle/>
          <a:p>
            <a:r>
              <a:rPr lang="es-ES" dirty="0" err="1" smtClean="0"/>
              <a:t>Tuplas</a:t>
            </a:r>
            <a:r>
              <a:rPr lang="es-ES" dirty="0" smtClean="0"/>
              <a:t> en Python</a:t>
            </a:r>
            <a:endParaRPr lang="es-ES" dirty="0"/>
          </a:p>
        </p:txBody>
      </p:sp>
      <p:sp>
        <p:nvSpPr>
          <p:cNvPr id="8" name="CuadroTexto 7"/>
          <p:cNvSpPr txBox="1"/>
          <p:nvPr/>
        </p:nvSpPr>
        <p:spPr>
          <a:xfrm>
            <a:off x="677334" y="1048694"/>
            <a:ext cx="9703039" cy="6878806"/>
          </a:xfrm>
          <a:prstGeom prst="rect">
            <a:avLst/>
          </a:prstGeom>
          <a:noFill/>
        </p:spPr>
        <p:txBody>
          <a:bodyPr wrap="square" rtlCol="0">
            <a:spAutoFit/>
          </a:bodyPr>
          <a:lstStyle/>
          <a:p>
            <a:endParaRPr lang="es-ES" dirty="0" smtClean="0">
              <a:sym typeface="Wingdings" panose="05000000000000000000" pitchFamily="2" charset="2"/>
            </a:endParaRPr>
          </a:p>
          <a:p>
            <a:r>
              <a:rPr lang="es-ES" dirty="0" smtClean="0">
                <a:sym typeface="Wingdings" panose="05000000000000000000" pitchFamily="2" charset="2"/>
              </a:rPr>
              <a:t>Es muy similar a una lista, pero con algunas </a:t>
            </a:r>
            <a:r>
              <a:rPr lang="es-ES" dirty="0">
                <a:sym typeface="Wingdings" panose="05000000000000000000" pitchFamily="2" charset="2"/>
              </a:rPr>
              <a:t>d</a:t>
            </a:r>
            <a:r>
              <a:rPr lang="es-ES" dirty="0" smtClean="0">
                <a:sym typeface="Wingdings" panose="05000000000000000000" pitchFamily="2" charset="2"/>
              </a:rPr>
              <a:t>iferencias:</a:t>
            </a:r>
          </a:p>
          <a:p>
            <a:pPr marL="742950" lvl="1" indent="-285750">
              <a:lnSpc>
                <a:spcPct val="150000"/>
              </a:lnSpc>
              <a:buFont typeface="Wingdings" panose="05000000000000000000" pitchFamily="2" charset="2"/>
              <a:buChar char="v"/>
            </a:pPr>
            <a:r>
              <a:rPr lang="es-ES" dirty="0" smtClean="0">
                <a:sym typeface="Wingdings" panose="05000000000000000000" pitchFamily="2" charset="2"/>
              </a:rPr>
              <a:t>Van entre paréntesis (las listas van entre corchetes)</a:t>
            </a:r>
          </a:p>
          <a:p>
            <a:pPr marL="742950" lvl="1" indent="-285750">
              <a:lnSpc>
                <a:spcPct val="150000"/>
              </a:lnSpc>
              <a:buFont typeface="Wingdings" panose="05000000000000000000" pitchFamily="2" charset="2"/>
              <a:buChar char="v"/>
            </a:pPr>
            <a:r>
              <a:rPr lang="es-ES" b="1" dirty="0" smtClean="0">
                <a:sym typeface="Wingdings" panose="05000000000000000000" pitchFamily="2" charset="2"/>
              </a:rPr>
              <a:t>No se pueden modificar</a:t>
            </a:r>
            <a:r>
              <a:rPr lang="es-ES" dirty="0" smtClean="0">
                <a:sym typeface="Wingdings" panose="05000000000000000000" pitchFamily="2" charset="2"/>
              </a:rPr>
              <a:t>, sólo lectura  </a:t>
            </a:r>
            <a:r>
              <a:rPr lang="es-ES" dirty="0" smtClean="0">
                <a:solidFill>
                  <a:srgbClr val="FF0000"/>
                </a:solidFill>
                <a:sym typeface="Wingdings" panose="05000000000000000000" pitchFamily="2" charset="2"/>
              </a:rPr>
              <a:t>Objeto inmutable</a:t>
            </a:r>
          </a:p>
          <a:p>
            <a:pPr marL="742950" lvl="1" indent="-285750">
              <a:lnSpc>
                <a:spcPct val="150000"/>
              </a:lnSpc>
              <a:buFont typeface="Wingdings" panose="05000000000000000000" pitchFamily="2" charset="2"/>
              <a:buChar char="v"/>
            </a:pPr>
            <a:r>
              <a:rPr lang="es-ES" dirty="0" smtClean="0">
                <a:sym typeface="Wingdings" panose="05000000000000000000" pitchFamily="2" charset="2"/>
              </a:rPr>
              <a:t>Tiene dos métodos que se pueden utilizar (también se pueden utilizar con las listas):</a:t>
            </a:r>
          </a:p>
          <a:p>
            <a:pPr marL="1200150" lvl="2" indent="-285750">
              <a:buFont typeface="Wingdings" panose="05000000000000000000" pitchFamily="2" charset="2"/>
              <a:buChar char="§"/>
            </a:pPr>
            <a:r>
              <a:rPr lang="es-ES" dirty="0" err="1" smtClean="0">
                <a:sym typeface="Wingdings" panose="05000000000000000000" pitchFamily="2" charset="2"/>
              </a:rPr>
              <a:t>Count</a:t>
            </a:r>
            <a:r>
              <a:rPr lang="es-ES" dirty="0" smtClean="0">
                <a:sym typeface="Wingdings" panose="05000000000000000000" pitchFamily="2" charset="2"/>
              </a:rPr>
              <a:t>: cuenta el número de veces que un valor está en la </a:t>
            </a:r>
            <a:r>
              <a:rPr lang="es-ES" dirty="0" err="1" smtClean="0">
                <a:sym typeface="Wingdings" panose="05000000000000000000" pitchFamily="2" charset="2"/>
              </a:rPr>
              <a:t>tupla</a:t>
            </a:r>
            <a:r>
              <a:rPr lang="es-ES" dirty="0" smtClean="0">
                <a:sym typeface="Wingdings" panose="05000000000000000000" pitchFamily="2" charset="2"/>
              </a:rPr>
              <a:t>.</a:t>
            </a:r>
          </a:p>
          <a:p>
            <a:pPr marL="1200150" lvl="2" indent="-285750">
              <a:buFont typeface="Wingdings" panose="05000000000000000000" pitchFamily="2" charset="2"/>
              <a:buChar char="§"/>
            </a:pPr>
            <a:r>
              <a:rPr lang="es-ES" dirty="0" err="1" smtClean="0">
                <a:sym typeface="Wingdings" panose="05000000000000000000" pitchFamily="2" charset="2"/>
              </a:rPr>
              <a:t>Index</a:t>
            </a:r>
            <a:r>
              <a:rPr lang="es-ES" dirty="0" smtClean="0">
                <a:sym typeface="Wingdings" panose="05000000000000000000" pitchFamily="2" charset="2"/>
              </a:rPr>
              <a:t>: nos devuelve el índice de la posición en la que se encuentra un valor que se pasa como parámetro.</a:t>
            </a: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1" y="3948115"/>
            <a:ext cx="2391953" cy="2633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5730" y="3948115"/>
            <a:ext cx="5398363" cy="1159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94641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520702"/>
            <a:ext cx="8596668" cy="755561"/>
          </a:xfrm>
        </p:spPr>
        <p:txBody>
          <a:bodyPr>
            <a:normAutofit/>
          </a:bodyPr>
          <a:lstStyle/>
          <a:p>
            <a:r>
              <a:rPr lang="es-ES" dirty="0" smtClean="0"/>
              <a:t>“Un paréntesis con la variables …” </a:t>
            </a:r>
            <a:endParaRPr lang="es-ES" dirty="0"/>
          </a:p>
        </p:txBody>
      </p:sp>
      <p:sp>
        <p:nvSpPr>
          <p:cNvPr id="10" name="Rectángulo 6"/>
          <p:cNvSpPr/>
          <p:nvPr/>
        </p:nvSpPr>
        <p:spPr>
          <a:xfrm>
            <a:off x="455357" y="1302822"/>
            <a:ext cx="5234125" cy="400110"/>
          </a:xfrm>
          <a:prstGeom prst="rect">
            <a:avLst/>
          </a:prstGeom>
        </p:spPr>
        <p:txBody>
          <a:bodyPr wrap="none">
            <a:spAutoFit/>
          </a:bodyPr>
          <a:lstStyle/>
          <a:p>
            <a:r>
              <a:rPr lang="es-ES" sz="2000" b="1" u="sng" dirty="0" smtClean="0">
                <a:solidFill>
                  <a:srgbClr val="FF0000"/>
                </a:solidFill>
              </a:rPr>
              <a:t>Algunos comandos de </a:t>
            </a:r>
            <a:r>
              <a:rPr lang="es-ES" sz="2000" b="1" u="sng" dirty="0" err="1" smtClean="0">
                <a:solidFill>
                  <a:srgbClr val="FF0000"/>
                </a:solidFill>
              </a:rPr>
              <a:t>Ipython</a:t>
            </a:r>
            <a:r>
              <a:rPr lang="es-ES" sz="2000" b="1" u="sng" dirty="0" smtClean="0">
                <a:solidFill>
                  <a:srgbClr val="FF0000"/>
                </a:solidFill>
              </a:rPr>
              <a:t> muy útiles:</a:t>
            </a:r>
            <a:r>
              <a:rPr lang="es-ES" sz="2000" dirty="0" smtClean="0">
                <a:solidFill>
                  <a:srgbClr val="FF0000"/>
                </a:solidFill>
              </a:rPr>
              <a:t> </a:t>
            </a:r>
            <a:endParaRPr lang="es-ES" sz="2000" dirty="0">
              <a:solidFill>
                <a:srgbClr val="FF0000"/>
              </a:solidFill>
            </a:endParaRPr>
          </a:p>
        </p:txBody>
      </p:sp>
      <p:sp>
        <p:nvSpPr>
          <p:cNvPr id="8" name="Rectángulo 6"/>
          <p:cNvSpPr/>
          <p:nvPr/>
        </p:nvSpPr>
        <p:spPr>
          <a:xfrm>
            <a:off x="506158" y="1933545"/>
            <a:ext cx="9179116" cy="1200329"/>
          </a:xfrm>
          <a:prstGeom prst="rect">
            <a:avLst/>
          </a:prstGeom>
        </p:spPr>
        <p:txBody>
          <a:bodyPr wrap="none">
            <a:spAutoFit/>
          </a:bodyPr>
          <a:lstStyle/>
          <a:p>
            <a:r>
              <a:rPr lang="es-ES" b="1" u="sng" dirty="0" smtClean="0"/>
              <a:t>Clear:</a:t>
            </a:r>
            <a:r>
              <a:rPr lang="es-ES" dirty="0" smtClean="0"/>
              <a:t> sirve para limpiar el terminal de </a:t>
            </a:r>
            <a:r>
              <a:rPr lang="es-ES" dirty="0" err="1" smtClean="0"/>
              <a:t>Ipython</a:t>
            </a:r>
            <a:endParaRPr lang="es-ES" dirty="0" smtClean="0"/>
          </a:p>
          <a:p>
            <a:endParaRPr lang="es-ES" dirty="0">
              <a:solidFill>
                <a:srgbClr val="FF0000"/>
              </a:solidFill>
            </a:endParaRPr>
          </a:p>
          <a:p>
            <a:r>
              <a:rPr lang="es-ES" b="1" u="sng" dirty="0" smtClean="0"/>
              <a:t>%</a:t>
            </a:r>
            <a:r>
              <a:rPr lang="es-ES" b="1" u="sng" dirty="0" err="1" smtClean="0"/>
              <a:t>Reset</a:t>
            </a:r>
            <a:r>
              <a:rPr lang="es-ES" b="1" u="sng" dirty="0" smtClean="0"/>
              <a:t>: </a:t>
            </a:r>
            <a:r>
              <a:rPr lang="es-ES" dirty="0" smtClean="0"/>
              <a:t>sirve para borrar las variables de memoria. Nos preguntará si estamos seguros</a:t>
            </a:r>
          </a:p>
          <a:p>
            <a:r>
              <a:rPr lang="es-ES" dirty="0" smtClean="0"/>
              <a:t>de que queremos borrar las variables (no se puede dar marcha atrás) </a:t>
            </a:r>
            <a:endParaRPr lang="es-E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9689" y="3251200"/>
            <a:ext cx="5432425" cy="74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ángulo 6"/>
          <p:cNvSpPr/>
          <p:nvPr/>
        </p:nvSpPr>
        <p:spPr>
          <a:xfrm>
            <a:off x="658558" y="3990945"/>
            <a:ext cx="6265048" cy="646331"/>
          </a:xfrm>
          <a:prstGeom prst="rect">
            <a:avLst/>
          </a:prstGeom>
        </p:spPr>
        <p:txBody>
          <a:bodyPr wrap="none">
            <a:spAutoFit/>
          </a:bodyPr>
          <a:lstStyle/>
          <a:p>
            <a:r>
              <a:rPr lang="es-ES" b="1" u="sng" dirty="0" err="1" smtClean="0"/>
              <a:t>Help</a:t>
            </a:r>
            <a:r>
              <a:rPr lang="es-ES" b="1" u="sng" dirty="0" smtClean="0"/>
              <a:t>:</a:t>
            </a:r>
            <a:r>
              <a:rPr lang="es-ES" dirty="0" smtClean="0"/>
              <a:t> Ayuda en línea, le podemos pasar cualquier método.</a:t>
            </a:r>
          </a:p>
          <a:p>
            <a:endParaRPr lang="es-ES" dirty="0">
              <a:solidFill>
                <a:srgbClr val="FF0000"/>
              </a:solidFill>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388" y="4649974"/>
            <a:ext cx="4977419" cy="1585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25286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520702"/>
            <a:ext cx="8596668" cy="755561"/>
          </a:xfrm>
        </p:spPr>
        <p:txBody>
          <a:bodyPr/>
          <a:lstStyle/>
          <a:p>
            <a:r>
              <a:rPr lang="es-ES" dirty="0" smtClean="0"/>
              <a:t>Cadenas en Python (</a:t>
            </a:r>
            <a:r>
              <a:rPr lang="es-ES" dirty="0" err="1" smtClean="0"/>
              <a:t>strings</a:t>
            </a:r>
            <a:r>
              <a:rPr lang="es-ES" dirty="0" smtClean="0"/>
              <a:t>)</a:t>
            </a:r>
            <a:endParaRPr lang="es-ES" dirty="0"/>
          </a:p>
        </p:txBody>
      </p:sp>
      <p:sp>
        <p:nvSpPr>
          <p:cNvPr id="8" name="CuadroTexto 7"/>
          <p:cNvSpPr txBox="1"/>
          <p:nvPr/>
        </p:nvSpPr>
        <p:spPr>
          <a:xfrm>
            <a:off x="677334" y="1048693"/>
            <a:ext cx="9703039" cy="4801314"/>
          </a:xfrm>
          <a:prstGeom prst="rect">
            <a:avLst/>
          </a:prstGeom>
          <a:noFill/>
        </p:spPr>
        <p:txBody>
          <a:bodyPr wrap="square" rtlCol="0">
            <a:spAutoFit/>
          </a:bodyPr>
          <a:lstStyle/>
          <a:p>
            <a:endParaRPr lang="es-ES" dirty="0" smtClean="0">
              <a:sym typeface="Wingdings" panose="05000000000000000000" pitchFamily="2" charset="2"/>
            </a:endParaRPr>
          </a:p>
          <a:p>
            <a:r>
              <a:rPr lang="es-ES" dirty="0" smtClean="0">
                <a:sym typeface="Wingdings" panose="05000000000000000000" pitchFamily="2" charset="2"/>
              </a:rPr>
              <a:t>Sirve para almacenar cadenas de caracteres</a:t>
            </a:r>
            <a:r>
              <a:rPr lang="es-ES" dirty="0">
                <a:sym typeface="Wingdings" panose="05000000000000000000" pitchFamily="2" charset="2"/>
              </a:rPr>
              <a:t> </a:t>
            </a:r>
            <a:r>
              <a:rPr lang="es-ES" dirty="0" smtClean="0">
                <a:sym typeface="Wingdings" panose="05000000000000000000" pitchFamily="2" charset="2"/>
              </a:rPr>
              <a:t> Objetos inmutables.</a:t>
            </a: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1890" y="1947632"/>
            <a:ext cx="7070725" cy="35848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58683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520702"/>
            <a:ext cx="8596668" cy="755561"/>
          </a:xfrm>
        </p:spPr>
        <p:txBody>
          <a:bodyPr/>
          <a:lstStyle/>
          <a:p>
            <a:r>
              <a:rPr lang="es-ES" dirty="0" smtClean="0"/>
              <a:t>Cadenas en Python (</a:t>
            </a:r>
            <a:r>
              <a:rPr lang="es-ES" dirty="0" err="1" smtClean="0"/>
              <a:t>strings</a:t>
            </a:r>
            <a:r>
              <a:rPr lang="es-ES" dirty="0" smtClean="0"/>
              <a:t>)</a:t>
            </a:r>
            <a:endParaRPr lang="es-ES" dirty="0"/>
          </a:p>
        </p:txBody>
      </p:sp>
      <p:sp>
        <p:nvSpPr>
          <p:cNvPr id="8" name="CuadroTexto 7"/>
          <p:cNvSpPr txBox="1"/>
          <p:nvPr/>
        </p:nvSpPr>
        <p:spPr>
          <a:xfrm>
            <a:off x="677334" y="1048695"/>
            <a:ext cx="9703039" cy="8125301"/>
          </a:xfrm>
          <a:prstGeom prst="rect">
            <a:avLst/>
          </a:prstGeom>
          <a:noFill/>
        </p:spPr>
        <p:txBody>
          <a:bodyPr wrap="square" rtlCol="0">
            <a:spAutoFit/>
          </a:bodyPr>
          <a:lstStyle/>
          <a:p>
            <a:endParaRPr lang="es-ES" dirty="0" smtClean="0">
              <a:sym typeface="Wingdings" panose="05000000000000000000" pitchFamily="2" charset="2"/>
            </a:endParaRPr>
          </a:p>
          <a:p>
            <a:r>
              <a:rPr lang="es-ES" dirty="0" smtClean="0">
                <a:sym typeface="Wingdings" panose="05000000000000000000" pitchFamily="2" charset="2"/>
              </a:rPr>
              <a:t>Existen muchísimos métodos asociados a una cadena:</a:t>
            </a:r>
          </a:p>
          <a:p>
            <a:endParaRPr lang="es-ES" dirty="0">
              <a:sym typeface="Wingdings" panose="05000000000000000000" pitchFamily="2" charset="2"/>
            </a:endParaRPr>
          </a:p>
          <a:p>
            <a:r>
              <a:rPr lang="es-ES" dirty="0">
                <a:sym typeface="Wingdings" panose="05000000000000000000" pitchFamily="2" charset="2"/>
                <a:hlinkClick r:id="rId2"/>
              </a:rPr>
              <a:t>http://</a:t>
            </a:r>
            <a:r>
              <a:rPr lang="es-ES" dirty="0" smtClean="0">
                <a:sym typeface="Wingdings" panose="05000000000000000000" pitchFamily="2" charset="2"/>
                <a:hlinkClick r:id="rId2"/>
              </a:rPr>
              <a:t>www.tutorialspoint.com/python/python_strings.htm</a:t>
            </a:r>
            <a:endParaRPr lang="es-ES" dirty="0" smtClean="0">
              <a:sym typeface="Wingdings" panose="05000000000000000000" pitchFamily="2" charset="2"/>
            </a:endParaRPr>
          </a:p>
          <a:p>
            <a:endParaRPr lang="es-ES" dirty="0">
              <a:sym typeface="Wingdings" panose="05000000000000000000" pitchFamily="2" charset="2"/>
            </a:endParaRPr>
          </a:p>
          <a:p>
            <a:r>
              <a:rPr lang="es-ES" dirty="0" smtClean="0">
                <a:sym typeface="Wingdings" panose="05000000000000000000" pitchFamily="2" charset="2"/>
              </a:rPr>
              <a:t>Algunos de ellos:</a:t>
            </a:r>
          </a:p>
          <a:p>
            <a:endParaRPr lang="es-ES" dirty="0" smtClean="0">
              <a:sym typeface="Wingdings" panose="05000000000000000000" pitchFamily="2" charset="2"/>
            </a:endParaRPr>
          </a:p>
          <a:p>
            <a:r>
              <a:rPr lang="es-ES" dirty="0" smtClean="0">
                <a:sym typeface="Wingdings" panose="05000000000000000000" pitchFamily="2" charset="2"/>
              </a:rPr>
              <a:t>.</a:t>
            </a:r>
            <a:r>
              <a:rPr lang="es-ES" dirty="0" err="1" smtClean="0">
                <a:sym typeface="Wingdings" panose="05000000000000000000" pitchFamily="2" charset="2"/>
              </a:rPr>
              <a:t>capitalize</a:t>
            </a:r>
            <a:r>
              <a:rPr lang="es-ES" dirty="0" smtClean="0">
                <a:sym typeface="Wingdings" panose="05000000000000000000" pitchFamily="2" charset="2"/>
              </a:rPr>
              <a:t>() : Convierte en mayúscula el primer carácter.</a:t>
            </a:r>
          </a:p>
          <a:p>
            <a:r>
              <a:rPr lang="es-ES" dirty="0" smtClean="0">
                <a:sym typeface="Wingdings" panose="05000000000000000000" pitchFamily="2" charset="2"/>
              </a:rPr>
              <a:t>.</a:t>
            </a:r>
            <a:r>
              <a:rPr lang="es-ES" dirty="0" err="1" smtClean="0">
                <a:sym typeface="Wingdings" panose="05000000000000000000" pitchFamily="2" charset="2"/>
              </a:rPr>
              <a:t>find</a:t>
            </a:r>
            <a:r>
              <a:rPr lang="es-ES" dirty="0" smtClean="0">
                <a:sym typeface="Wingdings" panose="05000000000000000000" pitchFamily="2" charset="2"/>
              </a:rPr>
              <a:t>(“</a:t>
            </a:r>
            <a:r>
              <a:rPr lang="es-ES" dirty="0" err="1" smtClean="0">
                <a:sym typeface="Wingdings" panose="05000000000000000000" pitchFamily="2" charset="2"/>
              </a:rPr>
              <a:t>cad</a:t>
            </a:r>
            <a:r>
              <a:rPr lang="es-ES" dirty="0" smtClean="0">
                <a:sym typeface="Wingdings" panose="05000000000000000000" pitchFamily="2" charset="2"/>
              </a:rPr>
              <a:t>”): Devuelve la posición de un carácter o cadena “</a:t>
            </a:r>
            <a:r>
              <a:rPr lang="es-ES" dirty="0" err="1" smtClean="0">
                <a:sym typeface="Wingdings" panose="05000000000000000000" pitchFamily="2" charset="2"/>
              </a:rPr>
              <a:t>cad</a:t>
            </a:r>
            <a:r>
              <a:rPr lang="es-ES" dirty="0" smtClean="0">
                <a:sym typeface="Wingdings" panose="05000000000000000000" pitchFamily="2" charset="2"/>
              </a:rPr>
              <a:t>”.</a:t>
            </a:r>
          </a:p>
          <a:p>
            <a:r>
              <a:rPr lang="es-ES" dirty="0" smtClean="0">
                <a:sym typeface="Wingdings" panose="05000000000000000000" pitchFamily="2" charset="2"/>
              </a:rPr>
              <a:t>.</a:t>
            </a:r>
            <a:r>
              <a:rPr lang="es-ES" dirty="0" err="1" smtClean="0">
                <a:sym typeface="Wingdings" panose="05000000000000000000" pitchFamily="2" charset="2"/>
              </a:rPr>
              <a:t>replace</a:t>
            </a:r>
            <a:r>
              <a:rPr lang="es-ES" dirty="0" smtClean="0">
                <a:sym typeface="Wingdings" panose="05000000000000000000" pitchFamily="2" charset="2"/>
              </a:rPr>
              <a:t>(</a:t>
            </a:r>
            <a:r>
              <a:rPr lang="es-ES" dirty="0" err="1" smtClean="0">
                <a:sym typeface="Wingdings" panose="05000000000000000000" pitchFamily="2" charset="2"/>
              </a:rPr>
              <a:t>old</a:t>
            </a:r>
            <a:r>
              <a:rPr lang="es-ES" dirty="0" smtClean="0">
                <a:sym typeface="Wingdings" panose="05000000000000000000" pitchFamily="2" charset="2"/>
              </a:rPr>
              <a:t>, new): Reemplaza la cadena </a:t>
            </a:r>
            <a:r>
              <a:rPr lang="es-ES" dirty="0" err="1" smtClean="0">
                <a:sym typeface="Wingdings" panose="05000000000000000000" pitchFamily="2" charset="2"/>
              </a:rPr>
              <a:t>old</a:t>
            </a:r>
            <a:r>
              <a:rPr lang="es-ES" dirty="0" smtClean="0">
                <a:sym typeface="Wingdings" panose="05000000000000000000" pitchFamily="2" charset="2"/>
              </a:rPr>
              <a:t> por la new</a:t>
            </a:r>
          </a:p>
          <a:p>
            <a:endParaRPr lang="es-ES" dirty="0">
              <a:sym typeface="Wingdings" panose="05000000000000000000" pitchFamily="2" charset="2"/>
            </a:endParaRPr>
          </a:p>
          <a:p>
            <a:r>
              <a:rPr lang="es-ES" dirty="0" smtClean="0">
                <a:sym typeface="Wingdings" panose="05000000000000000000" pitchFamily="2" charset="2"/>
              </a:rPr>
              <a:t>Ejemplos:</a:t>
            </a:r>
          </a:p>
          <a:p>
            <a:endParaRPr lang="es-ES" dirty="0">
              <a:sym typeface="Wingdings" panose="05000000000000000000" pitchFamily="2" charset="2"/>
            </a:endParaRPr>
          </a:p>
          <a:p>
            <a:r>
              <a:rPr lang="es-ES" dirty="0" smtClean="0">
                <a:sym typeface="Wingdings" panose="05000000000000000000" pitchFamily="2" charset="2"/>
              </a:rPr>
              <a:t> </a:t>
            </a: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5625" y="4330700"/>
            <a:ext cx="3655140" cy="229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9 Rectángulo"/>
          <p:cNvSpPr/>
          <p:nvPr/>
        </p:nvSpPr>
        <p:spPr>
          <a:xfrm>
            <a:off x="1989011" y="6121400"/>
            <a:ext cx="3539843" cy="50800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3 CuadroTexto"/>
          <p:cNvSpPr txBox="1"/>
          <p:nvPr/>
        </p:nvSpPr>
        <p:spPr>
          <a:xfrm>
            <a:off x="5753100" y="6190734"/>
            <a:ext cx="2741584" cy="369332"/>
          </a:xfrm>
          <a:prstGeom prst="rect">
            <a:avLst/>
          </a:prstGeom>
          <a:noFill/>
        </p:spPr>
        <p:txBody>
          <a:bodyPr wrap="none" rtlCol="0">
            <a:spAutoFit/>
          </a:bodyPr>
          <a:lstStyle/>
          <a:p>
            <a:r>
              <a:rPr lang="es-ES" dirty="0" smtClean="0">
                <a:solidFill>
                  <a:srgbClr val="FF0000"/>
                </a:solidFill>
              </a:rPr>
              <a:t>También sirve para listas</a:t>
            </a:r>
            <a:endParaRPr lang="es-ES" dirty="0">
              <a:solidFill>
                <a:srgbClr val="FF0000"/>
              </a:solidFill>
            </a:endParaRPr>
          </a:p>
        </p:txBody>
      </p:sp>
    </p:spTree>
    <p:extLst>
      <p:ext uri="{BB962C8B-B14F-4D97-AF65-F5344CB8AC3E}">
        <p14:creationId xmlns:p14="http://schemas.microsoft.com/office/powerpoint/2010/main" val="31100599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520702"/>
            <a:ext cx="8596668" cy="755561"/>
          </a:xfrm>
        </p:spPr>
        <p:txBody>
          <a:bodyPr/>
          <a:lstStyle/>
          <a:p>
            <a:r>
              <a:rPr lang="es-ES" dirty="0" smtClean="0"/>
              <a:t>Cadenas en Python (</a:t>
            </a:r>
            <a:r>
              <a:rPr lang="es-ES" dirty="0" err="1" smtClean="0"/>
              <a:t>strings</a:t>
            </a:r>
            <a:r>
              <a:rPr lang="es-ES" dirty="0" smtClean="0"/>
              <a:t>)</a:t>
            </a:r>
            <a:endParaRPr lang="es-ES" dirty="0"/>
          </a:p>
        </p:txBody>
      </p:sp>
      <p:sp>
        <p:nvSpPr>
          <p:cNvPr id="8" name="CuadroTexto 7"/>
          <p:cNvSpPr txBox="1"/>
          <p:nvPr/>
        </p:nvSpPr>
        <p:spPr>
          <a:xfrm>
            <a:off x="677334" y="1093665"/>
            <a:ext cx="9703039" cy="4801314"/>
          </a:xfrm>
          <a:prstGeom prst="rect">
            <a:avLst/>
          </a:prstGeom>
          <a:noFill/>
        </p:spPr>
        <p:txBody>
          <a:bodyPr wrap="square" rtlCol="0">
            <a:spAutoFit/>
          </a:bodyPr>
          <a:lstStyle/>
          <a:p>
            <a:endParaRPr lang="es-ES" dirty="0" smtClean="0">
              <a:sym typeface="Wingdings" panose="05000000000000000000" pitchFamily="2" charset="2"/>
            </a:endParaRPr>
          </a:p>
          <a:p>
            <a:r>
              <a:rPr lang="es-ES" dirty="0" smtClean="0">
                <a:sym typeface="Wingdings" panose="05000000000000000000" pitchFamily="2" charset="2"/>
              </a:rPr>
              <a:t>Los elementos de una cadena también se pueden acceder por su índice, como si fueran una lista de caracteres.</a:t>
            </a:r>
          </a:p>
          <a:p>
            <a:endParaRPr lang="es-ES" dirty="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7916" y="2468379"/>
            <a:ext cx="3328520" cy="27364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85960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Diccionarios en Python</a:t>
            </a:r>
            <a:endParaRPr lang="es-ES" dirty="0"/>
          </a:p>
        </p:txBody>
      </p:sp>
      <p:sp>
        <p:nvSpPr>
          <p:cNvPr id="8" name="CuadroTexto 7"/>
          <p:cNvSpPr txBox="1"/>
          <p:nvPr/>
        </p:nvSpPr>
        <p:spPr>
          <a:xfrm>
            <a:off x="677334" y="1429693"/>
            <a:ext cx="9703039" cy="2092881"/>
          </a:xfrm>
          <a:prstGeom prst="rect">
            <a:avLst/>
          </a:prstGeom>
          <a:noFill/>
        </p:spPr>
        <p:txBody>
          <a:bodyPr wrap="square" rtlCol="0">
            <a:spAutoFit/>
          </a:bodyPr>
          <a:lstStyle/>
          <a:p>
            <a:pPr algn="just"/>
            <a:r>
              <a:rPr lang="es-ES" dirty="0" smtClean="0">
                <a:sym typeface="Wingdings" panose="05000000000000000000" pitchFamily="2" charset="2"/>
              </a:rPr>
              <a:t>Estructura de datos más compleja (hash). Parejas </a:t>
            </a:r>
            <a:r>
              <a:rPr lang="es-ES" dirty="0" err="1" smtClean="0">
                <a:sym typeface="Wingdings" panose="05000000000000000000" pitchFamily="2" charset="2"/>
              </a:rPr>
              <a:t>key-value</a:t>
            </a:r>
            <a:r>
              <a:rPr lang="es-ES" dirty="0" smtClean="0">
                <a:sym typeface="Wingdings" panose="05000000000000000000" pitchFamily="2" charset="2"/>
              </a:rPr>
              <a:t>. Podemos verlo como una lista </a:t>
            </a:r>
          </a:p>
          <a:p>
            <a:r>
              <a:rPr lang="es-ES" dirty="0" smtClean="0">
                <a:sym typeface="Wingdings" panose="05000000000000000000" pitchFamily="2" charset="2"/>
              </a:rPr>
              <a:t>en la que los índices son cadenas  Objeto mutable.</a:t>
            </a:r>
          </a:p>
          <a:p>
            <a:endParaRPr lang="es-ES" dirty="0">
              <a:sym typeface="Wingdings" panose="05000000000000000000" pitchFamily="2" charset="2"/>
            </a:endParaRPr>
          </a:p>
          <a:p>
            <a:r>
              <a:rPr lang="es-ES" dirty="0">
                <a:sym typeface="Wingdings" panose="05000000000000000000" pitchFamily="2" charset="2"/>
              </a:rPr>
              <a:t>diccionario = </a:t>
            </a:r>
            <a:r>
              <a:rPr lang="es-ES" dirty="0" smtClean="0">
                <a:sym typeface="Wingdings" panose="05000000000000000000" pitchFamily="2" charset="2"/>
              </a:rPr>
              <a:t>{‘clave1': valor1, 'clave2': valor2, ‘clave3': valor3}</a:t>
            </a:r>
          </a:p>
          <a:p>
            <a:endParaRPr lang="es-ES" sz="1100" dirty="0">
              <a:sym typeface="Wingdings" panose="05000000000000000000" pitchFamily="2" charset="2"/>
            </a:endParaRPr>
          </a:p>
          <a:p>
            <a:r>
              <a:rPr lang="es-ES" dirty="0" smtClean="0">
                <a:sym typeface="Wingdings" panose="05000000000000000000" pitchFamily="2" charset="2"/>
              </a:rPr>
              <a:t>diccionario </a:t>
            </a:r>
            <a:r>
              <a:rPr lang="es-ES" dirty="0">
                <a:sym typeface="Wingdings" panose="05000000000000000000" pitchFamily="2" charset="2"/>
              </a:rPr>
              <a:t>= </a:t>
            </a:r>
            <a:r>
              <a:rPr lang="es-ES" dirty="0" smtClean="0">
                <a:sym typeface="Wingdings" panose="05000000000000000000" pitchFamily="2" charset="2"/>
              </a:rPr>
              <a:t>{‘a': 1,‘b': 2, ‘c': ‘3'}</a:t>
            </a:r>
          </a:p>
          <a:p>
            <a:endParaRPr lang="es-ES" sz="1100" dirty="0">
              <a:sym typeface="Wingdings" panose="05000000000000000000" pitchFamily="2" charset="2"/>
            </a:endParaRPr>
          </a:p>
          <a:p>
            <a:endParaRPr lang="es-ES" dirty="0" smtClean="0">
              <a:sym typeface="Wingdings" panose="05000000000000000000" pitchFamily="2" charset="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300" y="3228828"/>
            <a:ext cx="6674161" cy="3341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descr="http://www.convivirconelautismo.com/wp-content/uploads/diccionari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0874" y="2327376"/>
            <a:ext cx="2241105" cy="224110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9462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Diccionarios en Python</a:t>
            </a:r>
            <a:endParaRPr lang="es-ES" dirty="0"/>
          </a:p>
        </p:txBody>
      </p:sp>
      <p:sp>
        <p:nvSpPr>
          <p:cNvPr id="8" name="CuadroTexto 7"/>
          <p:cNvSpPr txBox="1"/>
          <p:nvPr/>
        </p:nvSpPr>
        <p:spPr>
          <a:xfrm>
            <a:off x="677334" y="1480495"/>
            <a:ext cx="9703039" cy="2031325"/>
          </a:xfrm>
          <a:prstGeom prst="rect">
            <a:avLst/>
          </a:prstGeom>
          <a:noFill/>
        </p:spPr>
        <p:txBody>
          <a:bodyPr wrap="square" rtlCol="0">
            <a:spAutoFit/>
          </a:bodyPr>
          <a:lstStyle/>
          <a:p>
            <a:r>
              <a:rPr lang="es-ES" dirty="0" smtClean="0">
                <a:sym typeface="Wingdings" panose="05000000000000000000" pitchFamily="2" charset="2"/>
              </a:rPr>
              <a:t>Métodos muy útiles para el manejo de diccionarios, .ítems(), .</a:t>
            </a:r>
            <a:r>
              <a:rPr lang="es-ES" dirty="0" err="1" smtClean="0">
                <a:sym typeface="Wingdings" panose="05000000000000000000" pitchFamily="2" charset="2"/>
              </a:rPr>
              <a:t>values</a:t>
            </a:r>
            <a:r>
              <a:rPr lang="es-ES" dirty="0" smtClean="0">
                <a:sym typeface="Wingdings" panose="05000000000000000000" pitchFamily="2" charset="2"/>
              </a:rPr>
              <a:t>(), .</a:t>
            </a:r>
            <a:r>
              <a:rPr lang="es-ES" dirty="0" err="1" smtClean="0">
                <a:sym typeface="Wingdings" panose="05000000000000000000" pitchFamily="2" charset="2"/>
              </a:rPr>
              <a:t>keys</a:t>
            </a:r>
            <a:r>
              <a:rPr lang="es-ES" dirty="0" smtClean="0">
                <a:sym typeface="Wingdings" panose="05000000000000000000" pitchFamily="2" charset="2"/>
              </a:rPr>
              <a:t>()</a:t>
            </a:r>
          </a:p>
          <a:p>
            <a:endParaRPr lang="es-ES" dirty="0" smtClean="0">
              <a:sym typeface="Wingdings" panose="05000000000000000000" pitchFamily="2" charset="2"/>
            </a:endParaRPr>
          </a:p>
          <a:p>
            <a:pPr marL="285750" indent="-285750">
              <a:buFont typeface="Arial" panose="020B0604020202020204" pitchFamily="34" charset="0"/>
              <a:buChar char="•"/>
            </a:pPr>
            <a:r>
              <a:rPr lang="es-ES" dirty="0" err="1" smtClean="0">
                <a:sym typeface="Wingdings" panose="05000000000000000000" pitchFamily="2" charset="2"/>
              </a:rPr>
              <a:t>diccionario.items</a:t>
            </a:r>
            <a:r>
              <a:rPr lang="es-ES" dirty="0" smtClean="0">
                <a:sym typeface="Wingdings" panose="05000000000000000000" pitchFamily="2" charset="2"/>
              </a:rPr>
              <a:t>() </a:t>
            </a:r>
            <a:r>
              <a:rPr lang="es-ES" dirty="0" smtClean="0">
                <a:solidFill>
                  <a:srgbClr val="0070C0"/>
                </a:solidFill>
                <a:sym typeface="Wingdings" panose="05000000000000000000" pitchFamily="2" charset="2"/>
              </a:rPr>
              <a:t># devuelve las </a:t>
            </a:r>
            <a:r>
              <a:rPr lang="es-ES" dirty="0" err="1" smtClean="0">
                <a:solidFill>
                  <a:srgbClr val="0070C0"/>
                </a:solidFill>
                <a:sym typeface="Wingdings" panose="05000000000000000000" pitchFamily="2" charset="2"/>
              </a:rPr>
              <a:t>key-value</a:t>
            </a:r>
            <a:r>
              <a:rPr lang="es-ES" dirty="0" smtClean="0">
                <a:solidFill>
                  <a:srgbClr val="0070C0"/>
                </a:solidFill>
                <a:sym typeface="Wingdings" panose="05000000000000000000" pitchFamily="2" charset="2"/>
              </a:rPr>
              <a:t> como una lista de </a:t>
            </a:r>
            <a:r>
              <a:rPr lang="es-ES" dirty="0" err="1" smtClean="0">
                <a:solidFill>
                  <a:srgbClr val="0070C0"/>
                </a:solidFill>
                <a:sym typeface="Wingdings" panose="05000000000000000000" pitchFamily="2" charset="2"/>
              </a:rPr>
              <a:t>tuplas</a:t>
            </a:r>
            <a:endParaRPr lang="es-ES" dirty="0" smtClean="0">
              <a:sym typeface="Wingdings" panose="05000000000000000000" pitchFamily="2" charset="2"/>
            </a:endParaRPr>
          </a:p>
          <a:p>
            <a:pPr marL="285750" indent="-285750">
              <a:buFont typeface="Arial" panose="020B0604020202020204" pitchFamily="34" charset="0"/>
              <a:buChar char="•"/>
            </a:pPr>
            <a:r>
              <a:rPr lang="es-ES" dirty="0" err="1" smtClean="0">
                <a:sym typeface="Wingdings" panose="05000000000000000000" pitchFamily="2" charset="2"/>
              </a:rPr>
              <a:t>diccionario.values</a:t>
            </a:r>
            <a:r>
              <a:rPr lang="es-ES" dirty="0" smtClean="0">
                <a:sym typeface="Wingdings" panose="05000000000000000000" pitchFamily="2" charset="2"/>
              </a:rPr>
              <a:t>() </a:t>
            </a:r>
            <a:r>
              <a:rPr lang="es-ES" dirty="0">
                <a:solidFill>
                  <a:srgbClr val="0070C0"/>
                </a:solidFill>
                <a:sym typeface="Wingdings" panose="05000000000000000000" pitchFamily="2" charset="2"/>
              </a:rPr>
              <a:t># devuelve </a:t>
            </a:r>
            <a:r>
              <a:rPr lang="es-ES" dirty="0" smtClean="0">
                <a:solidFill>
                  <a:srgbClr val="0070C0"/>
                </a:solidFill>
                <a:sym typeface="Wingdings" panose="05000000000000000000" pitchFamily="2" charset="2"/>
              </a:rPr>
              <a:t>una lista de valores</a:t>
            </a:r>
            <a:endParaRPr lang="es-ES" dirty="0" smtClean="0">
              <a:sym typeface="Wingdings" panose="05000000000000000000" pitchFamily="2" charset="2"/>
            </a:endParaRPr>
          </a:p>
          <a:p>
            <a:pPr marL="285750" indent="-285750">
              <a:buFont typeface="Arial" panose="020B0604020202020204" pitchFamily="34" charset="0"/>
              <a:buChar char="•"/>
            </a:pPr>
            <a:r>
              <a:rPr lang="es-ES" dirty="0" err="1" smtClean="0">
                <a:sym typeface="Wingdings" panose="05000000000000000000" pitchFamily="2" charset="2"/>
              </a:rPr>
              <a:t>diccionario.keys</a:t>
            </a:r>
            <a:r>
              <a:rPr lang="es-ES" dirty="0" smtClean="0">
                <a:sym typeface="Wingdings" panose="05000000000000000000" pitchFamily="2" charset="2"/>
              </a:rPr>
              <a:t>() </a:t>
            </a:r>
            <a:r>
              <a:rPr lang="es-ES" dirty="0">
                <a:solidFill>
                  <a:srgbClr val="0070C0"/>
                </a:solidFill>
                <a:sym typeface="Wingdings" panose="05000000000000000000" pitchFamily="2" charset="2"/>
              </a:rPr>
              <a:t># devuelve </a:t>
            </a:r>
            <a:r>
              <a:rPr lang="es-ES" dirty="0" smtClean="0">
                <a:solidFill>
                  <a:srgbClr val="0070C0"/>
                </a:solidFill>
                <a:sym typeface="Wingdings" panose="05000000000000000000" pitchFamily="2" charset="2"/>
              </a:rPr>
              <a:t>una lista de </a:t>
            </a:r>
            <a:r>
              <a:rPr lang="es-ES" dirty="0" err="1" smtClean="0">
                <a:solidFill>
                  <a:srgbClr val="0070C0"/>
                </a:solidFill>
                <a:sym typeface="Wingdings" panose="05000000000000000000" pitchFamily="2" charset="2"/>
              </a:rPr>
              <a:t>keys</a:t>
            </a:r>
            <a:endParaRPr lang="es-ES" dirty="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2409" y="3263900"/>
            <a:ext cx="5938467" cy="214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557412" y="5891134"/>
            <a:ext cx="6856364" cy="923330"/>
          </a:xfrm>
          <a:prstGeom prst="rect">
            <a:avLst/>
          </a:prstGeom>
          <a:noFill/>
        </p:spPr>
        <p:txBody>
          <a:bodyPr wrap="none" rtlCol="0">
            <a:spAutoFit/>
          </a:bodyPr>
          <a:lstStyle/>
          <a:p>
            <a:r>
              <a:rPr lang="es-ES" dirty="0" smtClean="0"/>
              <a:t>Todos los métodos que podemos utilizar con diccionarios:</a:t>
            </a:r>
          </a:p>
          <a:p>
            <a:r>
              <a:rPr lang="en-US" dirty="0" smtClean="0">
                <a:hlinkClick r:id="rId3"/>
              </a:rPr>
              <a:t>https</a:t>
            </a:r>
            <a:r>
              <a:rPr lang="en-US" dirty="0">
                <a:hlinkClick r:id="rId3"/>
              </a:rPr>
              <a:t>://</a:t>
            </a:r>
            <a:r>
              <a:rPr lang="en-US" dirty="0" smtClean="0">
                <a:hlinkClick r:id="rId3"/>
              </a:rPr>
              <a:t>docs.python.org/2/library/stdtypes.html#typesmapping</a:t>
            </a:r>
            <a:endParaRPr lang="en-US" dirty="0" smtClean="0"/>
          </a:p>
          <a:p>
            <a:endParaRPr lang="en-US" dirty="0"/>
          </a:p>
        </p:txBody>
      </p:sp>
    </p:spTree>
    <p:extLst>
      <p:ext uri="{BB962C8B-B14F-4D97-AF65-F5344CB8AC3E}">
        <p14:creationId xmlns:p14="http://schemas.microsoft.com/office/powerpoint/2010/main" val="32299742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Diccionarios en Python</a:t>
            </a:r>
            <a:endParaRPr lang="es-ES" dirty="0"/>
          </a:p>
        </p:txBody>
      </p:sp>
      <p:sp>
        <p:nvSpPr>
          <p:cNvPr id="3" name="2 Rectángulo"/>
          <p:cNvSpPr/>
          <p:nvPr/>
        </p:nvSpPr>
        <p:spPr>
          <a:xfrm>
            <a:off x="728134" y="1440934"/>
            <a:ext cx="9658413" cy="369332"/>
          </a:xfrm>
          <a:prstGeom prst="rect">
            <a:avLst/>
          </a:prstGeom>
        </p:spPr>
        <p:txBody>
          <a:bodyPr wrap="none">
            <a:spAutoFit/>
          </a:bodyPr>
          <a:lstStyle/>
          <a:p>
            <a:r>
              <a:rPr lang="es-ES" dirty="0" smtClean="0">
                <a:sym typeface="Wingdings" panose="05000000000000000000" pitchFamily="2" charset="2"/>
              </a:rPr>
              <a:t>Es un tipo de datos modificable por lo que podemos añadir una </a:t>
            </a:r>
            <a:r>
              <a:rPr lang="es-ES" dirty="0" err="1" smtClean="0">
                <a:sym typeface="Wingdings" panose="05000000000000000000" pitchFamily="2" charset="2"/>
              </a:rPr>
              <a:t>key-value</a:t>
            </a:r>
            <a:r>
              <a:rPr lang="es-ES" dirty="0" smtClean="0">
                <a:sym typeface="Wingdings" panose="05000000000000000000" pitchFamily="2" charset="2"/>
              </a:rPr>
              <a:t> cuando queramos.</a:t>
            </a:r>
            <a:endParaRPr lang="es-E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01" y="1989138"/>
            <a:ext cx="3751263" cy="1962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9 Rectángulo"/>
          <p:cNvSpPr/>
          <p:nvPr/>
        </p:nvSpPr>
        <p:spPr>
          <a:xfrm>
            <a:off x="2959101" y="3443180"/>
            <a:ext cx="2387601" cy="50800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0 CuadroTexto"/>
          <p:cNvSpPr txBox="1"/>
          <p:nvPr/>
        </p:nvSpPr>
        <p:spPr>
          <a:xfrm>
            <a:off x="5555471" y="3443180"/>
            <a:ext cx="4022255" cy="369332"/>
          </a:xfrm>
          <a:prstGeom prst="rect">
            <a:avLst/>
          </a:prstGeom>
          <a:noFill/>
        </p:spPr>
        <p:txBody>
          <a:bodyPr wrap="none" rtlCol="0">
            <a:spAutoFit/>
          </a:bodyPr>
          <a:lstStyle/>
          <a:p>
            <a:r>
              <a:rPr lang="es-ES" dirty="0" smtClean="0">
                <a:solidFill>
                  <a:srgbClr val="FF0000"/>
                </a:solidFill>
              </a:rPr>
              <a:t>Acceder a una </a:t>
            </a:r>
            <a:r>
              <a:rPr lang="es-ES" dirty="0" err="1" smtClean="0">
                <a:solidFill>
                  <a:srgbClr val="FF0000"/>
                </a:solidFill>
              </a:rPr>
              <a:t>key-value</a:t>
            </a:r>
            <a:r>
              <a:rPr lang="es-ES" dirty="0" smtClean="0">
                <a:solidFill>
                  <a:srgbClr val="FF0000"/>
                </a:solidFill>
              </a:rPr>
              <a:t> en concreto</a:t>
            </a:r>
            <a:endParaRPr lang="es-ES" dirty="0">
              <a:solidFill>
                <a:srgbClr val="FF0000"/>
              </a:solidFill>
            </a:endParaRPr>
          </a:p>
        </p:txBody>
      </p:sp>
      <p:sp>
        <p:nvSpPr>
          <p:cNvPr id="12" name="11 Rectángulo"/>
          <p:cNvSpPr/>
          <p:nvPr/>
        </p:nvSpPr>
        <p:spPr>
          <a:xfrm>
            <a:off x="817032" y="4122114"/>
            <a:ext cx="8736687" cy="369332"/>
          </a:xfrm>
          <a:prstGeom prst="rect">
            <a:avLst/>
          </a:prstGeom>
        </p:spPr>
        <p:txBody>
          <a:bodyPr wrap="none">
            <a:spAutoFit/>
          </a:bodyPr>
          <a:lstStyle/>
          <a:p>
            <a:r>
              <a:rPr lang="es-ES" dirty="0" smtClean="0">
                <a:sym typeface="Wingdings" panose="05000000000000000000" pitchFamily="2" charset="2"/>
              </a:rPr>
              <a:t>Eliminar una </a:t>
            </a:r>
            <a:r>
              <a:rPr lang="es-ES" dirty="0" err="1" smtClean="0">
                <a:sym typeface="Wingdings" panose="05000000000000000000" pitchFamily="2" charset="2"/>
              </a:rPr>
              <a:t>key-value</a:t>
            </a:r>
            <a:r>
              <a:rPr lang="es-ES" dirty="0" smtClean="0">
                <a:sym typeface="Wingdings" panose="05000000000000000000" pitchFamily="2" charset="2"/>
              </a:rPr>
              <a:t> con </a:t>
            </a:r>
            <a:r>
              <a:rPr lang="es-ES" dirty="0" smtClean="0">
                <a:solidFill>
                  <a:srgbClr val="FF0000"/>
                </a:solidFill>
                <a:sym typeface="Wingdings" panose="05000000000000000000" pitchFamily="2" charset="2"/>
              </a:rPr>
              <a:t>“del”  se puede utilizar para borrar cualquier objeto.</a:t>
            </a:r>
            <a:endParaRPr lang="es-ES" dirty="0">
              <a:solidFill>
                <a:srgbClr val="FF0000"/>
              </a:solidFill>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7946" y="4676283"/>
            <a:ext cx="3852686" cy="1739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5032" y="4586341"/>
            <a:ext cx="5190684" cy="1889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04677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Constantes en Python</a:t>
            </a:r>
            <a:endParaRPr lang="es-ES" dirty="0"/>
          </a:p>
        </p:txBody>
      </p:sp>
      <p:sp>
        <p:nvSpPr>
          <p:cNvPr id="3" name="2 Rectángulo"/>
          <p:cNvSpPr/>
          <p:nvPr/>
        </p:nvSpPr>
        <p:spPr>
          <a:xfrm>
            <a:off x="728132" y="1645178"/>
            <a:ext cx="9839232" cy="2585323"/>
          </a:xfrm>
          <a:prstGeom prst="rect">
            <a:avLst/>
          </a:prstGeom>
        </p:spPr>
        <p:txBody>
          <a:bodyPr wrap="none">
            <a:spAutoFit/>
          </a:bodyPr>
          <a:lstStyle/>
          <a:p>
            <a:pPr algn="just"/>
            <a:r>
              <a:rPr lang="es-ES" dirty="0" smtClean="0">
                <a:sym typeface="Wingdings" panose="05000000000000000000" pitchFamily="2" charset="2"/>
              </a:rPr>
              <a:t>El Python las constantes se definen en mayúsculas. Es decir, cuando una variable</a:t>
            </a:r>
          </a:p>
          <a:p>
            <a:pPr algn="just"/>
            <a:r>
              <a:rPr lang="es-ES" dirty="0" smtClean="0">
                <a:sym typeface="Wingdings" panose="05000000000000000000" pitchFamily="2" charset="2"/>
              </a:rPr>
              <a:t>se considera que no va a ser modificada se escribe en mayúsculas.</a:t>
            </a:r>
          </a:p>
          <a:p>
            <a:endParaRPr lang="es-ES" dirty="0">
              <a:sym typeface="Wingdings" panose="05000000000000000000" pitchFamily="2" charset="2"/>
            </a:endParaRPr>
          </a:p>
          <a:p>
            <a:pPr algn="just"/>
            <a:r>
              <a:rPr lang="es-ES" dirty="0" smtClean="0">
                <a:sym typeface="Wingdings" panose="05000000000000000000" pitchFamily="2" charset="2"/>
              </a:rPr>
              <a:t>Esto sólo es un convenio entre programadores. Cuando una variables contiene un dato</a:t>
            </a:r>
          </a:p>
          <a:p>
            <a:pPr algn="just"/>
            <a:r>
              <a:rPr lang="es-ES" dirty="0" smtClean="0">
                <a:sym typeface="Wingdings" panose="05000000000000000000" pitchFamily="2" charset="2"/>
              </a:rPr>
              <a:t>que no quiero modificarlo, lo ponemos en mayúsculas, pero realmente si se puede modificar.</a:t>
            </a:r>
          </a:p>
          <a:p>
            <a:endParaRPr lang="es-ES" dirty="0">
              <a:sym typeface="Wingdings" panose="05000000000000000000" pitchFamily="2" charset="2"/>
            </a:endParaRPr>
          </a:p>
          <a:p>
            <a:endParaRPr lang="es-ES" dirty="0"/>
          </a:p>
          <a:p>
            <a:endParaRPr lang="es-ES" dirty="0" smtClean="0"/>
          </a:p>
          <a:p>
            <a:endParaRPr lang="es-E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9706" y="3512864"/>
            <a:ext cx="2913178" cy="1435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CuadroTexto"/>
          <p:cNvSpPr txBox="1"/>
          <p:nvPr/>
        </p:nvSpPr>
        <p:spPr>
          <a:xfrm>
            <a:off x="728132" y="5651292"/>
            <a:ext cx="9260869" cy="369332"/>
          </a:xfrm>
          <a:prstGeom prst="rect">
            <a:avLst/>
          </a:prstGeom>
          <a:noFill/>
        </p:spPr>
        <p:txBody>
          <a:bodyPr wrap="none" rtlCol="0">
            <a:spAutoFit/>
          </a:bodyPr>
          <a:lstStyle/>
          <a:p>
            <a:r>
              <a:rPr lang="en-US" dirty="0" smtClean="0">
                <a:solidFill>
                  <a:srgbClr val="FF0000"/>
                </a:solidFill>
              </a:rPr>
              <a:t>NO EXISTEN CONSTANTES EN PYTHON COMO EN OTROS LENGUAJES DE PROGRAMACIÓN</a:t>
            </a:r>
            <a:endParaRPr lang="en-US" dirty="0">
              <a:solidFill>
                <a:srgbClr val="FF0000"/>
              </a:solidFill>
            </a:endParaRPr>
          </a:p>
        </p:txBody>
      </p:sp>
    </p:spTree>
    <p:extLst>
      <p:ext uri="{BB962C8B-B14F-4D97-AF65-F5344CB8AC3E}">
        <p14:creationId xmlns:p14="http://schemas.microsoft.com/office/powerpoint/2010/main" val="25318508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Objetos mutables y objetos inmutables</a:t>
            </a:r>
            <a:endParaRPr lang="es-ES" dirty="0"/>
          </a:p>
        </p:txBody>
      </p:sp>
      <p:sp>
        <p:nvSpPr>
          <p:cNvPr id="8" name="7 Rectángulo"/>
          <p:cNvSpPr/>
          <p:nvPr/>
        </p:nvSpPr>
        <p:spPr>
          <a:xfrm>
            <a:off x="651933" y="1440936"/>
            <a:ext cx="8335936" cy="1754326"/>
          </a:xfrm>
          <a:prstGeom prst="rect">
            <a:avLst/>
          </a:prstGeom>
        </p:spPr>
        <p:txBody>
          <a:bodyPr wrap="none">
            <a:spAutoFit/>
          </a:bodyPr>
          <a:lstStyle/>
          <a:p>
            <a:pPr marL="285750" indent="-285750">
              <a:lnSpc>
                <a:spcPct val="200000"/>
              </a:lnSpc>
              <a:buFont typeface="Wingdings" panose="05000000000000000000" pitchFamily="2" charset="2"/>
              <a:buChar char="q"/>
            </a:pPr>
            <a:r>
              <a:rPr lang="es-ES" dirty="0" smtClean="0">
                <a:sym typeface="Wingdings" panose="05000000000000000000" pitchFamily="2" charset="2"/>
              </a:rPr>
              <a:t>En Python las variables de tipo </a:t>
            </a:r>
            <a:r>
              <a:rPr lang="es-ES" b="1" i="1" dirty="0" smtClean="0">
                <a:solidFill>
                  <a:srgbClr val="FF0000"/>
                </a:solidFill>
                <a:sym typeface="Wingdings" panose="05000000000000000000" pitchFamily="2" charset="2"/>
              </a:rPr>
              <a:t>listas, sets y diccionarios son mutables</a:t>
            </a:r>
            <a:r>
              <a:rPr lang="es-ES" dirty="0" smtClean="0">
                <a:sym typeface="Wingdings" panose="05000000000000000000" pitchFamily="2" charset="2"/>
              </a:rPr>
              <a:t>!! </a:t>
            </a:r>
          </a:p>
          <a:p>
            <a:pPr>
              <a:lnSpc>
                <a:spcPct val="200000"/>
              </a:lnSpc>
            </a:pPr>
            <a:r>
              <a:rPr lang="es-ES" dirty="0" smtClean="0">
                <a:sym typeface="Wingdings" panose="05000000000000000000" pitchFamily="2" charset="2"/>
              </a:rPr>
              <a:t>Mutable significa que su contenido </a:t>
            </a:r>
            <a:r>
              <a:rPr lang="es-ES" b="1" dirty="0" smtClean="0">
                <a:sym typeface="Wingdings" panose="05000000000000000000" pitchFamily="2" charset="2"/>
              </a:rPr>
              <a:t>SÍ</a:t>
            </a:r>
            <a:r>
              <a:rPr lang="es-ES" dirty="0" smtClean="0">
                <a:sym typeface="Wingdings" panose="05000000000000000000" pitchFamily="2" charset="2"/>
              </a:rPr>
              <a:t> puede variar.</a:t>
            </a:r>
            <a:r>
              <a:rPr lang="es-ES" b="1" i="1" dirty="0" smtClean="0">
                <a:sym typeface="Wingdings" panose="05000000000000000000" pitchFamily="2" charset="2"/>
              </a:rPr>
              <a:t> </a:t>
            </a:r>
            <a:r>
              <a:rPr lang="es-ES" dirty="0" smtClean="0">
                <a:sym typeface="Wingdings" panose="05000000000000000000" pitchFamily="2" charset="2"/>
              </a:rPr>
              <a:t> </a:t>
            </a:r>
          </a:p>
          <a:p>
            <a:pPr>
              <a:lnSpc>
                <a:spcPct val="200000"/>
              </a:lnSpc>
            </a:pPr>
            <a:endParaRPr lang="es-ES" dirty="0">
              <a:sym typeface="Wingdings" panose="05000000000000000000" pitchFamily="2" charset="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177" y="3135302"/>
            <a:ext cx="2611653" cy="2012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descr="Image resu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0950" y="3005968"/>
            <a:ext cx="5580485" cy="273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315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54572"/>
            <a:ext cx="8596668" cy="755561"/>
          </a:xfrm>
        </p:spPr>
        <p:txBody>
          <a:bodyPr/>
          <a:lstStyle/>
          <a:p>
            <a:r>
              <a:rPr lang="es-ES" dirty="0" smtClean="0"/>
              <a:t>Introducción a Python</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9849" y="2594384"/>
            <a:ext cx="6657703" cy="3951668"/>
          </a:xfrm>
          <a:prstGeom prst="rect">
            <a:avLst/>
          </a:prstGeom>
        </p:spPr>
      </p:pic>
      <p:sp>
        <p:nvSpPr>
          <p:cNvPr id="5" name="CuadroTexto 4"/>
          <p:cNvSpPr txBox="1"/>
          <p:nvPr/>
        </p:nvSpPr>
        <p:spPr>
          <a:xfrm>
            <a:off x="4597757" y="2154324"/>
            <a:ext cx="1548822" cy="369332"/>
          </a:xfrm>
          <a:prstGeom prst="rect">
            <a:avLst/>
          </a:prstGeom>
          <a:noFill/>
        </p:spPr>
        <p:txBody>
          <a:bodyPr wrap="none" rtlCol="0">
            <a:spAutoFit/>
          </a:bodyPr>
          <a:lstStyle/>
          <a:p>
            <a:r>
              <a:rPr lang="es-ES" dirty="0" smtClean="0">
                <a:solidFill>
                  <a:srgbClr val="92D050"/>
                </a:solidFill>
              </a:rPr>
              <a:t>Ranking 2015</a:t>
            </a:r>
            <a:endParaRPr lang="es-ES" dirty="0">
              <a:solidFill>
                <a:srgbClr val="92D050"/>
              </a:solidFill>
            </a:endParaRPr>
          </a:p>
        </p:txBody>
      </p:sp>
      <p:sp>
        <p:nvSpPr>
          <p:cNvPr id="6" name="CuadroTexto 5"/>
          <p:cNvSpPr txBox="1"/>
          <p:nvPr/>
        </p:nvSpPr>
        <p:spPr>
          <a:xfrm>
            <a:off x="6707744" y="2152176"/>
            <a:ext cx="1548822" cy="369332"/>
          </a:xfrm>
          <a:prstGeom prst="rect">
            <a:avLst/>
          </a:prstGeom>
          <a:noFill/>
        </p:spPr>
        <p:txBody>
          <a:bodyPr wrap="none" rtlCol="0">
            <a:spAutoFit/>
          </a:bodyPr>
          <a:lstStyle/>
          <a:p>
            <a:r>
              <a:rPr lang="es-ES" dirty="0" smtClean="0">
                <a:solidFill>
                  <a:srgbClr val="92D050"/>
                </a:solidFill>
              </a:rPr>
              <a:t>Ranking 2014</a:t>
            </a:r>
            <a:endParaRPr lang="es-ES" dirty="0">
              <a:solidFill>
                <a:srgbClr val="92D050"/>
              </a:solidFill>
            </a:endParaRPr>
          </a:p>
        </p:txBody>
      </p:sp>
      <p:sp>
        <p:nvSpPr>
          <p:cNvPr id="7" name="Rectángulo 6"/>
          <p:cNvSpPr/>
          <p:nvPr/>
        </p:nvSpPr>
        <p:spPr>
          <a:xfrm>
            <a:off x="677333" y="1590011"/>
            <a:ext cx="9085692" cy="369332"/>
          </a:xfrm>
          <a:prstGeom prst="rect">
            <a:avLst/>
          </a:prstGeom>
        </p:spPr>
        <p:txBody>
          <a:bodyPr wrap="none">
            <a:spAutoFit/>
          </a:bodyPr>
          <a:lstStyle/>
          <a:p>
            <a:r>
              <a:rPr lang="es-ES" b="1" u="sng" dirty="0" smtClean="0"/>
              <a:t>Popularidad de los lenguajes de programación (Publicado en IEEE </a:t>
            </a:r>
            <a:r>
              <a:rPr lang="es-ES" b="1" u="sng" dirty="0" err="1" smtClean="0"/>
              <a:t>Spectrum</a:t>
            </a:r>
            <a:r>
              <a:rPr lang="es-ES" b="1" u="sng" dirty="0" smtClean="0"/>
              <a:t> 2015):</a:t>
            </a:r>
            <a:endParaRPr lang="es-ES" b="1" u="sng" dirty="0"/>
          </a:p>
        </p:txBody>
      </p:sp>
    </p:spTree>
    <p:extLst>
      <p:ext uri="{BB962C8B-B14F-4D97-AF65-F5344CB8AC3E}">
        <p14:creationId xmlns:p14="http://schemas.microsoft.com/office/powerpoint/2010/main" val="9423949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Antes de continuar … Scripts en Python</a:t>
            </a:r>
            <a:endParaRPr lang="es-ES" dirty="0"/>
          </a:p>
        </p:txBody>
      </p:sp>
      <p:sp>
        <p:nvSpPr>
          <p:cNvPr id="8" name="7 Rectángulo"/>
          <p:cNvSpPr/>
          <p:nvPr/>
        </p:nvSpPr>
        <p:spPr>
          <a:xfrm>
            <a:off x="651933" y="1440936"/>
            <a:ext cx="9302547" cy="5078313"/>
          </a:xfrm>
          <a:prstGeom prst="rect">
            <a:avLst/>
          </a:prstGeom>
        </p:spPr>
        <p:txBody>
          <a:bodyPr wrap="none">
            <a:spAutoFit/>
          </a:bodyPr>
          <a:lstStyle/>
          <a:p>
            <a:pPr marL="285750" indent="-285750">
              <a:lnSpc>
                <a:spcPct val="200000"/>
              </a:lnSpc>
              <a:buFont typeface="Wingdings" panose="05000000000000000000" pitchFamily="2" charset="2"/>
              <a:buChar char="q"/>
            </a:pPr>
            <a:r>
              <a:rPr lang="es-ES" dirty="0" smtClean="0">
                <a:sym typeface="Wingdings" panose="05000000000000000000" pitchFamily="2" charset="2"/>
              </a:rPr>
              <a:t>Un script no es más que una </a:t>
            </a:r>
            <a:r>
              <a:rPr lang="es-ES" b="1" i="1" dirty="0" smtClean="0">
                <a:sym typeface="Wingdings" panose="05000000000000000000" pitchFamily="2" charset="2"/>
              </a:rPr>
              <a:t>secuencia de código en Python </a:t>
            </a:r>
            <a:r>
              <a:rPr lang="es-ES" dirty="0" smtClean="0">
                <a:sym typeface="Wingdings" panose="05000000000000000000" pitchFamily="2" charset="2"/>
              </a:rPr>
              <a:t>que se ejecuta de</a:t>
            </a:r>
          </a:p>
          <a:p>
            <a:pPr>
              <a:lnSpc>
                <a:spcPct val="200000"/>
              </a:lnSpc>
            </a:pPr>
            <a:r>
              <a:rPr lang="es-ES" dirty="0" smtClean="0">
                <a:sym typeface="Wingdings" panose="05000000000000000000" pitchFamily="2" charset="2"/>
              </a:rPr>
              <a:t>forma secuencial.</a:t>
            </a:r>
          </a:p>
          <a:p>
            <a:pPr marL="285750" indent="-285750">
              <a:lnSpc>
                <a:spcPct val="200000"/>
              </a:lnSpc>
              <a:buFont typeface="Wingdings" panose="05000000000000000000" pitchFamily="2" charset="2"/>
              <a:buChar char="q"/>
            </a:pPr>
            <a:r>
              <a:rPr lang="es-ES" dirty="0" smtClean="0">
                <a:sym typeface="Wingdings" panose="05000000000000000000" pitchFamily="2" charset="2"/>
              </a:rPr>
              <a:t>Los scripts en Python tiene la </a:t>
            </a:r>
            <a:r>
              <a:rPr lang="es-ES" b="1" dirty="0" smtClean="0">
                <a:sym typeface="Wingdings" panose="05000000000000000000" pitchFamily="2" charset="2"/>
              </a:rPr>
              <a:t>extensión .</a:t>
            </a:r>
            <a:r>
              <a:rPr lang="es-ES" b="1" dirty="0" err="1" smtClean="0">
                <a:sym typeface="Wingdings" panose="05000000000000000000" pitchFamily="2" charset="2"/>
              </a:rPr>
              <a:t>py</a:t>
            </a:r>
            <a:endParaRPr lang="es-ES" b="1" dirty="0" smtClean="0">
              <a:sym typeface="Wingdings" panose="05000000000000000000" pitchFamily="2" charset="2"/>
            </a:endParaRPr>
          </a:p>
          <a:p>
            <a:pPr marL="285750" indent="-285750">
              <a:lnSpc>
                <a:spcPct val="200000"/>
              </a:lnSpc>
              <a:buFont typeface="Wingdings" panose="05000000000000000000" pitchFamily="2" charset="2"/>
              <a:buChar char="q"/>
            </a:pPr>
            <a:r>
              <a:rPr lang="es-ES" dirty="0" smtClean="0">
                <a:sym typeface="Wingdings" panose="05000000000000000000" pitchFamily="2" charset="2"/>
              </a:rPr>
              <a:t>Se pueden ejecutar desde un terminal </a:t>
            </a:r>
            <a:r>
              <a:rPr lang="es-ES" dirty="0" err="1" smtClean="0">
                <a:sym typeface="Wingdings" panose="05000000000000000000" pitchFamily="2" charset="2"/>
              </a:rPr>
              <a:t>ipython</a:t>
            </a:r>
            <a:r>
              <a:rPr lang="es-ES" dirty="0" smtClean="0">
                <a:sym typeface="Wingdings" panose="05000000000000000000" pitchFamily="2" charset="2"/>
              </a:rPr>
              <a:t> con el comando </a:t>
            </a:r>
            <a:r>
              <a:rPr lang="es-ES" i="1" dirty="0" smtClean="0">
                <a:sym typeface="Wingdings" panose="05000000000000000000" pitchFamily="2" charset="2"/>
              </a:rPr>
              <a:t>run</a:t>
            </a:r>
            <a:r>
              <a:rPr lang="es-ES" dirty="0" smtClean="0">
                <a:sym typeface="Wingdings" panose="05000000000000000000" pitchFamily="2" charset="2"/>
              </a:rPr>
              <a:t> (ojo hay con el </a:t>
            </a:r>
          </a:p>
          <a:p>
            <a:pPr>
              <a:lnSpc>
                <a:spcPct val="200000"/>
              </a:lnSpc>
            </a:pPr>
            <a:r>
              <a:rPr lang="es-ES" dirty="0" smtClean="0">
                <a:sym typeface="Wingdings" panose="05000000000000000000" pitchFamily="2" charset="2"/>
              </a:rPr>
              <a:t>directorio  donde nos encontramos).</a:t>
            </a:r>
            <a:endParaRPr lang="es-ES" dirty="0">
              <a:sym typeface="Wingdings" panose="05000000000000000000" pitchFamily="2" charset="2"/>
            </a:endParaRPr>
          </a:p>
          <a:p>
            <a:pPr marL="285750" indent="-285750">
              <a:lnSpc>
                <a:spcPct val="200000"/>
              </a:lnSpc>
              <a:buFont typeface="Wingdings" panose="05000000000000000000" pitchFamily="2" charset="2"/>
              <a:buChar char="q"/>
            </a:pPr>
            <a:r>
              <a:rPr lang="es-ES" dirty="0" smtClean="0">
                <a:sym typeface="Wingdings" panose="05000000000000000000" pitchFamily="2" charset="2"/>
              </a:rPr>
              <a:t>Los </a:t>
            </a:r>
            <a:r>
              <a:rPr lang="es-ES" b="1" i="1" dirty="0" smtClean="0">
                <a:sym typeface="Wingdings" panose="05000000000000000000" pitchFamily="2" charset="2"/>
              </a:rPr>
              <a:t>comentarios en un script comienza con el carácter #. </a:t>
            </a:r>
            <a:r>
              <a:rPr lang="es-ES" dirty="0" smtClean="0">
                <a:sym typeface="Wingdings" panose="05000000000000000000" pitchFamily="2" charset="2"/>
              </a:rPr>
              <a:t>Líneas de código que no </a:t>
            </a:r>
          </a:p>
          <a:p>
            <a:pPr>
              <a:lnSpc>
                <a:spcPct val="200000"/>
              </a:lnSpc>
            </a:pPr>
            <a:r>
              <a:rPr lang="es-ES" dirty="0" smtClean="0">
                <a:sym typeface="Wingdings" panose="05000000000000000000" pitchFamily="2" charset="2"/>
              </a:rPr>
              <a:t>se ejecuta, se utilizar para dejar notas sobre lo que hace el código.</a:t>
            </a:r>
          </a:p>
          <a:p>
            <a:pPr marL="285750" indent="-285750">
              <a:lnSpc>
                <a:spcPct val="200000"/>
              </a:lnSpc>
              <a:buFont typeface="Wingdings" panose="05000000000000000000" pitchFamily="2" charset="2"/>
              <a:buChar char="q"/>
            </a:pPr>
            <a:r>
              <a:rPr lang="es-ES" dirty="0" smtClean="0">
                <a:sym typeface="Wingdings" panose="05000000000000000000" pitchFamily="2" charset="2"/>
              </a:rPr>
              <a:t>Los scripts normalmente se empiezan importando los paquetes o módulos que se van</a:t>
            </a:r>
          </a:p>
          <a:p>
            <a:pPr>
              <a:lnSpc>
                <a:spcPct val="200000"/>
              </a:lnSpc>
            </a:pPr>
            <a:r>
              <a:rPr lang="es-ES" dirty="0" smtClean="0">
                <a:sym typeface="Wingdings" panose="05000000000000000000" pitchFamily="2" charset="2"/>
              </a:rPr>
              <a:t>a utilizar posteriormente (lo veremos más adelante).</a:t>
            </a:r>
          </a:p>
        </p:txBody>
      </p:sp>
    </p:spTree>
    <p:extLst>
      <p:ext uri="{BB962C8B-B14F-4D97-AF65-F5344CB8AC3E}">
        <p14:creationId xmlns:p14="http://schemas.microsoft.com/office/powerpoint/2010/main" val="20171008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431802"/>
            <a:ext cx="8596668" cy="755561"/>
          </a:xfrm>
        </p:spPr>
        <p:txBody>
          <a:bodyPr/>
          <a:lstStyle/>
          <a:p>
            <a:r>
              <a:rPr lang="es-ES" dirty="0" smtClean="0"/>
              <a:t>Scripts de Python en </a:t>
            </a:r>
            <a:r>
              <a:rPr lang="es-ES" dirty="0" err="1" smtClean="0"/>
              <a:t>Spyder</a:t>
            </a:r>
            <a:endParaRPr lang="es-ES" dirty="0"/>
          </a:p>
        </p:txBody>
      </p:sp>
      <p:grpSp>
        <p:nvGrpSpPr>
          <p:cNvPr id="3" name="2 Grupo"/>
          <p:cNvGrpSpPr/>
          <p:nvPr/>
        </p:nvGrpSpPr>
        <p:grpSpPr>
          <a:xfrm>
            <a:off x="953147" y="1000371"/>
            <a:ext cx="10227667" cy="5593361"/>
            <a:chOff x="953147" y="1000369"/>
            <a:chExt cx="10227666" cy="5593361"/>
          </a:xfrm>
        </p:grpSpPr>
        <p:grpSp>
          <p:nvGrpSpPr>
            <p:cNvPr id="7" name="6 Grupo"/>
            <p:cNvGrpSpPr/>
            <p:nvPr/>
          </p:nvGrpSpPr>
          <p:grpSpPr>
            <a:xfrm>
              <a:off x="953147" y="1000369"/>
              <a:ext cx="10227666" cy="5593361"/>
              <a:chOff x="953147" y="1000369"/>
              <a:chExt cx="10227666" cy="5593361"/>
            </a:xfrm>
          </p:grpSpPr>
          <p:pic>
            <p:nvPicPr>
              <p:cNvPr id="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152" r="-8655" b="5081"/>
              <a:stretch/>
            </p:blipFill>
            <p:spPr bwMode="auto">
              <a:xfrm>
                <a:off x="953147" y="1660693"/>
                <a:ext cx="10227666" cy="4933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10 CuadroTexto"/>
              <p:cNvSpPr txBox="1"/>
              <p:nvPr/>
            </p:nvSpPr>
            <p:spPr>
              <a:xfrm>
                <a:off x="7185211" y="5086476"/>
                <a:ext cx="2563906" cy="369332"/>
              </a:xfrm>
              <a:prstGeom prst="rect">
                <a:avLst/>
              </a:prstGeom>
              <a:noFill/>
            </p:spPr>
            <p:txBody>
              <a:bodyPr wrap="square" rtlCol="0">
                <a:spAutoFit/>
              </a:bodyPr>
              <a:lstStyle/>
              <a:p>
                <a:r>
                  <a:rPr lang="es-ES" dirty="0" smtClean="0">
                    <a:solidFill>
                      <a:srgbClr val="00B050"/>
                    </a:solidFill>
                  </a:rPr>
                  <a:t>INTERPRETE IPYTHON</a:t>
                </a:r>
                <a:endParaRPr lang="es-ES" dirty="0">
                  <a:solidFill>
                    <a:srgbClr val="00B050"/>
                  </a:solidFill>
                </a:endParaRPr>
              </a:p>
            </p:txBody>
          </p:sp>
          <p:sp>
            <p:nvSpPr>
              <p:cNvPr id="12" name="11 CuadroTexto"/>
              <p:cNvSpPr txBox="1"/>
              <p:nvPr/>
            </p:nvSpPr>
            <p:spPr>
              <a:xfrm>
                <a:off x="6557681" y="2966323"/>
                <a:ext cx="2563906" cy="646331"/>
              </a:xfrm>
              <a:prstGeom prst="rect">
                <a:avLst/>
              </a:prstGeom>
              <a:noFill/>
            </p:spPr>
            <p:txBody>
              <a:bodyPr wrap="square" rtlCol="0">
                <a:spAutoFit/>
              </a:bodyPr>
              <a:lstStyle/>
              <a:p>
                <a:r>
                  <a:rPr lang="es-ES" dirty="0" smtClean="0">
                    <a:solidFill>
                      <a:srgbClr val="00B050"/>
                    </a:solidFill>
                  </a:rPr>
                  <a:t>Visualizar variables, objetos y archivos</a:t>
                </a:r>
              </a:p>
            </p:txBody>
          </p:sp>
          <p:sp>
            <p:nvSpPr>
              <p:cNvPr id="13" name="12 CuadroTexto"/>
              <p:cNvSpPr txBox="1"/>
              <p:nvPr/>
            </p:nvSpPr>
            <p:spPr>
              <a:xfrm>
                <a:off x="6427692" y="1000369"/>
                <a:ext cx="2563906" cy="369332"/>
              </a:xfrm>
              <a:prstGeom prst="rect">
                <a:avLst/>
              </a:prstGeom>
              <a:noFill/>
            </p:spPr>
            <p:txBody>
              <a:bodyPr wrap="square" rtlCol="0">
                <a:spAutoFit/>
              </a:bodyPr>
              <a:lstStyle/>
              <a:p>
                <a:r>
                  <a:rPr lang="es-ES" dirty="0" smtClean="0">
                    <a:solidFill>
                      <a:srgbClr val="00B050"/>
                    </a:solidFill>
                  </a:rPr>
                  <a:t>Barra de herramientas</a:t>
                </a:r>
              </a:p>
            </p:txBody>
          </p:sp>
          <p:cxnSp>
            <p:nvCxnSpPr>
              <p:cNvPr id="14" name="13 Conector recto de flecha"/>
              <p:cNvCxnSpPr/>
              <p:nvPr/>
            </p:nvCxnSpPr>
            <p:spPr>
              <a:xfrm flipH="1">
                <a:off x="3455894" y="1369701"/>
                <a:ext cx="2971799" cy="5532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sp>
          <p:nvSpPr>
            <p:cNvPr id="15" name="14 CuadroTexto"/>
            <p:cNvSpPr txBox="1"/>
            <p:nvPr/>
          </p:nvSpPr>
          <p:spPr>
            <a:xfrm>
              <a:off x="1653350" y="4104681"/>
              <a:ext cx="2563906" cy="646331"/>
            </a:xfrm>
            <a:prstGeom prst="rect">
              <a:avLst/>
            </a:prstGeom>
            <a:noFill/>
          </p:spPr>
          <p:txBody>
            <a:bodyPr wrap="square" rtlCol="0">
              <a:spAutoFit/>
            </a:bodyPr>
            <a:lstStyle/>
            <a:p>
              <a:r>
                <a:rPr lang="es-ES" dirty="0" smtClean="0">
                  <a:solidFill>
                    <a:srgbClr val="00B050"/>
                  </a:solidFill>
                </a:rPr>
                <a:t>ZONA PARA ESCRIBIR LOS SCRIPTS</a:t>
              </a:r>
            </a:p>
          </p:txBody>
        </p:sp>
      </p:grpSp>
    </p:spTree>
    <p:extLst>
      <p:ext uri="{BB962C8B-B14F-4D97-AF65-F5344CB8AC3E}">
        <p14:creationId xmlns:p14="http://schemas.microsoft.com/office/powerpoint/2010/main" val="29811918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431802"/>
            <a:ext cx="8596668" cy="755561"/>
          </a:xfrm>
        </p:spPr>
        <p:txBody>
          <a:bodyPr/>
          <a:lstStyle/>
          <a:p>
            <a:r>
              <a:rPr lang="es-ES" dirty="0" smtClean="0"/>
              <a:t>Mi primer script en Python</a:t>
            </a:r>
            <a:endParaRPr lang="es-ES" dirty="0"/>
          </a:p>
        </p:txBody>
      </p:sp>
      <p:cxnSp>
        <p:nvCxnSpPr>
          <p:cNvPr id="17" name="16 Conector recto"/>
          <p:cNvCxnSpPr>
            <a:endCxn id="4" idx="1"/>
          </p:cNvCxnSpPr>
          <p:nvPr/>
        </p:nvCxnSpPr>
        <p:spPr>
          <a:xfrm flipV="1">
            <a:off x="1753453" y="1403866"/>
            <a:ext cx="761148" cy="294082"/>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1" name="20 Grupo"/>
          <p:cNvGrpSpPr/>
          <p:nvPr/>
        </p:nvGrpSpPr>
        <p:grpSpPr>
          <a:xfrm>
            <a:off x="330202" y="1219200"/>
            <a:ext cx="10313261" cy="5329490"/>
            <a:chOff x="330201" y="1219200"/>
            <a:chExt cx="10313261" cy="532949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2281"/>
            <a:stretch/>
          </p:blipFill>
          <p:spPr bwMode="auto">
            <a:xfrm>
              <a:off x="330201" y="1415990"/>
              <a:ext cx="10313261" cy="513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15 Rectángulo"/>
            <p:cNvSpPr/>
            <p:nvPr/>
          </p:nvSpPr>
          <p:spPr>
            <a:xfrm>
              <a:off x="1512582" y="1736695"/>
              <a:ext cx="481745" cy="5080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3 CuadroTexto"/>
            <p:cNvSpPr txBox="1"/>
            <p:nvPr/>
          </p:nvSpPr>
          <p:spPr>
            <a:xfrm>
              <a:off x="2514600" y="1219200"/>
              <a:ext cx="2512226" cy="369332"/>
            </a:xfrm>
            <a:prstGeom prst="rect">
              <a:avLst/>
            </a:prstGeom>
            <a:noFill/>
          </p:spPr>
          <p:txBody>
            <a:bodyPr wrap="none" rtlCol="0">
              <a:spAutoFit/>
            </a:bodyPr>
            <a:lstStyle/>
            <a:p>
              <a:r>
                <a:rPr lang="es-ES" dirty="0" smtClean="0">
                  <a:solidFill>
                    <a:srgbClr val="FF0000"/>
                  </a:solidFill>
                </a:rPr>
                <a:t>Ejecutar todo el script</a:t>
              </a:r>
              <a:endParaRPr lang="es-ES" dirty="0">
                <a:solidFill>
                  <a:srgbClr val="FF0000"/>
                </a:solidFill>
              </a:endParaRPr>
            </a:p>
          </p:txBody>
        </p:sp>
        <p:cxnSp>
          <p:nvCxnSpPr>
            <p:cNvPr id="20" name="19 Conector recto"/>
            <p:cNvCxnSpPr/>
            <p:nvPr/>
          </p:nvCxnSpPr>
          <p:spPr>
            <a:xfrm>
              <a:off x="3503011" y="3844248"/>
              <a:ext cx="2161189" cy="1680252"/>
            </a:xfrm>
            <a:prstGeom prst="line">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21 CuadroTexto"/>
            <p:cNvSpPr txBox="1"/>
            <p:nvPr/>
          </p:nvSpPr>
          <p:spPr>
            <a:xfrm>
              <a:off x="3695700" y="4863068"/>
              <a:ext cx="1188402" cy="369332"/>
            </a:xfrm>
            <a:prstGeom prst="rect">
              <a:avLst/>
            </a:prstGeom>
            <a:noFill/>
          </p:spPr>
          <p:txBody>
            <a:bodyPr wrap="none" rtlCol="0">
              <a:spAutoFit/>
            </a:bodyPr>
            <a:lstStyle/>
            <a:p>
              <a:r>
                <a:rPr lang="es-ES" dirty="0" smtClean="0">
                  <a:solidFill>
                    <a:srgbClr val="FF0000"/>
                  </a:solidFill>
                </a:rPr>
                <a:t>Resultado</a:t>
              </a:r>
              <a:endParaRPr lang="es-ES" dirty="0">
                <a:solidFill>
                  <a:srgbClr val="FF0000"/>
                </a:solidFill>
              </a:endParaRPr>
            </a:p>
          </p:txBody>
        </p:sp>
      </p:grpSp>
    </p:spTree>
    <p:extLst>
      <p:ext uri="{BB962C8B-B14F-4D97-AF65-F5344CB8AC3E}">
        <p14:creationId xmlns:p14="http://schemas.microsoft.com/office/powerpoint/2010/main" val="648010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330202"/>
            <a:ext cx="8596668" cy="755561"/>
          </a:xfrm>
        </p:spPr>
        <p:txBody>
          <a:bodyPr/>
          <a:lstStyle/>
          <a:p>
            <a:r>
              <a:rPr lang="es-ES" dirty="0" smtClean="0"/>
              <a:t>Mi primer script en Python</a:t>
            </a:r>
            <a:endParaRPr lang="es-ES" dirty="0"/>
          </a:p>
        </p:txBody>
      </p:sp>
      <p:cxnSp>
        <p:nvCxnSpPr>
          <p:cNvPr id="18" name="17 Conector recto"/>
          <p:cNvCxnSpPr/>
          <p:nvPr/>
        </p:nvCxnSpPr>
        <p:spPr>
          <a:xfrm>
            <a:off x="1341823" y="4394200"/>
            <a:ext cx="2349637" cy="889000"/>
          </a:xfrm>
          <a:prstGeom prst="line">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2" name="11 Grupo"/>
          <p:cNvGrpSpPr/>
          <p:nvPr/>
        </p:nvGrpSpPr>
        <p:grpSpPr>
          <a:xfrm>
            <a:off x="381001" y="1072634"/>
            <a:ext cx="9411962" cy="5721866"/>
            <a:chOff x="381000" y="1072634"/>
            <a:chExt cx="9411962" cy="5721866"/>
          </a:xfrm>
        </p:grpSpPr>
        <p:sp>
          <p:nvSpPr>
            <p:cNvPr id="13" name="12 Rectángulo"/>
            <p:cNvSpPr/>
            <p:nvPr/>
          </p:nvSpPr>
          <p:spPr>
            <a:xfrm>
              <a:off x="651933" y="1072634"/>
              <a:ext cx="9141029" cy="2308324"/>
            </a:xfrm>
            <a:prstGeom prst="rect">
              <a:avLst/>
            </a:prstGeom>
          </p:spPr>
          <p:txBody>
            <a:bodyPr wrap="none">
              <a:spAutoFit/>
            </a:bodyPr>
            <a:lstStyle/>
            <a:p>
              <a:pPr marL="285750" indent="-285750">
                <a:lnSpc>
                  <a:spcPct val="200000"/>
                </a:lnSpc>
                <a:buFont typeface="Wingdings" panose="05000000000000000000" pitchFamily="2" charset="2"/>
                <a:buChar char="q"/>
              </a:pPr>
              <a:r>
                <a:rPr lang="es-ES" dirty="0" smtClean="0">
                  <a:sym typeface="Wingdings" panose="05000000000000000000" pitchFamily="2" charset="2"/>
                </a:rPr>
                <a:t>Abrir  </a:t>
              </a:r>
              <a:r>
                <a:rPr lang="es-ES" dirty="0" smtClean="0">
                  <a:solidFill>
                    <a:srgbClr val="FF0000"/>
                  </a:solidFill>
                  <a:sym typeface="Wingdings" panose="05000000000000000000" pitchFamily="2" charset="2"/>
                </a:rPr>
                <a:t>script1.py</a:t>
              </a:r>
              <a:r>
                <a:rPr lang="es-ES" dirty="0" smtClean="0">
                  <a:sym typeface="Wingdings" panose="05000000000000000000" pitchFamily="2" charset="2"/>
                </a:rPr>
                <a:t> </a:t>
              </a:r>
            </a:p>
            <a:p>
              <a:pPr marL="285750" indent="-285750">
                <a:lnSpc>
                  <a:spcPct val="200000"/>
                </a:lnSpc>
                <a:buFont typeface="Wingdings" panose="05000000000000000000" pitchFamily="2" charset="2"/>
                <a:buChar char="q"/>
              </a:pPr>
              <a:r>
                <a:rPr lang="es-ES" dirty="0" smtClean="0">
                  <a:sym typeface="Wingdings" panose="05000000000000000000" pitchFamily="2" charset="2"/>
                </a:rPr>
                <a:t>#%% Para definir celdas  </a:t>
              </a:r>
              <a:r>
                <a:rPr lang="es-ES" b="1" u="sng" dirty="0" smtClean="0">
                  <a:sym typeface="Wingdings" panose="05000000000000000000" pitchFamily="2" charset="2"/>
                </a:rPr>
                <a:t>Muy interesante podemos ejecutar el código de forma</a:t>
              </a:r>
            </a:p>
            <a:p>
              <a:pPr>
                <a:lnSpc>
                  <a:spcPct val="200000"/>
                </a:lnSpc>
              </a:pPr>
              <a:r>
                <a:rPr lang="es-ES" b="1" u="sng" dirty="0">
                  <a:sym typeface="Wingdings" panose="05000000000000000000" pitchFamily="2" charset="2"/>
                </a:rPr>
                <a:t>i</a:t>
              </a:r>
              <a:r>
                <a:rPr lang="es-ES" b="1" u="sng" dirty="0" smtClean="0">
                  <a:sym typeface="Wingdings" panose="05000000000000000000" pitchFamily="2" charset="2"/>
                </a:rPr>
                <a:t>ndependiente por celda</a:t>
              </a:r>
              <a:r>
                <a:rPr lang="es-ES" dirty="0" smtClean="0">
                  <a:sym typeface="Wingdings" panose="05000000000000000000" pitchFamily="2" charset="2"/>
                </a:rPr>
                <a:t>.</a:t>
              </a:r>
            </a:p>
            <a:p>
              <a:pPr>
                <a:lnSpc>
                  <a:spcPct val="200000"/>
                </a:lnSpc>
              </a:pPr>
              <a:endParaRPr lang="es-ES" dirty="0" smtClean="0">
                <a:sym typeface="Wingdings" panose="05000000000000000000" pitchFamily="2" charset="2"/>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1459" y="2378004"/>
              <a:ext cx="5516039" cy="4416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14 Conector recto"/>
            <p:cNvCxnSpPr/>
            <p:nvPr/>
          </p:nvCxnSpPr>
          <p:spPr>
            <a:xfrm>
              <a:off x="1341822" y="3590248"/>
              <a:ext cx="2684078" cy="219752"/>
            </a:xfrm>
            <a:prstGeom prst="line">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22 CuadroTexto"/>
            <p:cNvSpPr txBox="1"/>
            <p:nvPr/>
          </p:nvSpPr>
          <p:spPr>
            <a:xfrm>
              <a:off x="381000" y="3062426"/>
              <a:ext cx="957313" cy="369332"/>
            </a:xfrm>
            <a:prstGeom prst="rect">
              <a:avLst/>
            </a:prstGeom>
            <a:noFill/>
          </p:spPr>
          <p:txBody>
            <a:bodyPr wrap="none" rtlCol="0">
              <a:spAutoFit/>
            </a:bodyPr>
            <a:lstStyle/>
            <a:p>
              <a:r>
                <a:rPr lang="es-ES" dirty="0" smtClean="0">
                  <a:solidFill>
                    <a:srgbClr val="FF0000"/>
                  </a:solidFill>
                </a:rPr>
                <a:t>Celda 1</a:t>
              </a:r>
              <a:endParaRPr lang="es-ES" dirty="0">
                <a:solidFill>
                  <a:srgbClr val="FF0000"/>
                </a:solidFill>
              </a:endParaRPr>
            </a:p>
          </p:txBody>
        </p:sp>
        <p:sp>
          <p:nvSpPr>
            <p:cNvPr id="24" name="23 CuadroTexto"/>
            <p:cNvSpPr txBox="1"/>
            <p:nvPr/>
          </p:nvSpPr>
          <p:spPr>
            <a:xfrm>
              <a:off x="381000" y="4024868"/>
              <a:ext cx="957313" cy="369332"/>
            </a:xfrm>
            <a:prstGeom prst="rect">
              <a:avLst/>
            </a:prstGeom>
            <a:noFill/>
          </p:spPr>
          <p:txBody>
            <a:bodyPr wrap="none" rtlCol="0">
              <a:spAutoFit/>
            </a:bodyPr>
            <a:lstStyle/>
            <a:p>
              <a:r>
                <a:rPr lang="es-ES" dirty="0" smtClean="0">
                  <a:solidFill>
                    <a:srgbClr val="FF0000"/>
                  </a:solidFill>
                </a:rPr>
                <a:t>Celda 2</a:t>
              </a:r>
              <a:endParaRPr lang="es-ES" dirty="0">
                <a:solidFill>
                  <a:srgbClr val="FF0000"/>
                </a:solidFill>
              </a:endParaRPr>
            </a:p>
          </p:txBody>
        </p:sp>
      </p:grpSp>
    </p:spTree>
    <p:extLst>
      <p:ext uri="{BB962C8B-B14F-4D97-AF65-F5344CB8AC3E}">
        <p14:creationId xmlns:p14="http://schemas.microsoft.com/office/powerpoint/2010/main" val="36507062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330202"/>
            <a:ext cx="8596668" cy="755561"/>
          </a:xfrm>
        </p:spPr>
        <p:txBody>
          <a:bodyPr/>
          <a:lstStyle/>
          <a:p>
            <a:r>
              <a:rPr lang="es-ES" dirty="0" smtClean="0"/>
              <a:t>Mi primer script en Python</a:t>
            </a:r>
            <a:endParaRPr lang="es-E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94" r="7824"/>
          <a:stretch/>
        </p:blipFill>
        <p:spPr bwMode="auto">
          <a:xfrm>
            <a:off x="1" y="1351098"/>
            <a:ext cx="11264900" cy="513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13 Rectángulo"/>
          <p:cNvSpPr/>
          <p:nvPr/>
        </p:nvSpPr>
        <p:spPr>
          <a:xfrm>
            <a:off x="1791556" y="1698595"/>
            <a:ext cx="481745" cy="5080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15 CuadroTexto"/>
          <p:cNvSpPr txBox="1"/>
          <p:nvPr/>
        </p:nvSpPr>
        <p:spPr>
          <a:xfrm>
            <a:off x="1905000" y="1166430"/>
            <a:ext cx="2659702" cy="369332"/>
          </a:xfrm>
          <a:prstGeom prst="rect">
            <a:avLst/>
          </a:prstGeom>
          <a:noFill/>
        </p:spPr>
        <p:txBody>
          <a:bodyPr wrap="none" rtlCol="0">
            <a:spAutoFit/>
          </a:bodyPr>
          <a:lstStyle/>
          <a:p>
            <a:r>
              <a:rPr lang="es-ES" dirty="0" smtClean="0">
                <a:solidFill>
                  <a:srgbClr val="FF0000"/>
                </a:solidFill>
              </a:rPr>
              <a:t>Ejecutar la celda actual</a:t>
            </a:r>
            <a:endParaRPr lang="es-ES" dirty="0">
              <a:solidFill>
                <a:srgbClr val="FF0000"/>
              </a:solidFill>
            </a:endParaRPr>
          </a:p>
        </p:txBody>
      </p:sp>
      <p:sp>
        <p:nvSpPr>
          <p:cNvPr id="10" name="9 Rectángulo"/>
          <p:cNvSpPr/>
          <p:nvPr/>
        </p:nvSpPr>
        <p:spPr>
          <a:xfrm>
            <a:off x="318353" y="4136995"/>
            <a:ext cx="3072547" cy="369332"/>
          </a:xfrm>
          <a:prstGeom prst="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0 CuadroTexto"/>
          <p:cNvSpPr txBox="1"/>
          <p:nvPr/>
        </p:nvSpPr>
        <p:spPr>
          <a:xfrm>
            <a:off x="3416300" y="4136995"/>
            <a:ext cx="1476686" cy="369332"/>
          </a:xfrm>
          <a:prstGeom prst="rect">
            <a:avLst/>
          </a:prstGeom>
          <a:noFill/>
        </p:spPr>
        <p:txBody>
          <a:bodyPr wrap="none" rtlCol="0">
            <a:spAutoFit/>
          </a:bodyPr>
          <a:lstStyle/>
          <a:p>
            <a:r>
              <a:rPr lang="es-ES" dirty="0" smtClean="0">
                <a:solidFill>
                  <a:srgbClr val="FFC000"/>
                </a:solidFill>
              </a:rPr>
              <a:t>Comentarios</a:t>
            </a:r>
            <a:endParaRPr lang="es-ES" dirty="0">
              <a:solidFill>
                <a:srgbClr val="FFC000"/>
              </a:solidFill>
            </a:endParaRPr>
          </a:p>
        </p:txBody>
      </p:sp>
    </p:spTree>
    <p:extLst>
      <p:ext uri="{BB962C8B-B14F-4D97-AF65-F5344CB8AC3E}">
        <p14:creationId xmlns:p14="http://schemas.microsoft.com/office/powerpoint/2010/main" val="32038465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330202"/>
            <a:ext cx="8596668" cy="755561"/>
          </a:xfrm>
        </p:spPr>
        <p:txBody>
          <a:bodyPr/>
          <a:lstStyle/>
          <a:p>
            <a:r>
              <a:rPr lang="es-ES" dirty="0" smtClean="0"/>
              <a:t>Mi primer script en Python</a:t>
            </a:r>
            <a:endParaRPr lang="es-E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94" r="7824"/>
          <a:stretch/>
        </p:blipFill>
        <p:spPr bwMode="auto">
          <a:xfrm>
            <a:off x="1" y="1351098"/>
            <a:ext cx="10385945" cy="4899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13 Rectángulo"/>
          <p:cNvSpPr/>
          <p:nvPr/>
        </p:nvSpPr>
        <p:spPr>
          <a:xfrm>
            <a:off x="6117326" y="1698595"/>
            <a:ext cx="3390047" cy="5080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15 CuadroTexto"/>
          <p:cNvSpPr txBox="1"/>
          <p:nvPr/>
        </p:nvSpPr>
        <p:spPr>
          <a:xfrm>
            <a:off x="6448129" y="1213744"/>
            <a:ext cx="1364220" cy="369332"/>
          </a:xfrm>
          <a:prstGeom prst="rect">
            <a:avLst/>
          </a:prstGeom>
          <a:noFill/>
        </p:spPr>
        <p:txBody>
          <a:bodyPr wrap="none" rtlCol="0">
            <a:spAutoFit/>
          </a:bodyPr>
          <a:lstStyle/>
          <a:p>
            <a:r>
              <a:rPr lang="es-ES" dirty="0" smtClean="0">
                <a:solidFill>
                  <a:srgbClr val="FF0000"/>
                </a:solidFill>
              </a:rPr>
              <a:t>Ruta actual</a:t>
            </a:r>
            <a:endParaRPr lang="es-ES" dirty="0">
              <a:solidFill>
                <a:srgbClr val="FF0000"/>
              </a:solidFill>
            </a:endParaRPr>
          </a:p>
        </p:txBody>
      </p:sp>
    </p:spTree>
    <p:extLst>
      <p:ext uri="{BB962C8B-B14F-4D97-AF65-F5344CB8AC3E}">
        <p14:creationId xmlns:p14="http://schemas.microsoft.com/office/powerpoint/2010/main" val="13140288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330202"/>
            <a:ext cx="8596668" cy="755561"/>
          </a:xfrm>
        </p:spPr>
        <p:txBody>
          <a:bodyPr/>
          <a:lstStyle/>
          <a:p>
            <a:r>
              <a:rPr lang="es-ES" dirty="0" smtClean="0"/>
              <a:t>Mi primer script en Python</a:t>
            </a:r>
            <a:endParaRPr lang="es-ES" dirty="0"/>
          </a:p>
        </p:txBody>
      </p:sp>
      <p:sp>
        <p:nvSpPr>
          <p:cNvPr id="10" name="Rectángulo 6"/>
          <p:cNvSpPr/>
          <p:nvPr/>
        </p:nvSpPr>
        <p:spPr>
          <a:xfrm>
            <a:off x="448734" y="1439998"/>
            <a:ext cx="7875874" cy="2031325"/>
          </a:xfrm>
          <a:prstGeom prst="rect">
            <a:avLst/>
          </a:prstGeom>
        </p:spPr>
        <p:txBody>
          <a:bodyPr wrap="none">
            <a:spAutoFit/>
          </a:bodyPr>
          <a:lstStyle/>
          <a:p>
            <a:pPr marL="285750" indent="-285750">
              <a:lnSpc>
                <a:spcPct val="150000"/>
              </a:lnSpc>
              <a:buFont typeface="Wingdings" panose="05000000000000000000" pitchFamily="2" charset="2"/>
              <a:buChar char="Ø"/>
            </a:pPr>
            <a:r>
              <a:rPr lang="es-ES" dirty="0" smtClean="0"/>
              <a:t>Desde el terminal de </a:t>
            </a:r>
            <a:r>
              <a:rPr lang="es-ES" dirty="0" err="1" smtClean="0"/>
              <a:t>ipython</a:t>
            </a:r>
            <a:r>
              <a:rPr lang="es-ES" dirty="0" smtClean="0"/>
              <a:t> puedo ejecutar un script con el comando:</a:t>
            </a:r>
          </a:p>
          <a:p>
            <a:pPr marL="742950" lvl="1" indent="-285750">
              <a:lnSpc>
                <a:spcPct val="150000"/>
              </a:lnSpc>
              <a:buFont typeface="Wingdings" panose="05000000000000000000" pitchFamily="2" charset="2"/>
              <a:buChar char="Ø"/>
            </a:pPr>
            <a:r>
              <a:rPr lang="es-ES" dirty="0" smtClean="0"/>
              <a:t>run archivo.py</a:t>
            </a:r>
          </a:p>
          <a:p>
            <a:endParaRPr lang="es-ES" dirty="0" smtClean="0"/>
          </a:p>
          <a:p>
            <a:endParaRPr lang="es-ES" dirty="0" smtClean="0"/>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endParaRPr lang="es-ES" dirty="0"/>
          </a:p>
        </p:txBody>
      </p:sp>
    </p:spTree>
    <p:extLst>
      <p:ext uri="{BB962C8B-B14F-4D97-AF65-F5344CB8AC3E}">
        <p14:creationId xmlns:p14="http://schemas.microsoft.com/office/powerpoint/2010/main" val="5837904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9533" y="487140"/>
            <a:ext cx="8949267" cy="755561"/>
          </a:xfrm>
        </p:spPr>
        <p:txBody>
          <a:bodyPr>
            <a:normAutofit fontScale="90000"/>
          </a:bodyPr>
          <a:lstStyle/>
          <a:p>
            <a:r>
              <a:rPr lang="es-ES" dirty="0" smtClean="0"/>
              <a:t>Continuamos con Python … Operaciones básicas</a:t>
            </a:r>
            <a:endParaRPr lang="es-ES" dirty="0"/>
          </a:p>
        </p:txBody>
      </p:sp>
      <p:sp>
        <p:nvSpPr>
          <p:cNvPr id="7" name="Rectángulo 6"/>
          <p:cNvSpPr/>
          <p:nvPr/>
        </p:nvSpPr>
        <p:spPr>
          <a:xfrm>
            <a:off x="499535" y="1237266"/>
            <a:ext cx="1654620" cy="369332"/>
          </a:xfrm>
          <a:prstGeom prst="rect">
            <a:avLst/>
          </a:prstGeom>
        </p:spPr>
        <p:txBody>
          <a:bodyPr wrap="none">
            <a:spAutoFit/>
          </a:bodyPr>
          <a:lstStyle/>
          <a:p>
            <a:r>
              <a:rPr lang="es-ES" b="1" u="sng" dirty="0" smtClean="0"/>
              <a:t>Suma y resta:</a:t>
            </a:r>
            <a:endParaRPr lang="es-ES" b="1" u="sng"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334" y="1670098"/>
            <a:ext cx="4752975" cy="491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ángulo 6"/>
          <p:cNvSpPr/>
          <p:nvPr/>
        </p:nvSpPr>
        <p:spPr>
          <a:xfrm>
            <a:off x="5770035" y="1223135"/>
            <a:ext cx="2868927" cy="369332"/>
          </a:xfrm>
          <a:prstGeom prst="rect">
            <a:avLst/>
          </a:prstGeom>
        </p:spPr>
        <p:txBody>
          <a:bodyPr wrap="none">
            <a:spAutoFit/>
          </a:bodyPr>
          <a:lstStyle/>
          <a:p>
            <a:r>
              <a:rPr lang="es-ES" b="1" u="sng" dirty="0" smtClean="0"/>
              <a:t>Multiplicación y división:</a:t>
            </a:r>
            <a:endParaRPr lang="es-ES" b="1" u="sng"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1213" y="1763714"/>
            <a:ext cx="3801016" cy="30789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ángulo 6"/>
          <p:cNvSpPr/>
          <p:nvPr/>
        </p:nvSpPr>
        <p:spPr>
          <a:xfrm>
            <a:off x="5770035" y="4842635"/>
            <a:ext cx="2061783" cy="369332"/>
          </a:xfrm>
          <a:prstGeom prst="rect">
            <a:avLst/>
          </a:prstGeom>
        </p:spPr>
        <p:txBody>
          <a:bodyPr wrap="none">
            <a:spAutoFit/>
          </a:bodyPr>
          <a:lstStyle/>
          <a:p>
            <a:r>
              <a:rPr lang="es-ES" b="1" u="sng" dirty="0" smtClean="0"/>
              <a:t>Resto </a:t>
            </a:r>
            <a:r>
              <a:rPr lang="es-ES" b="1" u="sng" smtClean="0"/>
              <a:t>y potencia:</a:t>
            </a:r>
            <a:endParaRPr lang="es-ES" b="1" u="sng" dirty="0"/>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9733" y="5237367"/>
            <a:ext cx="2644267" cy="1462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12 Rectángulo"/>
          <p:cNvSpPr/>
          <p:nvPr/>
        </p:nvSpPr>
        <p:spPr>
          <a:xfrm>
            <a:off x="5650341" y="3049174"/>
            <a:ext cx="2706260" cy="710027"/>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2 CuadroTexto"/>
          <p:cNvSpPr txBox="1"/>
          <p:nvPr/>
        </p:nvSpPr>
        <p:spPr>
          <a:xfrm>
            <a:off x="8477779" y="2942522"/>
            <a:ext cx="3117218" cy="923330"/>
          </a:xfrm>
          <a:prstGeom prst="rect">
            <a:avLst/>
          </a:prstGeom>
          <a:noFill/>
        </p:spPr>
        <p:txBody>
          <a:bodyPr wrap="square" rtlCol="0">
            <a:spAutoFit/>
          </a:bodyPr>
          <a:lstStyle/>
          <a:p>
            <a:pPr algn="just"/>
            <a:r>
              <a:rPr lang="es-ES" b="1" i="1" dirty="0" smtClean="0">
                <a:solidFill>
                  <a:srgbClr val="FF0000"/>
                </a:solidFill>
              </a:rPr>
              <a:t>Ojo con las operaciones cuyo resultado es un número flotante.</a:t>
            </a:r>
            <a:endParaRPr lang="es-ES" b="1" i="1" dirty="0">
              <a:solidFill>
                <a:srgbClr val="FF0000"/>
              </a:solidFill>
            </a:endParaRPr>
          </a:p>
        </p:txBody>
      </p:sp>
    </p:spTree>
    <p:extLst>
      <p:ext uri="{BB962C8B-B14F-4D97-AF65-F5344CB8AC3E}">
        <p14:creationId xmlns:p14="http://schemas.microsoft.com/office/powerpoint/2010/main" val="24980343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9533" y="487140"/>
            <a:ext cx="8949267" cy="755561"/>
          </a:xfrm>
        </p:spPr>
        <p:txBody>
          <a:bodyPr>
            <a:normAutofit fontScale="90000"/>
          </a:bodyPr>
          <a:lstStyle/>
          <a:p>
            <a:r>
              <a:rPr lang="es-ES" dirty="0" smtClean="0"/>
              <a:t>Continuamos con Python … Operaciones básicas</a:t>
            </a:r>
            <a:endParaRPr lang="es-ES" dirty="0"/>
          </a:p>
        </p:txBody>
      </p:sp>
      <p:sp>
        <p:nvSpPr>
          <p:cNvPr id="11" name="Rectángulo 6"/>
          <p:cNvSpPr/>
          <p:nvPr/>
        </p:nvSpPr>
        <p:spPr>
          <a:xfrm>
            <a:off x="537633" y="1185035"/>
            <a:ext cx="5339090" cy="369332"/>
          </a:xfrm>
          <a:prstGeom prst="rect">
            <a:avLst/>
          </a:prstGeom>
        </p:spPr>
        <p:txBody>
          <a:bodyPr wrap="none">
            <a:spAutoFit/>
          </a:bodyPr>
          <a:lstStyle/>
          <a:p>
            <a:r>
              <a:rPr lang="es-ES" b="1" u="sng" dirty="0" smtClean="0"/>
              <a:t>Ojo con las operaciones matemáticas con listas:</a:t>
            </a:r>
            <a:endParaRPr lang="es-ES" b="1" u="sng"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4155" y="1656199"/>
            <a:ext cx="5535577" cy="5087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7644983" y="3014777"/>
            <a:ext cx="4423006" cy="1477328"/>
          </a:xfrm>
          <a:prstGeom prst="rect">
            <a:avLst/>
          </a:prstGeom>
          <a:noFill/>
        </p:spPr>
        <p:txBody>
          <a:bodyPr wrap="none" rtlCol="0">
            <a:spAutoFit/>
          </a:bodyPr>
          <a:lstStyle/>
          <a:p>
            <a:r>
              <a:rPr lang="es-ES" dirty="0" smtClean="0">
                <a:solidFill>
                  <a:srgbClr val="FF0000"/>
                </a:solidFill>
              </a:rPr>
              <a:t>Sumas y multiplicaciones son en realidad</a:t>
            </a:r>
          </a:p>
          <a:p>
            <a:r>
              <a:rPr lang="es-ES" dirty="0" smtClean="0">
                <a:solidFill>
                  <a:srgbClr val="FF0000"/>
                </a:solidFill>
              </a:rPr>
              <a:t>concatenaciones!!</a:t>
            </a:r>
          </a:p>
          <a:p>
            <a:endParaRPr lang="es-ES" dirty="0">
              <a:solidFill>
                <a:srgbClr val="FF0000"/>
              </a:solidFill>
            </a:endParaRPr>
          </a:p>
          <a:p>
            <a:r>
              <a:rPr lang="es-ES" dirty="0" smtClean="0"/>
              <a:t>Más adelantes veremos vectores </a:t>
            </a:r>
          </a:p>
          <a:p>
            <a:r>
              <a:rPr lang="es-ES" dirty="0" smtClean="0"/>
              <a:t>(</a:t>
            </a:r>
            <a:r>
              <a:rPr lang="es-ES" dirty="0" err="1" smtClean="0"/>
              <a:t>Numpy</a:t>
            </a:r>
            <a:r>
              <a:rPr lang="es-ES" dirty="0" smtClean="0"/>
              <a:t>)</a:t>
            </a:r>
            <a:endParaRPr lang="es-ES" dirty="0"/>
          </a:p>
        </p:txBody>
      </p:sp>
    </p:spTree>
    <p:extLst>
      <p:ext uri="{BB962C8B-B14F-4D97-AF65-F5344CB8AC3E}">
        <p14:creationId xmlns:p14="http://schemas.microsoft.com/office/powerpoint/2010/main" val="21917666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Conversión de tipos</a:t>
            </a:r>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299" y="1731883"/>
            <a:ext cx="3497461" cy="3669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4346" y="1791843"/>
            <a:ext cx="3659890" cy="24179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93500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3" y="762415"/>
            <a:ext cx="8596668" cy="755561"/>
          </a:xfrm>
        </p:spPr>
        <p:txBody>
          <a:bodyPr/>
          <a:lstStyle/>
          <a:p>
            <a:r>
              <a:rPr lang="es-ES" dirty="0" smtClean="0"/>
              <a:t>Introducción a Python</a:t>
            </a:r>
            <a:endParaRPr lang="es-ES" dirty="0"/>
          </a:p>
        </p:txBody>
      </p:sp>
      <p:sp>
        <p:nvSpPr>
          <p:cNvPr id="7" name="Rectángulo 6"/>
          <p:cNvSpPr/>
          <p:nvPr/>
        </p:nvSpPr>
        <p:spPr>
          <a:xfrm>
            <a:off x="677333" y="1590011"/>
            <a:ext cx="9085692" cy="369332"/>
          </a:xfrm>
          <a:prstGeom prst="rect">
            <a:avLst/>
          </a:prstGeom>
        </p:spPr>
        <p:txBody>
          <a:bodyPr wrap="none">
            <a:spAutoFit/>
          </a:bodyPr>
          <a:lstStyle/>
          <a:p>
            <a:r>
              <a:rPr lang="es-ES" b="1" u="sng" dirty="0" smtClean="0"/>
              <a:t>Popularidad de los lenguajes de programación (Publicado en IEEE </a:t>
            </a:r>
            <a:r>
              <a:rPr lang="es-ES" b="1" u="sng" dirty="0" err="1" smtClean="0"/>
              <a:t>Spectrum</a:t>
            </a:r>
            <a:r>
              <a:rPr lang="es-ES" b="1" u="sng" dirty="0" smtClean="0"/>
              <a:t> 2016):</a:t>
            </a:r>
            <a:endParaRPr lang="es-ES" b="1" u="sng" dirty="0"/>
          </a:p>
        </p:txBody>
      </p:sp>
      <p:pic>
        <p:nvPicPr>
          <p:cNvPr id="1026" name="Picture 2" descr="im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1" y="2340102"/>
            <a:ext cx="6936651" cy="4024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2402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Control de flujo en Python</a:t>
            </a:r>
            <a:endParaRPr lang="es-ES" dirty="0"/>
          </a:p>
        </p:txBody>
      </p:sp>
      <p:sp>
        <p:nvSpPr>
          <p:cNvPr id="7" name="Rectángulo 6"/>
          <p:cNvSpPr/>
          <p:nvPr/>
        </p:nvSpPr>
        <p:spPr>
          <a:xfrm>
            <a:off x="677335" y="1352282"/>
            <a:ext cx="4836645" cy="369332"/>
          </a:xfrm>
          <a:prstGeom prst="rect">
            <a:avLst/>
          </a:prstGeom>
        </p:spPr>
        <p:txBody>
          <a:bodyPr wrap="none">
            <a:spAutoFit/>
          </a:bodyPr>
          <a:lstStyle/>
          <a:p>
            <a:r>
              <a:rPr lang="es-ES" dirty="0" smtClean="0"/>
              <a:t>Lo vamos a ver con un script</a:t>
            </a:r>
            <a:r>
              <a:rPr lang="es-ES" dirty="0"/>
              <a:t> </a:t>
            </a:r>
            <a:r>
              <a:rPr lang="es-ES" dirty="0" smtClean="0">
                <a:sym typeface="Wingdings" panose="05000000000000000000" pitchFamily="2" charset="2"/>
              </a:rPr>
              <a:t></a:t>
            </a:r>
            <a:r>
              <a:rPr lang="es-ES" dirty="0" smtClean="0"/>
              <a:t> </a:t>
            </a:r>
            <a:r>
              <a:rPr lang="es-ES" dirty="0" smtClean="0">
                <a:solidFill>
                  <a:srgbClr val="FF0000"/>
                </a:solidFill>
              </a:rPr>
              <a:t>Abrir script 2</a:t>
            </a:r>
            <a:endParaRPr lang="es-ES" dirty="0">
              <a:solidFill>
                <a:srgbClr val="FF0000"/>
              </a:solidFill>
            </a:endParaRPr>
          </a:p>
        </p:txBody>
      </p:sp>
      <p:sp>
        <p:nvSpPr>
          <p:cNvPr id="8" name="CuadroTexto 7"/>
          <p:cNvSpPr txBox="1"/>
          <p:nvPr/>
        </p:nvSpPr>
        <p:spPr>
          <a:xfrm>
            <a:off x="677335" y="1786011"/>
            <a:ext cx="8067420" cy="2862322"/>
          </a:xfrm>
          <a:prstGeom prst="rect">
            <a:avLst/>
          </a:prstGeom>
          <a:noFill/>
        </p:spPr>
        <p:txBody>
          <a:bodyPr wrap="square" rtlCol="0">
            <a:spAutoFit/>
          </a:bodyPr>
          <a:lstStyle/>
          <a:p>
            <a:r>
              <a:rPr lang="es-ES" dirty="0" smtClean="0">
                <a:sym typeface="Wingdings" panose="05000000000000000000" pitchFamily="2" charset="2"/>
              </a:rPr>
              <a:t>Detalles sobre las sentencias </a:t>
            </a:r>
            <a:r>
              <a:rPr lang="es-ES" dirty="0" err="1" smtClean="0">
                <a:sym typeface="Wingdings" panose="05000000000000000000" pitchFamily="2" charset="2"/>
              </a:rPr>
              <a:t>if</a:t>
            </a:r>
            <a:r>
              <a:rPr lang="es-ES" dirty="0" smtClean="0">
                <a:sym typeface="Wingdings" panose="05000000000000000000" pitchFamily="2" charset="2"/>
              </a:rPr>
              <a:t> – </a:t>
            </a:r>
            <a:r>
              <a:rPr lang="es-ES" dirty="0" err="1" smtClean="0">
                <a:sym typeface="Wingdings" panose="05000000000000000000" pitchFamily="2" charset="2"/>
              </a:rPr>
              <a:t>else</a:t>
            </a:r>
            <a:r>
              <a:rPr lang="es-ES" dirty="0" smtClean="0">
                <a:sym typeface="Wingdings" panose="05000000000000000000" pitchFamily="2" charset="2"/>
              </a:rPr>
              <a:t>:</a:t>
            </a:r>
          </a:p>
          <a:p>
            <a:pPr marL="742950" lvl="1" indent="-285750">
              <a:buFont typeface="Wingdings" panose="05000000000000000000" pitchFamily="2" charset="2"/>
              <a:buChar char="Ø"/>
            </a:pPr>
            <a:r>
              <a:rPr lang="es-ES" b="1" dirty="0" smtClean="0">
                <a:sym typeface="Wingdings" panose="05000000000000000000" pitchFamily="2" charset="2"/>
              </a:rPr>
              <a:t>Python es un lenguaje “</a:t>
            </a:r>
            <a:r>
              <a:rPr lang="es-ES" b="1" dirty="0" err="1" smtClean="0">
                <a:sym typeface="Wingdings" panose="05000000000000000000" pitchFamily="2" charset="2"/>
              </a:rPr>
              <a:t>indentado</a:t>
            </a:r>
            <a:r>
              <a:rPr lang="es-ES" b="1" dirty="0" smtClean="0">
                <a:sym typeface="Wingdings" panose="05000000000000000000" pitchFamily="2" charset="2"/>
              </a:rPr>
              <a:t>” - sangrado  “Ojo con los tabuladores”  Puede ser lioso al principio.</a:t>
            </a:r>
          </a:p>
          <a:p>
            <a:pPr marL="742950" lvl="1" indent="-285750">
              <a:buFont typeface="Wingdings" panose="05000000000000000000" pitchFamily="2" charset="2"/>
              <a:buChar char="Ø"/>
            </a:pPr>
            <a:r>
              <a:rPr lang="es-ES" b="1" dirty="0" smtClean="0">
                <a:sym typeface="Wingdings" panose="05000000000000000000" pitchFamily="2" charset="2"/>
              </a:rPr>
              <a:t>No olvidar los “:” después de la sentencias </a:t>
            </a:r>
            <a:r>
              <a:rPr lang="es-ES" b="1" dirty="0" err="1" smtClean="0">
                <a:sym typeface="Wingdings" panose="05000000000000000000" pitchFamily="2" charset="2"/>
              </a:rPr>
              <a:t>if</a:t>
            </a:r>
            <a:r>
              <a:rPr lang="es-ES" b="1" dirty="0" smtClean="0">
                <a:sym typeface="Wingdings" panose="05000000000000000000" pitchFamily="2" charset="2"/>
              </a:rPr>
              <a:t> y </a:t>
            </a:r>
            <a:r>
              <a:rPr lang="es-ES" b="1" dirty="0" err="1" smtClean="0">
                <a:sym typeface="Wingdings" panose="05000000000000000000" pitchFamily="2" charset="2"/>
              </a:rPr>
              <a:t>esle</a:t>
            </a:r>
            <a:r>
              <a:rPr lang="es-ES" dirty="0" smtClean="0">
                <a:sym typeface="Wingdings" panose="05000000000000000000" pitchFamily="2" charset="2"/>
              </a:rPr>
              <a:t>.</a:t>
            </a:r>
          </a:p>
          <a:p>
            <a:pPr marL="742950" lvl="1" indent="-285750">
              <a:buFont typeface="Wingdings" panose="05000000000000000000" pitchFamily="2" charset="2"/>
              <a:buChar char="Ø"/>
            </a:pPr>
            <a:endParaRPr lang="es-ES" dirty="0">
              <a:sym typeface="Wingdings" panose="05000000000000000000" pitchFamily="2" charset="2"/>
            </a:endParaRPr>
          </a:p>
          <a:p>
            <a:r>
              <a:rPr lang="es-ES" dirty="0" smtClean="0">
                <a:sym typeface="Wingdings" panose="05000000000000000000" pitchFamily="2" charset="2"/>
              </a:rPr>
              <a:t>Función </a:t>
            </a:r>
            <a:r>
              <a:rPr lang="es-ES" dirty="0" err="1" smtClean="0">
                <a:sym typeface="Wingdings" panose="05000000000000000000" pitchFamily="2" charset="2"/>
              </a:rPr>
              <a:t>raw_input</a:t>
            </a:r>
            <a:r>
              <a:rPr lang="es-ES" dirty="0" smtClean="0">
                <a:sym typeface="Wingdings" panose="05000000000000000000" pitchFamily="2" charset="2"/>
              </a:rPr>
              <a:t>()  Sirve para obtener información del terminal, cualquier tipo de información puede ser tomada  No olvidar que el tipo de una variable se define sobre la marcha.  </a:t>
            </a:r>
          </a:p>
          <a:p>
            <a:endParaRPr lang="es-ES" dirty="0">
              <a:sym typeface="Wingdings" panose="05000000000000000000" pitchFamily="2" charset="2"/>
            </a:endParaRPr>
          </a:p>
          <a:p>
            <a:endParaRPr lang="es-ES" dirty="0" smtClean="0">
              <a:sym typeface="Wingdings" panose="05000000000000000000" pitchFamily="2" charset="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6114" y="3817336"/>
            <a:ext cx="4212127" cy="2997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descr="Resultado de imagen de reto"/>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86114" y="995060"/>
            <a:ext cx="2040951" cy="869000"/>
          </a:xfrm>
          <a:prstGeom prst="rect">
            <a:avLst/>
          </a:prstGeom>
          <a:noFill/>
          <a:extLst>
            <a:ext uri="{909E8E84-426E-40DD-AFC4-6F175D3DCCD1}">
              <a14:hiddenFill xmlns:a14="http://schemas.microsoft.com/office/drawing/2010/main">
                <a:solidFill>
                  <a:srgbClr val="FFFFFF"/>
                </a:solidFill>
              </a14:hiddenFill>
            </a:ext>
          </a:extLst>
        </p:spPr>
      </p:pic>
      <p:sp>
        <p:nvSpPr>
          <p:cNvPr id="9" name="Nube 8"/>
          <p:cNvSpPr/>
          <p:nvPr/>
        </p:nvSpPr>
        <p:spPr>
          <a:xfrm>
            <a:off x="7938242" y="809074"/>
            <a:ext cx="2360000" cy="124097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a:t>
            </a:r>
            <a:r>
              <a:rPr lang="es-ES" dirty="0" err="1" smtClean="0">
                <a:solidFill>
                  <a:schemeClr val="bg1"/>
                </a:solidFill>
              </a:rPr>
              <a:t>raw_input</a:t>
            </a:r>
            <a:r>
              <a:rPr lang="es-ES" dirty="0" smtClean="0">
                <a:solidFill>
                  <a:schemeClr val="bg1"/>
                </a:solidFill>
              </a:rPr>
              <a:t>() vs input? </a:t>
            </a:r>
            <a:endParaRPr lang="es-ES" dirty="0">
              <a:solidFill>
                <a:schemeClr val="bg1"/>
              </a:solidFill>
            </a:endParaRPr>
          </a:p>
        </p:txBody>
      </p:sp>
    </p:spTree>
    <p:extLst>
      <p:ext uri="{BB962C8B-B14F-4D97-AF65-F5344CB8AC3E}">
        <p14:creationId xmlns:p14="http://schemas.microsoft.com/office/powerpoint/2010/main" val="40125976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Bucles “</a:t>
            </a:r>
            <a:r>
              <a:rPr lang="es-ES" dirty="0" err="1" smtClean="0"/>
              <a:t>for</a:t>
            </a:r>
            <a:r>
              <a:rPr lang="es-ES" dirty="0" smtClean="0"/>
              <a:t>” en Python</a:t>
            </a:r>
            <a:endParaRPr lang="es-ES" dirty="0"/>
          </a:p>
        </p:txBody>
      </p:sp>
      <p:sp>
        <p:nvSpPr>
          <p:cNvPr id="7" name="Rectángulo 6"/>
          <p:cNvSpPr/>
          <p:nvPr/>
        </p:nvSpPr>
        <p:spPr>
          <a:xfrm>
            <a:off x="448735" y="1439996"/>
            <a:ext cx="10195420" cy="4385816"/>
          </a:xfrm>
          <a:prstGeom prst="rect">
            <a:avLst/>
          </a:prstGeom>
        </p:spPr>
        <p:txBody>
          <a:bodyPr wrap="none">
            <a:spAutoFit/>
          </a:bodyPr>
          <a:lstStyle/>
          <a:p>
            <a:pPr marL="285750" indent="-285750">
              <a:lnSpc>
                <a:spcPct val="150000"/>
              </a:lnSpc>
              <a:buFont typeface="Wingdings" panose="05000000000000000000" pitchFamily="2" charset="2"/>
              <a:buChar char="Ø"/>
            </a:pPr>
            <a:r>
              <a:rPr lang="es-ES" dirty="0" smtClean="0"/>
              <a:t>Son un poco diferentes a los bucles </a:t>
            </a:r>
            <a:r>
              <a:rPr lang="es-ES" dirty="0" err="1" smtClean="0"/>
              <a:t>for</a:t>
            </a:r>
            <a:r>
              <a:rPr lang="es-ES" dirty="0" smtClean="0"/>
              <a:t> en otros lenguajes de programación (C, Matlab).</a:t>
            </a:r>
          </a:p>
          <a:p>
            <a:pPr marL="285750" indent="-285750">
              <a:lnSpc>
                <a:spcPct val="150000"/>
              </a:lnSpc>
              <a:buFont typeface="Wingdings" panose="05000000000000000000" pitchFamily="2" charset="2"/>
              <a:buChar char="Ø"/>
            </a:pPr>
            <a:r>
              <a:rPr lang="es-ES" dirty="0" smtClean="0"/>
              <a:t>Los bucles </a:t>
            </a:r>
            <a:r>
              <a:rPr lang="es-ES" dirty="0" err="1" smtClean="0"/>
              <a:t>for</a:t>
            </a:r>
            <a:r>
              <a:rPr lang="es-ES" dirty="0" smtClean="0"/>
              <a:t> recorren iterables tales como listas o cadenas.</a:t>
            </a:r>
          </a:p>
          <a:p>
            <a:pPr marL="285750" indent="-285750">
              <a:lnSpc>
                <a:spcPct val="150000"/>
              </a:lnSpc>
              <a:buFont typeface="Wingdings" panose="05000000000000000000" pitchFamily="2" charset="2"/>
              <a:buChar char="Ø"/>
            </a:pPr>
            <a:r>
              <a:rPr lang="es-ES" dirty="0" smtClean="0">
                <a:solidFill>
                  <a:srgbClr val="FF0000"/>
                </a:solidFill>
              </a:rPr>
              <a:t>Abrir script3</a:t>
            </a:r>
          </a:p>
          <a:p>
            <a:pPr marL="285750" indent="-285750">
              <a:buFont typeface="Wingdings" panose="05000000000000000000" pitchFamily="2" charset="2"/>
              <a:buChar char="Ø"/>
            </a:pPr>
            <a:endParaRPr lang="es-ES" dirty="0" smtClean="0"/>
          </a:p>
          <a:p>
            <a:pPr marL="285750" indent="-285750">
              <a:buFont typeface="Wingdings" panose="05000000000000000000" pitchFamily="2" charset="2"/>
              <a:buChar char="Ø"/>
            </a:pPr>
            <a:r>
              <a:rPr lang="es-ES" dirty="0" smtClean="0"/>
              <a:t>La sentencia in </a:t>
            </a:r>
            <a:r>
              <a:rPr lang="es-ES" dirty="0" err="1" smtClean="0"/>
              <a:t>range</a:t>
            </a:r>
            <a:r>
              <a:rPr lang="es-ES" dirty="0" smtClean="0"/>
              <a:t>(inicio, stop) es muy </a:t>
            </a:r>
            <a:r>
              <a:rPr lang="es-ES" dirty="0" err="1" smtClean="0"/>
              <a:t>últil</a:t>
            </a:r>
            <a:r>
              <a:rPr lang="es-ES" dirty="0"/>
              <a:t> </a:t>
            </a:r>
            <a:r>
              <a:rPr lang="es-ES" dirty="0" smtClean="0">
                <a:sym typeface="Wingdings" panose="05000000000000000000" pitchFamily="2" charset="2"/>
              </a:rPr>
              <a:t> Ojo stop -1! Si no ponemos inicio, considera</a:t>
            </a:r>
          </a:p>
          <a:p>
            <a:r>
              <a:rPr lang="es-ES" dirty="0" smtClean="0">
                <a:sym typeface="Wingdings" panose="05000000000000000000" pitchFamily="2" charset="2"/>
              </a:rPr>
              <a:t>el cero como el valor de inicio.</a:t>
            </a:r>
          </a:p>
          <a:p>
            <a:pPr marL="285750" indent="-285750">
              <a:buFont typeface="Wingdings" panose="05000000000000000000" pitchFamily="2" charset="2"/>
              <a:buChar char="Ø"/>
            </a:pPr>
            <a:endParaRPr lang="es-ES" dirty="0">
              <a:sym typeface="Wingdings" panose="05000000000000000000" pitchFamily="2" charset="2"/>
            </a:endParaRPr>
          </a:p>
          <a:p>
            <a:pPr marL="285750" indent="-285750">
              <a:buFont typeface="Wingdings" panose="05000000000000000000" pitchFamily="2" charset="2"/>
              <a:buChar char="Ø"/>
            </a:pPr>
            <a:r>
              <a:rPr lang="es-ES" dirty="0" smtClean="0">
                <a:sym typeface="Wingdings" panose="05000000000000000000" pitchFamily="2" charset="2"/>
              </a:rPr>
              <a:t>También podemos dar un paso in </a:t>
            </a:r>
            <a:r>
              <a:rPr lang="es-ES" dirty="0" err="1" smtClean="0">
                <a:sym typeface="Wingdings" panose="05000000000000000000" pitchFamily="2" charset="2"/>
              </a:rPr>
              <a:t>range</a:t>
            </a:r>
            <a:r>
              <a:rPr lang="es-ES" dirty="0" smtClean="0">
                <a:sym typeface="Wingdings" panose="05000000000000000000" pitchFamily="2" charset="2"/>
              </a:rPr>
              <a:t>(inicio, stop, paso), si el paso es negativo iríamos </a:t>
            </a:r>
          </a:p>
          <a:p>
            <a:r>
              <a:rPr lang="es-ES" dirty="0" smtClean="0">
                <a:sym typeface="Wingdings" panose="05000000000000000000" pitchFamily="2" charset="2"/>
              </a:rPr>
              <a:t>hacia atrás.  </a:t>
            </a:r>
            <a:r>
              <a:rPr lang="es-ES" dirty="0" smtClean="0">
                <a:solidFill>
                  <a:srgbClr val="FF0000"/>
                </a:solidFill>
                <a:sym typeface="Wingdings" panose="05000000000000000000" pitchFamily="2" charset="2"/>
              </a:rPr>
              <a:t>Ojo no podemos dar como paso un </a:t>
            </a:r>
            <a:r>
              <a:rPr lang="es-ES" dirty="0" err="1" smtClean="0">
                <a:solidFill>
                  <a:srgbClr val="FF0000"/>
                </a:solidFill>
                <a:sym typeface="Wingdings" panose="05000000000000000000" pitchFamily="2" charset="2"/>
              </a:rPr>
              <a:t>float</a:t>
            </a:r>
            <a:r>
              <a:rPr lang="es-ES" dirty="0">
                <a:solidFill>
                  <a:srgbClr val="FF0000"/>
                </a:solidFill>
                <a:sym typeface="Wingdings" panose="05000000000000000000" pitchFamily="2" charset="2"/>
              </a:rPr>
              <a:t> </a:t>
            </a:r>
            <a:r>
              <a:rPr lang="es-ES" dirty="0" smtClean="0">
                <a:solidFill>
                  <a:srgbClr val="FF0000"/>
                </a:solidFill>
                <a:sym typeface="Wingdings" panose="05000000000000000000" pitchFamily="2" charset="2"/>
              </a:rPr>
              <a:t>(</a:t>
            </a:r>
            <a:r>
              <a:rPr lang="es-ES" dirty="0" err="1" smtClean="0">
                <a:solidFill>
                  <a:srgbClr val="FF0000"/>
                </a:solidFill>
                <a:sym typeface="Wingdings" panose="05000000000000000000" pitchFamily="2" charset="2"/>
              </a:rPr>
              <a:t>numpy</a:t>
            </a:r>
            <a:r>
              <a:rPr lang="es-ES" dirty="0" smtClean="0">
                <a:solidFill>
                  <a:srgbClr val="FF0000"/>
                </a:solidFill>
                <a:sym typeface="Wingdings" panose="05000000000000000000" pitchFamily="2" charset="2"/>
              </a:rPr>
              <a:t>). Más adelante “</a:t>
            </a:r>
            <a:r>
              <a:rPr lang="es-ES" dirty="0" err="1" smtClean="0">
                <a:solidFill>
                  <a:srgbClr val="FF0000"/>
                </a:solidFill>
                <a:sym typeface="Wingdings" panose="05000000000000000000" pitchFamily="2" charset="2"/>
              </a:rPr>
              <a:t>arrays</a:t>
            </a:r>
            <a:r>
              <a:rPr lang="es-ES" dirty="0" smtClean="0">
                <a:solidFill>
                  <a:srgbClr val="FF0000"/>
                </a:solidFill>
                <a:sym typeface="Wingdings" panose="05000000000000000000" pitchFamily="2" charset="2"/>
              </a:rPr>
              <a:t>”.</a:t>
            </a:r>
          </a:p>
          <a:p>
            <a:pPr marL="285750" indent="-285750">
              <a:buFont typeface="Wingdings" panose="05000000000000000000" pitchFamily="2" charset="2"/>
              <a:buChar char="Ø"/>
            </a:pPr>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endParaRPr lang="es-ES" dirty="0"/>
          </a:p>
        </p:txBody>
      </p:sp>
      <p:pic>
        <p:nvPicPr>
          <p:cNvPr id="8194" name="Picture 2" descr="https://cdn3.iconfinder.com/data/icons/transfers/100/239330-loop_arrows-5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9058" y="4295377"/>
            <a:ext cx="2018493" cy="2018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1998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err="1" smtClean="0"/>
              <a:t>List</a:t>
            </a:r>
            <a:r>
              <a:rPr lang="es-ES" dirty="0"/>
              <a:t> </a:t>
            </a:r>
            <a:r>
              <a:rPr lang="es-ES" dirty="0" err="1"/>
              <a:t>Comprehensions</a:t>
            </a:r>
            <a:endParaRPr lang="es-ES" dirty="0"/>
          </a:p>
        </p:txBody>
      </p:sp>
      <p:sp>
        <p:nvSpPr>
          <p:cNvPr id="7" name="Rectángulo 6"/>
          <p:cNvSpPr/>
          <p:nvPr/>
        </p:nvSpPr>
        <p:spPr>
          <a:xfrm>
            <a:off x="448735" y="1439996"/>
            <a:ext cx="8390438" cy="1754326"/>
          </a:xfrm>
          <a:prstGeom prst="rect">
            <a:avLst/>
          </a:prstGeom>
        </p:spPr>
        <p:txBody>
          <a:bodyPr wrap="none">
            <a:spAutoFit/>
          </a:bodyPr>
          <a:lstStyle/>
          <a:p>
            <a:pPr marL="285750" indent="-285750">
              <a:lnSpc>
                <a:spcPct val="150000"/>
              </a:lnSpc>
              <a:buFont typeface="Wingdings" panose="05000000000000000000" pitchFamily="2" charset="2"/>
              <a:buChar char="Ø"/>
            </a:pPr>
            <a:r>
              <a:rPr lang="es-ES" dirty="0" smtClean="0"/>
              <a:t>Python permite crear listas utilizando bucles </a:t>
            </a:r>
            <a:r>
              <a:rPr lang="es-ES" dirty="0" err="1" smtClean="0"/>
              <a:t>for</a:t>
            </a:r>
            <a:r>
              <a:rPr lang="es-ES" dirty="0" smtClean="0"/>
              <a:t> de una forma muy potente.</a:t>
            </a:r>
          </a:p>
          <a:p>
            <a:pPr marL="285750" indent="-285750">
              <a:lnSpc>
                <a:spcPct val="150000"/>
              </a:lnSpc>
              <a:buFont typeface="Wingdings" panose="05000000000000000000" pitchFamily="2" charset="2"/>
              <a:buChar char="Ø"/>
            </a:pPr>
            <a:r>
              <a:rPr lang="es-ES" dirty="0" smtClean="0"/>
              <a:t>La idea es emular como los matemáticos definen listas de valores.</a:t>
            </a:r>
          </a:p>
          <a:p>
            <a:endParaRPr lang="es-ES" dirty="0" smtClean="0"/>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735" y="3525197"/>
            <a:ext cx="3550806" cy="1256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Flecha derecha"/>
          <p:cNvSpPr/>
          <p:nvPr/>
        </p:nvSpPr>
        <p:spPr>
          <a:xfrm>
            <a:off x="4287188" y="3637625"/>
            <a:ext cx="1364104" cy="911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7831" y="3118890"/>
            <a:ext cx="5432744" cy="1977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CuadroTexto"/>
          <p:cNvSpPr txBox="1"/>
          <p:nvPr/>
        </p:nvSpPr>
        <p:spPr>
          <a:xfrm>
            <a:off x="824459" y="3125728"/>
            <a:ext cx="2619628" cy="369332"/>
          </a:xfrm>
          <a:prstGeom prst="rect">
            <a:avLst/>
          </a:prstGeom>
          <a:noFill/>
        </p:spPr>
        <p:txBody>
          <a:bodyPr wrap="none" rtlCol="0">
            <a:spAutoFit/>
          </a:bodyPr>
          <a:lstStyle/>
          <a:p>
            <a:r>
              <a:rPr lang="es-ES" b="1" dirty="0">
                <a:solidFill>
                  <a:schemeClr val="accent1">
                    <a:lumMod val="75000"/>
                  </a:schemeClr>
                </a:solidFill>
              </a:rPr>
              <a:t>Definición matemática</a:t>
            </a:r>
          </a:p>
        </p:txBody>
      </p:sp>
      <p:sp>
        <p:nvSpPr>
          <p:cNvPr id="9" name="8 CuadroTexto"/>
          <p:cNvSpPr txBox="1"/>
          <p:nvPr/>
        </p:nvSpPr>
        <p:spPr>
          <a:xfrm>
            <a:off x="6234535" y="2704588"/>
            <a:ext cx="938077" cy="369332"/>
          </a:xfrm>
          <a:prstGeom prst="rect">
            <a:avLst/>
          </a:prstGeom>
          <a:noFill/>
        </p:spPr>
        <p:txBody>
          <a:bodyPr wrap="none" rtlCol="0">
            <a:spAutoFit/>
          </a:bodyPr>
          <a:lstStyle/>
          <a:p>
            <a:r>
              <a:rPr lang="es-ES" b="1" dirty="0" smtClean="0">
                <a:solidFill>
                  <a:schemeClr val="accent1">
                    <a:lumMod val="75000"/>
                  </a:schemeClr>
                </a:solidFill>
              </a:rPr>
              <a:t>Python</a:t>
            </a:r>
            <a:endParaRPr lang="es-ES" b="1" dirty="0">
              <a:solidFill>
                <a:schemeClr val="accent1">
                  <a:lumMod val="75000"/>
                </a:schemeClr>
              </a:solidFill>
            </a:endParaRP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3591" y="5679981"/>
            <a:ext cx="7825618" cy="670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CuadroTexto"/>
          <p:cNvSpPr txBox="1"/>
          <p:nvPr/>
        </p:nvSpPr>
        <p:spPr>
          <a:xfrm>
            <a:off x="1678899" y="5166822"/>
            <a:ext cx="1829347" cy="369332"/>
          </a:xfrm>
          <a:prstGeom prst="rect">
            <a:avLst/>
          </a:prstGeom>
          <a:noFill/>
        </p:spPr>
        <p:txBody>
          <a:bodyPr wrap="none" rtlCol="0">
            <a:spAutoFit/>
          </a:bodyPr>
          <a:lstStyle/>
          <a:p>
            <a:r>
              <a:rPr lang="en-US" dirty="0" smtClean="0">
                <a:sym typeface="Wingdings" panose="05000000000000000000" pitchFamily="2" charset="2"/>
              </a:rPr>
              <a:t> </a:t>
            </a:r>
            <a:r>
              <a:rPr lang="en-US" dirty="0" err="1" smtClean="0">
                <a:solidFill>
                  <a:srgbClr val="FF0000"/>
                </a:solidFill>
              </a:rPr>
              <a:t>En</a:t>
            </a:r>
            <a:r>
              <a:rPr lang="en-US" dirty="0" smtClean="0">
                <a:solidFill>
                  <a:srgbClr val="FF0000"/>
                </a:solidFill>
              </a:rPr>
              <a:t> script3.py</a:t>
            </a:r>
            <a:endParaRPr lang="en-US" dirty="0">
              <a:solidFill>
                <a:srgbClr val="FF0000"/>
              </a:solidFill>
            </a:endParaRPr>
          </a:p>
        </p:txBody>
      </p:sp>
    </p:spTree>
    <p:extLst>
      <p:ext uri="{BB962C8B-B14F-4D97-AF65-F5344CB8AC3E}">
        <p14:creationId xmlns:p14="http://schemas.microsoft.com/office/powerpoint/2010/main" val="5872491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Otro paréntesis … Colores de sintaxis </a:t>
            </a:r>
            <a:endParaRPr lang="es-ES" dirty="0"/>
          </a:p>
        </p:txBody>
      </p:sp>
      <p:sp>
        <p:nvSpPr>
          <p:cNvPr id="7" name="Rectángulo 6"/>
          <p:cNvSpPr/>
          <p:nvPr/>
        </p:nvSpPr>
        <p:spPr>
          <a:xfrm>
            <a:off x="448735" y="1439996"/>
            <a:ext cx="8748292" cy="1477328"/>
          </a:xfrm>
          <a:prstGeom prst="rect">
            <a:avLst/>
          </a:prstGeom>
        </p:spPr>
        <p:txBody>
          <a:bodyPr wrap="none">
            <a:spAutoFit/>
          </a:bodyPr>
          <a:lstStyle/>
          <a:p>
            <a:pPr marL="285750" indent="-285750">
              <a:lnSpc>
                <a:spcPct val="150000"/>
              </a:lnSpc>
              <a:buFont typeface="Wingdings" panose="05000000000000000000" pitchFamily="2" charset="2"/>
              <a:buChar char="Ø"/>
            </a:pPr>
            <a:r>
              <a:rPr lang="es-ES" dirty="0" smtClean="0"/>
              <a:t>Podemos definir los colores de la sintaxis que utiliza Python en la siguiente ruta:</a:t>
            </a:r>
          </a:p>
          <a:p>
            <a:pPr>
              <a:lnSpc>
                <a:spcPct val="150000"/>
              </a:lnSpc>
            </a:pPr>
            <a:r>
              <a:rPr lang="es-ES" dirty="0" smtClean="0"/>
              <a:t>Herramientas </a:t>
            </a:r>
            <a:r>
              <a:rPr lang="es-ES" dirty="0" smtClean="0">
                <a:sym typeface="Wingdings" panose="05000000000000000000" pitchFamily="2" charset="2"/>
              </a:rPr>
              <a:t> Preferencias  Coloreado de Sintaxis : Pestaña </a:t>
            </a:r>
            <a:r>
              <a:rPr lang="es-ES" dirty="0" err="1" smtClean="0">
                <a:sym typeface="Wingdings" panose="05000000000000000000" pitchFamily="2" charset="2"/>
              </a:rPr>
              <a:t>Spyder</a:t>
            </a:r>
            <a:r>
              <a:rPr lang="es-ES" dirty="0" smtClean="0">
                <a:sym typeface="Wingdings" panose="05000000000000000000" pitchFamily="2" charset="2"/>
              </a:rPr>
              <a:t>.</a:t>
            </a:r>
            <a:endParaRPr lang="es-ES" dirty="0" smtClean="0"/>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endParaRPr lang="es-E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811"/>
          <a:stretch/>
        </p:blipFill>
        <p:spPr bwMode="auto">
          <a:xfrm>
            <a:off x="574753" y="2394560"/>
            <a:ext cx="9712248" cy="4349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7 Rectángulo"/>
          <p:cNvSpPr/>
          <p:nvPr/>
        </p:nvSpPr>
        <p:spPr>
          <a:xfrm>
            <a:off x="6894941" y="6007685"/>
            <a:ext cx="3818817" cy="355014"/>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87150671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Bucles “</a:t>
            </a:r>
            <a:r>
              <a:rPr lang="es-ES" dirty="0" err="1" smtClean="0"/>
              <a:t>while</a:t>
            </a:r>
            <a:r>
              <a:rPr lang="es-ES" dirty="0" smtClean="0"/>
              <a:t>” in Python</a:t>
            </a:r>
            <a:endParaRPr lang="es-ES" dirty="0"/>
          </a:p>
        </p:txBody>
      </p:sp>
      <p:sp>
        <p:nvSpPr>
          <p:cNvPr id="8" name="CuadroTexto 7"/>
          <p:cNvSpPr txBox="1"/>
          <p:nvPr/>
        </p:nvSpPr>
        <p:spPr>
          <a:xfrm>
            <a:off x="677334" y="1439997"/>
            <a:ext cx="9316671" cy="4124206"/>
          </a:xfrm>
          <a:prstGeom prst="rect">
            <a:avLst/>
          </a:prstGeom>
          <a:noFill/>
        </p:spPr>
        <p:txBody>
          <a:bodyPr wrap="square" rtlCol="0">
            <a:spAutoFit/>
          </a:bodyPr>
          <a:lstStyle/>
          <a:p>
            <a:r>
              <a:rPr lang="es-ES" dirty="0" smtClean="0">
                <a:sym typeface="Wingdings" panose="05000000000000000000" pitchFamily="2" charset="2"/>
              </a:rPr>
              <a:t> </a:t>
            </a:r>
            <a:r>
              <a:rPr lang="es-ES" dirty="0" smtClean="0">
                <a:solidFill>
                  <a:srgbClr val="FF0000"/>
                </a:solidFill>
                <a:sym typeface="Wingdings" panose="05000000000000000000" pitchFamily="2" charset="2"/>
              </a:rPr>
              <a:t>Abrir script4.py</a:t>
            </a:r>
          </a:p>
          <a:p>
            <a:endParaRPr lang="es-ES" sz="1200" dirty="0" smtClean="0">
              <a:sym typeface="Wingdings" panose="05000000000000000000" pitchFamily="2" charset="2"/>
            </a:endParaRPr>
          </a:p>
          <a:p>
            <a:endParaRPr lang="es-ES" sz="1200" dirty="0" smtClean="0">
              <a:sym typeface="Wingdings" panose="05000000000000000000" pitchFamily="2" charset="2"/>
            </a:endParaRPr>
          </a:p>
          <a:p>
            <a:r>
              <a:rPr lang="es-ES" dirty="0" smtClean="0">
                <a:sym typeface="Wingdings" panose="05000000000000000000" pitchFamily="2" charset="2"/>
              </a:rPr>
              <a:t>Otras sentencias útiles para utilizarlas con bucles:</a:t>
            </a:r>
          </a:p>
          <a:p>
            <a:endParaRPr lang="es-ES" sz="1200" dirty="0" smtClean="0">
              <a:sym typeface="Wingdings" panose="05000000000000000000" pitchFamily="2" charset="2"/>
            </a:endParaRPr>
          </a:p>
          <a:p>
            <a:pPr marL="285750" indent="-285750" algn="just">
              <a:lnSpc>
                <a:spcPct val="200000"/>
              </a:lnSpc>
              <a:buFont typeface="Wingdings" panose="05000000000000000000" pitchFamily="2" charset="2"/>
              <a:buChar char="v"/>
            </a:pPr>
            <a:r>
              <a:rPr lang="es-ES" dirty="0" smtClean="0">
                <a:sym typeface="Wingdings" panose="05000000000000000000" pitchFamily="2" charset="2"/>
              </a:rPr>
              <a:t>break  para salir del bucle en cualquier momento.</a:t>
            </a:r>
          </a:p>
          <a:p>
            <a:pPr marL="285750" indent="-285750" algn="just">
              <a:lnSpc>
                <a:spcPct val="200000"/>
              </a:lnSpc>
              <a:buFont typeface="Wingdings" panose="05000000000000000000" pitchFamily="2" charset="2"/>
              <a:buChar char="v"/>
            </a:pPr>
            <a:r>
              <a:rPr lang="es-ES" dirty="0" err="1" smtClean="0">
                <a:sym typeface="Wingdings" panose="05000000000000000000" pitchFamily="2" charset="2"/>
              </a:rPr>
              <a:t>continue</a:t>
            </a:r>
            <a:r>
              <a:rPr lang="es-ES" dirty="0" smtClean="0">
                <a:sym typeface="Wingdings" panose="05000000000000000000" pitchFamily="2" charset="2"/>
              </a:rPr>
              <a:t>  para seguir con la siguiente iteración, no sigue con lo que hay debajo.</a:t>
            </a:r>
          </a:p>
          <a:p>
            <a:pPr marL="285750" indent="-285750" algn="just">
              <a:lnSpc>
                <a:spcPct val="200000"/>
              </a:lnSpc>
              <a:buFont typeface="Wingdings" panose="05000000000000000000" pitchFamily="2" charset="2"/>
              <a:buChar char="v"/>
            </a:pPr>
            <a:r>
              <a:rPr lang="es-ES" dirty="0" err="1" smtClean="0">
                <a:sym typeface="Wingdings" panose="05000000000000000000" pitchFamily="2" charset="2"/>
              </a:rPr>
              <a:t>pass</a:t>
            </a:r>
            <a:r>
              <a:rPr lang="es-ES" dirty="0" smtClean="0">
                <a:sym typeface="Wingdings" panose="05000000000000000000" pitchFamily="2" charset="2"/>
              </a:rPr>
              <a:t>  no hace nada. Sirve para utilizarse en partes de código que no han sido todavía escritas.</a:t>
            </a:r>
          </a:p>
          <a:p>
            <a:endParaRPr lang="es-ES" sz="1200" dirty="0">
              <a:sym typeface="Wingdings" panose="05000000000000000000" pitchFamily="2" charset="2"/>
            </a:endParaRPr>
          </a:p>
          <a:p>
            <a:endParaRPr lang="es-ES" sz="1600" dirty="0" smtClean="0">
              <a:sym typeface="Wingdings" panose="05000000000000000000" pitchFamily="2" charset="2"/>
            </a:endParaRPr>
          </a:p>
          <a:p>
            <a:endParaRPr lang="es-ES" dirty="0">
              <a:sym typeface="Wingdings" panose="05000000000000000000" pitchFamily="2" charset="2"/>
            </a:endParaRPr>
          </a:p>
        </p:txBody>
      </p:sp>
    </p:spTree>
    <p:extLst>
      <p:ext uri="{BB962C8B-B14F-4D97-AF65-F5344CB8AC3E}">
        <p14:creationId xmlns:p14="http://schemas.microsoft.com/office/powerpoint/2010/main" val="71357915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Funciones en Python</a:t>
            </a:r>
            <a:endParaRPr lang="es-ES" dirty="0"/>
          </a:p>
        </p:txBody>
      </p:sp>
      <p:sp>
        <p:nvSpPr>
          <p:cNvPr id="8" name="CuadroTexto 7"/>
          <p:cNvSpPr txBox="1"/>
          <p:nvPr/>
        </p:nvSpPr>
        <p:spPr>
          <a:xfrm>
            <a:off x="677334" y="1622581"/>
            <a:ext cx="9316671" cy="2646878"/>
          </a:xfrm>
          <a:prstGeom prst="rect">
            <a:avLst/>
          </a:prstGeom>
          <a:noFill/>
        </p:spPr>
        <p:txBody>
          <a:bodyPr wrap="square" rtlCol="0">
            <a:spAutoFit/>
          </a:bodyPr>
          <a:lstStyle/>
          <a:p>
            <a:r>
              <a:rPr lang="es-ES" b="1" dirty="0" smtClean="0">
                <a:sym typeface="Wingdings" panose="05000000000000000000" pitchFamily="2" charset="2"/>
              </a:rPr>
              <a:t>Una función es un conjunto de sentencias agrupadas en una pieza de código que posee cierta independencia</a:t>
            </a:r>
            <a:r>
              <a:rPr lang="es-ES" dirty="0" smtClean="0">
                <a:sym typeface="Wingdings" panose="05000000000000000000" pitchFamily="2" charset="2"/>
              </a:rPr>
              <a:t>  El objetivo principal es no repetir código!!</a:t>
            </a:r>
          </a:p>
          <a:p>
            <a:endParaRPr lang="es-ES" dirty="0" smtClean="0">
              <a:sym typeface="Wingdings" panose="05000000000000000000" pitchFamily="2" charset="2"/>
            </a:endParaRPr>
          </a:p>
          <a:p>
            <a:pPr marL="285750" indent="-285750">
              <a:buFont typeface="Wingdings" panose="05000000000000000000" pitchFamily="2" charset="2"/>
              <a:buChar char="v"/>
            </a:pPr>
            <a:r>
              <a:rPr lang="es-ES" dirty="0" smtClean="0">
                <a:sym typeface="Wingdings" panose="05000000000000000000" pitchFamily="2" charset="2"/>
              </a:rPr>
              <a:t>Sintaxis:</a:t>
            </a:r>
          </a:p>
          <a:p>
            <a:endParaRPr lang="es-ES" sz="1200" dirty="0" smtClean="0">
              <a:sym typeface="Wingdings" panose="05000000000000000000" pitchFamily="2" charset="2"/>
            </a:endParaRPr>
          </a:p>
          <a:p>
            <a:r>
              <a:rPr lang="es-ES" sz="1600" dirty="0">
                <a:sym typeface="Wingdings" panose="05000000000000000000" pitchFamily="2" charset="2"/>
              </a:rPr>
              <a:t> </a:t>
            </a:r>
            <a:endParaRPr lang="es-ES" sz="1600" dirty="0" smtClean="0">
              <a:sym typeface="Wingdings" panose="05000000000000000000" pitchFamily="2" charset="2"/>
            </a:endParaRPr>
          </a:p>
          <a:p>
            <a:endParaRPr lang="es-ES" sz="1600" dirty="0">
              <a:sym typeface="Wingdings" panose="05000000000000000000" pitchFamily="2" charset="2"/>
            </a:endParaRPr>
          </a:p>
          <a:p>
            <a:pPr marL="285750" indent="-285750">
              <a:buFont typeface="Wingdings" panose="05000000000000000000" pitchFamily="2" charset="2"/>
              <a:buChar char="à"/>
            </a:pPr>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dirty="0">
              <a:sym typeface="Wingdings" panose="05000000000000000000" pitchFamily="2" charset="2"/>
            </a:endParaRPr>
          </a:p>
        </p:txBody>
      </p:sp>
      <p:sp>
        <p:nvSpPr>
          <p:cNvPr id="3" name="2 Rectángulo"/>
          <p:cNvSpPr/>
          <p:nvPr/>
        </p:nvSpPr>
        <p:spPr>
          <a:xfrm>
            <a:off x="863598" y="4117949"/>
            <a:ext cx="8709609" cy="2308324"/>
          </a:xfrm>
          <a:prstGeom prst="rect">
            <a:avLst/>
          </a:prstGeom>
        </p:spPr>
        <p:txBody>
          <a:bodyPr wrap="square">
            <a:spAutoFit/>
          </a:bodyPr>
          <a:lstStyle/>
          <a:p>
            <a:pPr marL="285750" indent="-285750">
              <a:buFont typeface="Wingdings" panose="05000000000000000000" pitchFamily="2" charset="2"/>
              <a:buChar char="à"/>
            </a:pPr>
            <a:r>
              <a:rPr lang="es-ES" dirty="0" smtClean="0">
                <a:solidFill>
                  <a:srgbClr val="FF0000"/>
                </a:solidFill>
                <a:sym typeface="Wingdings" panose="05000000000000000000" pitchFamily="2" charset="2"/>
              </a:rPr>
              <a:t>Abrir script5.py</a:t>
            </a:r>
          </a:p>
          <a:p>
            <a:endParaRPr lang="es-ES" dirty="0" smtClean="0">
              <a:solidFill>
                <a:srgbClr val="FF0000"/>
              </a:solidFill>
              <a:sym typeface="Wingdings" panose="05000000000000000000" pitchFamily="2" charset="2"/>
            </a:endParaRPr>
          </a:p>
          <a:p>
            <a:endParaRPr lang="es-ES" dirty="0" smtClean="0">
              <a:solidFill>
                <a:srgbClr val="FF0000"/>
              </a:solidFill>
              <a:sym typeface="Wingdings" panose="05000000000000000000" pitchFamily="2" charset="2"/>
            </a:endParaRPr>
          </a:p>
          <a:p>
            <a:endParaRPr lang="es-ES" dirty="0" smtClean="0">
              <a:sym typeface="Wingdings" panose="05000000000000000000" pitchFamily="2" charset="2"/>
            </a:endParaRPr>
          </a:p>
          <a:p>
            <a:endParaRPr lang="es-ES" b="1" dirty="0">
              <a:solidFill>
                <a:schemeClr val="accent2"/>
              </a:solidFill>
              <a:sym typeface="Wingdings" panose="05000000000000000000" pitchFamily="2" charset="2"/>
            </a:endParaRPr>
          </a:p>
          <a:p>
            <a:endParaRPr lang="es-ES" b="1" dirty="0">
              <a:solidFill>
                <a:schemeClr val="accent2"/>
              </a:solidFill>
              <a:sym typeface="Wingdings" panose="05000000000000000000" pitchFamily="2" charset="2"/>
            </a:endParaRPr>
          </a:p>
          <a:p>
            <a:endParaRPr lang="es-ES" dirty="0">
              <a:solidFill>
                <a:srgbClr val="FF0000"/>
              </a:solidFill>
              <a:sym typeface="Wingdings" panose="05000000000000000000" pitchFamily="2" charset="2"/>
            </a:endParaRPr>
          </a:p>
          <a:p>
            <a:endParaRPr lang="es-ES" dirty="0">
              <a:sym typeface="Wingdings" panose="05000000000000000000" pitchFamily="2" charset="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098" y="2809743"/>
            <a:ext cx="3937001" cy="11891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http://aprendecpp.com/blog/wp-content/uploads/2011/04/funcion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0103" y="2839805"/>
            <a:ext cx="3478502" cy="2195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003218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Funciones en Python</a:t>
            </a:r>
            <a:endParaRPr lang="es-ES" dirty="0"/>
          </a:p>
        </p:txBody>
      </p:sp>
      <p:sp>
        <p:nvSpPr>
          <p:cNvPr id="3" name="2 Rectángulo"/>
          <p:cNvSpPr/>
          <p:nvPr/>
        </p:nvSpPr>
        <p:spPr>
          <a:xfrm>
            <a:off x="677335" y="1755908"/>
            <a:ext cx="6096000" cy="2031325"/>
          </a:xfrm>
          <a:prstGeom prst="rect">
            <a:avLst/>
          </a:prstGeom>
        </p:spPr>
        <p:txBody>
          <a:bodyPr>
            <a:spAutoFit/>
          </a:bodyPr>
          <a:lstStyle/>
          <a:p>
            <a:r>
              <a:rPr lang="es-ES" dirty="0" smtClean="0">
                <a:sym typeface="Wingdings" panose="05000000000000000000" pitchFamily="2" charset="2"/>
              </a:rPr>
              <a:t>Seguimos viendo la utilidad de las funciones:</a:t>
            </a:r>
          </a:p>
          <a:p>
            <a:endParaRPr lang="es-ES" dirty="0" smtClean="0">
              <a:sym typeface="Wingdings" panose="05000000000000000000" pitchFamily="2" charset="2"/>
            </a:endParaRPr>
          </a:p>
          <a:p>
            <a:endParaRPr lang="es-ES" dirty="0">
              <a:sym typeface="Wingdings" panose="05000000000000000000" pitchFamily="2" charset="2"/>
            </a:endParaRPr>
          </a:p>
          <a:p>
            <a:pPr marL="285750" indent="-285750">
              <a:buFont typeface="Wingdings" panose="05000000000000000000" pitchFamily="2" charset="2"/>
              <a:buChar char="à"/>
            </a:pPr>
            <a:r>
              <a:rPr lang="es-ES" dirty="0" smtClean="0">
                <a:solidFill>
                  <a:srgbClr val="FF0000"/>
                </a:solidFill>
                <a:sym typeface="Wingdings" panose="05000000000000000000" pitchFamily="2" charset="2"/>
              </a:rPr>
              <a:t>Abrir script6.py</a:t>
            </a:r>
            <a:endParaRPr lang="es-ES" dirty="0">
              <a:solidFill>
                <a:srgbClr val="FF0000"/>
              </a:solidFill>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pPr marL="285750" indent="-285750">
              <a:buFont typeface="Wingdings" panose="05000000000000000000" pitchFamily="2" charset="2"/>
              <a:buChar char="à"/>
            </a:pPr>
            <a:r>
              <a:rPr lang="es-ES" dirty="0" smtClean="0">
                <a:solidFill>
                  <a:srgbClr val="FF0000"/>
                </a:solidFill>
                <a:sym typeface="Wingdings" panose="05000000000000000000" pitchFamily="2" charset="2"/>
              </a:rPr>
              <a:t>Abrir script7.py</a:t>
            </a:r>
            <a:endParaRPr lang="es-ES" dirty="0">
              <a:solidFill>
                <a:srgbClr val="FF0000"/>
              </a:solidFill>
              <a:sym typeface="Wingdings" panose="05000000000000000000" pitchFamily="2" charset="2"/>
            </a:endParaRPr>
          </a:p>
        </p:txBody>
      </p:sp>
      <p:sp>
        <p:nvSpPr>
          <p:cNvPr id="4" name="3 CuadroTexto"/>
          <p:cNvSpPr txBox="1"/>
          <p:nvPr/>
        </p:nvSpPr>
        <p:spPr>
          <a:xfrm>
            <a:off x="1007331" y="5429538"/>
            <a:ext cx="7936675" cy="369332"/>
          </a:xfrm>
          <a:prstGeom prst="rect">
            <a:avLst/>
          </a:prstGeom>
          <a:noFill/>
        </p:spPr>
        <p:txBody>
          <a:bodyPr wrap="square" rtlCol="0">
            <a:spAutoFit/>
          </a:bodyPr>
          <a:lstStyle/>
          <a:p>
            <a:r>
              <a:rPr lang="es-ES" dirty="0" smtClean="0"/>
              <a:t>Podemos definir funciones con ciertas variables de entrada predefinidas.</a:t>
            </a:r>
            <a:endParaRPr lang="es-ES" dirty="0"/>
          </a:p>
        </p:txBody>
      </p:sp>
      <p:pic>
        <p:nvPicPr>
          <p:cNvPr id="5" name="Imagen 4"/>
          <p:cNvPicPr>
            <a:picLocks noChangeAspect="1"/>
          </p:cNvPicPr>
          <p:nvPr/>
        </p:nvPicPr>
        <p:blipFill>
          <a:blip r:embed="rId2"/>
          <a:stretch>
            <a:fillRect/>
          </a:stretch>
        </p:blipFill>
        <p:spPr>
          <a:xfrm>
            <a:off x="5521195" y="1669208"/>
            <a:ext cx="3295650" cy="3295650"/>
          </a:xfrm>
          <a:prstGeom prst="rect">
            <a:avLst/>
          </a:prstGeom>
          <a:ln>
            <a:noFill/>
          </a:ln>
          <a:effectLst>
            <a:softEdge rad="112500"/>
          </a:effectLst>
        </p:spPr>
      </p:pic>
    </p:spTree>
    <p:extLst>
      <p:ext uri="{BB962C8B-B14F-4D97-AF65-F5344CB8AC3E}">
        <p14:creationId xmlns:p14="http://schemas.microsoft.com/office/powerpoint/2010/main" val="401735675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Funciones en Python</a:t>
            </a:r>
            <a:endParaRPr lang="es-ES" dirty="0"/>
          </a:p>
        </p:txBody>
      </p:sp>
      <p:sp>
        <p:nvSpPr>
          <p:cNvPr id="8" name="CuadroTexto 7"/>
          <p:cNvSpPr txBox="1"/>
          <p:nvPr/>
        </p:nvSpPr>
        <p:spPr>
          <a:xfrm>
            <a:off x="677335" y="1670251"/>
            <a:ext cx="9316671" cy="1631216"/>
          </a:xfrm>
          <a:prstGeom prst="rect">
            <a:avLst/>
          </a:prstGeom>
          <a:noFill/>
        </p:spPr>
        <p:txBody>
          <a:bodyPr wrap="square" rtlCol="0">
            <a:spAutoFit/>
          </a:bodyPr>
          <a:lstStyle/>
          <a:p>
            <a:r>
              <a:rPr lang="es-ES" dirty="0" smtClean="0">
                <a:sym typeface="Wingdings" panose="05000000000000000000" pitchFamily="2" charset="2"/>
              </a:rPr>
              <a:t>Podemos asignar una función a una variable en Python</a:t>
            </a:r>
            <a:endParaRPr lang="es-ES" sz="1200" dirty="0" smtClean="0">
              <a:sym typeface="Wingdings" panose="05000000000000000000" pitchFamily="2" charset="2"/>
            </a:endParaRPr>
          </a:p>
          <a:p>
            <a:r>
              <a:rPr lang="es-ES" sz="1600" dirty="0">
                <a:sym typeface="Wingdings" panose="05000000000000000000" pitchFamily="2" charset="2"/>
              </a:rPr>
              <a:t> </a:t>
            </a:r>
            <a:endParaRPr lang="es-ES" sz="1600" dirty="0" smtClean="0">
              <a:sym typeface="Wingdings" panose="05000000000000000000" pitchFamily="2" charset="2"/>
            </a:endParaRPr>
          </a:p>
          <a:p>
            <a:endParaRPr lang="es-ES" sz="1600" dirty="0">
              <a:sym typeface="Wingdings" panose="05000000000000000000" pitchFamily="2" charset="2"/>
            </a:endParaRPr>
          </a:p>
          <a:p>
            <a:pPr marL="285750" indent="-285750">
              <a:buFont typeface="Wingdings" panose="05000000000000000000" pitchFamily="2" charset="2"/>
              <a:buChar char="à"/>
            </a:pPr>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dirty="0">
              <a:sym typeface="Wingdings" panose="05000000000000000000" pitchFamily="2" charset="2"/>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4284" y="2479585"/>
            <a:ext cx="2656938" cy="14339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677335" y="4826833"/>
            <a:ext cx="6643678" cy="369332"/>
          </a:xfrm>
          <a:prstGeom prst="rect">
            <a:avLst/>
          </a:prstGeom>
          <a:noFill/>
        </p:spPr>
        <p:txBody>
          <a:bodyPr wrap="none" rtlCol="0">
            <a:spAutoFit/>
          </a:bodyPr>
          <a:lstStyle/>
          <a:p>
            <a:r>
              <a:rPr lang="es-ES" b="1" dirty="0" smtClean="0">
                <a:solidFill>
                  <a:srgbClr val="FF0000"/>
                </a:solidFill>
              </a:rPr>
              <a:t>NO OLVIDAR</a:t>
            </a:r>
            <a:r>
              <a:rPr lang="es-ES" dirty="0" smtClean="0">
                <a:solidFill>
                  <a:srgbClr val="FF0000"/>
                </a:solidFill>
              </a:rPr>
              <a:t>: Las funciones en Python son también objetos!!!!</a:t>
            </a:r>
            <a:endParaRPr lang="es-ES" b="1" dirty="0">
              <a:solidFill>
                <a:srgbClr val="FF0000"/>
              </a:solidFill>
            </a:endParaRPr>
          </a:p>
        </p:txBody>
      </p:sp>
    </p:spTree>
    <p:extLst>
      <p:ext uri="{BB962C8B-B14F-4D97-AF65-F5344CB8AC3E}">
        <p14:creationId xmlns:p14="http://schemas.microsoft.com/office/powerpoint/2010/main" val="152381504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431802"/>
            <a:ext cx="8596668" cy="755561"/>
          </a:xfrm>
        </p:spPr>
        <p:txBody>
          <a:bodyPr/>
          <a:lstStyle/>
          <a:p>
            <a:r>
              <a:rPr lang="es-ES" dirty="0" smtClean="0"/>
              <a:t>Funciones “</a:t>
            </a:r>
            <a:r>
              <a:rPr lang="es-ES" dirty="0" err="1" smtClean="0"/>
              <a:t>Built</a:t>
            </a:r>
            <a:r>
              <a:rPr lang="es-ES" dirty="0" smtClean="0"/>
              <a:t>-In” en Python</a:t>
            </a:r>
            <a:endParaRPr lang="es-ES" dirty="0"/>
          </a:p>
        </p:txBody>
      </p:sp>
      <p:sp>
        <p:nvSpPr>
          <p:cNvPr id="8" name="CuadroTexto 7"/>
          <p:cNvSpPr txBox="1"/>
          <p:nvPr/>
        </p:nvSpPr>
        <p:spPr>
          <a:xfrm>
            <a:off x="677333" y="1352313"/>
            <a:ext cx="9316671" cy="5386090"/>
          </a:xfrm>
          <a:prstGeom prst="rect">
            <a:avLst/>
          </a:prstGeom>
          <a:noFill/>
        </p:spPr>
        <p:txBody>
          <a:bodyPr wrap="square" rtlCol="0">
            <a:spAutoFit/>
          </a:bodyPr>
          <a:lstStyle/>
          <a:p>
            <a:r>
              <a:rPr lang="es-ES" b="1" dirty="0" smtClean="0">
                <a:sym typeface="Wingdings" panose="05000000000000000000" pitchFamily="2" charset="2"/>
              </a:rPr>
              <a:t>Funciones que siempre tenemos accesibles, vienen con el interprete de Python, el interprete las identifica y las pone en color verde </a:t>
            </a:r>
            <a:r>
              <a:rPr lang="es-ES" dirty="0" smtClean="0">
                <a:sym typeface="Wingdings" panose="05000000000000000000" pitchFamily="2" charset="2"/>
              </a:rPr>
              <a:t> No tenemos que “importar” ningún módulo ni paquete</a:t>
            </a:r>
          </a:p>
          <a:p>
            <a:endParaRPr lang="es-ES" sz="1600" dirty="0">
              <a:sym typeface="Wingdings" panose="05000000000000000000" pitchFamily="2" charset="2"/>
            </a:endParaRPr>
          </a:p>
          <a:p>
            <a:r>
              <a:rPr lang="es-ES" sz="1600" dirty="0" smtClean="0">
                <a:solidFill>
                  <a:srgbClr val="FF0000"/>
                </a:solidFill>
                <a:sym typeface="Wingdings" panose="05000000000000000000" pitchFamily="2" charset="2"/>
              </a:rPr>
              <a:t>Abrir script8.py</a:t>
            </a: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smtClean="0">
              <a:sym typeface="Wingdings" panose="05000000000000000000" pitchFamily="2" charset="2"/>
            </a:endParaRPr>
          </a:p>
          <a:p>
            <a:endParaRPr lang="es-ES" dirty="0">
              <a:sym typeface="Wingdings" panose="05000000000000000000" pitchFamily="2" charset="2"/>
            </a:endParaRPr>
          </a:p>
        </p:txBody>
      </p:sp>
      <p:pic>
        <p:nvPicPr>
          <p:cNvPr id="3" name="Imagen 2"/>
          <p:cNvPicPr>
            <a:picLocks noChangeAspect="1"/>
          </p:cNvPicPr>
          <p:nvPr/>
        </p:nvPicPr>
        <p:blipFill>
          <a:blip r:embed="rId2"/>
          <a:stretch>
            <a:fillRect/>
          </a:stretch>
        </p:blipFill>
        <p:spPr>
          <a:xfrm>
            <a:off x="1616157" y="2773425"/>
            <a:ext cx="7439025" cy="4019550"/>
          </a:xfrm>
          <a:prstGeom prst="rect">
            <a:avLst/>
          </a:prstGeom>
        </p:spPr>
      </p:pic>
    </p:spTree>
    <p:extLst>
      <p:ext uri="{BB962C8B-B14F-4D97-AF65-F5344CB8AC3E}">
        <p14:creationId xmlns:p14="http://schemas.microsoft.com/office/powerpoint/2010/main" val="39588445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431802"/>
            <a:ext cx="8596668" cy="755561"/>
          </a:xfrm>
        </p:spPr>
        <p:txBody>
          <a:bodyPr/>
          <a:lstStyle/>
          <a:p>
            <a:r>
              <a:rPr lang="es-ES" dirty="0" smtClean="0"/>
              <a:t>Constantes “</a:t>
            </a:r>
            <a:r>
              <a:rPr lang="es-ES" dirty="0" err="1" smtClean="0"/>
              <a:t>Built</a:t>
            </a:r>
            <a:r>
              <a:rPr lang="es-ES" dirty="0" smtClean="0"/>
              <a:t>-In” en Python</a:t>
            </a:r>
            <a:endParaRPr lang="es-ES" dirty="0"/>
          </a:p>
        </p:txBody>
      </p:sp>
      <p:sp>
        <p:nvSpPr>
          <p:cNvPr id="8" name="CuadroTexto 7"/>
          <p:cNvSpPr txBox="1"/>
          <p:nvPr/>
        </p:nvSpPr>
        <p:spPr>
          <a:xfrm>
            <a:off x="499533" y="1294641"/>
            <a:ext cx="9316671" cy="4339650"/>
          </a:xfrm>
          <a:prstGeom prst="rect">
            <a:avLst/>
          </a:prstGeom>
          <a:noFill/>
        </p:spPr>
        <p:txBody>
          <a:bodyPr wrap="square" rtlCol="0">
            <a:spAutoFit/>
          </a:bodyPr>
          <a:lstStyle/>
          <a:p>
            <a:r>
              <a:rPr lang="es-ES" dirty="0" smtClean="0">
                <a:sym typeface="Wingdings" panose="05000000000000000000" pitchFamily="2" charset="2"/>
              </a:rPr>
              <a:t>Algunas constantes que podemos utilizar en Python (por defecto las tenemos)</a:t>
            </a:r>
            <a:endParaRPr lang="es-ES" sz="1600" dirty="0">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smtClean="0">
              <a:sym typeface="Wingdings" panose="05000000000000000000" pitchFamily="2" charset="2"/>
            </a:endParaRPr>
          </a:p>
          <a:p>
            <a:endParaRPr lang="es-ES" dirty="0">
              <a:sym typeface="Wingdings" panose="05000000000000000000" pitchFamily="2" charset="2"/>
            </a:endParaRPr>
          </a:p>
        </p:txBody>
      </p:sp>
      <p:sp>
        <p:nvSpPr>
          <p:cNvPr id="10" name="Rectángulo 6"/>
          <p:cNvSpPr/>
          <p:nvPr/>
        </p:nvSpPr>
        <p:spPr>
          <a:xfrm>
            <a:off x="347134" y="1773738"/>
            <a:ext cx="6662080" cy="2169825"/>
          </a:xfrm>
          <a:prstGeom prst="rect">
            <a:avLst/>
          </a:prstGeom>
        </p:spPr>
        <p:txBody>
          <a:bodyPr wrap="none">
            <a:spAutoFit/>
          </a:bodyPr>
          <a:lstStyle/>
          <a:p>
            <a:pPr marL="285750" indent="-285750">
              <a:lnSpc>
                <a:spcPct val="150000"/>
              </a:lnSpc>
              <a:buFont typeface="Wingdings" panose="05000000000000000000" pitchFamily="2" charset="2"/>
              <a:buChar char="Ø"/>
            </a:pPr>
            <a:r>
              <a:rPr lang="es-ES" b="1" dirty="0" smtClean="0"/>
              <a:t>False </a:t>
            </a:r>
            <a:r>
              <a:rPr lang="es-ES" b="1" dirty="0" smtClean="0">
                <a:sym typeface="Wingdings" panose="05000000000000000000" pitchFamily="2" charset="2"/>
              </a:rPr>
              <a:t></a:t>
            </a:r>
            <a:r>
              <a:rPr lang="es-ES" dirty="0" smtClean="0"/>
              <a:t> Valor falso para variables booleanas.</a:t>
            </a:r>
          </a:p>
          <a:p>
            <a:pPr marL="285750" indent="-285750">
              <a:lnSpc>
                <a:spcPct val="150000"/>
              </a:lnSpc>
              <a:buFont typeface="Wingdings" panose="05000000000000000000" pitchFamily="2" charset="2"/>
              <a:buChar char="Ø"/>
            </a:pPr>
            <a:r>
              <a:rPr lang="es-ES" b="1" dirty="0" smtClean="0"/>
              <a:t>True </a:t>
            </a:r>
            <a:r>
              <a:rPr lang="es-ES" b="1" dirty="0" smtClean="0">
                <a:sym typeface="Wingdings" panose="05000000000000000000" pitchFamily="2" charset="2"/>
              </a:rPr>
              <a:t></a:t>
            </a:r>
            <a:r>
              <a:rPr lang="es-ES" dirty="0" smtClean="0"/>
              <a:t> Valor verdadero para variables booleanas.</a:t>
            </a:r>
          </a:p>
          <a:p>
            <a:pPr marL="285750" indent="-285750">
              <a:lnSpc>
                <a:spcPct val="150000"/>
              </a:lnSpc>
              <a:buFont typeface="Wingdings" panose="05000000000000000000" pitchFamily="2" charset="2"/>
              <a:buChar char="Ø"/>
            </a:pPr>
            <a:r>
              <a:rPr lang="es-ES" b="1" dirty="0" err="1" smtClean="0"/>
              <a:t>None</a:t>
            </a:r>
            <a:r>
              <a:rPr lang="es-ES" dirty="0"/>
              <a:t> </a:t>
            </a:r>
            <a:r>
              <a:rPr lang="es-ES" dirty="0" smtClean="0">
                <a:sym typeface="Wingdings" panose="05000000000000000000" pitchFamily="2" charset="2"/>
              </a:rPr>
              <a:t></a:t>
            </a:r>
            <a:r>
              <a:rPr lang="es-ES" dirty="0" smtClean="0"/>
              <a:t> Se utiliza para representar la ausencia de un valor.</a:t>
            </a:r>
            <a:endParaRPr lang="es-ES" dirty="0"/>
          </a:p>
          <a:p>
            <a:endParaRPr lang="es-ES" dirty="0" smtClean="0"/>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066" y="3209353"/>
            <a:ext cx="4651353" cy="3498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4090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9" y="549640"/>
            <a:ext cx="8596668" cy="755561"/>
          </a:xfrm>
        </p:spPr>
        <p:txBody>
          <a:bodyPr/>
          <a:lstStyle/>
          <a:p>
            <a:r>
              <a:rPr lang="es-ES" dirty="0" smtClean="0"/>
              <a:t>Introducción a Python</a:t>
            </a:r>
            <a:endParaRPr lang="es-ES" dirty="0"/>
          </a:p>
        </p:txBody>
      </p:sp>
      <p:sp>
        <p:nvSpPr>
          <p:cNvPr id="7" name="Rectángulo 6"/>
          <p:cNvSpPr/>
          <p:nvPr/>
        </p:nvSpPr>
        <p:spPr>
          <a:xfrm>
            <a:off x="677335" y="1455101"/>
            <a:ext cx="8146974" cy="369332"/>
          </a:xfrm>
          <a:prstGeom prst="rect">
            <a:avLst/>
          </a:prstGeom>
        </p:spPr>
        <p:txBody>
          <a:bodyPr wrap="none">
            <a:spAutoFit/>
          </a:bodyPr>
          <a:lstStyle/>
          <a:p>
            <a:r>
              <a:rPr lang="es-ES" b="1" u="sng" dirty="0" smtClean="0"/>
              <a:t>Índice PYPL: </a:t>
            </a:r>
            <a:r>
              <a:rPr lang="es-ES" b="1" u="sng" dirty="0" err="1" smtClean="0">
                <a:solidFill>
                  <a:srgbClr val="FF0000"/>
                </a:solidFill>
              </a:rPr>
              <a:t>Popularity</a:t>
            </a:r>
            <a:r>
              <a:rPr lang="es-ES" b="1" u="sng" dirty="0" smtClean="0">
                <a:solidFill>
                  <a:srgbClr val="FF0000"/>
                </a:solidFill>
              </a:rPr>
              <a:t> of </a:t>
            </a:r>
            <a:r>
              <a:rPr lang="es-ES" b="1" u="sng" dirty="0" err="1" smtClean="0">
                <a:solidFill>
                  <a:srgbClr val="FF0000"/>
                </a:solidFill>
              </a:rPr>
              <a:t>Programming</a:t>
            </a:r>
            <a:r>
              <a:rPr lang="es-ES" b="1" u="sng" dirty="0" smtClean="0">
                <a:solidFill>
                  <a:srgbClr val="FF0000"/>
                </a:solidFill>
              </a:rPr>
              <a:t> </a:t>
            </a:r>
            <a:r>
              <a:rPr lang="es-ES" b="1" u="sng" dirty="0" err="1" smtClean="0">
                <a:solidFill>
                  <a:srgbClr val="FF0000"/>
                </a:solidFill>
              </a:rPr>
              <a:t>Language</a:t>
            </a:r>
            <a:r>
              <a:rPr lang="es-ES" b="1" u="sng" dirty="0" smtClean="0">
                <a:solidFill>
                  <a:srgbClr val="FF0000"/>
                </a:solidFill>
              </a:rPr>
              <a:t>  (</a:t>
            </a:r>
            <a:r>
              <a:rPr lang="es-ES" b="1" dirty="0" smtClean="0">
                <a:solidFill>
                  <a:srgbClr val="FF0000"/>
                </a:solidFill>
              </a:rPr>
              <a:t>Búsquedas en Google)</a:t>
            </a:r>
            <a:endParaRPr lang="es-ES" b="1" dirty="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559" y="2007133"/>
            <a:ext cx="4379028" cy="4700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1918" y="2323474"/>
            <a:ext cx="4186669" cy="4195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Flecha derecha"/>
          <p:cNvSpPr/>
          <p:nvPr/>
        </p:nvSpPr>
        <p:spPr>
          <a:xfrm>
            <a:off x="5336499" y="4032354"/>
            <a:ext cx="914400" cy="659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967653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Funciones lambda </a:t>
            </a:r>
            <a:r>
              <a:rPr lang="es-ES" dirty="0" smtClean="0">
                <a:sym typeface="Wingdings" panose="05000000000000000000" pitchFamily="2" charset="2"/>
              </a:rPr>
              <a:t>en Python</a:t>
            </a:r>
            <a:endParaRPr lang="es-ES" dirty="0"/>
          </a:p>
        </p:txBody>
      </p:sp>
      <p:sp>
        <p:nvSpPr>
          <p:cNvPr id="8" name="CuadroTexto 7"/>
          <p:cNvSpPr txBox="1"/>
          <p:nvPr/>
        </p:nvSpPr>
        <p:spPr>
          <a:xfrm>
            <a:off x="677335" y="1449260"/>
            <a:ext cx="9316671" cy="4585871"/>
          </a:xfrm>
          <a:prstGeom prst="rect">
            <a:avLst/>
          </a:prstGeom>
          <a:noFill/>
        </p:spPr>
        <p:txBody>
          <a:bodyPr wrap="square" rtlCol="0">
            <a:spAutoFit/>
          </a:bodyPr>
          <a:lstStyle/>
          <a:p>
            <a:r>
              <a:rPr lang="es-ES" dirty="0" smtClean="0">
                <a:sym typeface="Wingdings" panose="05000000000000000000" pitchFamily="2" charset="2"/>
              </a:rPr>
              <a:t>Funciones en línea  Se define la función en una línea de la siguiente forma:</a:t>
            </a:r>
          </a:p>
          <a:p>
            <a:endParaRPr lang="es-ES" sz="1600" dirty="0" smtClean="0">
              <a:sym typeface="Wingdings" panose="05000000000000000000" pitchFamily="2" charset="2"/>
            </a:endParaRPr>
          </a:p>
          <a:p>
            <a:r>
              <a:rPr lang="es-ES" sz="1600" dirty="0" smtClean="0">
                <a:sym typeface="Wingdings" panose="05000000000000000000" pitchFamily="2" charset="2"/>
              </a:rPr>
              <a:t>Lambda &lt;parámetro&gt;: expresión</a:t>
            </a:r>
          </a:p>
          <a:p>
            <a:endParaRPr lang="es-ES" sz="1600" dirty="0">
              <a:sym typeface="Wingdings" panose="05000000000000000000" pitchFamily="2" charset="2"/>
            </a:endParaRPr>
          </a:p>
          <a:p>
            <a:pPr marL="285750" indent="-285750">
              <a:buFont typeface="Wingdings" panose="05000000000000000000" pitchFamily="2" charset="2"/>
              <a:buChar char="à"/>
            </a:pPr>
            <a:r>
              <a:rPr lang="es-ES" sz="1600" dirty="0" smtClean="0">
                <a:solidFill>
                  <a:srgbClr val="FF0000"/>
                </a:solidFill>
                <a:sym typeface="Wingdings" panose="05000000000000000000" pitchFamily="2" charset="2"/>
              </a:rPr>
              <a:t>ABRIR script9.py</a:t>
            </a:r>
          </a:p>
          <a:p>
            <a:endParaRPr lang="es-ES" sz="1600" dirty="0">
              <a:solidFill>
                <a:srgbClr val="FF0000"/>
              </a:solidFill>
              <a:sym typeface="Wingdings" panose="05000000000000000000" pitchFamily="2" charset="2"/>
            </a:endParaRPr>
          </a:p>
          <a:p>
            <a:r>
              <a:rPr lang="es-ES" sz="1600" b="1" u="sng" dirty="0" smtClean="0"/>
              <a:t>Módulo de funciones matemáticas:</a:t>
            </a:r>
          </a:p>
          <a:p>
            <a:endParaRPr lang="es-ES" sz="1600" dirty="0"/>
          </a:p>
          <a:p>
            <a:r>
              <a:rPr lang="es-ES" sz="1600" dirty="0">
                <a:hlinkClick r:id="rId2"/>
              </a:rPr>
              <a:t>https://</a:t>
            </a:r>
            <a:r>
              <a:rPr lang="es-ES" sz="1600" dirty="0" smtClean="0">
                <a:hlinkClick r:id="rId2"/>
              </a:rPr>
              <a:t>docs.python.org/2/library/math.html</a:t>
            </a:r>
            <a:endParaRPr lang="es-ES" sz="1600" dirty="0" smtClean="0"/>
          </a:p>
          <a:p>
            <a:endParaRPr lang="es-ES" sz="1600" dirty="0"/>
          </a:p>
          <a:p>
            <a:endParaRPr lang="es-ES" sz="2400" b="1" dirty="0" smtClean="0">
              <a:solidFill>
                <a:schemeClr val="accent2"/>
              </a:solidFill>
              <a:sym typeface="Wingdings" panose="05000000000000000000" pitchFamily="2" charset="2"/>
            </a:endParaRPr>
          </a:p>
          <a:p>
            <a:endParaRPr lang="es-ES" sz="2400" b="1" dirty="0">
              <a:solidFill>
                <a:schemeClr val="accent2"/>
              </a:solidFill>
              <a:sym typeface="Wingdings" panose="05000000000000000000" pitchFamily="2" charset="2"/>
            </a:endParaRPr>
          </a:p>
          <a:p>
            <a:endParaRPr lang="es-ES" sz="1600" dirty="0">
              <a:sym typeface="Wingdings" panose="05000000000000000000" pitchFamily="2" charset="2"/>
            </a:endParaRPr>
          </a:p>
          <a:p>
            <a:endParaRPr lang="es-ES" sz="1600" b="1" u="sng" dirty="0"/>
          </a:p>
          <a:p>
            <a:endParaRPr lang="es-ES" sz="1600" dirty="0" smtClean="0">
              <a:sym typeface="Wingdings" panose="05000000000000000000" pitchFamily="2" charset="2"/>
            </a:endParaRPr>
          </a:p>
          <a:p>
            <a:endParaRPr lang="es-ES" sz="1600" dirty="0" smtClean="0">
              <a:sym typeface="Wingdings" panose="05000000000000000000" pitchFamily="2" charset="2"/>
            </a:endParaRPr>
          </a:p>
          <a:p>
            <a:endParaRPr lang="es-ES" dirty="0">
              <a:sym typeface="Wingdings" panose="05000000000000000000" pitchFamily="2" charset="2"/>
            </a:endParaRPr>
          </a:p>
        </p:txBody>
      </p:sp>
      <p:pic>
        <p:nvPicPr>
          <p:cNvPr id="1026" name="Picture 2" descr="http://1.bp.blogspot.com/-gF-Et9p9_Sk/UVqMQzQou2I/AAAAAAAAAw0/73ZPMlNRv4w/s1600/lambd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2131" y="2112931"/>
            <a:ext cx="3571875" cy="3571875"/>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593360" y="4081887"/>
            <a:ext cx="4982582" cy="369332"/>
          </a:xfrm>
          <a:prstGeom prst="rect">
            <a:avLst/>
          </a:prstGeom>
          <a:noFill/>
        </p:spPr>
        <p:txBody>
          <a:bodyPr wrap="none" rtlCol="0">
            <a:spAutoFit/>
          </a:bodyPr>
          <a:lstStyle/>
          <a:p>
            <a:r>
              <a:rPr lang="es-ES" dirty="0" smtClean="0">
                <a:solidFill>
                  <a:schemeClr val="accent1">
                    <a:lumMod val="75000"/>
                  </a:schemeClr>
                </a:solidFill>
              </a:rPr>
              <a:t>También se conocen como funciones anónimas</a:t>
            </a:r>
            <a:endParaRPr lang="es-ES" dirty="0">
              <a:solidFill>
                <a:schemeClr val="accent1">
                  <a:lumMod val="75000"/>
                </a:schemeClr>
              </a:solidFill>
            </a:endParaRPr>
          </a:p>
        </p:txBody>
      </p:sp>
    </p:spTree>
    <p:extLst>
      <p:ext uri="{BB962C8B-B14F-4D97-AF65-F5344CB8AC3E}">
        <p14:creationId xmlns:p14="http://schemas.microsoft.com/office/powerpoint/2010/main" val="106636549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Variables globales vs Variables locales </a:t>
            </a:r>
            <a:endParaRPr lang="es-ES" dirty="0"/>
          </a:p>
        </p:txBody>
      </p:sp>
      <p:sp>
        <p:nvSpPr>
          <p:cNvPr id="8" name="CuadroTexto 7"/>
          <p:cNvSpPr txBox="1"/>
          <p:nvPr/>
        </p:nvSpPr>
        <p:spPr>
          <a:xfrm>
            <a:off x="677335" y="1622165"/>
            <a:ext cx="9316671" cy="3754874"/>
          </a:xfrm>
          <a:prstGeom prst="rect">
            <a:avLst/>
          </a:prstGeom>
          <a:noFill/>
        </p:spPr>
        <p:txBody>
          <a:bodyPr wrap="square" rtlCol="0">
            <a:spAutoFit/>
          </a:bodyPr>
          <a:lstStyle/>
          <a:p>
            <a:r>
              <a:rPr lang="es-ES" b="1" i="1" dirty="0" smtClean="0">
                <a:sym typeface="Wingdings" panose="05000000000000000000" pitchFamily="2" charset="2"/>
              </a:rPr>
              <a:t>Las variables que creamos en las funciones son variables locales</a:t>
            </a:r>
            <a:r>
              <a:rPr lang="es-ES" dirty="0" smtClean="0">
                <a:sym typeface="Wingdings" panose="05000000000000000000" pitchFamily="2" charset="2"/>
              </a:rPr>
              <a:t>.</a:t>
            </a:r>
          </a:p>
          <a:p>
            <a:endParaRPr lang="es-ES" dirty="0">
              <a:sym typeface="Wingdings" panose="05000000000000000000" pitchFamily="2" charset="2"/>
            </a:endParaRPr>
          </a:p>
          <a:p>
            <a:r>
              <a:rPr lang="es-ES" dirty="0" smtClean="0">
                <a:sym typeface="Wingdings" panose="05000000000000000000" pitchFamily="2" charset="2"/>
              </a:rPr>
              <a:t>Las variables que definimos fuera de las funciones son variables globales. Si queremos modificar su contenido debemos utilizar “global”. (Recordar que las listas van aparte).</a:t>
            </a:r>
          </a:p>
          <a:p>
            <a:endParaRPr lang="es-ES" dirty="0">
              <a:sym typeface="Wingdings" panose="05000000000000000000" pitchFamily="2" charset="2"/>
            </a:endParaRPr>
          </a:p>
          <a:p>
            <a:r>
              <a:rPr lang="es-ES" dirty="0" smtClean="0">
                <a:solidFill>
                  <a:srgbClr val="FF0000"/>
                </a:solidFill>
                <a:sym typeface="Wingdings" panose="05000000000000000000" pitchFamily="2" charset="2"/>
              </a:rPr>
              <a:t> </a:t>
            </a:r>
            <a:r>
              <a:rPr lang="es-ES" sz="1600" dirty="0" smtClean="0">
                <a:solidFill>
                  <a:srgbClr val="FF0000"/>
                </a:solidFill>
                <a:sym typeface="Wingdings" panose="05000000000000000000" pitchFamily="2" charset="2"/>
              </a:rPr>
              <a:t>Abrir script10.py </a:t>
            </a:r>
          </a:p>
          <a:p>
            <a:endParaRPr lang="es-ES" sz="1600" dirty="0" smtClean="0">
              <a:sym typeface="Wingdings" panose="05000000000000000000" pitchFamily="2" charset="2"/>
            </a:endParaRPr>
          </a:p>
          <a:p>
            <a:endParaRPr lang="es-ES" sz="1600" dirty="0">
              <a:sym typeface="Wingdings" panose="05000000000000000000" pitchFamily="2" charset="2"/>
            </a:endParaRPr>
          </a:p>
          <a:p>
            <a:r>
              <a:rPr lang="es-ES" sz="1600" dirty="0" smtClean="0">
                <a:sym typeface="Wingdings" panose="05000000000000000000" pitchFamily="2" charset="2"/>
              </a:rPr>
              <a:t>More </a:t>
            </a:r>
            <a:r>
              <a:rPr lang="es-ES" sz="1600" dirty="0" err="1" smtClean="0">
                <a:sym typeface="Wingdings" panose="05000000000000000000" pitchFamily="2" charset="2"/>
              </a:rPr>
              <a:t>info</a:t>
            </a:r>
            <a:r>
              <a:rPr lang="es-ES" sz="1600" dirty="0" smtClean="0">
                <a:sym typeface="Wingdings" panose="05000000000000000000" pitchFamily="2" charset="2"/>
              </a:rPr>
              <a:t>:</a:t>
            </a:r>
          </a:p>
          <a:p>
            <a:endParaRPr lang="es-ES" sz="1600" dirty="0">
              <a:sym typeface="Wingdings" panose="05000000000000000000" pitchFamily="2" charset="2"/>
            </a:endParaRPr>
          </a:p>
          <a:p>
            <a:r>
              <a:rPr lang="es-ES" sz="1600" dirty="0">
                <a:sym typeface="Wingdings" panose="05000000000000000000" pitchFamily="2" charset="2"/>
                <a:hlinkClick r:id="rId2"/>
              </a:rPr>
              <a:t>http://</a:t>
            </a:r>
            <a:r>
              <a:rPr lang="es-ES" sz="1600" dirty="0" smtClean="0">
                <a:sym typeface="Wingdings" panose="05000000000000000000" pitchFamily="2" charset="2"/>
                <a:hlinkClick r:id="rId2"/>
              </a:rPr>
              <a:t>www.python-course.eu/global_vs_local_variables.php</a:t>
            </a:r>
            <a:endParaRPr lang="es-ES" sz="1600" dirty="0" smtClean="0">
              <a:sym typeface="Wingdings" panose="05000000000000000000" pitchFamily="2" charset="2"/>
            </a:endParaRPr>
          </a:p>
          <a:p>
            <a:endParaRPr lang="es-ES" sz="1600" dirty="0" smtClean="0">
              <a:sym typeface="Wingdings" panose="05000000000000000000" pitchFamily="2" charset="2"/>
            </a:endParaRPr>
          </a:p>
          <a:p>
            <a:endParaRPr lang="es-ES" sz="1600" dirty="0" smtClean="0">
              <a:sym typeface="Wingdings" panose="05000000000000000000" pitchFamily="2" charset="2"/>
            </a:endParaRPr>
          </a:p>
          <a:p>
            <a:endParaRPr lang="es-ES" dirty="0">
              <a:sym typeface="Wingdings" panose="05000000000000000000" pitchFamily="2" charset="2"/>
            </a:endParaRPr>
          </a:p>
        </p:txBody>
      </p:sp>
    </p:spTree>
    <p:extLst>
      <p:ext uri="{BB962C8B-B14F-4D97-AF65-F5344CB8AC3E}">
        <p14:creationId xmlns:p14="http://schemas.microsoft.com/office/powerpoint/2010/main" val="260543910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444502"/>
            <a:ext cx="8596668" cy="755561"/>
          </a:xfrm>
        </p:spPr>
        <p:txBody>
          <a:bodyPr>
            <a:normAutofit fontScale="90000"/>
          </a:bodyPr>
          <a:lstStyle/>
          <a:p>
            <a:r>
              <a:rPr lang="es-ES" dirty="0" smtClean="0"/>
              <a:t>Aunque soy un gran programador … A veces me equivoco </a:t>
            </a:r>
            <a:r>
              <a:rPr lang="es-ES" dirty="0" smtClean="0">
                <a:sym typeface="Wingdings" panose="05000000000000000000" pitchFamily="2" charset="2"/>
              </a:rPr>
              <a:t> </a:t>
            </a:r>
            <a:endParaRPr lang="es-ES" dirty="0"/>
          </a:p>
        </p:txBody>
      </p:sp>
      <p:sp>
        <p:nvSpPr>
          <p:cNvPr id="4" name="3 CuadroTexto"/>
          <p:cNvSpPr txBox="1"/>
          <p:nvPr/>
        </p:nvSpPr>
        <p:spPr>
          <a:xfrm>
            <a:off x="433924" y="1921368"/>
            <a:ext cx="5067466" cy="369332"/>
          </a:xfrm>
          <a:prstGeom prst="rect">
            <a:avLst/>
          </a:prstGeom>
          <a:noFill/>
        </p:spPr>
        <p:txBody>
          <a:bodyPr wrap="square" rtlCol="0">
            <a:spAutoFit/>
          </a:bodyPr>
          <a:lstStyle/>
          <a:p>
            <a:r>
              <a:rPr lang="es-ES" b="1" dirty="0" smtClean="0"/>
              <a:t>Depurar código siempre es algo esencial.</a:t>
            </a:r>
          </a:p>
        </p:txBody>
      </p:sp>
      <p:pic>
        <p:nvPicPr>
          <p:cNvPr id="4098" name="Picture 2" descr="Image result for debugg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426" y="2747901"/>
            <a:ext cx="6073735" cy="3360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6309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444502"/>
            <a:ext cx="8596668" cy="755561"/>
          </a:xfrm>
        </p:spPr>
        <p:txBody>
          <a:bodyPr/>
          <a:lstStyle/>
          <a:p>
            <a:r>
              <a:rPr lang="es-ES" dirty="0" smtClean="0"/>
              <a:t>Depurar código en Python -- Spider </a:t>
            </a:r>
            <a:endParaRPr lang="es-ES" dirty="0"/>
          </a:p>
        </p:txBody>
      </p:sp>
      <p:sp>
        <p:nvSpPr>
          <p:cNvPr id="8" name="CuadroTexto 7"/>
          <p:cNvSpPr txBox="1"/>
          <p:nvPr/>
        </p:nvSpPr>
        <p:spPr>
          <a:xfrm>
            <a:off x="677335" y="1317365"/>
            <a:ext cx="9316671" cy="2800767"/>
          </a:xfrm>
          <a:prstGeom prst="rect">
            <a:avLst/>
          </a:prstGeom>
          <a:noFill/>
        </p:spPr>
        <p:txBody>
          <a:bodyPr wrap="square" rtlCol="0">
            <a:spAutoFit/>
          </a:bodyPr>
          <a:lstStyle/>
          <a:p>
            <a:r>
              <a:rPr lang="es-ES" dirty="0" smtClean="0">
                <a:sym typeface="Wingdings" panose="05000000000000000000" pitchFamily="2" charset="2"/>
              </a:rPr>
              <a:t>Spider utiliza el depurador de Python (</a:t>
            </a:r>
            <a:r>
              <a:rPr lang="es-ES" dirty="0" err="1" smtClean="0">
                <a:sym typeface="Wingdings" panose="05000000000000000000" pitchFamily="2" charset="2"/>
              </a:rPr>
              <a:t>ipdb</a:t>
            </a:r>
            <a:r>
              <a:rPr lang="es-ES" dirty="0" smtClean="0">
                <a:sym typeface="Wingdings" panose="05000000000000000000" pitchFamily="2" charset="2"/>
              </a:rPr>
              <a:t>)</a:t>
            </a:r>
          </a:p>
          <a:p>
            <a:endParaRPr lang="es-ES" dirty="0" smtClean="0">
              <a:sym typeface="Wingdings" panose="05000000000000000000" pitchFamily="2" charset="2"/>
            </a:endParaRPr>
          </a:p>
          <a:p>
            <a:r>
              <a:rPr lang="es-ES" dirty="0">
                <a:sym typeface="Wingdings" panose="05000000000000000000" pitchFamily="2" charset="2"/>
                <a:hlinkClick r:id="rId2"/>
              </a:rPr>
              <a:t>https://</a:t>
            </a:r>
            <a:r>
              <a:rPr lang="es-ES" dirty="0" smtClean="0">
                <a:sym typeface="Wingdings" panose="05000000000000000000" pitchFamily="2" charset="2"/>
                <a:hlinkClick r:id="rId2"/>
              </a:rPr>
              <a:t>github.com/gotcha/ipdb</a:t>
            </a:r>
            <a:endParaRPr lang="es-ES" dirty="0" smtClean="0">
              <a:sym typeface="Wingdings" panose="05000000000000000000" pitchFamily="2" charset="2"/>
            </a:endParaRPr>
          </a:p>
          <a:p>
            <a:endParaRPr lang="es-ES" dirty="0" smtClean="0">
              <a:sym typeface="Wingdings" panose="05000000000000000000" pitchFamily="2" charset="2"/>
            </a:endParaRPr>
          </a:p>
          <a:p>
            <a:r>
              <a:rPr lang="es-ES" dirty="0" smtClean="0">
                <a:sym typeface="Wingdings" panose="05000000000000000000" pitchFamily="2" charset="2"/>
              </a:rPr>
              <a:t>En spider tenemos una serie de botones que nos permiten de forma sencilla depurar scripts.</a:t>
            </a:r>
          </a:p>
          <a:p>
            <a:endParaRPr lang="es-ES" dirty="0">
              <a:sym typeface="Wingdings" panose="05000000000000000000" pitchFamily="2" charset="2"/>
            </a:endParaRPr>
          </a:p>
          <a:p>
            <a:endParaRPr lang="es-ES" sz="1600" dirty="0" smtClean="0">
              <a:sym typeface="Wingdings" panose="05000000000000000000" pitchFamily="2" charset="2"/>
            </a:endParaRPr>
          </a:p>
          <a:p>
            <a:endParaRPr lang="es-ES" sz="1600" dirty="0" smtClean="0">
              <a:sym typeface="Wingdings" panose="05000000000000000000" pitchFamily="2" charset="2"/>
            </a:endParaRPr>
          </a:p>
          <a:p>
            <a:endParaRPr lang="es-ES" dirty="0">
              <a:sym typeface="Wingdings" panose="05000000000000000000" pitchFamily="2" charset="2"/>
            </a:endParaRPr>
          </a:p>
        </p:txBody>
      </p:sp>
      <p:grpSp>
        <p:nvGrpSpPr>
          <p:cNvPr id="7" name="6 Grupo"/>
          <p:cNvGrpSpPr/>
          <p:nvPr/>
        </p:nvGrpSpPr>
        <p:grpSpPr>
          <a:xfrm>
            <a:off x="1841500" y="3144939"/>
            <a:ext cx="5537200" cy="3429083"/>
            <a:chOff x="1841500" y="3174917"/>
            <a:chExt cx="5537200" cy="3429083"/>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500" y="3174917"/>
              <a:ext cx="5537200" cy="34290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4645025" y="3378200"/>
              <a:ext cx="1679575" cy="368300"/>
            </a:xfrm>
            <a:prstGeom prst="rect">
              <a:avLst/>
            </a:prstGeom>
            <a:solidFill>
              <a:schemeClr val="accent1">
                <a:alpha val="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3 CuadroTexto"/>
          <p:cNvSpPr txBox="1"/>
          <p:nvPr/>
        </p:nvSpPr>
        <p:spPr>
          <a:xfrm>
            <a:off x="7584024" y="3407268"/>
            <a:ext cx="4544477" cy="2031325"/>
          </a:xfrm>
          <a:prstGeom prst="rect">
            <a:avLst/>
          </a:prstGeom>
          <a:noFill/>
        </p:spPr>
        <p:txBody>
          <a:bodyPr wrap="square" rtlCol="0">
            <a:spAutoFit/>
          </a:bodyPr>
          <a:lstStyle/>
          <a:p>
            <a:pPr marL="342900" indent="-342900">
              <a:buAutoNum type="arabicParenR"/>
            </a:pPr>
            <a:r>
              <a:rPr lang="es-ES" dirty="0" smtClean="0"/>
              <a:t>Pasar modo depuración</a:t>
            </a:r>
          </a:p>
          <a:p>
            <a:pPr marL="342900" indent="-342900">
              <a:buAutoNum type="arabicParenR"/>
            </a:pPr>
            <a:r>
              <a:rPr lang="es-ES" dirty="0" smtClean="0"/>
              <a:t>Ejecutar línea de código</a:t>
            </a:r>
          </a:p>
          <a:p>
            <a:pPr marL="342900" indent="-342900">
              <a:buAutoNum type="arabicParenR"/>
            </a:pPr>
            <a:r>
              <a:rPr lang="es-ES" dirty="0" smtClean="0"/>
              <a:t>Ingresar en la función o método</a:t>
            </a:r>
          </a:p>
          <a:p>
            <a:pPr marL="342900" indent="-342900">
              <a:buAutoNum type="arabicParenR"/>
            </a:pPr>
            <a:r>
              <a:rPr lang="es-ES" dirty="0" smtClean="0"/>
              <a:t>Ejecutar hasta el final de la función</a:t>
            </a:r>
          </a:p>
          <a:p>
            <a:r>
              <a:rPr lang="es-ES" dirty="0" smtClean="0"/>
              <a:t>o método</a:t>
            </a:r>
          </a:p>
          <a:p>
            <a:r>
              <a:rPr lang="es-ES" dirty="0" smtClean="0"/>
              <a:t>5) Ejecutar hasta el siguiente </a:t>
            </a:r>
            <a:r>
              <a:rPr lang="es-ES" dirty="0" err="1" smtClean="0"/>
              <a:t>breakpoint</a:t>
            </a:r>
            <a:endParaRPr lang="es-ES" dirty="0" smtClean="0"/>
          </a:p>
          <a:p>
            <a:r>
              <a:rPr lang="es-ES" dirty="0" smtClean="0"/>
              <a:t>6) Salir del modo depuración</a:t>
            </a:r>
            <a:endParaRPr lang="es-ES" dirty="0"/>
          </a:p>
        </p:txBody>
      </p:sp>
    </p:spTree>
    <p:extLst>
      <p:ext uri="{BB962C8B-B14F-4D97-AF65-F5344CB8AC3E}">
        <p14:creationId xmlns:p14="http://schemas.microsoft.com/office/powerpoint/2010/main" val="39074639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444502"/>
            <a:ext cx="8596668" cy="755561"/>
          </a:xfrm>
        </p:spPr>
        <p:txBody>
          <a:bodyPr/>
          <a:lstStyle/>
          <a:p>
            <a:r>
              <a:rPr lang="es-ES" dirty="0" smtClean="0"/>
              <a:t>Depurar código en Python  </a:t>
            </a:r>
            <a:endParaRPr lang="es-ES" dirty="0"/>
          </a:p>
        </p:txBody>
      </p:sp>
      <p:sp>
        <p:nvSpPr>
          <p:cNvPr id="8" name="CuadroTexto 7"/>
          <p:cNvSpPr txBox="1"/>
          <p:nvPr/>
        </p:nvSpPr>
        <p:spPr>
          <a:xfrm>
            <a:off x="677335" y="1317363"/>
            <a:ext cx="9316671" cy="3539430"/>
          </a:xfrm>
          <a:prstGeom prst="rect">
            <a:avLst/>
          </a:prstGeom>
          <a:noFill/>
        </p:spPr>
        <p:txBody>
          <a:bodyPr wrap="square" rtlCol="0">
            <a:spAutoFit/>
          </a:bodyPr>
          <a:lstStyle/>
          <a:p>
            <a:r>
              <a:rPr lang="es-ES" dirty="0" smtClean="0">
                <a:solidFill>
                  <a:srgbClr val="FF0000"/>
                </a:solidFill>
                <a:sym typeface="Wingdings" panose="05000000000000000000" pitchFamily="2" charset="2"/>
              </a:rPr>
              <a:t> Abrir debug1.py</a:t>
            </a:r>
          </a:p>
          <a:p>
            <a:endParaRPr lang="es-ES" dirty="0" smtClean="0">
              <a:solidFill>
                <a:srgbClr val="FF0000"/>
              </a:solidFill>
              <a:sym typeface="Wingdings" panose="05000000000000000000" pitchFamily="2" charset="2"/>
            </a:endParaRPr>
          </a:p>
          <a:p>
            <a:pPr marL="285750" indent="-285750">
              <a:buFont typeface="Wingdings"/>
              <a:buChar char="à"/>
            </a:pPr>
            <a:r>
              <a:rPr lang="es-ES" dirty="0" smtClean="0">
                <a:solidFill>
                  <a:srgbClr val="FF0000"/>
                </a:solidFill>
                <a:sym typeface="Wingdings" panose="05000000000000000000" pitchFamily="2" charset="2"/>
              </a:rPr>
              <a:t>Abrir debug2.py</a:t>
            </a:r>
          </a:p>
          <a:p>
            <a:pPr marL="285750" indent="-285750">
              <a:buFont typeface="Wingdings"/>
              <a:buChar char="à"/>
            </a:pPr>
            <a:endParaRPr lang="es-ES" dirty="0">
              <a:solidFill>
                <a:srgbClr val="FF0000"/>
              </a:solidFill>
              <a:sym typeface="Wingdings" panose="05000000000000000000" pitchFamily="2" charset="2"/>
            </a:endParaRPr>
          </a:p>
          <a:p>
            <a:r>
              <a:rPr lang="es-ES" b="1" u="sng" dirty="0" err="1" smtClean="0">
                <a:solidFill>
                  <a:srgbClr val="00B050"/>
                </a:solidFill>
                <a:sym typeface="Wingdings" panose="05000000000000000000" pitchFamily="2" charset="2"/>
              </a:rPr>
              <a:t>Traceback</a:t>
            </a:r>
            <a:r>
              <a:rPr lang="es-ES" b="1" u="sng" dirty="0" smtClean="0">
                <a:solidFill>
                  <a:srgbClr val="00B050"/>
                </a:solidFill>
                <a:sym typeface="Wingdings" panose="05000000000000000000" pitchFamily="2" charset="2"/>
              </a:rPr>
              <a:t> error</a:t>
            </a:r>
          </a:p>
          <a:p>
            <a:endParaRPr lang="es-ES" b="1" dirty="0">
              <a:solidFill>
                <a:srgbClr val="00B050"/>
              </a:solidFill>
              <a:sym typeface="Wingdings" panose="05000000000000000000" pitchFamily="2" charset="2"/>
            </a:endParaRPr>
          </a:p>
          <a:p>
            <a:r>
              <a:rPr lang="es-ES" sz="1600" dirty="0" smtClean="0">
                <a:sym typeface="Wingdings" panose="05000000000000000000" pitchFamily="2" charset="2"/>
              </a:rPr>
              <a:t>En Python cuando se produce un error el terminal nos indica la traza (camino) que ha producido el error. Esto es interesante para saber dónde se ha producido el error.</a:t>
            </a:r>
            <a:endParaRPr lang="es-ES" sz="1600" dirty="0">
              <a:sym typeface="Wingdings" panose="05000000000000000000" pitchFamily="2" charset="2"/>
            </a:endParaRPr>
          </a:p>
          <a:p>
            <a:endParaRPr lang="es-ES" sz="1600" dirty="0" smtClean="0">
              <a:sym typeface="Wingdings" panose="05000000000000000000" pitchFamily="2" charset="2"/>
            </a:endParaRPr>
          </a:p>
          <a:p>
            <a:r>
              <a:rPr lang="es-ES" dirty="0">
                <a:solidFill>
                  <a:srgbClr val="FF0000"/>
                </a:solidFill>
                <a:sym typeface="Wingdings" panose="05000000000000000000" pitchFamily="2" charset="2"/>
              </a:rPr>
              <a:t> Abrir debug3.py</a:t>
            </a:r>
          </a:p>
          <a:p>
            <a:endParaRPr lang="es-ES" sz="1600" dirty="0" smtClean="0">
              <a:sym typeface="Wingdings" panose="05000000000000000000" pitchFamily="2" charset="2"/>
            </a:endParaRPr>
          </a:p>
          <a:p>
            <a:endParaRPr lang="es-ES" sz="1600" dirty="0" smtClean="0">
              <a:sym typeface="Wingdings" panose="05000000000000000000" pitchFamily="2" charset="2"/>
            </a:endParaRPr>
          </a:p>
          <a:p>
            <a:endParaRPr lang="es-ES" dirty="0">
              <a:sym typeface="Wingdings" panose="05000000000000000000" pitchFamily="2" charset="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2023" y="4110038"/>
            <a:ext cx="7084015" cy="1998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092346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Módulos en Python </a:t>
            </a:r>
            <a:r>
              <a:rPr lang="es-ES" dirty="0" smtClean="0">
                <a:sym typeface="Wingdings" panose="05000000000000000000" pitchFamily="2" charset="2"/>
              </a:rPr>
              <a:t> Librerías</a:t>
            </a:r>
            <a:endParaRPr lang="es-ES" dirty="0"/>
          </a:p>
        </p:txBody>
      </p:sp>
      <p:sp>
        <p:nvSpPr>
          <p:cNvPr id="8" name="CuadroTexto 7"/>
          <p:cNvSpPr txBox="1"/>
          <p:nvPr/>
        </p:nvSpPr>
        <p:spPr>
          <a:xfrm>
            <a:off x="497925" y="1507864"/>
            <a:ext cx="9316671" cy="3570208"/>
          </a:xfrm>
          <a:prstGeom prst="rect">
            <a:avLst/>
          </a:prstGeom>
          <a:noFill/>
        </p:spPr>
        <p:txBody>
          <a:bodyPr wrap="square" rtlCol="0">
            <a:spAutoFit/>
          </a:bodyPr>
          <a:lstStyle/>
          <a:p>
            <a:r>
              <a:rPr lang="es-ES" sz="1600" b="1" dirty="0" smtClean="0">
                <a:sym typeface="Wingdings" panose="05000000000000000000" pitchFamily="2" charset="2"/>
              </a:rPr>
              <a:t>Conjunto de funciones y variables que han sido definidos en un script y que pueden ser usadas</a:t>
            </a:r>
          </a:p>
          <a:p>
            <a:r>
              <a:rPr lang="es-ES" sz="1600" b="1" dirty="0" smtClean="0">
                <a:sym typeface="Wingdings" panose="05000000000000000000" pitchFamily="2" charset="2"/>
              </a:rPr>
              <a:t>en otros scripts.</a:t>
            </a:r>
          </a:p>
          <a:p>
            <a:endParaRPr lang="es-ES" sz="1600" dirty="0" smtClean="0">
              <a:sym typeface="Wingdings" panose="05000000000000000000" pitchFamily="2" charset="2"/>
            </a:endParaRPr>
          </a:p>
          <a:p>
            <a:r>
              <a:rPr lang="es-ES" sz="1600" dirty="0" smtClean="0">
                <a:solidFill>
                  <a:srgbClr val="FF0000"/>
                </a:solidFill>
                <a:sym typeface="Wingdings" panose="05000000000000000000" pitchFamily="2" charset="2"/>
              </a:rPr>
              <a:t> Abrir script11.py</a:t>
            </a:r>
            <a:endParaRPr lang="es-ES" sz="1600" dirty="0">
              <a:solidFill>
                <a:srgbClr val="FF0000"/>
              </a:solidFill>
              <a:sym typeface="Wingdings" panose="05000000000000000000" pitchFamily="2" charset="2"/>
            </a:endParaRPr>
          </a:p>
          <a:p>
            <a:endParaRPr lang="es-ES" sz="1600" dirty="0" smtClean="0">
              <a:sym typeface="Wingdings" panose="05000000000000000000" pitchFamily="2" charset="2"/>
            </a:endParaRPr>
          </a:p>
          <a:p>
            <a:r>
              <a:rPr lang="es-ES" sz="1600" dirty="0" smtClean="0">
                <a:sym typeface="Wingdings" panose="05000000000000000000" pitchFamily="2" charset="2"/>
              </a:rPr>
              <a:t>Vamos a utilizar de ejemplo un módulo muy usado en Python &gt;</a:t>
            </a:r>
            <a:r>
              <a:rPr lang="es-ES" sz="1600" b="1" dirty="0" err="1" smtClean="0">
                <a:sym typeface="Wingdings" panose="05000000000000000000" pitchFamily="2" charset="2"/>
              </a:rPr>
              <a:t>random</a:t>
            </a:r>
            <a:r>
              <a:rPr lang="es-ES" sz="1600" b="1" dirty="0" smtClean="0">
                <a:sym typeface="Wingdings" panose="05000000000000000000" pitchFamily="2" charset="2"/>
              </a:rPr>
              <a:t>.</a:t>
            </a:r>
          </a:p>
          <a:p>
            <a:endParaRPr lang="es-ES" sz="1600" dirty="0">
              <a:sym typeface="Wingdings" panose="05000000000000000000" pitchFamily="2" charset="2"/>
            </a:endParaRPr>
          </a:p>
          <a:p>
            <a:r>
              <a:rPr lang="es-ES" sz="1600" dirty="0" smtClean="0">
                <a:sym typeface="Wingdings" panose="05000000000000000000" pitchFamily="2" charset="2"/>
              </a:rPr>
              <a:t>Información sobre el módulo </a:t>
            </a:r>
            <a:r>
              <a:rPr lang="es-ES" sz="1600" dirty="0" err="1" smtClean="0">
                <a:sym typeface="Wingdings" panose="05000000000000000000" pitchFamily="2" charset="2"/>
              </a:rPr>
              <a:t>random</a:t>
            </a:r>
            <a:r>
              <a:rPr lang="es-ES" sz="1600" dirty="0" smtClean="0">
                <a:sym typeface="Wingdings" panose="05000000000000000000" pitchFamily="2" charset="2"/>
              </a:rPr>
              <a:t>:</a:t>
            </a:r>
          </a:p>
          <a:p>
            <a:endParaRPr lang="es-ES" sz="1600" dirty="0" smtClean="0">
              <a:sym typeface="Wingdings" panose="05000000000000000000" pitchFamily="2" charset="2"/>
            </a:endParaRPr>
          </a:p>
          <a:p>
            <a:r>
              <a:rPr lang="es-ES" sz="1600" dirty="0">
                <a:sym typeface="Wingdings" panose="05000000000000000000" pitchFamily="2" charset="2"/>
                <a:hlinkClick r:id="rId2"/>
              </a:rPr>
              <a:t>https://</a:t>
            </a:r>
            <a:r>
              <a:rPr lang="es-ES" sz="1600" dirty="0" smtClean="0">
                <a:sym typeface="Wingdings" panose="05000000000000000000" pitchFamily="2" charset="2"/>
                <a:hlinkClick r:id="rId2"/>
              </a:rPr>
              <a:t>docs.python.org/2/library/random.html</a:t>
            </a:r>
            <a:endParaRPr lang="es-ES" sz="1600" dirty="0" smtClean="0">
              <a:sym typeface="Wingdings" panose="05000000000000000000" pitchFamily="2" charset="2"/>
            </a:endParaRPr>
          </a:p>
          <a:p>
            <a:endParaRPr lang="es-ES" sz="1600" dirty="0" smtClean="0">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dirty="0">
              <a:sym typeface="Wingdings" panose="05000000000000000000" pitchFamily="2" charset="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5443" y="3140902"/>
            <a:ext cx="5120504" cy="35912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901487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406402"/>
            <a:ext cx="8596668" cy="755561"/>
          </a:xfrm>
        </p:spPr>
        <p:txBody>
          <a:bodyPr/>
          <a:lstStyle/>
          <a:p>
            <a:r>
              <a:rPr lang="es-ES" dirty="0" smtClean="0"/>
              <a:t>Módulos en Python</a:t>
            </a:r>
            <a:endParaRPr lang="es-ES" dirty="0"/>
          </a:p>
        </p:txBody>
      </p:sp>
      <p:sp>
        <p:nvSpPr>
          <p:cNvPr id="8" name="CuadroTexto 7"/>
          <p:cNvSpPr txBox="1"/>
          <p:nvPr/>
        </p:nvSpPr>
        <p:spPr>
          <a:xfrm>
            <a:off x="561425" y="1266565"/>
            <a:ext cx="9316671" cy="6278642"/>
          </a:xfrm>
          <a:prstGeom prst="rect">
            <a:avLst/>
          </a:prstGeom>
          <a:noFill/>
        </p:spPr>
        <p:txBody>
          <a:bodyPr wrap="square" rtlCol="0">
            <a:spAutoFit/>
          </a:bodyPr>
          <a:lstStyle/>
          <a:p>
            <a:r>
              <a:rPr lang="es-ES" sz="1600" b="1" dirty="0" smtClean="0">
                <a:sym typeface="Wingdings" panose="05000000000000000000" pitchFamily="2" charset="2"/>
              </a:rPr>
              <a:t>Formas de importar un módulo en Python:</a:t>
            </a:r>
          </a:p>
          <a:p>
            <a:endParaRPr lang="es-ES" sz="1600" dirty="0">
              <a:sym typeface="Wingdings" panose="05000000000000000000" pitchFamily="2" charset="2"/>
            </a:endParaRPr>
          </a:p>
          <a:p>
            <a:r>
              <a:rPr lang="es-ES" sz="1600" dirty="0" smtClean="0">
                <a:sym typeface="Wingdings" panose="05000000000000000000" pitchFamily="2" charset="2"/>
              </a:rPr>
              <a:t>1) </a:t>
            </a:r>
            <a:r>
              <a:rPr lang="es-ES" sz="1600" dirty="0" err="1" smtClean="0">
                <a:solidFill>
                  <a:srgbClr val="0070C0"/>
                </a:solidFill>
                <a:sym typeface="Wingdings" panose="05000000000000000000" pitchFamily="2" charset="2"/>
              </a:rPr>
              <a:t>import</a:t>
            </a:r>
            <a:r>
              <a:rPr lang="es-ES" sz="1600" dirty="0" smtClean="0">
                <a:sym typeface="Wingdings" panose="05000000000000000000" pitchFamily="2" charset="2"/>
              </a:rPr>
              <a:t> </a:t>
            </a:r>
            <a:r>
              <a:rPr lang="es-ES" sz="1600" dirty="0" err="1" smtClean="0">
                <a:sym typeface="Wingdings" panose="05000000000000000000" pitchFamily="2" charset="2"/>
              </a:rPr>
              <a:t>random</a:t>
            </a:r>
            <a:r>
              <a:rPr lang="es-ES" sz="1600" dirty="0" smtClean="0">
                <a:sym typeface="Wingdings" panose="05000000000000000000" pitchFamily="2" charset="2"/>
              </a:rPr>
              <a:t> # nos importa todas las funciones definidas en </a:t>
            </a:r>
            <a:r>
              <a:rPr lang="es-ES" sz="1600" dirty="0" err="1" smtClean="0">
                <a:sym typeface="Wingdings" panose="05000000000000000000" pitchFamily="2" charset="2"/>
              </a:rPr>
              <a:t>random</a:t>
            </a:r>
            <a:r>
              <a:rPr lang="es-ES" sz="1600" dirty="0" smtClean="0">
                <a:sym typeface="Wingdings" panose="05000000000000000000" pitchFamily="2" charset="2"/>
              </a:rPr>
              <a:t>.</a:t>
            </a:r>
          </a:p>
          <a:p>
            <a:endParaRPr lang="es-ES" sz="1600" dirty="0">
              <a:sym typeface="Wingdings" panose="05000000000000000000" pitchFamily="2" charset="2"/>
            </a:endParaRPr>
          </a:p>
          <a:p>
            <a:pPr marL="285750" indent="-285750">
              <a:buFont typeface="Wingdings" panose="05000000000000000000" pitchFamily="2" charset="2"/>
              <a:buChar char="à"/>
            </a:pPr>
            <a:r>
              <a:rPr lang="es-ES" sz="1600" dirty="0" smtClean="0">
                <a:sym typeface="Wingdings" panose="05000000000000000000" pitchFamily="2" charset="2"/>
              </a:rPr>
              <a:t>Para usarlas tenemos que poner </a:t>
            </a:r>
            <a:r>
              <a:rPr lang="es-ES" sz="1600" dirty="0" err="1" smtClean="0">
                <a:sym typeface="Wingdings" panose="05000000000000000000" pitchFamily="2" charset="2"/>
              </a:rPr>
              <a:t>ramdon</a:t>
            </a:r>
            <a:r>
              <a:rPr lang="es-ES" sz="1600" dirty="0" smtClean="0">
                <a:sym typeface="Wingdings" panose="05000000000000000000" pitchFamily="2" charset="2"/>
              </a:rPr>
              <a:t>.&lt;</a:t>
            </a:r>
            <a:r>
              <a:rPr lang="es-ES" sz="1600" dirty="0" err="1" smtClean="0">
                <a:sym typeface="Wingdings" panose="05000000000000000000" pitchFamily="2" charset="2"/>
              </a:rPr>
              <a:t>nombre_función</a:t>
            </a:r>
            <a:r>
              <a:rPr lang="es-ES" sz="1600" dirty="0" smtClean="0">
                <a:sym typeface="Wingdings" panose="05000000000000000000" pitchFamily="2" charset="2"/>
              </a:rPr>
              <a:t>&gt;</a:t>
            </a:r>
          </a:p>
          <a:p>
            <a:pPr marL="285750" indent="-285750">
              <a:buFont typeface="Wingdings" panose="05000000000000000000" pitchFamily="2" charset="2"/>
              <a:buChar char="à"/>
            </a:pPr>
            <a:endParaRPr lang="es-ES" sz="1600" dirty="0">
              <a:sym typeface="Wingdings" panose="05000000000000000000" pitchFamily="2" charset="2"/>
            </a:endParaRPr>
          </a:p>
          <a:p>
            <a:r>
              <a:rPr lang="es-ES" sz="1600" dirty="0" smtClean="0">
                <a:sym typeface="Wingdings" panose="05000000000000000000" pitchFamily="2" charset="2"/>
              </a:rPr>
              <a:t>2) </a:t>
            </a:r>
            <a:r>
              <a:rPr lang="es-ES" sz="1600" dirty="0" err="1" smtClean="0">
                <a:solidFill>
                  <a:srgbClr val="0070C0"/>
                </a:solidFill>
                <a:sym typeface="Wingdings" panose="05000000000000000000" pitchFamily="2" charset="2"/>
              </a:rPr>
              <a:t>from</a:t>
            </a:r>
            <a:r>
              <a:rPr lang="es-ES" sz="1600" dirty="0" smtClean="0">
                <a:sym typeface="Wingdings" panose="05000000000000000000" pitchFamily="2" charset="2"/>
              </a:rPr>
              <a:t> </a:t>
            </a:r>
            <a:r>
              <a:rPr lang="es-ES" sz="1600" dirty="0" err="1" smtClean="0">
                <a:sym typeface="Wingdings" panose="05000000000000000000" pitchFamily="2" charset="2"/>
              </a:rPr>
              <a:t>random</a:t>
            </a:r>
            <a:r>
              <a:rPr lang="es-ES" sz="1600" dirty="0" smtClean="0">
                <a:sym typeface="Wingdings" panose="05000000000000000000" pitchFamily="2" charset="2"/>
              </a:rPr>
              <a:t> </a:t>
            </a:r>
            <a:r>
              <a:rPr lang="es-ES" sz="1600" dirty="0" err="1" smtClean="0">
                <a:solidFill>
                  <a:srgbClr val="0070C0"/>
                </a:solidFill>
                <a:sym typeface="Wingdings" panose="05000000000000000000" pitchFamily="2" charset="2"/>
              </a:rPr>
              <a:t>import</a:t>
            </a:r>
            <a:r>
              <a:rPr lang="es-ES" sz="1600" dirty="0" smtClean="0">
                <a:sym typeface="Wingdings" panose="05000000000000000000" pitchFamily="2" charset="2"/>
              </a:rPr>
              <a:t> </a:t>
            </a:r>
            <a:r>
              <a:rPr lang="es-ES" sz="1600" dirty="0" err="1" smtClean="0">
                <a:sym typeface="Wingdings" panose="05000000000000000000" pitchFamily="2" charset="2"/>
              </a:rPr>
              <a:t>uniform</a:t>
            </a:r>
            <a:r>
              <a:rPr lang="es-ES" sz="1600" dirty="0" smtClean="0">
                <a:sym typeface="Wingdings" panose="05000000000000000000" pitchFamily="2" charset="2"/>
              </a:rPr>
              <a:t> # solo importamos esta función.</a:t>
            </a:r>
          </a:p>
          <a:p>
            <a:endParaRPr lang="es-ES" sz="1600" dirty="0" smtClean="0">
              <a:sym typeface="Wingdings" panose="05000000000000000000" pitchFamily="2" charset="2"/>
            </a:endParaRPr>
          </a:p>
          <a:p>
            <a:r>
              <a:rPr lang="es-ES" sz="1600" dirty="0" smtClean="0">
                <a:sym typeface="Wingdings" panose="05000000000000000000" pitchFamily="2" charset="2"/>
              </a:rPr>
              <a:t>3) </a:t>
            </a:r>
            <a:r>
              <a:rPr lang="es-ES" sz="1600" dirty="0" err="1" smtClean="0">
                <a:solidFill>
                  <a:srgbClr val="0070C0"/>
                </a:solidFill>
                <a:sym typeface="Wingdings" panose="05000000000000000000" pitchFamily="2" charset="2"/>
              </a:rPr>
              <a:t>from</a:t>
            </a:r>
            <a:r>
              <a:rPr lang="es-ES" sz="1600" dirty="0" smtClean="0">
                <a:sym typeface="Wingdings" panose="05000000000000000000" pitchFamily="2" charset="2"/>
              </a:rPr>
              <a:t> </a:t>
            </a:r>
            <a:r>
              <a:rPr lang="es-ES" sz="1600" dirty="0" err="1" smtClean="0">
                <a:sym typeface="Wingdings" panose="05000000000000000000" pitchFamily="2" charset="2"/>
              </a:rPr>
              <a:t>random</a:t>
            </a:r>
            <a:r>
              <a:rPr lang="es-ES" sz="1600" dirty="0" smtClean="0">
                <a:sym typeface="Wingdings" panose="05000000000000000000" pitchFamily="2" charset="2"/>
              </a:rPr>
              <a:t> </a:t>
            </a:r>
            <a:r>
              <a:rPr lang="es-ES" sz="1600" dirty="0" err="1" smtClean="0">
                <a:solidFill>
                  <a:srgbClr val="0070C0"/>
                </a:solidFill>
                <a:sym typeface="Wingdings" panose="05000000000000000000" pitchFamily="2" charset="2"/>
              </a:rPr>
              <a:t>import</a:t>
            </a:r>
            <a:r>
              <a:rPr lang="es-ES" sz="1600" dirty="0" smtClean="0">
                <a:solidFill>
                  <a:srgbClr val="0070C0"/>
                </a:solidFill>
                <a:sym typeface="Wingdings" panose="05000000000000000000" pitchFamily="2" charset="2"/>
              </a:rPr>
              <a:t> * </a:t>
            </a:r>
            <a:r>
              <a:rPr lang="es-ES" sz="1600" dirty="0" smtClean="0">
                <a:sym typeface="Wingdings" panose="05000000000000000000" pitchFamily="2" charset="2"/>
              </a:rPr>
              <a:t># importamos todas las funciones.</a:t>
            </a:r>
          </a:p>
          <a:p>
            <a:endParaRPr lang="es-ES" sz="1600" dirty="0">
              <a:sym typeface="Wingdings" panose="05000000000000000000" pitchFamily="2" charset="2"/>
            </a:endParaRPr>
          </a:p>
          <a:p>
            <a:r>
              <a:rPr lang="es-ES" sz="1600" dirty="0" smtClean="0">
                <a:sym typeface="Wingdings" panose="05000000000000000000" pitchFamily="2" charset="2"/>
              </a:rPr>
              <a:t>4) </a:t>
            </a:r>
            <a:r>
              <a:rPr lang="es-ES" sz="1600" dirty="0" err="1">
                <a:solidFill>
                  <a:srgbClr val="0070C0"/>
                </a:solidFill>
                <a:sym typeface="Wingdings" panose="05000000000000000000" pitchFamily="2" charset="2"/>
              </a:rPr>
              <a:t>i</a:t>
            </a:r>
            <a:r>
              <a:rPr lang="es-ES" sz="1600" dirty="0" err="1" smtClean="0">
                <a:solidFill>
                  <a:srgbClr val="0070C0"/>
                </a:solidFill>
                <a:sym typeface="Wingdings" panose="05000000000000000000" pitchFamily="2" charset="2"/>
              </a:rPr>
              <a:t>mport</a:t>
            </a:r>
            <a:r>
              <a:rPr lang="es-ES" sz="1600" dirty="0" smtClean="0">
                <a:sym typeface="Wingdings" panose="05000000000000000000" pitchFamily="2" charset="2"/>
              </a:rPr>
              <a:t> </a:t>
            </a:r>
            <a:r>
              <a:rPr lang="es-ES" sz="1600" dirty="0" err="1" smtClean="0">
                <a:sym typeface="Wingdings" panose="05000000000000000000" pitchFamily="2" charset="2"/>
              </a:rPr>
              <a:t>random</a:t>
            </a:r>
            <a:r>
              <a:rPr lang="es-ES" sz="1600" dirty="0" smtClean="0">
                <a:sym typeface="Wingdings" panose="05000000000000000000" pitchFamily="2" charset="2"/>
              </a:rPr>
              <a:t> </a:t>
            </a:r>
            <a:r>
              <a:rPr lang="es-ES" sz="1600" dirty="0" smtClean="0">
                <a:solidFill>
                  <a:srgbClr val="0070C0"/>
                </a:solidFill>
                <a:sym typeface="Wingdings" panose="05000000000000000000" pitchFamily="2" charset="2"/>
              </a:rPr>
              <a:t>as</a:t>
            </a:r>
            <a:r>
              <a:rPr lang="es-ES" sz="1600" dirty="0" smtClean="0">
                <a:sym typeface="Wingdings" panose="05000000000000000000" pitchFamily="2" charset="2"/>
              </a:rPr>
              <a:t> </a:t>
            </a:r>
            <a:r>
              <a:rPr lang="es-ES" sz="1600" dirty="0" err="1" smtClean="0">
                <a:sym typeface="Wingdings" panose="05000000000000000000" pitchFamily="2" charset="2"/>
              </a:rPr>
              <a:t>ran</a:t>
            </a:r>
            <a:r>
              <a:rPr lang="es-ES" sz="1600" dirty="0" smtClean="0">
                <a:sym typeface="Wingdings" panose="05000000000000000000" pitchFamily="2" charset="2"/>
              </a:rPr>
              <a:t> # podemos cambiar el nombre.</a:t>
            </a:r>
          </a:p>
          <a:p>
            <a:endParaRPr lang="es-ES" sz="1600" dirty="0" smtClean="0">
              <a:sym typeface="Wingdings" panose="05000000000000000000" pitchFamily="2" charset="2"/>
            </a:endParaRPr>
          </a:p>
          <a:p>
            <a:pPr marL="285750" indent="-285750">
              <a:buFont typeface="Wingdings" panose="05000000000000000000" pitchFamily="2" charset="2"/>
              <a:buChar char="à"/>
            </a:pPr>
            <a:r>
              <a:rPr lang="es-ES" sz="1600" dirty="0" smtClean="0">
                <a:sym typeface="Wingdings" panose="05000000000000000000" pitchFamily="2" charset="2"/>
              </a:rPr>
              <a:t>ahora tendríamos que utilizas las funciones como </a:t>
            </a:r>
            <a:r>
              <a:rPr lang="es-ES" sz="1600" dirty="0" err="1" smtClean="0">
                <a:sym typeface="Wingdings" panose="05000000000000000000" pitchFamily="2" charset="2"/>
              </a:rPr>
              <a:t>ran</a:t>
            </a:r>
            <a:r>
              <a:rPr lang="es-ES" sz="1600" dirty="0" smtClean="0">
                <a:sym typeface="Wingdings" panose="05000000000000000000" pitchFamily="2" charset="2"/>
              </a:rPr>
              <a:t>.&lt;</a:t>
            </a:r>
            <a:r>
              <a:rPr lang="es-ES" sz="1600" dirty="0" err="1" smtClean="0">
                <a:sym typeface="Wingdings" panose="05000000000000000000" pitchFamily="2" charset="2"/>
              </a:rPr>
              <a:t>nombre_función</a:t>
            </a:r>
            <a:r>
              <a:rPr lang="es-ES" sz="1600" dirty="0" smtClean="0">
                <a:sym typeface="Wingdings" panose="05000000000000000000" pitchFamily="2" charset="2"/>
              </a:rPr>
              <a:t>&gt; </a:t>
            </a:r>
          </a:p>
          <a:p>
            <a:endParaRPr lang="es-ES" sz="1600" dirty="0" smtClean="0">
              <a:sym typeface="Wingdings" panose="05000000000000000000" pitchFamily="2" charset="2"/>
            </a:endParaRPr>
          </a:p>
          <a:p>
            <a:pPr algn="just"/>
            <a:r>
              <a:rPr lang="es-ES" sz="1600" b="1" dirty="0" smtClean="0">
                <a:sym typeface="Wingdings" panose="05000000000000000000" pitchFamily="2" charset="2"/>
              </a:rPr>
              <a:t>EL OBJETIVO DE TODO ESTO ES NO LIARSE CON LOS NOMBRES Y PODER REUTILIZAR LOS NOMBRES.</a:t>
            </a:r>
          </a:p>
          <a:p>
            <a:endParaRPr lang="es-ES" sz="1600" b="1" dirty="0">
              <a:sym typeface="Wingdings" panose="05000000000000000000" pitchFamily="2" charset="2"/>
            </a:endParaRPr>
          </a:p>
          <a:p>
            <a:r>
              <a:rPr lang="es-ES" sz="1600" b="1" dirty="0" smtClean="0">
                <a:sym typeface="Wingdings" panose="05000000000000000000" pitchFamily="2" charset="2"/>
              </a:rPr>
              <a:t>TAMBIÉN AHORRAR TIEMPO, SI IMPORTAMOS EL MÓDULO COMPLETO LA EJECUCIÓN DEL CÓDIGO TARDARA MÁS.</a:t>
            </a:r>
          </a:p>
          <a:p>
            <a:endParaRPr lang="es-ES" sz="1600" dirty="0">
              <a:sym typeface="Wingdings" panose="05000000000000000000" pitchFamily="2" charset="2"/>
            </a:endParaRPr>
          </a:p>
          <a:p>
            <a:r>
              <a:rPr lang="es-ES" sz="1600" dirty="0" smtClean="0">
                <a:sym typeface="Wingdings" panose="05000000000000000000" pitchFamily="2" charset="2"/>
              </a:rPr>
              <a:t>Lista de módulos útiles:</a:t>
            </a:r>
          </a:p>
          <a:p>
            <a:r>
              <a:rPr lang="es-ES" sz="1600" dirty="0">
                <a:sym typeface="Wingdings" panose="05000000000000000000" pitchFamily="2" charset="2"/>
                <a:hlinkClick r:id="rId2"/>
              </a:rPr>
              <a:t>https://</a:t>
            </a:r>
            <a:r>
              <a:rPr lang="es-ES" sz="1600" dirty="0" smtClean="0">
                <a:sym typeface="Wingdings" panose="05000000000000000000" pitchFamily="2" charset="2"/>
                <a:hlinkClick r:id="rId2"/>
              </a:rPr>
              <a:t>wiki.python.org/moin/UsefulModules</a:t>
            </a:r>
            <a:endParaRPr lang="es-ES" sz="1600" dirty="0" smtClean="0">
              <a:sym typeface="Wingdings" panose="05000000000000000000" pitchFamily="2" charset="2"/>
            </a:endParaRPr>
          </a:p>
          <a:p>
            <a:r>
              <a:rPr lang="es-ES" sz="1600" dirty="0" smtClean="0">
                <a:sym typeface="Wingdings" panose="05000000000000000000" pitchFamily="2" charset="2"/>
              </a:rPr>
              <a:t> </a:t>
            </a:r>
          </a:p>
          <a:p>
            <a:endParaRPr lang="es-ES" sz="1600" dirty="0">
              <a:sym typeface="Wingdings" panose="05000000000000000000" pitchFamily="2" charset="2"/>
            </a:endParaRPr>
          </a:p>
          <a:p>
            <a:endParaRPr lang="es-ES" dirty="0">
              <a:sym typeface="Wingdings" panose="05000000000000000000" pitchFamily="2" charset="2"/>
            </a:endParaRPr>
          </a:p>
        </p:txBody>
      </p:sp>
    </p:spTree>
    <p:extLst>
      <p:ext uri="{BB962C8B-B14F-4D97-AF65-F5344CB8AC3E}">
        <p14:creationId xmlns:p14="http://schemas.microsoft.com/office/powerpoint/2010/main" val="170815242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Módulos en Python</a:t>
            </a:r>
            <a:endParaRPr lang="es-ES" dirty="0"/>
          </a:p>
        </p:txBody>
      </p:sp>
      <p:sp>
        <p:nvSpPr>
          <p:cNvPr id="8" name="CuadroTexto 7"/>
          <p:cNvSpPr txBox="1"/>
          <p:nvPr/>
        </p:nvSpPr>
        <p:spPr>
          <a:xfrm>
            <a:off x="561425" y="1457065"/>
            <a:ext cx="9316671" cy="1846659"/>
          </a:xfrm>
          <a:prstGeom prst="rect">
            <a:avLst/>
          </a:prstGeom>
          <a:noFill/>
        </p:spPr>
        <p:txBody>
          <a:bodyPr wrap="square" rtlCol="0">
            <a:spAutoFit/>
          </a:bodyPr>
          <a:lstStyle/>
          <a:p>
            <a:r>
              <a:rPr lang="es-ES" sz="1600" b="1" dirty="0" smtClean="0">
                <a:sym typeface="Wingdings" panose="05000000000000000000" pitchFamily="2" charset="2"/>
              </a:rPr>
              <a:t>Creamos un módulo de funciones matemáticas:</a:t>
            </a:r>
          </a:p>
          <a:p>
            <a:endParaRPr lang="es-ES" sz="1600" dirty="0">
              <a:sym typeface="Wingdings" panose="05000000000000000000" pitchFamily="2" charset="2"/>
            </a:endParaRPr>
          </a:p>
          <a:p>
            <a:pPr marL="285750" indent="-285750">
              <a:buFont typeface="Wingdings"/>
              <a:buChar char="à"/>
            </a:pPr>
            <a:r>
              <a:rPr lang="es-ES" sz="1600" dirty="0" smtClean="0">
                <a:solidFill>
                  <a:srgbClr val="FF0000"/>
                </a:solidFill>
                <a:sym typeface="Wingdings" panose="05000000000000000000" pitchFamily="2" charset="2"/>
              </a:rPr>
              <a:t>Abrir funciones_matematicas.py</a:t>
            </a:r>
          </a:p>
          <a:p>
            <a:pPr marL="285750" indent="-285750">
              <a:buFont typeface="Wingdings"/>
              <a:buChar char="à"/>
            </a:pPr>
            <a:endParaRPr lang="es-ES" sz="1600" dirty="0">
              <a:solidFill>
                <a:srgbClr val="FF0000"/>
              </a:solidFill>
              <a:sym typeface="Wingdings" panose="05000000000000000000" pitchFamily="2" charset="2"/>
            </a:endParaRPr>
          </a:p>
          <a:p>
            <a:pPr marL="285750" indent="-285750">
              <a:buFont typeface="Wingdings"/>
              <a:buChar char="à"/>
            </a:pPr>
            <a:r>
              <a:rPr lang="es-ES" sz="1600" dirty="0" smtClean="0">
                <a:solidFill>
                  <a:srgbClr val="FF0000"/>
                </a:solidFill>
                <a:sym typeface="Wingdings" panose="05000000000000000000" pitchFamily="2" charset="2"/>
              </a:rPr>
              <a:t>Abrir script13.py </a:t>
            </a:r>
          </a:p>
          <a:p>
            <a:endParaRPr lang="es-ES" sz="1600" dirty="0">
              <a:sym typeface="Wingdings" panose="05000000000000000000" pitchFamily="2" charset="2"/>
            </a:endParaRPr>
          </a:p>
          <a:p>
            <a:endParaRPr lang="es-ES" dirty="0">
              <a:sym typeface="Wingdings" panose="05000000000000000000" pitchFamily="2" charset="2"/>
            </a:endParaRPr>
          </a:p>
        </p:txBody>
      </p:sp>
      <p:pic>
        <p:nvPicPr>
          <p:cNvPr id="1026" name="Picture 2" descr="Resultado de imagen de funcion matematica librer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12366" y="2581675"/>
            <a:ext cx="4949371" cy="353570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01785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Cómo instalar otros módulos en </a:t>
            </a:r>
            <a:r>
              <a:rPr lang="es-ES" dirty="0" err="1" smtClean="0"/>
              <a:t>Spyder</a:t>
            </a:r>
            <a:r>
              <a:rPr lang="es-ES" dirty="0" smtClean="0"/>
              <a:t>?</a:t>
            </a:r>
            <a:endParaRPr lang="es-ES" dirty="0"/>
          </a:p>
        </p:txBody>
      </p:sp>
      <p:sp>
        <p:nvSpPr>
          <p:cNvPr id="8" name="CuadroTexto 7"/>
          <p:cNvSpPr txBox="1"/>
          <p:nvPr/>
        </p:nvSpPr>
        <p:spPr>
          <a:xfrm>
            <a:off x="561425" y="1457064"/>
            <a:ext cx="9316671" cy="1600438"/>
          </a:xfrm>
          <a:prstGeom prst="rect">
            <a:avLst/>
          </a:prstGeom>
          <a:noFill/>
        </p:spPr>
        <p:txBody>
          <a:bodyPr wrap="square" rtlCol="0">
            <a:spAutoFit/>
          </a:bodyPr>
          <a:lstStyle/>
          <a:p>
            <a:r>
              <a:rPr lang="es-ES" sz="1600" b="1" dirty="0" smtClean="0">
                <a:sym typeface="Wingdings" panose="05000000000000000000" pitchFamily="2" charset="2"/>
              </a:rPr>
              <a:t>Utilizamos la aplicación </a:t>
            </a:r>
            <a:r>
              <a:rPr lang="es-ES" sz="1600" b="1" dirty="0" err="1" smtClean="0">
                <a:sym typeface="Wingdings" panose="05000000000000000000" pitchFamily="2" charset="2"/>
              </a:rPr>
              <a:t>pip</a:t>
            </a:r>
            <a:r>
              <a:rPr lang="es-ES" sz="1600" b="1" dirty="0" smtClean="0">
                <a:sym typeface="Wingdings" panose="05000000000000000000" pitchFamily="2" charset="2"/>
              </a:rPr>
              <a:t>, con el comando </a:t>
            </a:r>
            <a:r>
              <a:rPr lang="es-ES" sz="1600" b="1" dirty="0" err="1" smtClean="0">
                <a:sym typeface="Wingdings" panose="05000000000000000000" pitchFamily="2" charset="2"/>
              </a:rPr>
              <a:t>pip</a:t>
            </a:r>
            <a:r>
              <a:rPr lang="es-ES" sz="1600" b="1" dirty="0" smtClean="0">
                <a:sym typeface="Wingdings" panose="05000000000000000000" pitchFamily="2" charset="2"/>
              </a:rPr>
              <a:t> </a:t>
            </a:r>
            <a:r>
              <a:rPr lang="es-ES" sz="1600" b="1" dirty="0" err="1" smtClean="0">
                <a:sym typeface="Wingdings" panose="05000000000000000000" pitchFamily="2" charset="2"/>
              </a:rPr>
              <a:t>install</a:t>
            </a:r>
            <a:r>
              <a:rPr lang="es-ES" sz="1600" b="1" dirty="0" smtClean="0">
                <a:sym typeface="Wingdings" panose="05000000000000000000" pitchFamily="2" charset="2"/>
              </a:rPr>
              <a:t> &lt;nombre-modulo&gt;</a:t>
            </a:r>
          </a:p>
          <a:p>
            <a:endParaRPr lang="es-ES" sz="1600" b="1" dirty="0">
              <a:sym typeface="Wingdings" panose="05000000000000000000" pitchFamily="2" charset="2"/>
            </a:endParaRPr>
          </a:p>
          <a:p>
            <a:r>
              <a:rPr lang="es-ES" sz="1600" b="1" dirty="0" smtClean="0">
                <a:sym typeface="Wingdings" panose="05000000000000000000" pitchFamily="2" charset="2"/>
              </a:rPr>
              <a:t>Como lo vamos a hacer en el terminal de </a:t>
            </a:r>
            <a:r>
              <a:rPr lang="es-ES" sz="1600" b="1" dirty="0" err="1" smtClean="0">
                <a:sym typeface="Wingdings" panose="05000000000000000000" pitchFamily="2" charset="2"/>
              </a:rPr>
              <a:t>Ipython</a:t>
            </a:r>
            <a:r>
              <a:rPr lang="es-ES" sz="1600" b="1" dirty="0" smtClean="0">
                <a:sym typeface="Wingdings" panose="05000000000000000000" pitchFamily="2" charset="2"/>
              </a:rPr>
              <a:t>, tenemos que poner !</a:t>
            </a:r>
            <a:r>
              <a:rPr lang="es-ES" sz="1600" b="1" dirty="0" err="1" smtClean="0">
                <a:sym typeface="Wingdings" panose="05000000000000000000" pitchFamily="2" charset="2"/>
              </a:rPr>
              <a:t>pip</a:t>
            </a:r>
            <a:r>
              <a:rPr lang="es-ES" sz="1600" b="1" dirty="0" smtClean="0">
                <a:sym typeface="Wingdings" panose="05000000000000000000" pitchFamily="2" charset="2"/>
              </a:rPr>
              <a:t> …</a:t>
            </a:r>
          </a:p>
          <a:p>
            <a:endParaRPr lang="es-ES" sz="1600" dirty="0">
              <a:sym typeface="Wingdings" panose="05000000000000000000" pitchFamily="2" charset="2"/>
            </a:endParaRPr>
          </a:p>
          <a:p>
            <a:endParaRPr lang="es-ES" sz="1600" dirty="0">
              <a:sym typeface="Wingdings" panose="05000000000000000000" pitchFamily="2" charset="2"/>
            </a:endParaRPr>
          </a:p>
          <a:p>
            <a:endParaRPr lang="es-ES" dirty="0">
              <a:sym typeface="Wingdings" panose="05000000000000000000" pitchFamily="2" charset="2"/>
            </a:endParaRPr>
          </a:p>
        </p:txBody>
      </p:sp>
      <p:grpSp>
        <p:nvGrpSpPr>
          <p:cNvPr id="4" name="Grupo 3"/>
          <p:cNvGrpSpPr/>
          <p:nvPr/>
        </p:nvGrpSpPr>
        <p:grpSpPr>
          <a:xfrm>
            <a:off x="1249774" y="2616200"/>
            <a:ext cx="7939969" cy="2804886"/>
            <a:chOff x="1249774" y="2616200"/>
            <a:chExt cx="7939969" cy="2804886"/>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774" y="2616200"/>
              <a:ext cx="7939969" cy="270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ángulo 2"/>
            <p:cNvSpPr/>
            <p:nvPr/>
          </p:nvSpPr>
          <p:spPr>
            <a:xfrm>
              <a:off x="4683967" y="4599992"/>
              <a:ext cx="4505776" cy="821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259205994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normAutofit fontScale="90000"/>
          </a:bodyPr>
          <a:lstStyle/>
          <a:p>
            <a:r>
              <a:rPr lang="es-ES" dirty="0" smtClean="0"/>
              <a:t>Repositorios de paquetes disponible con </a:t>
            </a:r>
            <a:r>
              <a:rPr lang="es-ES" dirty="0" err="1" smtClean="0"/>
              <a:t>Pip</a:t>
            </a:r>
            <a:r>
              <a:rPr lang="es-ES" dirty="0" smtClean="0"/>
              <a:t/>
            </a:r>
            <a:br>
              <a:rPr lang="es-ES" dirty="0" smtClean="0"/>
            </a:br>
            <a:endParaRPr lang="es-ES" dirty="0"/>
          </a:p>
        </p:txBody>
      </p:sp>
      <p:sp>
        <p:nvSpPr>
          <p:cNvPr id="8" name="CuadroTexto 7"/>
          <p:cNvSpPr txBox="1"/>
          <p:nvPr/>
        </p:nvSpPr>
        <p:spPr>
          <a:xfrm>
            <a:off x="561425" y="1457064"/>
            <a:ext cx="9316671" cy="1600438"/>
          </a:xfrm>
          <a:prstGeom prst="rect">
            <a:avLst/>
          </a:prstGeom>
          <a:noFill/>
        </p:spPr>
        <p:txBody>
          <a:bodyPr wrap="square" rtlCol="0">
            <a:spAutoFit/>
          </a:bodyPr>
          <a:lstStyle/>
          <a:p>
            <a:r>
              <a:rPr lang="es-ES" sz="1600" dirty="0">
                <a:sym typeface="Wingdings" panose="05000000000000000000" pitchFamily="2" charset="2"/>
                <a:hlinkClick r:id="rId2"/>
              </a:rPr>
              <a:t>https://</a:t>
            </a:r>
            <a:r>
              <a:rPr lang="es-ES" sz="1600" dirty="0" smtClean="0">
                <a:sym typeface="Wingdings" panose="05000000000000000000" pitchFamily="2" charset="2"/>
                <a:hlinkClick r:id="rId2"/>
              </a:rPr>
              <a:t>pypi.python.org/pypi</a:t>
            </a:r>
            <a:endParaRPr lang="es-ES" sz="1600" dirty="0" smtClean="0">
              <a:sym typeface="Wingdings" panose="05000000000000000000" pitchFamily="2" charset="2"/>
            </a:endParaRPr>
          </a:p>
          <a:p>
            <a:endParaRPr lang="es-ES" sz="1600" b="1" dirty="0" smtClean="0">
              <a:sym typeface="Wingdings" panose="05000000000000000000" pitchFamily="2" charset="2"/>
            </a:endParaRPr>
          </a:p>
          <a:p>
            <a:r>
              <a:rPr lang="es-ES" sz="1600" b="1" dirty="0" smtClean="0">
                <a:sym typeface="Wingdings" panose="05000000000000000000" pitchFamily="2" charset="2"/>
              </a:rPr>
              <a:t>Utilizar el buscador para identificar paquetes del campo en el que trabajamos</a:t>
            </a:r>
          </a:p>
          <a:p>
            <a:endParaRPr lang="es-ES" sz="1600" dirty="0">
              <a:sym typeface="Wingdings" panose="05000000000000000000" pitchFamily="2" charset="2"/>
            </a:endParaRPr>
          </a:p>
          <a:p>
            <a:endParaRPr lang="es-ES" sz="1600" dirty="0">
              <a:sym typeface="Wingdings" panose="05000000000000000000" pitchFamily="2" charset="2"/>
            </a:endParaRPr>
          </a:p>
          <a:p>
            <a:endParaRPr lang="es-ES" dirty="0">
              <a:sym typeface="Wingdings" panose="05000000000000000000" pitchFamily="2" charset="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324" y="2549382"/>
            <a:ext cx="9880985" cy="35990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7777139" y="2775424"/>
            <a:ext cx="2374900" cy="660400"/>
          </a:xfrm>
          <a:prstGeom prst="rect">
            <a:avLst/>
          </a:prstGeom>
          <a:solidFill>
            <a:schemeClr val="accent2">
              <a:lumMod val="40000"/>
              <a:lumOff val="60000"/>
              <a:alpha val="17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20721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9" y="624590"/>
            <a:ext cx="8596668" cy="755561"/>
          </a:xfrm>
        </p:spPr>
        <p:txBody>
          <a:bodyPr/>
          <a:lstStyle/>
          <a:p>
            <a:r>
              <a:rPr lang="es-ES" dirty="0" smtClean="0"/>
              <a:t>Introducción a Python</a:t>
            </a:r>
            <a:endParaRPr lang="es-ES" dirty="0"/>
          </a:p>
        </p:txBody>
      </p:sp>
      <p:sp>
        <p:nvSpPr>
          <p:cNvPr id="7" name="Rectángulo 6"/>
          <p:cNvSpPr/>
          <p:nvPr/>
        </p:nvSpPr>
        <p:spPr>
          <a:xfrm>
            <a:off x="677335" y="1380151"/>
            <a:ext cx="3632726" cy="369332"/>
          </a:xfrm>
          <a:prstGeom prst="rect">
            <a:avLst/>
          </a:prstGeom>
        </p:spPr>
        <p:txBody>
          <a:bodyPr wrap="none">
            <a:spAutoFit/>
          </a:bodyPr>
          <a:lstStyle/>
          <a:p>
            <a:r>
              <a:rPr lang="es-ES" b="1" u="sng" dirty="0" smtClean="0"/>
              <a:t>Consultas en stackoverflow.com</a:t>
            </a:r>
            <a:endParaRPr lang="es-ES" b="1" dirty="0">
              <a:solidFill>
                <a:srgbClr val="FF0000"/>
              </a:solidFill>
            </a:endParaRPr>
          </a:p>
        </p:txBody>
      </p:sp>
      <p:grpSp>
        <p:nvGrpSpPr>
          <p:cNvPr id="4" name="Grupo 3"/>
          <p:cNvGrpSpPr/>
          <p:nvPr/>
        </p:nvGrpSpPr>
        <p:grpSpPr>
          <a:xfrm>
            <a:off x="254834" y="1749484"/>
            <a:ext cx="11063200" cy="3886564"/>
            <a:chOff x="254834" y="1749484"/>
            <a:chExt cx="11063200" cy="3886564"/>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834" y="1749484"/>
              <a:ext cx="11063200" cy="3886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redondeado"/>
            <p:cNvSpPr/>
            <p:nvPr/>
          </p:nvSpPr>
          <p:spPr>
            <a:xfrm>
              <a:off x="5654351" y="3135085"/>
              <a:ext cx="2808667" cy="1254723"/>
            </a:xfrm>
            <a:prstGeom prst="round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4982993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Números aleatorios </a:t>
            </a:r>
            <a:r>
              <a:rPr lang="es-ES" dirty="0" smtClean="0">
                <a:sym typeface="Wingdings" panose="05000000000000000000" pitchFamily="2" charset="2"/>
              </a:rPr>
              <a:t> </a:t>
            </a:r>
            <a:r>
              <a:rPr lang="es-ES" dirty="0" smtClean="0"/>
              <a:t>Módulo </a:t>
            </a:r>
            <a:r>
              <a:rPr lang="es-ES" dirty="0" err="1" smtClean="0"/>
              <a:t>random</a:t>
            </a:r>
            <a:endParaRPr lang="es-ES" dirty="0"/>
          </a:p>
        </p:txBody>
      </p:sp>
      <p:sp>
        <p:nvSpPr>
          <p:cNvPr id="8" name="CuadroTexto 7"/>
          <p:cNvSpPr txBox="1"/>
          <p:nvPr/>
        </p:nvSpPr>
        <p:spPr>
          <a:xfrm>
            <a:off x="561425" y="1457065"/>
            <a:ext cx="9316671" cy="3323987"/>
          </a:xfrm>
          <a:prstGeom prst="rect">
            <a:avLst/>
          </a:prstGeom>
          <a:noFill/>
        </p:spPr>
        <p:txBody>
          <a:bodyPr wrap="square" rtlCol="0">
            <a:spAutoFit/>
          </a:bodyPr>
          <a:lstStyle/>
          <a:p>
            <a:endParaRPr lang="es-ES" sz="1600" b="1" dirty="0" smtClean="0">
              <a:sym typeface="Wingdings" panose="05000000000000000000" pitchFamily="2" charset="2"/>
            </a:endParaRPr>
          </a:p>
          <a:p>
            <a:r>
              <a:rPr lang="es-ES" sz="1600" dirty="0" smtClean="0">
                <a:sym typeface="Wingdings" panose="05000000000000000000" pitchFamily="2" charset="2"/>
              </a:rPr>
              <a:t>Módulo para la generación de números aleatorios:</a:t>
            </a:r>
          </a:p>
          <a:p>
            <a:endParaRPr lang="es-ES" sz="1600" dirty="0">
              <a:sym typeface="Wingdings" panose="05000000000000000000" pitchFamily="2" charset="2"/>
            </a:endParaRPr>
          </a:p>
          <a:p>
            <a:r>
              <a:rPr lang="es-ES" sz="1600" b="1" dirty="0" err="1">
                <a:solidFill>
                  <a:srgbClr val="0070C0"/>
                </a:solidFill>
                <a:sym typeface="Wingdings" panose="05000000000000000000" pitchFamily="2" charset="2"/>
              </a:rPr>
              <a:t>i</a:t>
            </a:r>
            <a:r>
              <a:rPr lang="es-ES" sz="1600" b="1" dirty="0" err="1" smtClean="0">
                <a:solidFill>
                  <a:srgbClr val="0070C0"/>
                </a:solidFill>
                <a:sym typeface="Wingdings" panose="05000000000000000000" pitchFamily="2" charset="2"/>
              </a:rPr>
              <a:t>mport</a:t>
            </a:r>
            <a:r>
              <a:rPr lang="es-ES" sz="1600" b="1" dirty="0" smtClean="0">
                <a:sym typeface="Wingdings" panose="05000000000000000000" pitchFamily="2" charset="2"/>
              </a:rPr>
              <a:t> </a:t>
            </a:r>
            <a:r>
              <a:rPr lang="es-ES" sz="1600" b="1" dirty="0" err="1" smtClean="0">
                <a:sym typeface="Wingdings" panose="05000000000000000000" pitchFamily="2" charset="2"/>
              </a:rPr>
              <a:t>random</a:t>
            </a:r>
            <a:endParaRPr lang="es-ES" sz="1600" b="1" dirty="0" smtClean="0">
              <a:sym typeface="Wingdings" panose="05000000000000000000" pitchFamily="2" charset="2"/>
            </a:endParaRPr>
          </a:p>
          <a:p>
            <a:endParaRPr lang="es-ES" sz="1600" dirty="0">
              <a:sym typeface="Wingdings" panose="05000000000000000000" pitchFamily="2" charset="2"/>
            </a:endParaRPr>
          </a:p>
          <a:p>
            <a:r>
              <a:rPr lang="es-ES" sz="1600" dirty="0" smtClean="0">
                <a:sym typeface="Wingdings" panose="05000000000000000000" pitchFamily="2" charset="2"/>
              </a:rPr>
              <a:t>Más información este módulo:</a:t>
            </a:r>
          </a:p>
          <a:p>
            <a:r>
              <a:rPr lang="es-ES" sz="1600" dirty="0">
                <a:sym typeface="Wingdings" panose="05000000000000000000" pitchFamily="2" charset="2"/>
                <a:hlinkClick r:id="rId2"/>
              </a:rPr>
              <a:t>https://</a:t>
            </a:r>
            <a:r>
              <a:rPr lang="es-ES" sz="1600" dirty="0" smtClean="0">
                <a:sym typeface="Wingdings" panose="05000000000000000000" pitchFamily="2" charset="2"/>
                <a:hlinkClick r:id="rId2"/>
              </a:rPr>
              <a:t>docs.python.org/2/library/random.html</a:t>
            </a:r>
            <a:endParaRPr lang="es-ES" sz="1600" dirty="0" smtClean="0">
              <a:sym typeface="Wingdings" panose="05000000000000000000" pitchFamily="2" charset="2"/>
            </a:endParaRPr>
          </a:p>
          <a:p>
            <a:endParaRPr lang="es-ES" sz="1600" dirty="0">
              <a:sym typeface="Wingdings" panose="05000000000000000000" pitchFamily="2" charset="2"/>
            </a:endParaRPr>
          </a:p>
          <a:p>
            <a:pPr marL="285750" indent="-285750">
              <a:buFont typeface="Wingdings"/>
              <a:buChar char="à"/>
            </a:pPr>
            <a:r>
              <a:rPr lang="es-ES" sz="1600" dirty="0" smtClean="0">
                <a:solidFill>
                  <a:srgbClr val="FF0000"/>
                </a:solidFill>
                <a:sym typeface="Wingdings" panose="05000000000000000000" pitchFamily="2" charset="2"/>
              </a:rPr>
              <a:t>Abrir script14.py </a:t>
            </a:r>
          </a:p>
          <a:p>
            <a:endParaRPr lang="es-ES" sz="1600" dirty="0">
              <a:solidFill>
                <a:srgbClr val="FF0000"/>
              </a:solidFill>
              <a:sym typeface="Wingdings" panose="05000000000000000000" pitchFamily="2" charset="2"/>
            </a:endParaRPr>
          </a:p>
          <a:p>
            <a:endParaRPr lang="es-ES" sz="1600" dirty="0" smtClean="0">
              <a:solidFill>
                <a:srgbClr val="FF0000"/>
              </a:solidFill>
              <a:sym typeface="Wingdings" panose="05000000000000000000" pitchFamily="2" charset="2"/>
            </a:endParaRPr>
          </a:p>
          <a:p>
            <a:endParaRPr lang="es-ES" sz="1600" dirty="0">
              <a:sym typeface="Wingdings" panose="05000000000000000000" pitchFamily="2" charset="2"/>
            </a:endParaRPr>
          </a:p>
          <a:p>
            <a:endParaRPr lang="es-ES" dirty="0">
              <a:sym typeface="Wingdings" panose="05000000000000000000" pitchFamily="2" charset="2"/>
            </a:endParaRPr>
          </a:p>
        </p:txBody>
      </p:sp>
      <p:pic>
        <p:nvPicPr>
          <p:cNvPr id="5122" name="Picture 2" descr="Image result for rand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4086" y="3640880"/>
            <a:ext cx="4657725" cy="261820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169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596901"/>
            <a:ext cx="8596668" cy="755561"/>
          </a:xfrm>
        </p:spPr>
        <p:txBody>
          <a:bodyPr/>
          <a:lstStyle/>
          <a:p>
            <a:r>
              <a:rPr lang="es-ES" dirty="0" smtClean="0"/>
              <a:t>Manejo de archivos en Python</a:t>
            </a:r>
            <a:endParaRPr lang="es-ES" dirty="0"/>
          </a:p>
        </p:txBody>
      </p:sp>
      <p:sp>
        <p:nvSpPr>
          <p:cNvPr id="8" name="CuadroTexto 7"/>
          <p:cNvSpPr txBox="1"/>
          <p:nvPr/>
        </p:nvSpPr>
        <p:spPr>
          <a:xfrm>
            <a:off x="550335" y="1545965"/>
            <a:ext cx="9316671" cy="3847207"/>
          </a:xfrm>
          <a:prstGeom prst="rect">
            <a:avLst/>
          </a:prstGeom>
          <a:noFill/>
        </p:spPr>
        <p:txBody>
          <a:bodyPr wrap="square" rtlCol="0">
            <a:spAutoFit/>
          </a:bodyPr>
          <a:lstStyle/>
          <a:p>
            <a:r>
              <a:rPr lang="es-ES" dirty="0" smtClean="0">
                <a:sym typeface="Wingdings" panose="05000000000000000000" pitchFamily="2" charset="2"/>
              </a:rPr>
              <a:t>En Python podemos escribir y leer de archivos de forma muy sencilla</a:t>
            </a:r>
          </a:p>
          <a:p>
            <a:endParaRPr lang="es-ES" sz="1600" dirty="0" smtClean="0">
              <a:sym typeface="Wingdings" panose="05000000000000000000" pitchFamily="2" charset="2"/>
            </a:endParaRPr>
          </a:p>
          <a:p>
            <a:r>
              <a:rPr lang="es-ES" sz="1600" dirty="0" smtClean="0">
                <a:sym typeface="Wingdings" panose="05000000000000000000" pitchFamily="2" charset="2"/>
              </a:rPr>
              <a:t>fichero = open(“nombre_fichero.txt”, r) # abrimos el fichero en modo lectura</a:t>
            </a:r>
          </a:p>
          <a:p>
            <a:endParaRPr lang="es-ES" sz="1600" dirty="0">
              <a:sym typeface="Wingdings" panose="05000000000000000000" pitchFamily="2" charset="2"/>
            </a:endParaRPr>
          </a:p>
          <a:p>
            <a:r>
              <a:rPr lang="es-ES" sz="1600" dirty="0">
                <a:sym typeface="Wingdings" panose="05000000000000000000" pitchFamily="2" charset="2"/>
              </a:rPr>
              <a:t>f</a:t>
            </a:r>
            <a:r>
              <a:rPr lang="es-ES" sz="1600" dirty="0" smtClean="0">
                <a:sym typeface="Wingdings" panose="05000000000000000000" pitchFamily="2" charset="2"/>
              </a:rPr>
              <a:t>ichero = open(“nombre_fichero.txt”, w) # abrimos el fichero en modo escritura</a:t>
            </a:r>
          </a:p>
          <a:p>
            <a:endParaRPr lang="es-ES" sz="1600" dirty="0" smtClean="0">
              <a:sym typeface="Wingdings" panose="05000000000000000000" pitchFamily="2" charset="2"/>
            </a:endParaRPr>
          </a:p>
          <a:p>
            <a:r>
              <a:rPr lang="es-ES" sz="1600" dirty="0" smtClean="0">
                <a:solidFill>
                  <a:srgbClr val="FF0000"/>
                </a:solidFill>
                <a:sym typeface="Wingdings" panose="05000000000000000000" pitchFamily="2" charset="2"/>
              </a:rPr>
              <a:t> Abrir lectura1.py</a:t>
            </a:r>
          </a:p>
          <a:p>
            <a:endParaRPr lang="es-ES" sz="1600" dirty="0">
              <a:sym typeface="Wingdings" panose="05000000000000000000" pitchFamily="2" charset="2"/>
            </a:endParaRPr>
          </a:p>
          <a:p>
            <a:pPr marL="285750" indent="-285750">
              <a:buFont typeface="Wingdings" panose="05000000000000000000" pitchFamily="2" charset="2"/>
              <a:buChar char="à"/>
            </a:pPr>
            <a:r>
              <a:rPr lang="es-ES" sz="1600" dirty="0" smtClean="0">
                <a:solidFill>
                  <a:srgbClr val="FF0000"/>
                </a:solidFill>
                <a:sym typeface="Wingdings" panose="05000000000000000000" pitchFamily="2" charset="2"/>
              </a:rPr>
              <a:t>Abrir escritura1.py</a:t>
            </a:r>
          </a:p>
          <a:p>
            <a:pPr marL="285750" indent="-285750">
              <a:buFont typeface="Wingdings" panose="05000000000000000000" pitchFamily="2" charset="2"/>
              <a:buChar char="à"/>
            </a:pPr>
            <a:endParaRPr lang="es-ES" sz="1600" dirty="0">
              <a:solidFill>
                <a:srgbClr val="FF0000"/>
              </a:solidFill>
              <a:sym typeface="Wingdings" panose="05000000000000000000" pitchFamily="2" charset="2"/>
            </a:endParaRPr>
          </a:p>
          <a:p>
            <a:endParaRPr lang="es-ES" sz="1600" dirty="0">
              <a:sym typeface="Wingdings" panose="05000000000000000000" pitchFamily="2" charset="2"/>
            </a:endParaRPr>
          </a:p>
          <a:p>
            <a:endParaRPr lang="es-ES" sz="1600" dirty="0">
              <a:solidFill>
                <a:srgbClr val="FF0000"/>
              </a:solidFill>
              <a:sym typeface="Wingdings" panose="05000000000000000000" pitchFamily="2" charset="2"/>
            </a:endParaRPr>
          </a:p>
          <a:p>
            <a:endParaRPr lang="es-ES" sz="1600" dirty="0" smtClean="0">
              <a:sym typeface="Wingdings" panose="05000000000000000000" pitchFamily="2" charset="2"/>
            </a:endParaRPr>
          </a:p>
          <a:p>
            <a:endParaRPr lang="es-ES" sz="1600" dirty="0" smtClean="0">
              <a:sym typeface="Wingdings" panose="05000000000000000000" pitchFamily="2" charset="2"/>
            </a:endParaRPr>
          </a:p>
          <a:p>
            <a:endParaRPr lang="es-ES" dirty="0">
              <a:sym typeface="Wingdings" panose="05000000000000000000" pitchFamily="2" charset="2"/>
            </a:endParaRPr>
          </a:p>
        </p:txBody>
      </p:sp>
    </p:spTree>
    <p:extLst>
      <p:ext uri="{BB962C8B-B14F-4D97-AF65-F5344CB8AC3E}">
        <p14:creationId xmlns:p14="http://schemas.microsoft.com/office/powerpoint/2010/main" val="21188404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596901"/>
            <a:ext cx="8596668" cy="755561"/>
          </a:xfrm>
        </p:spPr>
        <p:txBody>
          <a:bodyPr/>
          <a:lstStyle/>
          <a:p>
            <a:r>
              <a:rPr lang="es-ES" dirty="0" smtClean="0"/>
              <a:t>Otro detalle de </a:t>
            </a:r>
            <a:r>
              <a:rPr lang="es-ES" dirty="0" err="1" smtClean="0"/>
              <a:t>Spyder</a:t>
            </a:r>
            <a:r>
              <a:rPr lang="es-ES" dirty="0" smtClean="0"/>
              <a:t> …</a:t>
            </a:r>
            <a:endParaRPr lang="es-ES" dirty="0"/>
          </a:p>
        </p:txBody>
      </p:sp>
      <p:sp>
        <p:nvSpPr>
          <p:cNvPr id="8" name="CuadroTexto 7"/>
          <p:cNvSpPr txBox="1"/>
          <p:nvPr/>
        </p:nvSpPr>
        <p:spPr>
          <a:xfrm>
            <a:off x="550335" y="1545965"/>
            <a:ext cx="9316671" cy="2215991"/>
          </a:xfrm>
          <a:prstGeom prst="rect">
            <a:avLst/>
          </a:prstGeom>
          <a:noFill/>
        </p:spPr>
        <p:txBody>
          <a:bodyPr wrap="square" rtlCol="0">
            <a:spAutoFit/>
          </a:bodyPr>
          <a:lstStyle/>
          <a:p>
            <a:r>
              <a:rPr lang="es-ES" dirty="0" smtClean="0">
                <a:sym typeface="Wingdings" panose="05000000000000000000" pitchFamily="2" charset="2"/>
              </a:rPr>
              <a:t>Para ver los archivos que tengo almacenados en el directorio de trabajo  Explorador</a:t>
            </a:r>
          </a:p>
          <a:p>
            <a:r>
              <a:rPr lang="es-ES" dirty="0" smtClean="0">
                <a:sym typeface="Wingdings" panose="05000000000000000000" pitchFamily="2" charset="2"/>
              </a:rPr>
              <a:t>de archivos.</a:t>
            </a:r>
          </a:p>
          <a:p>
            <a:endParaRPr lang="es-ES" dirty="0">
              <a:sym typeface="Wingdings" panose="05000000000000000000" pitchFamily="2" charset="2"/>
            </a:endParaRPr>
          </a:p>
          <a:p>
            <a:endParaRPr lang="es-ES" dirty="0" smtClean="0">
              <a:sym typeface="Wingdings" panose="05000000000000000000" pitchFamily="2" charset="2"/>
            </a:endParaRPr>
          </a:p>
          <a:p>
            <a:endParaRPr lang="es-ES" sz="1600" dirty="0" smtClean="0">
              <a:sym typeface="Wingdings" panose="05000000000000000000" pitchFamily="2" charset="2"/>
            </a:endParaRPr>
          </a:p>
          <a:p>
            <a:endParaRPr lang="es-ES" sz="1600" dirty="0" smtClean="0">
              <a:sym typeface="Wingdings" panose="05000000000000000000" pitchFamily="2" charset="2"/>
            </a:endParaRPr>
          </a:p>
          <a:p>
            <a:endParaRPr lang="es-ES" sz="1600" dirty="0" smtClean="0">
              <a:sym typeface="Wingdings" panose="05000000000000000000" pitchFamily="2" charset="2"/>
            </a:endParaRPr>
          </a:p>
          <a:p>
            <a:endParaRPr lang="es-ES" dirty="0">
              <a:sym typeface="Wingdings" panose="05000000000000000000" pitchFamily="2" charset="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842" y="1443423"/>
            <a:ext cx="11617377" cy="4637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redondeado"/>
          <p:cNvSpPr/>
          <p:nvPr/>
        </p:nvSpPr>
        <p:spPr>
          <a:xfrm>
            <a:off x="6400800" y="1753849"/>
            <a:ext cx="5456419" cy="3087974"/>
          </a:xfrm>
          <a:prstGeom prst="roundRect">
            <a:avLst/>
          </a:prstGeom>
          <a:solidFill>
            <a:schemeClr val="accent1">
              <a:alpha val="20000"/>
            </a:schemeClr>
          </a:solid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159692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Clases en Python</a:t>
            </a:r>
            <a:endParaRPr lang="es-ES" dirty="0"/>
          </a:p>
        </p:txBody>
      </p:sp>
      <p:sp>
        <p:nvSpPr>
          <p:cNvPr id="8" name="CuadroTexto 7"/>
          <p:cNvSpPr txBox="1"/>
          <p:nvPr/>
        </p:nvSpPr>
        <p:spPr>
          <a:xfrm>
            <a:off x="537635" y="1634865"/>
            <a:ext cx="9316671" cy="4585871"/>
          </a:xfrm>
          <a:prstGeom prst="rect">
            <a:avLst/>
          </a:prstGeom>
          <a:noFill/>
        </p:spPr>
        <p:txBody>
          <a:bodyPr wrap="square" rtlCol="0">
            <a:spAutoFit/>
          </a:bodyPr>
          <a:lstStyle/>
          <a:p>
            <a:r>
              <a:rPr lang="es-ES" b="1" u="sng" dirty="0" smtClean="0">
                <a:solidFill>
                  <a:srgbClr val="92D050"/>
                </a:solidFill>
                <a:sym typeface="Wingdings" panose="05000000000000000000" pitchFamily="2" charset="2"/>
              </a:rPr>
              <a:t>Definición:</a:t>
            </a:r>
          </a:p>
          <a:p>
            <a:endParaRPr lang="es-ES" sz="1600" dirty="0" smtClean="0">
              <a:sym typeface="Wingdings" panose="05000000000000000000" pitchFamily="2" charset="2"/>
            </a:endParaRPr>
          </a:p>
          <a:p>
            <a:pPr algn="just"/>
            <a:r>
              <a:rPr lang="es-ES" sz="1600" dirty="0">
                <a:sym typeface="Wingdings" panose="05000000000000000000" pitchFamily="2" charset="2"/>
              </a:rPr>
              <a:t>Las clases y los objetos son poderosas herramientas de programación. Facilitan la tarea de </a:t>
            </a:r>
            <a:r>
              <a:rPr lang="es-ES" sz="1600" dirty="0" smtClean="0">
                <a:sym typeface="Wingdings" panose="05000000000000000000" pitchFamily="2" charset="2"/>
              </a:rPr>
              <a:t>programar. </a:t>
            </a:r>
            <a:r>
              <a:rPr lang="es-ES" sz="1600" b="1" u="sng" dirty="0">
                <a:sym typeface="Wingdings" panose="05000000000000000000" pitchFamily="2" charset="2"/>
              </a:rPr>
              <a:t>Una clase es la “clasificación” de un objeto. Tal como “persona” o “imagen.” Un objeto es una instancia particular de una clase. Tal como “María” es una instancia de “Persona</a:t>
            </a:r>
            <a:r>
              <a:rPr lang="es-ES" sz="1600" b="1" u="sng" dirty="0" smtClean="0">
                <a:sym typeface="Wingdings" panose="05000000000000000000" pitchFamily="2" charset="2"/>
              </a:rPr>
              <a:t>.”</a:t>
            </a:r>
          </a:p>
          <a:p>
            <a:pPr algn="just"/>
            <a:endParaRPr lang="es-ES" sz="1600" b="1" u="sng" dirty="0">
              <a:sym typeface="Wingdings" panose="05000000000000000000" pitchFamily="2" charset="2"/>
            </a:endParaRPr>
          </a:p>
          <a:p>
            <a:pPr algn="just"/>
            <a:r>
              <a:rPr lang="es-ES" sz="1600" dirty="0" smtClean="0">
                <a:sym typeface="Wingdings" panose="05000000000000000000" pitchFamily="2" charset="2"/>
              </a:rPr>
              <a:t>Los </a:t>
            </a:r>
            <a:r>
              <a:rPr lang="es-ES" sz="1600" dirty="0">
                <a:sym typeface="Wingdings" panose="05000000000000000000" pitchFamily="2" charset="2"/>
              </a:rPr>
              <a:t>objetos poseen atributos, tales como el nombre, altura y edad de una persona. Los objetos también poseen métodos. Los métodos definen qué acciones pueden realizar los objetos, tales como correr, saltar o </a:t>
            </a:r>
            <a:r>
              <a:rPr lang="es-ES" sz="1600" dirty="0" smtClean="0">
                <a:sym typeface="Wingdings" panose="05000000000000000000" pitchFamily="2" charset="2"/>
              </a:rPr>
              <a:t>sentarse. </a:t>
            </a:r>
            <a:r>
              <a:rPr lang="es-ES" sz="1600" b="1" u="sng" dirty="0">
                <a:sym typeface="Wingdings" panose="05000000000000000000" pitchFamily="2" charset="2"/>
              </a:rPr>
              <a:t>Un método es una función que existe dentro de una clase.</a:t>
            </a:r>
          </a:p>
          <a:p>
            <a:endParaRPr lang="es-ES" sz="1600" dirty="0" smtClean="0">
              <a:sym typeface="Wingdings" panose="05000000000000000000" pitchFamily="2" charset="2"/>
            </a:endParaRPr>
          </a:p>
          <a:p>
            <a:r>
              <a:rPr lang="es-ES" sz="1600" dirty="0" smtClean="0">
                <a:sym typeface="Wingdings" panose="05000000000000000000" pitchFamily="2" charset="2"/>
              </a:rPr>
              <a:t>Algunas reglas para la construcción de una clase:</a:t>
            </a:r>
          </a:p>
          <a:p>
            <a:endParaRPr lang="es-ES" sz="1600" dirty="0">
              <a:sym typeface="Wingdings" panose="05000000000000000000" pitchFamily="2" charset="2"/>
            </a:endParaRPr>
          </a:p>
          <a:p>
            <a:pPr marL="285750" indent="-285750">
              <a:buFont typeface="Arial" panose="020B0604020202020204" pitchFamily="34" charset="0"/>
              <a:buChar char="•"/>
            </a:pPr>
            <a:r>
              <a:rPr lang="es-ES" sz="1600" b="1" dirty="0">
                <a:sym typeface="Wingdings" panose="05000000000000000000" pitchFamily="2" charset="2"/>
              </a:rPr>
              <a:t>Los atributos deben ir primero, los métodos después.</a:t>
            </a:r>
          </a:p>
          <a:p>
            <a:pPr marL="285750" indent="-285750">
              <a:buFont typeface="Arial" panose="020B0604020202020204" pitchFamily="34" charset="0"/>
              <a:buChar char="•"/>
            </a:pPr>
            <a:r>
              <a:rPr lang="es-ES" sz="1600" b="1" dirty="0">
                <a:sym typeface="Wingdings" panose="05000000000000000000" pitchFamily="2" charset="2"/>
              </a:rPr>
              <a:t>El primer parámetro, en cualquier método, debe ser </a:t>
            </a:r>
            <a:r>
              <a:rPr lang="es-ES" sz="1600" b="1" dirty="0" err="1">
                <a:sym typeface="Wingdings" panose="05000000000000000000" pitchFamily="2" charset="2"/>
              </a:rPr>
              <a:t>self</a:t>
            </a:r>
            <a:r>
              <a:rPr lang="es-ES" sz="1600" b="1" dirty="0">
                <a:sym typeface="Wingdings" panose="05000000000000000000" pitchFamily="2" charset="2"/>
              </a:rPr>
              <a:t>.</a:t>
            </a:r>
          </a:p>
          <a:p>
            <a:pPr marL="285750" indent="-285750">
              <a:buFont typeface="Arial" panose="020B0604020202020204" pitchFamily="34" charset="0"/>
              <a:buChar char="•"/>
            </a:pPr>
            <a:r>
              <a:rPr lang="es-ES" sz="1600" b="1" dirty="0">
                <a:sym typeface="Wingdings" panose="05000000000000000000" pitchFamily="2" charset="2"/>
              </a:rPr>
              <a:t>Las definiciones de métodos deben ir </a:t>
            </a:r>
            <a:r>
              <a:rPr lang="es-ES" sz="1600" b="1" dirty="0" err="1">
                <a:sym typeface="Wingdings" panose="05000000000000000000" pitchFamily="2" charset="2"/>
              </a:rPr>
              <a:t>indentadas</a:t>
            </a:r>
            <a:r>
              <a:rPr lang="es-ES" sz="1600" b="1" dirty="0">
                <a:sym typeface="Wingdings" panose="05000000000000000000" pitchFamily="2" charset="2"/>
              </a:rPr>
              <a:t> exactamente una tabulación.</a:t>
            </a:r>
            <a:endParaRPr lang="es-ES" sz="1600" b="1" dirty="0" smtClean="0">
              <a:sym typeface="Wingdings" panose="05000000000000000000" pitchFamily="2" charset="2"/>
            </a:endParaRPr>
          </a:p>
          <a:p>
            <a:endParaRPr lang="es-ES" sz="1600" dirty="0" smtClean="0">
              <a:sym typeface="Wingdings" panose="05000000000000000000" pitchFamily="2" charset="2"/>
            </a:endParaRPr>
          </a:p>
          <a:p>
            <a:endParaRPr lang="es-ES" dirty="0">
              <a:sym typeface="Wingdings" panose="05000000000000000000" pitchFamily="2" charset="2"/>
            </a:endParaRPr>
          </a:p>
        </p:txBody>
      </p:sp>
    </p:spTree>
    <p:extLst>
      <p:ext uri="{BB962C8B-B14F-4D97-AF65-F5344CB8AC3E}">
        <p14:creationId xmlns:p14="http://schemas.microsoft.com/office/powerpoint/2010/main" val="396541930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Clases en Python</a:t>
            </a:r>
            <a:endParaRPr lang="es-ES" dirty="0"/>
          </a:p>
        </p:txBody>
      </p:sp>
      <p:sp>
        <p:nvSpPr>
          <p:cNvPr id="8" name="CuadroTexto 7"/>
          <p:cNvSpPr txBox="1"/>
          <p:nvPr/>
        </p:nvSpPr>
        <p:spPr>
          <a:xfrm>
            <a:off x="537635" y="1529935"/>
            <a:ext cx="9316671" cy="1877437"/>
          </a:xfrm>
          <a:prstGeom prst="rect">
            <a:avLst/>
          </a:prstGeom>
          <a:noFill/>
        </p:spPr>
        <p:txBody>
          <a:bodyPr wrap="square" rtlCol="0">
            <a:spAutoFit/>
          </a:bodyPr>
          <a:lstStyle/>
          <a:p>
            <a:r>
              <a:rPr lang="es-ES" b="1" u="sng" dirty="0" smtClean="0">
                <a:solidFill>
                  <a:srgbClr val="92D050"/>
                </a:solidFill>
                <a:sym typeface="Wingdings" panose="05000000000000000000" pitchFamily="2" charset="2"/>
              </a:rPr>
              <a:t>Más detalles sobre las clases en Python:</a:t>
            </a:r>
          </a:p>
          <a:p>
            <a:endParaRPr lang="es-ES" sz="1600" dirty="0" smtClean="0">
              <a:sym typeface="Wingdings" panose="05000000000000000000" pitchFamily="2" charset="2"/>
            </a:endParaRPr>
          </a:p>
          <a:p>
            <a:pPr algn="just"/>
            <a:r>
              <a:rPr lang="es-ES" sz="1600" dirty="0" smtClean="0">
                <a:sym typeface="Wingdings" panose="05000000000000000000" pitchFamily="2" charset="2"/>
              </a:rPr>
              <a:t>En </a:t>
            </a:r>
            <a:r>
              <a:rPr lang="es-ES" sz="1600" dirty="0">
                <a:sym typeface="Wingdings" panose="05000000000000000000" pitchFamily="2" charset="2"/>
              </a:rPr>
              <a:t>Python, las clases tienen una función especial que es llamada en el momento en que una instancia de esa clase es creada. Añadiendo esa función, </a:t>
            </a:r>
            <a:r>
              <a:rPr lang="es-ES" sz="1600" b="1" u="sng" dirty="0">
                <a:sym typeface="Wingdings" panose="05000000000000000000" pitchFamily="2" charset="2"/>
              </a:rPr>
              <a:t>llamada constructor</a:t>
            </a:r>
            <a:r>
              <a:rPr lang="es-ES" sz="1600" dirty="0">
                <a:sym typeface="Wingdings" panose="05000000000000000000" pitchFamily="2" charset="2"/>
              </a:rPr>
              <a:t>, el programador puede añadir el código necesario, el cual, </a:t>
            </a:r>
            <a:r>
              <a:rPr lang="es-ES" sz="1600" b="1" u="sng" dirty="0">
                <a:sym typeface="Wingdings" panose="05000000000000000000" pitchFamily="2" charset="2"/>
              </a:rPr>
              <a:t>automáticamente, será ejecutado cada vez que una instancia de la clase sea </a:t>
            </a:r>
            <a:r>
              <a:rPr lang="es-ES" sz="1600" b="1" u="sng" dirty="0" smtClean="0">
                <a:sym typeface="Wingdings" panose="05000000000000000000" pitchFamily="2" charset="2"/>
              </a:rPr>
              <a:t>creada.</a:t>
            </a:r>
          </a:p>
          <a:p>
            <a:endParaRPr lang="es-ES" dirty="0">
              <a:sym typeface="Wingdings" panose="05000000000000000000" pitchFamily="2" charset="2"/>
            </a:endParaRPr>
          </a:p>
        </p:txBody>
      </p:sp>
      <p:pic>
        <p:nvPicPr>
          <p:cNvPr id="4" name="Picture 2" descr="Image result for programacion orientada a obje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1087" y="3463735"/>
            <a:ext cx="4286374" cy="3214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22648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Clases en Python</a:t>
            </a:r>
            <a:endParaRPr lang="es-ES" dirty="0"/>
          </a:p>
        </p:txBody>
      </p:sp>
      <p:sp>
        <p:nvSpPr>
          <p:cNvPr id="8" name="CuadroTexto 7"/>
          <p:cNvSpPr txBox="1"/>
          <p:nvPr/>
        </p:nvSpPr>
        <p:spPr>
          <a:xfrm>
            <a:off x="537635" y="1634865"/>
            <a:ext cx="9316671" cy="3754874"/>
          </a:xfrm>
          <a:prstGeom prst="rect">
            <a:avLst/>
          </a:prstGeom>
          <a:noFill/>
        </p:spPr>
        <p:txBody>
          <a:bodyPr wrap="square" rtlCol="0">
            <a:spAutoFit/>
          </a:bodyPr>
          <a:lstStyle/>
          <a:p>
            <a:r>
              <a:rPr lang="es-ES" sz="2000" b="1" i="1" dirty="0" smtClean="0">
                <a:solidFill>
                  <a:schemeClr val="accent1"/>
                </a:solidFill>
                <a:sym typeface="Wingdings" panose="05000000000000000000" pitchFamily="2" charset="2"/>
              </a:rPr>
              <a:t>Python es un lenguaje orientado a objetos. En realidad todo en Python es un objeto.</a:t>
            </a:r>
          </a:p>
          <a:p>
            <a:endParaRPr lang="es-ES" sz="1600" dirty="0" smtClean="0">
              <a:sym typeface="Wingdings" panose="05000000000000000000" pitchFamily="2" charset="2"/>
            </a:endParaRPr>
          </a:p>
          <a:p>
            <a:pPr marL="285750" indent="-285750">
              <a:buFont typeface="Wingdings" panose="05000000000000000000" pitchFamily="2" charset="2"/>
              <a:buChar char="à"/>
            </a:pPr>
            <a:r>
              <a:rPr lang="es-ES" sz="1600" dirty="0" smtClean="0">
                <a:solidFill>
                  <a:srgbClr val="FF0000"/>
                </a:solidFill>
                <a:sym typeface="Wingdings" panose="05000000000000000000" pitchFamily="2" charset="2"/>
              </a:rPr>
              <a:t>ABRIR clase1.py</a:t>
            </a:r>
          </a:p>
          <a:p>
            <a:pPr marL="285750" indent="-285750">
              <a:buFont typeface="Wingdings" panose="05000000000000000000" pitchFamily="2" charset="2"/>
              <a:buChar char="à"/>
            </a:pPr>
            <a:endParaRPr lang="es-ES" sz="1600" dirty="0">
              <a:sym typeface="Wingdings" panose="05000000000000000000" pitchFamily="2" charset="2"/>
            </a:endParaRPr>
          </a:p>
          <a:p>
            <a:r>
              <a:rPr lang="es-ES" sz="1600" dirty="0" smtClean="0">
                <a:sym typeface="Wingdings" panose="05000000000000000000" pitchFamily="2" charset="2"/>
              </a:rPr>
              <a:t>Se puede heredar propiedades de otras clases. </a:t>
            </a:r>
          </a:p>
          <a:p>
            <a:endParaRPr lang="es-ES" sz="1600" dirty="0">
              <a:sym typeface="Wingdings" panose="05000000000000000000" pitchFamily="2" charset="2"/>
            </a:endParaRPr>
          </a:p>
          <a:p>
            <a:r>
              <a:rPr lang="es-ES" sz="2000" b="1" dirty="0" err="1" smtClean="0">
                <a:sym typeface="Wingdings" panose="05000000000000000000" pitchFamily="2" charset="2"/>
              </a:rPr>
              <a:t>class</a:t>
            </a:r>
            <a:r>
              <a:rPr lang="es-ES" sz="2000" b="1" dirty="0" smtClean="0">
                <a:sym typeface="Wingdings" panose="05000000000000000000" pitchFamily="2" charset="2"/>
              </a:rPr>
              <a:t> </a:t>
            </a:r>
            <a:r>
              <a:rPr lang="es-ES" sz="2000" b="1" dirty="0" err="1" smtClean="0">
                <a:sym typeface="Wingdings" panose="05000000000000000000" pitchFamily="2" charset="2"/>
              </a:rPr>
              <a:t>Mi_clase</a:t>
            </a:r>
            <a:r>
              <a:rPr lang="es-ES" sz="2000" b="1" dirty="0" smtClean="0">
                <a:sym typeface="Wingdings" panose="05000000000000000000" pitchFamily="2" charset="2"/>
              </a:rPr>
              <a:t> (clase_origen1, clase_origen2):</a:t>
            </a:r>
          </a:p>
          <a:p>
            <a:endParaRPr lang="es-ES" sz="1600" dirty="0">
              <a:sym typeface="Wingdings" panose="05000000000000000000" pitchFamily="2" charset="2"/>
            </a:endParaRPr>
          </a:p>
          <a:p>
            <a:r>
              <a:rPr lang="es-ES" sz="1600" b="1" dirty="0" err="1" smtClean="0">
                <a:sym typeface="Wingdings" panose="05000000000000000000" pitchFamily="2" charset="2"/>
              </a:rPr>
              <a:t>Docstring</a:t>
            </a:r>
            <a:r>
              <a:rPr lang="es-ES" sz="1600" b="1" dirty="0" smtClean="0">
                <a:sym typeface="Wingdings" panose="05000000000000000000" pitchFamily="2" charset="2"/>
              </a:rPr>
              <a:t>:</a:t>
            </a:r>
            <a:r>
              <a:rPr lang="es-ES" sz="1600" dirty="0" smtClean="0">
                <a:sym typeface="Wingdings" panose="05000000000000000000" pitchFamily="2" charset="2"/>
              </a:rPr>
              <a:t> Sirve para documentar el código.</a:t>
            </a: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smtClean="0">
              <a:sym typeface="Wingdings" panose="05000000000000000000" pitchFamily="2" charset="2"/>
            </a:endParaRPr>
          </a:p>
          <a:p>
            <a:endParaRPr lang="es-ES" dirty="0">
              <a:sym typeface="Wingdings" panose="05000000000000000000" pitchFamily="2" charset="2"/>
            </a:endParaRPr>
          </a:p>
        </p:txBody>
      </p:sp>
    </p:spTree>
    <p:extLst>
      <p:ext uri="{BB962C8B-B14F-4D97-AF65-F5344CB8AC3E}">
        <p14:creationId xmlns:p14="http://schemas.microsoft.com/office/powerpoint/2010/main" val="81359174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88434" y="330200"/>
            <a:ext cx="8596668" cy="1320800"/>
          </a:xfrm>
        </p:spPr>
        <p:txBody>
          <a:bodyPr/>
          <a:lstStyle/>
          <a:p>
            <a:r>
              <a:rPr lang="es-ES" dirty="0" smtClean="0"/>
              <a:t>Bibliografía</a:t>
            </a:r>
            <a:endParaRPr lang="es-ES" dirty="0"/>
          </a:p>
        </p:txBody>
      </p:sp>
      <p:sp>
        <p:nvSpPr>
          <p:cNvPr id="3" name="Marcador de contenido 2"/>
          <p:cNvSpPr>
            <a:spLocks noGrp="1"/>
          </p:cNvSpPr>
          <p:nvPr>
            <p:ph idx="1"/>
          </p:nvPr>
        </p:nvSpPr>
        <p:spPr>
          <a:xfrm>
            <a:off x="588254" y="1191901"/>
            <a:ext cx="9292345" cy="5361299"/>
          </a:xfrm>
        </p:spPr>
        <p:txBody>
          <a:bodyPr>
            <a:noAutofit/>
          </a:bodyPr>
          <a:lstStyle/>
          <a:p>
            <a:pPr marL="285750"/>
            <a:r>
              <a:rPr lang="en-US" sz="1600" dirty="0"/>
              <a:t>Automate the Boring Stuff with </a:t>
            </a:r>
            <a:r>
              <a:rPr lang="en-US" sz="1600" dirty="0" smtClean="0"/>
              <a:t>Python Practical </a:t>
            </a:r>
            <a:r>
              <a:rPr lang="en-US" sz="1600" dirty="0"/>
              <a:t>programming for total beginners. Written by Al </a:t>
            </a:r>
            <a:r>
              <a:rPr lang="en-US" sz="1600" dirty="0" err="1"/>
              <a:t>Sweigart</a:t>
            </a:r>
            <a:r>
              <a:rPr lang="en-US" sz="1600" dirty="0" smtClean="0"/>
              <a:t>. </a:t>
            </a:r>
            <a:r>
              <a:rPr lang="en-US" sz="1600" dirty="0"/>
              <a:t>Online: </a:t>
            </a:r>
            <a:r>
              <a:rPr lang="en-US" sz="1600" dirty="0">
                <a:hlinkClick r:id="rId2"/>
              </a:rPr>
              <a:t>https://automatetheboringstuff.com</a:t>
            </a:r>
            <a:r>
              <a:rPr lang="en-US" sz="1600" dirty="0" smtClean="0">
                <a:hlinkClick r:id="rId2"/>
              </a:rPr>
              <a:t>/</a:t>
            </a:r>
            <a:endParaRPr lang="en-US" sz="1600" dirty="0" smtClean="0"/>
          </a:p>
          <a:p>
            <a:pPr marL="0" indent="0">
              <a:buNone/>
            </a:pPr>
            <a:endParaRPr lang="en-US" sz="1600" dirty="0" smtClean="0"/>
          </a:p>
          <a:p>
            <a:pPr marL="285750"/>
            <a:r>
              <a:rPr lang="es-ES" sz="1600" dirty="0" err="1"/>
              <a:t>Matplotlib</a:t>
            </a:r>
            <a:r>
              <a:rPr lang="es-ES" sz="1600" dirty="0"/>
              <a:t> </a:t>
            </a:r>
            <a:r>
              <a:rPr lang="es-ES" sz="1600" dirty="0" err="1"/>
              <a:t>for</a:t>
            </a:r>
            <a:r>
              <a:rPr lang="es-ES" sz="1600" dirty="0"/>
              <a:t> Python </a:t>
            </a:r>
            <a:r>
              <a:rPr lang="es-ES" sz="1600" dirty="0" err="1" smtClean="0"/>
              <a:t>Developers</a:t>
            </a:r>
            <a:r>
              <a:rPr lang="es-ES" sz="1600" dirty="0" smtClean="0"/>
              <a:t>. </a:t>
            </a:r>
            <a:r>
              <a:rPr lang="en-US" sz="1600" dirty="0"/>
              <a:t>Build remarkable publication quality plots the easy </a:t>
            </a:r>
            <a:r>
              <a:rPr lang="en-US" sz="1600" dirty="0" smtClean="0"/>
              <a:t>way. Sandro Tosi. 2009.</a:t>
            </a:r>
          </a:p>
          <a:p>
            <a:pPr marL="285750"/>
            <a:endParaRPr lang="en-US" sz="1600" dirty="0"/>
          </a:p>
          <a:p>
            <a:pPr marL="285750"/>
            <a:r>
              <a:rPr lang="es-ES" sz="1600" dirty="0" smtClean="0"/>
              <a:t>Python </a:t>
            </a:r>
            <a:r>
              <a:rPr lang="es-ES" sz="1600" dirty="0" err="1" smtClean="0"/>
              <a:t>for</a:t>
            </a:r>
            <a:r>
              <a:rPr lang="es-ES" sz="1600" dirty="0" smtClean="0"/>
              <a:t> </a:t>
            </a:r>
            <a:r>
              <a:rPr lang="es-ES" sz="1600" dirty="0" err="1" smtClean="0"/>
              <a:t>kids</a:t>
            </a:r>
            <a:r>
              <a:rPr lang="es-ES" sz="1600" dirty="0" smtClean="0"/>
              <a:t>. </a:t>
            </a:r>
            <a:r>
              <a:rPr lang="en-US" sz="1600" dirty="0"/>
              <a:t>A Playful Introduction to Programming. A Playful Introduction to Programming. Jason R. Briggs. Jason R. </a:t>
            </a:r>
            <a:r>
              <a:rPr lang="en-US" sz="1600" dirty="0" smtClean="0"/>
              <a:t>Briggs.</a:t>
            </a:r>
          </a:p>
          <a:p>
            <a:pPr marL="0" indent="0">
              <a:buNone/>
            </a:pPr>
            <a:endParaRPr lang="en-US" sz="1600" dirty="0" smtClean="0"/>
          </a:p>
          <a:p>
            <a:pPr marL="285750"/>
            <a:r>
              <a:rPr lang="en-US" sz="1600" dirty="0">
                <a:hlinkClick r:id="rId3"/>
              </a:rPr>
              <a:t>http://www.python-course.eu/course.phphttp://</a:t>
            </a:r>
            <a:r>
              <a:rPr lang="en-US" sz="1600" dirty="0" smtClean="0">
                <a:hlinkClick r:id="rId3"/>
              </a:rPr>
              <a:t>www.python-course.eu/course.php</a:t>
            </a:r>
            <a:endParaRPr lang="en-US" sz="1600" dirty="0" smtClean="0"/>
          </a:p>
          <a:p>
            <a:pPr marL="285750"/>
            <a:endParaRPr lang="en-US" sz="1600" dirty="0"/>
          </a:p>
          <a:p>
            <a:pPr marL="285750"/>
            <a:r>
              <a:rPr lang="en-US" sz="1600" dirty="0" err="1" smtClean="0"/>
              <a:t>Documentación</a:t>
            </a:r>
            <a:r>
              <a:rPr lang="en-US" sz="1600" dirty="0" smtClean="0"/>
              <a:t> </a:t>
            </a:r>
            <a:r>
              <a:rPr lang="en-US" sz="1600" dirty="0" err="1" smtClean="0"/>
              <a:t>oficial</a:t>
            </a:r>
            <a:r>
              <a:rPr lang="en-US" sz="1600" dirty="0"/>
              <a:t>: </a:t>
            </a:r>
            <a:r>
              <a:rPr lang="en-US" sz="1600" dirty="0">
                <a:hlinkClick r:id="rId4"/>
              </a:rPr>
              <a:t>https://</a:t>
            </a:r>
            <a:r>
              <a:rPr lang="en-US" sz="1600" dirty="0" smtClean="0">
                <a:hlinkClick r:id="rId4"/>
              </a:rPr>
              <a:t>docs.python.org/2/contents.html</a:t>
            </a:r>
            <a:endParaRPr lang="en-US" sz="1600" dirty="0" smtClean="0"/>
          </a:p>
          <a:p>
            <a:pPr marL="285750"/>
            <a:endParaRPr lang="en-US" sz="1600" dirty="0" smtClean="0"/>
          </a:p>
          <a:p>
            <a:pPr marL="285750"/>
            <a:r>
              <a:rPr lang="en-US" sz="1600" dirty="0"/>
              <a:t>http://effbot.org/</a:t>
            </a:r>
            <a:endParaRPr lang="en-US" sz="1600" dirty="0" smtClean="0"/>
          </a:p>
          <a:p>
            <a:pPr marL="285750"/>
            <a:endParaRPr lang="en-US" sz="2000" dirty="0"/>
          </a:p>
          <a:p>
            <a:pPr marL="0" indent="0">
              <a:buNone/>
            </a:pPr>
            <a:endParaRPr lang="en-US" sz="2000" dirty="0"/>
          </a:p>
          <a:p>
            <a:pPr marL="0" indent="0">
              <a:buNone/>
            </a:pPr>
            <a:endParaRPr lang="en-US" sz="2000" dirty="0"/>
          </a:p>
          <a:p>
            <a:pPr marL="285750"/>
            <a:endParaRPr lang="es-ES" sz="2000" dirty="0"/>
          </a:p>
          <a:p>
            <a:pPr marL="285750"/>
            <a:endParaRPr lang="es-ES" sz="2000" dirty="0" smtClean="0"/>
          </a:p>
        </p:txBody>
      </p:sp>
    </p:spTree>
    <p:extLst>
      <p:ext uri="{BB962C8B-B14F-4D97-AF65-F5344CB8AC3E}">
        <p14:creationId xmlns:p14="http://schemas.microsoft.com/office/powerpoint/2010/main" val="17680326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99542"/>
            <a:ext cx="8596668" cy="755561"/>
          </a:xfrm>
        </p:spPr>
        <p:txBody>
          <a:bodyPr/>
          <a:lstStyle/>
          <a:p>
            <a:r>
              <a:rPr lang="es-ES" dirty="0" smtClean="0"/>
              <a:t>Introducción a Python</a:t>
            </a:r>
            <a:endParaRPr lang="es-ES" dirty="0"/>
          </a:p>
        </p:txBody>
      </p:sp>
      <p:sp>
        <p:nvSpPr>
          <p:cNvPr id="7" name="Rectángulo 6"/>
          <p:cNvSpPr/>
          <p:nvPr/>
        </p:nvSpPr>
        <p:spPr>
          <a:xfrm>
            <a:off x="677335" y="1560031"/>
            <a:ext cx="3519681" cy="369332"/>
          </a:xfrm>
          <a:prstGeom prst="rect">
            <a:avLst/>
          </a:prstGeom>
        </p:spPr>
        <p:txBody>
          <a:bodyPr wrap="none">
            <a:spAutoFit/>
          </a:bodyPr>
          <a:lstStyle/>
          <a:p>
            <a:r>
              <a:rPr lang="es-ES" b="1" u="sng" dirty="0" smtClean="0"/>
              <a:t>Ofertas de trabajo en </a:t>
            </a:r>
            <a:r>
              <a:rPr lang="es-ES" b="1" u="sng" dirty="0" err="1" smtClean="0"/>
              <a:t>Infojobs</a:t>
            </a:r>
            <a:r>
              <a:rPr lang="es-ES" b="1" u="sng" dirty="0" smtClean="0"/>
              <a:t>:</a:t>
            </a:r>
            <a:endParaRPr lang="es-ES" b="1" dirty="0">
              <a:solidFill>
                <a:srgbClr val="FF0000"/>
              </a:solidFill>
            </a:endParaRPr>
          </a:p>
        </p:txBody>
      </p:sp>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870502" y="2128603"/>
            <a:ext cx="6464029" cy="4622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26545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24592"/>
            <a:ext cx="8596668" cy="755561"/>
          </a:xfrm>
        </p:spPr>
        <p:txBody>
          <a:bodyPr/>
          <a:lstStyle/>
          <a:p>
            <a:r>
              <a:rPr lang="es-ES" dirty="0" smtClean="0"/>
              <a:t>Introducción a Python</a:t>
            </a:r>
            <a:endParaRPr lang="es-ES" dirty="0"/>
          </a:p>
        </p:txBody>
      </p:sp>
      <p:sp>
        <p:nvSpPr>
          <p:cNvPr id="7" name="Rectángulo 6"/>
          <p:cNvSpPr/>
          <p:nvPr/>
        </p:nvSpPr>
        <p:spPr>
          <a:xfrm>
            <a:off x="677333" y="1599583"/>
            <a:ext cx="4726294" cy="369332"/>
          </a:xfrm>
          <a:prstGeom prst="rect">
            <a:avLst/>
          </a:prstGeom>
        </p:spPr>
        <p:txBody>
          <a:bodyPr wrap="none">
            <a:spAutoFit/>
          </a:bodyPr>
          <a:lstStyle/>
          <a:p>
            <a:r>
              <a:rPr lang="es-ES" b="1" u="sng" dirty="0" smtClean="0"/>
              <a:t>¿CÓMO VAMOS A TRABAJAR EN EL </a:t>
            </a:r>
            <a:r>
              <a:rPr lang="es-ES" b="1" u="sng" dirty="0" smtClean="0"/>
              <a:t>TALLER</a:t>
            </a:r>
            <a:r>
              <a:rPr lang="es-ES" b="1" u="sng" dirty="0" smtClean="0"/>
              <a:t>?</a:t>
            </a:r>
            <a:endParaRPr lang="es-ES" b="1" u="sng" dirty="0"/>
          </a:p>
        </p:txBody>
      </p:sp>
      <p:sp>
        <p:nvSpPr>
          <p:cNvPr id="11" name="CuadroTexto 10"/>
          <p:cNvSpPr txBox="1"/>
          <p:nvPr/>
        </p:nvSpPr>
        <p:spPr>
          <a:xfrm>
            <a:off x="677335" y="2219247"/>
            <a:ext cx="8363635" cy="2031325"/>
          </a:xfrm>
          <a:prstGeom prst="rect">
            <a:avLst/>
          </a:prstGeom>
          <a:noFill/>
        </p:spPr>
        <p:txBody>
          <a:bodyPr wrap="square" rtlCol="0">
            <a:spAutoFit/>
          </a:bodyPr>
          <a:lstStyle/>
          <a:p>
            <a:pPr marL="285750" indent="-285750">
              <a:buFont typeface="Wingdings" panose="05000000000000000000" pitchFamily="2" charset="2"/>
              <a:buChar char="Ø"/>
            </a:pPr>
            <a:r>
              <a:rPr lang="es-ES" dirty="0" smtClean="0">
                <a:sym typeface="Wingdings" panose="05000000000000000000" pitchFamily="2" charset="2"/>
              </a:rPr>
              <a:t>Plataforma Anaconda (Disponible en Windows, MAC y Linux)  Python 2.7.</a:t>
            </a:r>
          </a:p>
          <a:p>
            <a:endParaRPr lang="es-ES" dirty="0">
              <a:sym typeface="Wingdings" panose="05000000000000000000" pitchFamily="2" charset="2"/>
            </a:endParaRPr>
          </a:p>
          <a:p>
            <a:pPr marL="285750" indent="-285750">
              <a:buFont typeface="Wingdings" panose="05000000000000000000" pitchFamily="2" charset="2"/>
              <a:buChar char="Ø"/>
            </a:pPr>
            <a:r>
              <a:rPr lang="es-ES" dirty="0" smtClean="0">
                <a:sym typeface="Wingdings" panose="05000000000000000000" pitchFamily="2" charset="2"/>
              </a:rPr>
              <a:t>Transparencias para describir los contenidos teóricos más generales.</a:t>
            </a:r>
          </a:p>
          <a:p>
            <a:pPr marL="285750" indent="-285750">
              <a:buFont typeface="Wingdings" panose="05000000000000000000" pitchFamily="2" charset="2"/>
              <a:buChar char="Ø"/>
            </a:pPr>
            <a:endParaRPr lang="es-ES" dirty="0">
              <a:sym typeface="Wingdings" panose="05000000000000000000" pitchFamily="2" charset="2"/>
            </a:endParaRPr>
          </a:p>
          <a:p>
            <a:pPr marL="285750" indent="-285750">
              <a:buFont typeface="Wingdings" panose="05000000000000000000" pitchFamily="2" charset="2"/>
              <a:buChar char="Ø"/>
            </a:pPr>
            <a:r>
              <a:rPr lang="es-ES" dirty="0" smtClean="0">
                <a:sym typeface="Wingdings" panose="05000000000000000000" pitchFamily="2" charset="2"/>
              </a:rPr>
              <a:t>Scripts de ejemplos.</a:t>
            </a:r>
          </a:p>
          <a:p>
            <a:pPr marL="285750" indent="-285750">
              <a:buFont typeface="Wingdings" panose="05000000000000000000" pitchFamily="2" charset="2"/>
              <a:buChar char="Ø"/>
            </a:pPr>
            <a:endParaRPr lang="es-ES" dirty="0">
              <a:sym typeface="Wingdings" panose="05000000000000000000" pitchFamily="2" charset="2"/>
            </a:endParaRPr>
          </a:p>
          <a:p>
            <a:endParaRPr lang="es-ES" dirty="0" smtClean="0">
              <a:sym typeface="Wingdings" panose="05000000000000000000" pitchFamily="2" charset="2"/>
            </a:endParaRPr>
          </a:p>
        </p:txBody>
      </p:sp>
    </p:spTree>
    <p:extLst>
      <p:ext uri="{BB962C8B-B14F-4D97-AF65-F5344CB8AC3E}">
        <p14:creationId xmlns:p14="http://schemas.microsoft.com/office/powerpoint/2010/main" val="344396633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19769</TotalTime>
  <Words>3307</Words>
  <Application>Microsoft Office PowerPoint</Application>
  <PresentationFormat>Personalizado</PresentationFormat>
  <Paragraphs>739</Paragraphs>
  <Slides>76</Slides>
  <Notes>1</Notes>
  <HiddenSlides>0</HiddenSlides>
  <MMClips>0</MMClips>
  <ScaleCrop>false</ScaleCrop>
  <HeadingPairs>
    <vt:vector size="4" baseType="variant">
      <vt:variant>
        <vt:lpstr>Tema</vt:lpstr>
      </vt:variant>
      <vt:variant>
        <vt:i4>1</vt:i4>
      </vt:variant>
      <vt:variant>
        <vt:lpstr>Títulos de diapositiva</vt:lpstr>
      </vt:variant>
      <vt:variant>
        <vt:i4>76</vt:i4>
      </vt:variant>
    </vt:vector>
  </HeadingPairs>
  <TitlesOfParts>
    <vt:vector size="77" baseType="lpstr">
      <vt:lpstr>Faceta</vt:lpstr>
      <vt:lpstr>Taller de Introducción a Python</vt:lpstr>
      <vt:lpstr>Objetivos:</vt:lpstr>
      <vt:lpstr>Introducción a Python</vt:lpstr>
      <vt:lpstr>Introducción a Python</vt:lpstr>
      <vt:lpstr>Introducción a Python</vt:lpstr>
      <vt:lpstr>Introducción a Python</vt:lpstr>
      <vt:lpstr>Introducción a Python</vt:lpstr>
      <vt:lpstr>Introducción a Python</vt:lpstr>
      <vt:lpstr>Introducción a Python</vt:lpstr>
      <vt:lpstr>Introducción a Python</vt:lpstr>
      <vt:lpstr>Introducción a Python</vt:lpstr>
      <vt:lpstr>Introducción a Python</vt:lpstr>
      <vt:lpstr>Introducción a Python</vt:lpstr>
      <vt:lpstr>Introducción a Python</vt:lpstr>
      <vt:lpstr>Introducción a Python</vt:lpstr>
      <vt:lpstr>¿Qué vamos a ver?</vt:lpstr>
      <vt:lpstr>Variables en Python</vt:lpstr>
      <vt:lpstr>Variables en Python</vt:lpstr>
      <vt:lpstr>Variables en Python</vt:lpstr>
      <vt:lpstr>Variables en Python</vt:lpstr>
      <vt:lpstr>Listas en Python</vt:lpstr>
      <vt:lpstr>Listas en Python</vt:lpstr>
      <vt:lpstr>Listas en Python</vt:lpstr>
      <vt:lpstr>Listas en Python</vt:lpstr>
      <vt:lpstr>Listas en Python</vt:lpstr>
      <vt:lpstr>Listas en Python</vt:lpstr>
      <vt:lpstr>Listas en Python</vt:lpstr>
      <vt:lpstr>Listas en Python  Concepto de Puntero</vt:lpstr>
      <vt:lpstr>Listas en Python</vt:lpstr>
      <vt:lpstr>Tuplas en Python</vt:lpstr>
      <vt:lpstr>“Un paréntesis con la variables …” </vt:lpstr>
      <vt:lpstr>Cadenas en Python (strings)</vt:lpstr>
      <vt:lpstr>Cadenas en Python (strings)</vt:lpstr>
      <vt:lpstr>Cadenas en Python (strings)</vt:lpstr>
      <vt:lpstr>Diccionarios en Python</vt:lpstr>
      <vt:lpstr>Diccionarios en Python</vt:lpstr>
      <vt:lpstr>Diccionarios en Python</vt:lpstr>
      <vt:lpstr>Constantes en Python</vt:lpstr>
      <vt:lpstr>Objetos mutables y objetos inmutables</vt:lpstr>
      <vt:lpstr>Antes de continuar … Scripts en Python</vt:lpstr>
      <vt:lpstr>Scripts de Python en Spyder</vt:lpstr>
      <vt:lpstr>Mi primer script en Python</vt:lpstr>
      <vt:lpstr>Mi primer script en Python</vt:lpstr>
      <vt:lpstr>Mi primer script en Python</vt:lpstr>
      <vt:lpstr>Mi primer script en Python</vt:lpstr>
      <vt:lpstr>Mi primer script en Python</vt:lpstr>
      <vt:lpstr>Continuamos con Python … Operaciones básicas</vt:lpstr>
      <vt:lpstr>Continuamos con Python … Operaciones básicas</vt:lpstr>
      <vt:lpstr>Conversión de tipos</vt:lpstr>
      <vt:lpstr>Control de flujo en Python</vt:lpstr>
      <vt:lpstr>Bucles “for” en Python</vt:lpstr>
      <vt:lpstr>List Comprehensions</vt:lpstr>
      <vt:lpstr>Otro paréntesis … Colores de sintaxis </vt:lpstr>
      <vt:lpstr>Bucles “while” in Python</vt:lpstr>
      <vt:lpstr>Funciones en Python</vt:lpstr>
      <vt:lpstr>Funciones en Python</vt:lpstr>
      <vt:lpstr>Funciones en Python</vt:lpstr>
      <vt:lpstr>Funciones “Built-In” en Python</vt:lpstr>
      <vt:lpstr>Constantes “Built-In” en Python</vt:lpstr>
      <vt:lpstr>Funciones lambda en Python</vt:lpstr>
      <vt:lpstr>Variables globales vs Variables locales </vt:lpstr>
      <vt:lpstr>Aunque soy un gran programador … A veces me equivoco  </vt:lpstr>
      <vt:lpstr>Depurar código en Python -- Spider </vt:lpstr>
      <vt:lpstr>Depurar código en Python  </vt:lpstr>
      <vt:lpstr>Módulos en Python  Librerías</vt:lpstr>
      <vt:lpstr>Módulos en Python</vt:lpstr>
      <vt:lpstr>Módulos en Python</vt:lpstr>
      <vt:lpstr>Cómo instalar otros módulos en Spyder?</vt:lpstr>
      <vt:lpstr>Repositorios de paquetes disponible con Pip </vt:lpstr>
      <vt:lpstr>Números aleatorios  Módulo random</vt:lpstr>
      <vt:lpstr>Manejo de archivos en Python</vt:lpstr>
      <vt:lpstr>Otro detalle de Spyder …</vt:lpstr>
      <vt:lpstr>Clases en Python</vt:lpstr>
      <vt:lpstr>Clases en Python</vt:lpstr>
      <vt:lpstr>Clases en Python</vt:lpstr>
      <vt:lpstr>Bibliografía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Y APLICACIÓN DE TÉCNICAS DE OPTIMIZACIÓN BASADAS EN INTELIGENCIA COMPUTACIONAL EN PYTHON</dc:title>
  <dc:creator>dany</dc:creator>
  <cp:lastModifiedBy>dany</cp:lastModifiedBy>
  <cp:revision>852</cp:revision>
  <dcterms:created xsi:type="dcterms:W3CDTF">2015-10-01T16:18:09Z</dcterms:created>
  <dcterms:modified xsi:type="dcterms:W3CDTF">2017-04-04T08:18:06Z</dcterms:modified>
</cp:coreProperties>
</file>