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08" r:id="rId2"/>
    <p:sldId id="282" r:id="rId3"/>
    <p:sldId id="310" r:id="rId4"/>
    <p:sldId id="345" r:id="rId5"/>
    <p:sldId id="346" r:id="rId6"/>
    <p:sldId id="370" r:id="rId7"/>
    <p:sldId id="347" r:id="rId8"/>
    <p:sldId id="369" r:id="rId9"/>
    <p:sldId id="348" r:id="rId10"/>
    <p:sldId id="361" r:id="rId11"/>
    <p:sldId id="362" r:id="rId12"/>
    <p:sldId id="355" r:id="rId13"/>
    <p:sldId id="371" r:id="rId14"/>
    <p:sldId id="350" r:id="rId15"/>
    <p:sldId id="364" r:id="rId16"/>
    <p:sldId id="356" r:id="rId17"/>
    <p:sldId id="352" r:id="rId18"/>
    <p:sldId id="353" r:id="rId19"/>
    <p:sldId id="344" r:id="rId20"/>
    <p:sldId id="328" r:id="rId21"/>
    <p:sldId id="365" r:id="rId22"/>
    <p:sldId id="354" r:id="rId23"/>
    <p:sldId id="357" r:id="rId24"/>
    <p:sldId id="358" r:id="rId25"/>
    <p:sldId id="359" r:id="rId26"/>
    <p:sldId id="366" r:id="rId27"/>
    <p:sldId id="368" r:id="rId28"/>
    <p:sldId id="367" r:id="rId29"/>
  </p:sldIdLst>
  <p:sldSz cx="9144000" cy="6858000" type="screen4x3"/>
  <p:notesSz cx="7315200" cy="9601200"/>
  <p:defaultTextStyle>
    <a:defPPr>
      <a:defRPr lang="de-AT"/>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7691"/>
    <a:srgbClr val="B7AD66"/>
    <a:srgbClr val="0066CC"/>
    <a:srgbClr val="3366FF"/>
    <a:srgbClr val="FF3300"/>
    <a:srgbClr val="0000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81498" autoAdjust="0"/>
  </p:normalViewPr>
  <p:slideViewPr>
    <p:cSldViewPr>
      <p:cViewPr varScale="1">
        <p:scale>
          <a:sx n="68" d="100"/>
          <a:sy n="68" d="100"/>
        </p:scale>
        <p:origin x="195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de-AT"/>
          </a:p>
        </p:txBody>
      </p:sp>
      <p:sp>
        <p:nvSpPr>
          <p:cNvPr id="43011" name="Rectangle 3"/>
          <p:cNvSpPr>
            <a:spLocks noGrp="1" noChangeArrowheads="1"/>
          </p:cNvSpPr>
          <p:nvPr>
            <p:ph type="dt" sz="quarter" idx="1"/>
          </p:nvPr>
        </p:nvSpPr>
        <p:spPr bwMode="auto">
          <a:xfrm>
            <a:off x="414528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de-AT"/>
          </a:p>
        </p:txBody>
      </p:sp>
      <p:sp>
        <p:nvSpPr>
          <p:cNvPr id="43012" name="Rectangle 4"/>
          <p:cNvSpPr>
            <a:spLocks noGrp="1" noChangeArrowheads="1"/>
          </p:cNvSpPr>
          <p:nvPr>
            <p:ph type="ftr" sz="quarter" idx="2"/>
          </p:nvPr>
        </p:nvSpPr>
        <p:spPr bwMode="auto">
          <a:xfrm>
            <a:off x="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de-AT"/>
          </a:p>
        </p:txBody>
      </p:sp>
      <p:sp>
        <p:nvSpPr>
          <p:cNvPr id="43013" name="Rectangle 5"/>
          <p:cNvSpPr>
            <a:spLocks noGrp="1" noChangeArrowheads="1"/>
          </p:cNvSpPr>
          <p:nvPr>
            <p:ph type="sldNum" sz="quarter" idx="3"/>
          </p:nvPr>
        </p:nvSpPr>
        <p:spPr bwMode="auto">
          <a:xfrm>
            <a:off x="414528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A0083A09-D07F-494D-88E7-A2A2125AD958}" type="slidenum">
              <a:rPr lang="de-AT"/>
              <a:pPr>
                <a:defRPr/>
              </a:pPr>
              <a:t>‹nº›</a:t>
            </a:fld>
            <a:endParaRPr lang="de-AT"/>
          </a:p>
        </p:txBody>
      </p:sp>
    </p:spTree>
    <p:extLst>
      <p:ext uri="{BB962C8B-B14F-4D97-AF65-F5344CB8AC3E}">
        <p14:creationId xmlns:p14="http://schemas.microsoft.com/office/powerpoint/2010/main" val="8324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de-AT"/>
          </a:p>
        </p:txBody>
      </p:sp>
      <p:sp>
        <p:nvSpPr>
          <p:cNvPr id="18435" name="Rectangle 3"/>
          <p:cNvSpPr>
            <a:spLocks noGrp="1" noChangeArrowheads="1"/>
          </p:cNvSpPr>
          <p:nvPr>
            <p:ph type="dt" idx="1"/>
          </p:nvPr>
        </p:nvSpPr>
        <p:spPr bwMode="auto">
          <a:xfrm>
            <a:off x="414528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de-AT"/>
          </a:p>
        </p:txBody>
      </p:sp>
      <p:sp>
        <p:nvSpPr>
          <p:cNvPr id="317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75360" y="4560570"/>
            <a:ext cx="5364480" cy="4320540"/>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de-AT" noProof="0"/>
              <a:t>Klicken Sie, um die Formate des Vorlagentextes zu bearbeiten</a:t>
            </a:r>
          </a:p>
          <a:p>
            <a:pPr lvl="1"/>
            <a:r>
              <a:rPr lang="de-AT" noProof="0"/>
              <a:t>Zweite Ebene</a:t>
            </a:r>
          </a:p>
          <a:p>
            <a:pPr lvl="2"/>
            <a:r>
              <a:rPr lang="de-AT" noProof="0"/>
              <a:t>Dritte Ebene</a:t>
            </a:r>
          </a:p>
          <a:p>
            <a:pPr lvl="3"/>
            <a:r>
              <a:rPr lang="de-AT" noProof="0"/>
              <a:t>Vierte Ebene</a:t>
            </a:r>
          </a:p>
          <a:p>
            <a:pPr lvl="4"/>
            <a:r>
              <a:rPr lang="de-AT" noProof="0"/>
              <a:t>Fünfte Ebene</a:t>
            </a:r>
          </a:p>
        </p:txBody>
      </p:sp>
      <p:sp>
        <p:nvSpPr>
          <p:cNvPr id="18438" name="Rectangle 6"/>
          <p:cNvSpPr>
            <a:spLocks noGrp="1" noChangeArrowheads="1"/>
          </p:cNvSpPr>
          <p:nvPr>
            <p:ph type="ftr" sz="quarter" idx="4"/>
          </p:nvPr>
        </p:nvSpPr>
        <p:spPr bwMode="auto">
          <a:xfrm>
            <a:off x="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de-AT"/>
          </a:p>
        </p:txBody>
      </p:sp>
      <p:sp>
        <p:nvSpPr>
          <p:cNvPr id="18439" name="Rectangle 7"/>
          <p:cNvSpPr>
            <a:spLocks noGrp="1" noChangeArrowheads="1"/>
          </p:cNvSpPr>
          <p:nvPr>
            <p:ph type="sldNum" sz="quarter" idx="5"/>
          </p:nvPr>
        </p:nvSpPr>
        <p:spPr bwMode="auto">
          <a:xfrm>
            <a:off x="414528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3BABC9D1-C029-4458-98AC-CDDC787B505E}" type="slidenum">
              <a:rPr lang="de-AT"/>
              <a:pPr>
                <a:defRPr/>
              </a:pPr>
              <a:t>‹nº›</a:t>
            </a:fld>
            <a:endParaRPr lang="de-AT"/>
          </a:p>
        </p:txBody>
      </p:sp>
    </p:spTree>
    <p:extLst>
      <p:ext uri="{BB962C8B-B14F-4D97-AF65-F5344CB8AC3E}">
        <p14:creationId xmlns:p14="http://schemas.microsoft.com/office/powerpoint/2010/main" val="28361716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6AF23683-6259-417A-83B3-99E7BDFE61EB}" type="slidenum">
              <a:rPr lang="de-AT" altLang="de-DE" smtClean="0"/>
              <a:pPr/>
              <a:t>1</a:t>
            </a:fld>
            <a:endParaRPr lang="de-AT" altLang="de-DE"/>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s-ES_tradnl" dirty="0"/>
              <a:t>Esta presentación ha sido preparada por el Grupo de Armonización de </a:t>
            </a:r>
            <a:r>
              <a:rPr lang="es-ES_tradnl" dirty="0" err="1"/>
              <a:t>ENCs</a:t>
            </a:r>
            <a:r>
              <a:rPr lang="es-ES_tradnl" dirty="0"/>
              <a:t> de Aguas Interiores con el fin de explicar el concepto de </a:t>
            </a:r>
            <a:r>
              <a:rPr lang="es-ES_tradnl" dirty="0" err="1"/>
              <a:t>ENCs</a:t>
            </a:r>
            <a:r>
              <a:rPr lang="es-ES_tradnl" dirty="0"/>
              <a:t> de Aguas Interiores y el estado del Grupo de Armonización. </a:t>
            </a:r>
            <a:endParaRPr lang="en-US" altLang="de-DE"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4152748D-04D2-43D0-8E3E-F1D480C8F5D4}" type="slidenum">
              <a:rPr lang="de-AT" altLang="de-DE" smtClean="0"/>
              <a:pPr/>
              <a:t>10</a:t>
            </a:fld>
            <a:endParaRPr lang="de-AT" altLang="de-DE"/>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La herramienta más importante del proceso de armonización es la Guía de Codificación para ENC de Agua Interior. Garantiza un entendimiento común y la misma codificación en diferentes áreas. Esta Guía de Codificación sustituye al apartado “Uso del catálogo de objetos” de la norma S-57.</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Aquí hay un ejemplo:</a:t>
            </a:r>
            <a:endParaRPr lang="en-GB" altLang="de-DE" sz="1100" dirty="0">
              <a:latin typeface="Arial" charset="0"/>
              <a:cs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E3FEFBCF-FE93-4BD8-9E95-0E6A081479B0}" type="slidenum">
              <a:rPr lang="de-AT" altLang="de-DE" smtClean="0"/>
              <a:pPr/>
              <a:t>11</a:t>
            </a:fld>
            <a:endParaRPr lang="de-AT" altLang="de-DE"/>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s-ES_tradnl" altLang="de-DE" dirty="0"/>
              <a:t>Como puede ver, la Guía de Codificación contiene reglas para la codificación de objetos del mundo real, como por ejemplo puentes con arcos. Proporciona una descripción y una imagen del objeto del mundo real para evitar interpretaciones erróneas. Proporciona una imagen de la visualización correcta en una ENC de Agua Interior e instrucciones de codificación detalladas. La tercera columna enumera los objetos, atributos y valores de atributos que deben usarse para codificar este objeto.</a:t>
            </a:r>
          </a:p>
          <a:p>
            <a:pPr eaLnBrk="1" hangingPunct="1"/>
            <a:endParaRPr lang="es-ES_tradnl" altLang="de-DE" dirty="0"/>
          </a:p>
          <a:p>
            <a:pPr eaLnBrk="1" hangingPunct="1"/>
            <a:r>
              <a:rPr lang="es-ES_tradnl" altLang="de-DE" dirty="0"/>
              <a:t>Se utilizó como base la Guía de Codificación ya existente del USACE y los socios europeos utilizaron la plantilla para explicar su forma de codificación. Luego discutimos los diferentes enfoques y acordamos un enfoque común. El mismo método se utilizó más tarde para las ENC de Aguas Interiores de Rusia y Brasil. La Guía de Codificación armonizada es ahora la base para la producción de gráficos en todas estas regiones.​</a:t>
            </a:r>
            <a:endParaRPr lang="en-US" alt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45BAE80F-EA5A-4480-87A0-0428B96828AD}" type="slidenum">
              <a:rPr lang="de-AT" altLang="de-DE" smtClean="0"/>
              <a:pPr/>
              <a:t>12</a:t>
            </a:fld>
            <a:endParaRPr lang="de-AT" altLang="de-DE"/>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Otra diferencia entre las ENC marítimas S-57 y las ENC de Aguas Interiores son los “usos o escalas”. El S-57 define 6 usos que van desde la visión general hasta el atraque. Pero las ENC de Aguas Interiores normalmente se utilizan en escalas más grandes que las ENC S-57 para el uso 6 (</a:t>
            </a:r>
            <a:r>
              <a:rPr lang="es-ES_tradnl" altLang="de-DE" sz="1100" dirty="0" err="1">
                <a:latin typeface="Arial" charset="0"/>
                <a:cs typeface="Times New Roman" pitchFamily="18" charset="0"/>
              </a:rPr>
              <a:t>berthing</a:t>
            </a:r>
            <a:r>
              <a:rPr lang="es-ES_tradnl" altLang="de-DE" sz="1100" dirty="0">
                <a:latin typeface="Arial" charset="0"/>
                <a:cs typeface="Times New Roman" pitchFamily="18" charset="0"/>
              </a:rPr>
              <a:t>). Por lo tanto, hemos introducido usos adicionales.</a:t>
            </a:r>
          </a:p>
          <a:p>
            <a:pPr eaLnBrk="1" hangingPunct="1"/>
            <a:r>
              <a:rPr lang="es-ES_tradnl" altLang="de-DE" sz="1100" dirty="0">
                <a:latin typeface="Arial" charset="0"/>
                <a:cs typeface="Times New Roman" pitchFamily="18" charset="0"/>
              </a:rPr>
              <a:t>7 – río</a:t>
            </a:r>
          </a:p>
          <a:p>
            <a:pPr eaLnBrk="1" hangingPunct="1"/>
            <a:r>
              <a:rPr lang="es-ES_tradnl" altLang="de-DE" sz="1100" dirty="0">
                <a:latin typeface="Arial" charset="0"/>
                <a:cs typeface="Times New Roman" pitchFamily="18" charset="0"/>
              </a:rPr>
              <a:t>8 – puerto fluvial y</a:t>
            </a:r>
          </a:p>
          <a:p>
            <a:pPr eaLnBrk="1" hangingPunct="1"/>
            <a:r>
              <a:rPr lang="es-ES_tradnl" altLang="de-DE" sz="1100" dirty="0">
                <a:latin typeface="Arial" charset="0"/>
                <a:cs typeface="Times New Roman" pitchFamily="18" charset="0"/>
              </a:rPr>
              <a:t>9 – atraque en el río</a:t>
            </a:r>
            <a:endParaRPr lang="en-GB" altLang="de-DE" sz="1100" dirty="0">
              <a:latin typeface="Arial" charset="0"/>
              <a:cs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4846C12C-4611-42CB-8F57-B59524285E82}" type="slidenum">
              <a:rPr lang="de-AT" altLang="de-DE" smtClean="0"/>
              <a:pPr/>
              <a:t>13</a:t>
            </a:fld>
            <a:endParaRPr lang="de-AT" altLang="de-DE"/>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Otra diferencia entre las ENC marítimas S-57 y las ENC de Aguas Interiores son los “usos o escalas”. El S-57 define 6 usos que van desde la visión general hasta el atraque. Pero las ENC de Aguas Interiores normalmente se utilizan en escalas más grandes que las ENC S-57 para el uso 6 (</a:t>
            </a:r>
            <a:r>
              <a:rPr lang="es-ES_tradnl" altLang="de-DE" sz="1100" dirty="0" err="1">
                <a:latin typeface="Arial" charset="0"/>
                <a:cs typeface="Times New Roman" pitchFamily="18" charset="0"/>
              </a:rPr>
              <a:t>berthing</a:t>
            </a:r>
            <a:r>
              <a:rPr lang="es-ES_tradnl" altLang="de-DE" sz="1100" dirty="0">
                <a:latin typeface="Arial" charset="0"/>
                <a:cs typeface="Times New Roman" pitchFamily="18" charset="0"/>
              </a:rPr>
              <a:t>). Por lo tanto, hemos introducido usos adicionales.</a:t>
            </a:r>
          </a:p>
          <a:p>
            <a:pPr eaLnBrk="1" hangingPunct="1"/>
            <a:r>
              <a:rPr lang="es-ES_tradnl" altLang="de-DE" sz="1100" dirty="0">
                <a:latin typeface="Arial" charset="0"/>
                <a:cs typeface="Times New Roman" pitchFamily="18" charset="0"/>
              </a:rPr>
              <a:t>7 – río</a:t>
            </a:r>
          </a:p>
          <a:p>
            <a:pPr eaLnBrk="1" hangingPunct="1"/>
            <a:r>
              <a:rPr lang="es-ES_tradnl" altLang="de-DE" sz="1100" dirty="0">
                <a:latin typeface="Arial" charset="0"/>
                <a:cs typeface="Times New Roman" pitchFamily="18" charset="0"/>
              </a:rPr>
              <a:t>8 – puerto fluvial y</a:t>
            </a:r>
          </a:p>
          <a:p>
            <a:pPr eaLnBrk="1" hangingPunct="1"/>
            <a:r>
              <a:rPr lang="es-ES_tradnl" altLang="de-DE" sz="1100" dirty="0">
                <a:latin typeface="Arial" charset="0"/>
                <a:cs typeface="Times New Roman" pitchFamily="18" charset="0"/>
              </a:rPr>
              <a:t>9 – atraque en el río</a:t>
            </a:r>
            <a:endParaRPr lang="en-GB" altLang="de-DE" sz="1100" dirty="0">
              <a:latin typeface="Arial" charset="0"/>
              <a:cs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959F88CC-110C-49FF-9601-D5E19583F7D3}" type="slidenum">
              <a:rPr lang="de-AT" altLang="de-DE" smtClean="0"/>
              <a:pPr/>
              <a:t>14</a:t>
            </a:fld>
            <a:endParaRPr lang="de-AT" altLang="de-DE"/>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Si bien los Servicios Hidrográficos son los únicos productores de cartas oficiales en el mundo marítimo, hay algunas áreas en la navegación interior, donde diferentes autoridades son responsables del mantenimiento de la vía navegable (incluida la producción de cartas relacionadas) y de las normas de tráfico (incluida la información sobre boyas, balizas, avisos, señales, zonas restringidas, etc.). Esta fue la primera razón para desarrollar celdas superpuestas.</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Pero hay otra razón importante: la información sobre la profundidad es extremadamente importante en las vías navegables interiores. Un espacio libre bajo la quilla de 50 cm es normal. Pero hay áreas donde la profundidad está cambiando rápidamente. Por lo tanto, es necesario actualizar la información de profundidad con mucha más frecuencia que el resto de la información en una ENC de Agua Interior.</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El concepto de superposición permite proporcionar una celda que solo contiene información de profundidad actualizada. (Todos los objetos que están situados dentro de la vía fluvial, por ejemplo, boyas o puentes, deben colocarse en una celda superpuesta y, por lo tanto, no están “cubiertos” por la celda de profundidad, sino que se muestran encima de la información de profundidad actualizada).</a:t>
            </a:r>
            <a:endParaRPr lang="en-GB" altLang="de-DE" sz="1100" dirty="0">
              <a:latin typeface="Arial" charset="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1D28D63B-FBD2-490B-A249-8E2C69ED6A93}" type="slidenum">
              <a:rPr lang="de-AT" altLang="de-DE" smtClean="0"/>
              <a:pPr/>
              <a:t>15</a:t>
            </a:fld>
            <a:endParaRPr lang="de-AT" altLang="de-DE"/>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¿Cómo funciona esto?</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Las celdas superpuestas no pueden contener "objetos de la piel de la tierra". (Toda la piel de los objetos terrestres debe estar en la celda base).</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Las celdas superpuestas se muestran junto con las ENC interiores de uso 1 a 9.</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La aplicación utiliza las prioridades de visualización para componer la visualización de la forma correcta.</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En este ejemplo aquí puede ver una ENC de Agua Interior que contiene toda la información topográfica. La celda superpuesta contiene toda la información relacionada con las normas de tráfico (boyas, balizas, marcas de aviso, áreas restringidas). Las dos capas se combinan en una imagen que contiene toda la información. El usuario no ve ninguna diferencia en comparación con una imagen derivada de una única ENC.​</a:t>
            </a:r>
            <a:endParaRPr lang="en-GB" altLang="de-DE" sz="1100" dirty="0">
              <a:latin typeface="Arial" charset="0"/>
              <a:cs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F6709665-A309-4826-AAA5-CE2F83210E6C}" type="slidenum">
              <a:rPr lang="de-AT" altLang="de-DE" smtClean="0"/>
              <a:pPr/>
              <a:t>16</a:t>
            </a:fld>
            <a:endParaRPr lang="de-AT" altLang="de-DE"/>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Ahora ha visto por qué las ENC marítimas no son suficientes para las vías navegables interiores y ha visto las principales diferencias entre las ENC de Aguas Interiores y las ENC marítimas. El resultado de este desarrollo es una Especificación de Producto para </a:t>
            </a:r>
            <a:r>
              <a:rPr lang="es-ES_tradnl" altLang="de-DE" sz="1100" dirty="0" err="1">
                <a:latin typeface="Arial" charset="0"/>
                <a:cs typeface="Times New Roman" pitchFamily="18" charset="0"/>
              </a:rPr>
              <a:t>ENCs</a:t>
            </a:r>
            <a:r>
              <a:rPr lang="es-ES_tradnl" altLang="de-DE" sz="1100" dirty="0">
                <a:latin typeface="Arial" charset="0"/>
                <a:cs typeface="Times New Roman" pitchFamily="18" charset="0"/>
              </a:rPr>
              <a:t> de Aguas Interiores, que se basa en la Especificación de Producto S-57 de la OHI.</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Esta Especificación de Producto para </a:t>
            </a:r>
            <a:r>
              <a:rPr lang="es-ES_tradnl" altLang="de-DE" sz="1100" dirty="0" err="1">
                <a:latin typeface="Arial" charset="0"/>
                <a:cs typeface="Times New Roman" pitchFamily="18" charset="0"/>
              </a:rPr>
              <a:t>ENCs</a:t>
            </a:r>
            <a:r>
              <a:rPr lang="es-ES_tradnl" altLang="de-DE" sz="1100" dirty="0">
                <a:latin typeface="Arial" charset="0"/>
                <a:cs typeface="Times New Roman" pitchFamily="18" charset="0"/>
              </a:rPr>
              <a:t> de Aguas Interiores contiene las modificaciones necesarias para permitir la codificación de características adicionales para vías navegables interiores.</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Describe las diferencias, por ejemplo, en el encabezado de la celda, que identifica la celda como una ENC de Agua Interior, el uso, etc. (la Especificación de Producto contiene el Catálogo de Funciones para </a:t>
            </a:r>
            <a:r>
              <a:rPr lang="es-ES_tradnl" altLang="de-DE" sz="1100" dirty="0" err="1">
                <a:latin typeface="Arial" charset="0"/>
                <a:cs typeface="Times New Roman" pitchFamily="18" charset="0"/>
              </a:rPr>
              <a:t>ENCs</a:t>
            </a:r>
            <a:r>
              <a:rPr lang="es-ES_tradnl" altLang="de-DE" sz="1100" dirty="0">
                <a:latin typeface="Arial" charset="0"/>
                <a:cs typeface="Times New Roman" pitchFamily="18" charset="0"/>
              </a:rPr>
              <a:t> de Aguas Interiores y la Guía de Codificación para </a:t>
            </a:r>
            <a:r>
              <a:rPr lang="es-ES_tradnl" altLang="de-DE" sz="1100" dirty="0" err="1">
                <a:latin typeface="Arial" charset="0"/>
                <a:cs typeface="Times New Roman" pitchFamily="18" charset="0"/>
              </a:rPr>
              <a:t>ENCs</a:t>
            </a:r>
            <a:r>
              <a:rPr lang="es-ES_tradnl" altLang="de-DE" sz="1100" dirty="0">
                <a:latin typeface="Arial" charset="0"/>
                <a:cs typeface="Times New Roman" pitchFamily="18" charset="0"/>
              </a:rPr>
              <a:t> de Aguas Interiores).</a:t>
            </a:r>
            <a:endParaRPr lang="en-GB" altLang="de-DE" sz="1100" dirty="0">
              <a:latin typeface="Arial" charset="0"/>
              <a:cs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61A648DA-D597-4C38-AA64-542FB2B6591E}" type="slidenum">
              <a:rPr lang="de-AT" altLang="de-DE" smtClean="0"/>
              <a:pPr/>
              <a:t>17</a:t>
            </a:fld>
            <a:endParaRPr lang="de-AT" altLang="de-DE"/>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Permítanme presentarles los últimos avances en materia de datos de profundidad e información sobre el nivel del agua, que en parte están fuera de las Especificaciones del Producto:</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Los datos de profundidad en las </a:t>
            </a:r>
            <a:r>
              <a:rPr lang="es-ES_tradnl" altLang="de-DE" sz="1100" dirty="0" err="1">
                <a:latin typeface="Arial" charset="0"/>
                <a:cs typeface="Times New Roman" pitchFamily="18" charset="0"/>
              </a:rPr>
              <a:t>ENCs</a:t>
            </a:r>
            <a:r>
              <a:rPr lang="es-ES_tradnl" altLang="de-DE" sz="1100" dirty="0">
                <a:latin typeface="Arial" charset="0"/>
                <a:cs typeface="Times New Roman" pitchFamily="18" charset="0"/>
              </a:rPr>
              <a:t> de Aguas Interiores no se refieren a un nivel de referencia horizontal, sino a un nivel de agua de referencia inclinado y no lineal (como por ejemplo el “nivel bajo de agua de referencia” tal como lo define la Comisión del Danubio). </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El nivel real del agua no puede determinarse mediante tablas de mareas, sino que es completamente irregular y debe derivarse de medidores.</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Debido a las variaciones en las secciones transversales y la pendiente del fondo de un río y a influencias dinámicas, los diferentes niveles de agua no son paralelos entre sí.</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Por lo tanto, necesitamos modelos sofisticados del nivel de agua para calcular el nivel real de agua y la profundidad real en un punto específico de la vía fluvial en un momento específico.</a:t>
            </a:r>
            <a:endParaRPr lang="en-GB" altLang="de-DE" sz="1100" dirty="0">
              <a:latin typeface="Arial" charset="0"/>
              <a:cs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96B3DF01-1A2E-4FA5-AAB6-4D3463DFB67E}" type="slidenum">
              <a:rPr lang="de-AT" altLang="de-DE" smtClean="0"/>
              <a:pPr/>
              <a:t>18</a:t>
            </a:fld>
            <a:endParaRPr lang="de-AT" altLang="de-DE"/>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Hay tantos modelos diferentes de niveles de agua y estos modelos tienen tantos valores de entrada diferentes (incluido, por ejemplo, el rendimiento de las turbinas de las centrales hidroeléctricas y las posiciones de los vertederos, la cantidad de lluvia en un área específica, etc.) que no es posible incluir todos estos modelos en las aplicaciones de a bordo.</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Por lo tanto, hemos desarrollado un formato de intercambio de datos estandarizado para transmitir los resultados que se derivan de los modelos de nivel del agua (en tierra) a las aplicaciones a bordo.</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Esta información se puede utilizar para mostrar la profundidad real del agua en el sistema de información y visualización de cartas electrónicas (ECDIS de Agua Interior o ECS de Agua Interior) sin cambiar la propia ENC de Agua Interior.</a:t>
            </a:r>
            <a:endParaRPr lang="en-GB" altLang="de-DE" sz="1100" dirty="0">
              <a:latin typeface="Arial" charset="0"/>
              <a:cs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82E8185E-9FF3-4066-AE06-C749C770A18A}" type="slidenum">
              <a:rPr lang="de-AT" altLang="de-DE" smtClean="0"/>
              <a:pPr/>
              <a:t>19</a:t>
            </a:fld>
            <a:endParaRPr lang="de-AT" altLang="de-DE"/>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Ahora permítanme presentarles el Grupo de Armonización de </a:t>
            </a:r>
            <a:r>
              <a:rPr lang="es-ES_tradnl" altLang="de-DE" sz="1100" dirty="0" err="1">
                <a:latin typeface="Arial" charset="0"/>
                <a:cs typeface="Times New Roman" pitchFamily="18" charset="0"/>
              </a:rPr>
              <a:t>ENCs</a:t>
            </a:r>
            <a:r>
              <a:rPr lang="es-ES_tradnl" altLang="de-DE" sz="1100" dirty="0">
                <a:latin typeface="Arial" charset="0"/>
                <a:cs typeface="Times New Roman" pitchFamily="18" charset="0"/>
              </a:rPr>
              <a:t> de Aguas Interiores (IEHG):</a:t>
            </a:r>
          </a:p>
          <a:p>
            <a:pPr eaLnBrk="1" hangingPunct="1"/>
            <a:endParaRPr lang="es-ES_tradnl" altLang="de-DE" sz="1100" dirty="0">
              <a:latin typeface="Arial" charset="0"/>
              <a:cs typeface="Times New Roman" pitchFamily="18" charset="0"/>
            </a:endParaRPr>
          </a:p>
          <a:p>
            <a:pPr eaLnBrk="1" hangingPunct="1"/>
            <a:r>
              <a:rPr lang="es-ES_tradnl" altLang="de-DE" sz="1100" b="1" dirty="0">
                <a:latin typeface="Arial" charset="0"/>
                <a:cs typeface="Times New Roman" pitchFamily="18" charset="0"/>
              </a:rPr>
              <a:t>El objetivo de IEHG</a:t>
            </a:r>
            <a:r>
              <a:rPr lang="es-ES_tradnl" altLang="de-DE" sz="1100" dirty="0">
                <a:latin typeface="Arial" charset="0"/>
                <a:cs typeface="Times New Roman" pitchFamily="18" charset="0"/>
              </a:rPr>
              <a:t> es desarrollar y mantener una norma armonizada para las cartas náuticas electrónicas de aguas interiores (IENC) adecuadas para la navegación interior que se base en las normas de OHI para ENC 'marítimas’. </a:t>
            </a:r>
          </a:p>
          <a:p>
            <a:pPr eaLnBrk="1" hangingPunct="1"/>
            <a:endParaRPr lang="es-ES_tradnl" altLang="de-DE" sz="1100" dirty="0">
              <a:latin typeface="Arial" charset="0"/>
              <a:cs typeface="Times New Roman" pitchFamily="18" charset="0"/>
            </a:endParaRPr>
          </a:p>
          <a:p>
            <a:pPr eaLnBrk="1" hangingPunct="1"/>
            <a:r>
              <a:rPr lang="es-ES_tradnl" altLang="de-DE" sz="1100" b="1" dirty="0">
                <a:latin typeface="Arial" charset="0"/>
                <a:cs typeface="Times New Roman" pitchFamily="18" charset="0"/>
              </a:rPr>
              <a:t>El objetivo</a:t>
            </a:r>
            <a:r>
              <a:rPr lang="es-ES_tradnl" altLang="de-DE" sz="1100" dirty="0">
                <a:latin typeface="Arial" charset="0"/>
                <a:cs typeface="Times New Roman" pitchFamily="18" charset="0"/>
              </a:rPr>
              <a:t> es acordar especificaciones para ENC de Aguas Interiores que sean adecuado para todos los requisitos de datos ENC de Aguas Interiores para una navegación segura y eficiente. Actualmente participan activamente en IEHG todos los países europeos con una red de vías navegables interiores conectada, la Federación de Rusia, los Estados Unidos de América, el Brasil, la República Popular China y la República de Corea.</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Además, se pretende que las normas IENC satisfagan las necesidades básicas de las aplicaciones ENC de Aguas Interiores en todo el mundo.</a:t>
            </a:r>
            <a:endParaRPr lang="en-GB" altLang="de-DE" sz="1100" dirty="0">
              <a:latin typeface="Arial" charset="0"/>
              <a:cs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08629BB1-C586-4E5B-9BED-B8CD2E7A40DA}" type="slidenum">
              <a:rPr lang="de-AT" altLang="de-DE" smtClean="0"/>
              <a:pPr/>
              <a:t>2</a:t>
            </a:fld>
            <a:endParaRPr lang="de-AT" altLang="de-DE"/>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s-ES_tradnl" sz="2400" dirty="0"/>
              <a:t>Antes de hablar de </a:t>
            </a:r>
            <a:r>
              <a:rPr lang="es-ES_tradnl" sz="2400" dirty="0" err="1"/>
              <a:t>ENCs</a:t>
            </a:r>
            <a:r>
              <a:rPr lang="es-ES_tradnl" sz="2400" dirty="0"/>
              <a:t> de Aguas Interiores, tengo que explicar a qué nos referimos cuando decimos “vía navegable interior”.</a:t>
            </a:r>
          </a:p>
          <a:p>
            <a:pPr eaLnBrk="1" hangingPunct="1"/>
            <a:r>
              <a:rPr lang="es-ES_tradnl" sz="1600" dirty="0"/>
              <a:t>Luego tengo que aclarar por qué las cartas náuticas electrónicas (ENC) para la navegación marítima no son suficientes para la navegación interior. </a:t>
            </a:r>
          </a:p>
          <a:p>
            <a:pPr eaLnBrk="1" hangingPunct="1"/>
            <a:r>
              <a:rPr lang="es-ES_tradnl" sz="1600" dirty="0"/>
              <a:t>Esto lleva a la definición de ENC Interior.</a:t>
            </a:r>
          </a:p>
          <a:p>
            <a:pPr eaLnBrk="1" hangingPunct="1"/>
            <a:r>
              <a:rPr lang="es-ES_tradnl" sz="1600" dirty="0"/>
              <a:t>Luego pasaré al enfoque S-100 de la OHI.</a:t>
            </a:r>
          </a:p>
          <a:p>
            <a:pPr eaLnBrk="1" hangingPunct="1"/>
            <a:r>
              <a:rPr lang="es-ES_tradnl" sz="1600" dirty="0"/>
              <a:t>y explicar el uso de características, atributos y enumeraciones copiados en </a:t>
            </a:r>
            <a:r>
              <a:rPr lang="es-ES_tradnl" sz="1600" dirty="0" err="1"/>
              <a:t>ENCs</a:t>
            </a:r>
            <a:r>
              <a:rPr lang="es-ES_tradnl" sz="1600" dirty="0"/>
              <a:t> de Aguas Interiores. </a:t>
            </a:r>
          </a:p>
          <a:p>
            <a:pPr eaLnBrk="1" hangingPunct="1"/>
            <a:r>
              <a:rPr lang="es-ES_tradnl" sz="1600" dirty="0"/>
              <a:t>Presentaré la Guía de codificación para ENC de Aguas interiores,</a:t>
            </a:r>
          </a:p>
          <a:p>
            <a:pPr eaLnBrk="1" hangingPunct="1"/>
            <a:r>
              <a:rPr lang="es-ES_tradnl" sz="1600" dirty="0"/>
              <a:t>los diferentes usos y el uso de superposiciones (celdas superpuestas), </a:t>
            </a:r>
          </a:p>
          <a:p>
            <a:pPr eaLnBrk="1" hangingPunct="1"/>
            <a:r>
              <a:rPr lang="es-ES_tradnl" sz="1600" dirty="0"/>
              <a:t>la Especificación de Producto para </a:t>
            </a:r>
            <a:r>
              <a:rPr lang="es-ES_tradnl" sz="1600" dirty="0" err="1"/>
              <a:t>ENCs</a:t>
            </a:r>
            <a:r>
              <a:rPr lang="es-ES_tradnl" sz="1600" dirty="0"/>
              <a:t> de Aguas Interiores, </a:t>
            </a:r>
          </a:p>
          <a:p>
            <a:pPr eaLnBrk="1" hangingPunct="1"/>
            <a:r>
              <a:rPr lang="es-ES_tradnl" sz="1600" dirty="0"/>
              <a:t>y la información sobre datos de profundidad y niveles de agua.</a:t>
            </a:r>
          </a:p>
          <a:p>
            <a:pPr eaLnBrk="1" hangingPunct="1"/>
            <a:r>
              <a:rPr lang="es-ES_tradnl" sz="1600" dirty="0"/>
              <a:t>Después de los puntos técnicos, pasaré a la relación organizativa del Grupo de Armonización de </a:t>
            </a:r>
            <a:r>
              <a:rPr lang="es-ES_tradnl" sz="1600" dirty="0" err="1"/>
              <a:t>ENCs</a:t>
            </a:r>
            <a:r>
              <a:rPr lang="es-ES_tradnl" sz="1600" dirty="0"/>
              <a:t> de Aguas Interiores (IEHG) y la Organización Hidrográfica Internacional (OHI).</a:t>
            </a:r>
          </a:p>
          <a:p>
            <a:pPr eaLnBrk="1" hangingPunct="1"/>
            <a:r>
              <a:rPr lang="es-ES_tradnl" sz="1600" dirty="0"/>
              <a:t>Y concluiré mi presentación con una descripción general del estado regulatorio de las ENC interiores en las distintas regiones.</a:t>
            </a:r>
          </a:p>
          <a:p>
            <a:pPr eaLnBrk="1" hangingPunct="1"/>
            <a:r>
              <a:rPr lang="es-ES_tradnl" sz="1600" dirty="0"/>
              <a:t>la cobertura de vías navegables interiores con ENC de Aguas Interiores,</a:t>
            </a:r>
          </a:p>
          <a:p>
            <a:pPr eaLnBrk="1" hangingPunct="1"/>
            <a:r>
              <a:rPr lang="es-ES_tradnl" sz="1600" dirty="0"/>
              <a:t>y el número de usuarios de </a:t>
            </a:r>
            <a:r>
              <a:rPr lang="es-ES_tradnl" sz="1600" dirty="0" err="1"/>
              <a:t>ENCs</a:t>
            </a:r>
            <a:r>
              <a:rPr lang="es-ES_tradnl" sz="1600" dirty="0"/>
              <a:t> de Aguas Interiores.</a:t>
            </a:r>
            <a:endParaRPr lang="en-GB" altLang="de-DE" sz="1100" dirty="0">
              <a:latin typeface="Arial" charset="0"/>
              <a:cs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DBC87BCD-B63E-4A2C-B3D3-B25A1E406551}" type="slidenum">
              <a:rPr lang="de-AT" altLang="de-DE" smtClean="0"/>
              <a:pPr/>
              <a:t>20</a:t>
            </a:fld>
            <a:endParaRPr lang="de-AT" altLang="de-DE"/>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IEHG no es una organización internacional como la OHI, pero está reconocida por</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	La Unión Europea, la Comisión Central para la Navegación del Rin (CCNR),</a:t>
            </a:r>
          </a:p>
          <a:p>
            <a:pPr eaLnBrk="1" hangingPunct="1"/>
            <a:r>
              <a:rPr lang="es-ES_tradnl" altLang="de-DE" sz="1100" dirty="0">
                <a:latin typeface="Arial" charset="0"/>
                <a:cs typeface="Times New Roman" pitchFamily="18" charset="0"/>
              </a:rPr>
              <a:t>	El Cuerpo de Ingenieros del Ejército de EE. UU.,</a:t>
            </a:r>
          </a:p>
          <a:p>
            <a:pPr eaLnBrk="1" hangingPunct="1"/>
            <a:r>
              <a:rPr lang="es-ES_tradnl" altLang="de-DE" sz="1100" dirty="0">
                <a:latin typeface="Arial" charset="0"/>
                <a:cs typeface="Times New Roman" pitchFamily="18" charset="0"/>
              </a:rPr>
              <a:t>	El Ministerio de Transporte ruso,</a:t>
            </a:r>
          </a:p>
          <a:p>
            <a:pPr eaLnBrk="1" hangingPunct="1"/>
            <a:r>
              <a:rPr lang="es-ES_tradnl" altLang="de-DE" sz="1100" dirty="0">
                <a:latin typeface="Arial" charset="0"/>
                <a:cs typeface="Times New Roman" pitchFamily="18" charset="0"/>
              </a:rPr>
              <a:t>	Las Direcciones y Servicios de Hidrografía y Navegación de la Armada de Brasil, Perú y Venezuela</a:t>
            </a:r>
          </a:p>
          <a:p>
            <a:pPr eaLnBrk="1" hangingPunct="1"/>
            <a:r>
              <a:rPr lang="es-ES_tradnl" altLang="de-DE" sz="1100" dirty="0">
                <a:latin typeface="Arial" charset="0"/>
                <a:cs typeface="Times New Roman" pitchFamily="18" charset="0"/>
              </a:rPr>
              <a:t>	El Ministerio de Transporte de la República Popular China, la Administración Hidrográfica y Oceanográfica de Corea y</a:t>
            </a:r>
          </a:p>
          <a:p>
            <a:pPr eaLnBrk="1" hangingPunct="1"/>
            <a:r>
              <a:rPr lang="es-ES_tradnl" altLang="de-DE" sz="1100" dirty="0">
                <a:latin typeface="Arial" charset="0"/>
                <a:cs typeface="Times New Roman" pitchFamily="18" charset="0"/>
              </a:rPr>
              <a:t>	la Organización Hidrográfica Internacional (OHI).</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Dado que hay varios países con navegación interior que no son Estados Miembros de OHI, IEHG no tiene intención de convertirse en miembro de la OHI.</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En lugar de ello, el IEHG apoya, asesora y proporciona información a la OHI en relación con cuestiones de ENC de Aguas Interiores.</a:t>
            </a:r>
            <a:endParaRPr lang="en-GB" altLang="de-DE" sz="1100" dirty="0">
              <a:latin typeface="Arial"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3D272668-FFA5-4E4E-97F2-EB1E0D4C7552}" type="slidenum">
              <a:rPr lang="de-AT" altLang="de-DE" smtClean="0"/>
              <a:pPr/>
              <a:t>21</a:t>
            </a:fld>
            <a:endParaRPr lang="de-AT" altLang="de-DE"/>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lnSpc>
                <a:spcPct val="115000"/>
              </a:lnSpc>
              <a:spcBef>
                <a:spcPct val="50000"/>
              </a:spcBef>
            </a:pPr>
            <a:r>
              <a:rPr lang="es-ES_tradnl" altLang="de-DE" sz="800" dirty="0">
                <a:latin typeface="Arial" charset="0"/>
              </a:rPr>
              <a:t>IEHG ha sido reconocida por la OHI como Organización Internacional No Gubernamental (OING) con estatus de observador en 2009.</a:t>
            </a:r>
          </a:p>
          <a:p>
            <a:pPr eaLnBrk="1" hangingPunct="1">
              <a:lnSpc>
                <a:spcPct val="115000"/>
              </a:lnSpc>
              <a:spcBef>
                <a:spcPct val="50000"/>
              </a:spcBef>
            </a:pPr>
            <a:endParaRPr lang="es-ES_tradnl" altLang="de-DE" sz="800" dirty="0">
              <a:latin typeface="Arial" charset="0"/>
            </a:endParaRPr>
          </a:p>
          <a:p>
            <a:pPr eaLnBrk="1" hangingPunct="1">
              <a:lnSpc>
                <a:spcPct val="115000"/>
              </a:lnSpc>
              <a:spcBef>
                <a:spcPct val="50000"/>
              </a:spcBef>
            </a:pPr>
            <a:r>
              <a:rPr lang="es-ES_tradnl" altLang="de-DE" sz="800" dirty="0">
                <a:latin typeface="Arial" charset="0"/>
              </a:rPr>
              <a:t>Los miembros actuales de IEHG son los países europeos con una red de vías navegables interiores conectada, la Federación de Rusia, los Estados Unidos de América, Brasil, la República Popular China, la República de Corea, Perú y Venezuela. Pero, por supuesto, IEHG da la bienvenida a todos los países con vías navegables interiores.</a:t>
            </a:r>
            <a:endParaRPr lang="en-GB" altLang="de-DE" sz="800" dirty="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68E704AE-E223-4C67-930E-1D392B0BD33B}" type="slidenum">
              <a:rPr lang="de-AT" altLang="de-DE" smtClean="0"/>
              <a:pPr/>
              <a:t>22</a:t>
            </a:fld>
            <a:endParaRPr lang="de-AT" altLang="de-DE"/>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IEHG no puede establecer normas vinculantes. En lugar de ello, está transmitiendo sus propuestas a organizaciones nacionales e internacionales para su formalización. Permítanme ofrecerles una breve descripción general del estado regulatorio de las ENC de Aguas Interiores en las distintas regiones.</a:t>
            </a:r>
          </a:p>
          <a:p>
            <a:pPr eaLnBrk="1" hangingPunct="1"/>
            <a:r>
              <a:rPr lang="es-ES_tradnl" altLang="de-DE" sz="1100" dirty="0">
                <a:latin typeface="Arial" charset="0"/>
                <a:cs typeface="Times New Roman" pitchFamily="18" charset="0"/>
              </a:rPr>
              <a:t>	</a:t>
            </a:r>
          </a:p>
          <a:p>
            <a:pPr eaLnBrk="1" hangingPunct="1"/>
            <a:r>
              <a:rPr lang="es-ES_tradnl" altLang="de-DE" sz="1100" dirty="0">
                <a:latin typeface="Arial" charset="0"/>
                <a:cs typeface="Times New Roman" pitchFamily="18" charset="0"/>
              </a:rPr>
              <a:t>La norma europea para ECDIS de Agua Interior, que contiene la Especificación de Producto para ENC de Aguas Interiores y una norma de rendimiento y prueba para aplicaciones de ECDIS de Agua Interior, ha sido adoptada por</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	la Comisión Económica para Europa de las Naciones Unidas, www.unece.org</a:t>
            </a:r>
          </a:p>
          <a:p>
            <a:pPr eaLnBrk="1" hangingPunct="1"/>
            <a:r>
              <a:rPr lang="es-ES_tradnl" altLang="de-DE" sz="1100" dirty="0">
                <a:latin typeface="Arial" charset="0"/>
                <a:cs typeface="Times New Roman" pitchFamily="18" charset="0"/>
              </a:rPr>
              <a:t>	la Comisión Central para la Navegación del Rin, www.ccr-zkr.orgla </a:t>
            </a:r>
          </a:p>
          <a:p>
            <a:pPr eaLnBrk="1" hangingPunct="1"/>
            <a:r>
              <a:rPr lang="es-ES_tradnl" altLang="de-DE" sz="1100" dirty="0">
                <a:latin typeface="Arial" charset="0"/>
                <a:cs typeface="Times New Roman" pitchFamily="18" charset="0"/>
              </a:rPr>
              <a:t>	la Comisión del Danubio, www.danubecommission.org y</a:t>
            </a:r>
          </a:p>
          <a:p>
            <a:pPr eaLnBrk="1" hangingPunct="1"/>
            <a:r>
              <a:rPr lang="es-ES_tradnl" altLang="de-DE" sz="1100" dirty="0">
                <a:latin typeface="Arial" charset="0"/>
                <a:cs typeface="Times New Roman" pitchFamily="18" charset="0"/>
              </a:rPr>
              <a:t>	la Unión Europea (pendiente de publicación)</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Los estados miembros de la Unión Europea estarán obligados a proporcionar una cobertura completa de las vías navegables más grandes (clase Va y superiores) dentro de los 30 meses siguientes a la publicación de la norma.</a:t>
            </a:r>
            <a:endParaRPr lang="en-GB" altLang="de-DE" sz="1100" dirty="0">
              <a:latin typeface="Arial" charset="0"/>
              <a:cs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FD4C869C-B458-4AC4-9E93-513F0049EAE4}" type="slidenum">
              <a:rPr lang="de-AT" altLang="de-DE" smtClean="0"/>
              <a:pPr/>
              <a:t>23</a:t>
            </a:fld>
            <a:endParaRPr lang="de-AT" altLang="de-DE"/>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lnSpc>
                <a:spcPct val="115000"/>
              </a:lnSpc>
              <a:spcBef>
                <a:spcPct val="50000"/>
              </a:spcBef>
            </a:pPr>
            <a:r>
              <a:rPr lang="es-ES_tradnl" altLang="de-DE" sz="800" dirty="0">
                <a:latin typeface="Arial" charset="0"/>
              </a:rPr>
              <a:t>En EE. UU., el Cuerpo de Ingenieros del Ejército de EE. UU. (USACE) es responsable de la producción y suministro de ENC de Aguas Interiores.</a:t>
            </a:r>
          </a:p>
          <a:p>
            <a:pPr eaLnBrk="1" hangingPunct="1">
              <a:lnSpc>
                <a:spcPct val="115000"/>
              </a:lnSpc>
              <a:spcBef>
                <a:spcPct val="50000"/>
              </a:spcBef>
            </a:pPr>
            <a:endParaRPr lang="es-ES_tradnl" altLang="de-DE" sz="800" dirty="0">
              <a:latin typeface="Arial" charset="0"/>
            </a:endParaRPr>
          </a:p>
          <a:p>
            <a:pPr eaLnBrk="1" hangingPunct="1">
              <a:lnSpc>
                <a:spcPct val="115000"/>
              </a:lnSpc>
              <a:spcBef>
                <a:spcPct val="50000"/>
              </a:spcBef>
            </a:pPr>
            <a:r>
              <a:rPr lang="es-ES_tradnl" altLang="de-DE" sz="800" dirty="0">
                <a:latin typeface="Arial" charset="0"/>
              </a:rPr>
              <a:t>En la Federación de Rusia, el programa de tareas federal sobre el desarrollo del GLONASS (reglamento gubernamental </a:t>
            </a:r>
            <a:r>
              <a:rPr lang="es-ES_tradnl" altLang="de-DE" sz="800" dirty="0" err="1">
                <a:latin typeface="Arial" charset="0"/>
              </a:rPr>
              <a:t>Nº</a:t>
            </a:r>
            <a:r>
              <a:rPr lang="es-ES_tradnl" altLang="de-DE" sz="800" dirty="0">
                <a:latin typeface="Arial" charset="0"/>
              </a:rPr>
              <a:t> 587) incluye la producción de ENC de Aguas Interiores para las vías navegables interiores de la Federación de Rusia (48 000 km).</a:t>
            </a:r>
          </a:p>
          <a:p>
            <a:pPr eaLnBrk="1" hangingPunct="1">
              <a:lnSpc>
                <a:spcPct val="115000"/>
              </a:lnSpc>
              <a:spcBef>
                <a:spcPct val="50000"/>
              </a:spcBef>
            </a:pPr>
            <a:endParaRPr lang="es-ES_tradnl" altLang="de-DE" sz="800" dirty="0">
              <a:latin typeface="Arial" charset="0"/>
            </a:endParaRPr>
          </a:p>
          <a:p>
            <a:pPr eaLnBrk="1" hangingPunct="1">
              <a:lnSpc>
                <a:spcPct val="115000"/>
              </a:lnSpc>
              <a:spcBef>
                <a:spcPct val="50000"/>
              </a:spcBef>
            </a:pPr>
            <a:r>
              <a:rPr lang="es-ES_tradnl" altLang="de-DE" sz="800" dirty="0">
                <a:latin typeface="Arial" charset="0"/>
              </a:rPr>
              <a:t>En Brasil, la Dirección de Hidrografía y Navegación (DHN) de la Armada de Brasil es responsable de la producción y suministro de ENC Aguas Interiores.</a:t>
            </a:r>
            <a:endParaRPr lang="en-US" altLang="de-DE" sz="800" dirty="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05066529-1240-4896-84D9-DA3FE8EC93AE}" type="slidenum">
              <a:rPr lang="de-AT" altLang="de-DE" smtClean="0"/>
              <a:pPr/>
              <a:t>24</a:t>
            </a:fld>
            <a:endParaRPr lang="de-AT" altLang="de-D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Por lo tanto, contamos con una base regulatoria satisfactoria para las ENC de Aguas Interiores en la mayoría de las regiones. La siguiente pregunta es: ¿cuántas </a:t>
            </a:r>
            <a:r>
              <a:rPr lang="es-ES_tradnl" altLang="de-DE" sz="1100" dirty="0" err="1">
                <a:latin typeface="Arial" charset="0"/>
                <a:cs typeface="Times New Roman" pitchFamily="18" charset="0"/>
              </a:rPr>
              <a:t>ENCs</a:t>
            </a:r>
            <a:r>
              <a:rPr lang="es-ES_tradnl" altLang="de-DE" sz="1100" dirty="0">
                <a:latin typeface="Arial" charset="0"/>
                <a:cs typeface="Times New Roman" pitchFamily="18" charset="0"/>
              </a:rPr>
              <a:t> de Aguas Interiores se han producido ya?</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En los EE.UU. se han cubierto con ENC interiores 20 vías navegables interiores con 11.703 km.</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Se han cubierto con ENC de Aguas Interiores 73.596 km de vías navegables interiores de la Federación de Rusia.</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En Brasil, DHN está recopilando datos para la producción de ENC de Aguas Interiores para aproximadamente 4.690 km de vías navegables interiores.</a:t>
            </a:r>
            <a:endParaRPr lang="en-GB" altLang="de-DE" sz="1100" dirty="0">
              <a:latin typeface="Arial" charset="0"/>
              <a:cs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miter lim="800000"/>
            <a:headEnd/>
            <a:tailEnd/>
          </a:ln>
        </p:spPr>
        <p:txBody>
          <a:bodyPr/>
          <a:lstStyle/>
          <a:p>
            <a:fld id="{5727449B-E24A-4227-8D9D-6BFFC054662C}" type="slidenum">
              <a:rPr lang="de-AT" altLang="de-DE" smtClean="0"/>
              <a:pPr/>
              <a:t>25</a:t>
            </a:fld>
            <a:endParaRPr lang="de-AT" altLang="de-DE"/>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La siguiente pregunta es el número de usuarios de </a:t>
            </a:r>
            <a:r>
              <a:rPr lang="es-ES_tradnl" altLang="de-DE" sz="1100" dirty="0" err="1">
                <a:latin typeface="Arial" charset="0"/>
                <a:cs typeface="Times New Roman" pitchFamily="18" charset="0"/>
              </a:rPr>
              <a:t>ENCs</a:t>
            </a:r>
            <a:r>
              <a:rPr lang="es-ES_tradnl" altLang="de-DE" sz="1100" dirty="0">
                <a:latin typeface="Arial" charset="0"/>
                <a:cs typeface="Times New Roman" pitchFamily="18" charset="0"/>
              </a:rPr>
              <a:t> de Aguas Interiores:</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En los EE.UU …</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En Rusia hay más de 600 usuarios de cartas electrónicas en vías navegables interiores y 58 de ellos utilizaban </a:t>
            </a:r>
            <a:r>
              <a:rPr lang="es-ES_tradnl" altLang="de-DE" sz="1100" dirty="0" err="1">
                <a:latin typeface="Arial" charset="0"/>
                <a:cs typeface="Times New Roman" pitchFamily="18" charset="0"/>
              </a:rPr>
              <a:t>ENCs</a:t>
            </a:r>
            <a:r>
              <a:rPr lang="es-ES_tradnl" altLang="de-DE" sz="1100" dirty="0">
                <a:latin typeface="Arial" charset="0"/>
                <a:cs typeface="Times New Roman" pitchFamily="18" charset="0"/>
              </a:rPr>
              <a:t> de Aguas Interiores, en septiembre de 2010.</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En Europa ya hay más de 11.000 usuarios de </a:t>
            </a:r>
            <a:r>
              <a:rPr lang="es-ES_tradnl" altLang="de-DE" sz="1100" dirty="0" err="1">
                <a:latin typeface="Arial" charset="0"/>
                <a:cs typeface="Times New Roman" pitchFamily="18" charset="0"/>
              </a:rPr>
              <a:t>ENCs</a:t>
            </a:r>
            <a:r>
              <a:rPr lang="es-ES_tradnl" altLang="de-DE" sz="1100" dirty="0">
                <a:latin typeface="Arial" charset="0"/>
                <a:cs typeface="Times New Roman" pitchFamily="18" charset="0"/>
              </a:rPr>
              <a:t> para navegación de agua interior (~6.000 para navegación comercial y ~5.000 embarcaciones de recreo).</a:t>
            </a:r>
            <a:endParaRPr lang="en-GB" altLang="de-DE" sz="1100" dirty="0">
              <a:latin typeface="Arial" charset="0"/>
              <a:cs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AA774295-550E-47C3-BA17-76F94F4780EC}" type="slidenum">
              <a:rPr lang="de-AT" altLang="de-DE" smtClean="0"/>
              <a:pPr/>
              <a:t>26</a:t>
            </a:fld>
            <a:endParaRPr lang="de-AT" altLang="de-DE"/>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Si necesita más información sobre las ENC de Aguas Interiores o el Grupo de Armonización de ENC de Aguas Interiores, puede ponerse en contacto con cualquier miembro del Grupo Central.</a:t>
            </a:r>
            <a:endParaRPr lang="en-GB" altLang="de-DE" sz="1100" dirty="0">
              <a:latin typeface="Arial" charset="0"/>
              <a:cs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EEADC433-DB2E-4333-988E-A9DBA9BAB3C1}" type="slidenum">
              <a:rPr lang="de-AT" altLang="de-DE" smtClean="0"/>
              <a:pPr/>
              <a:t>27</a:t>
            </a:fld>
            <a:endParaRPr lang="de-AT" altLang="de-DE"/>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Y por último, pero no menos importante, el sitio web ienc.openecdis.org proporciona información sobre el Grupo de Armonización (por ejemplo, los Términos de Referencia, una lista de miembros, actas de las reuniones) y sobre las normas ENC de Agua Interior.  Todos los documentos se pueden descargar de forma gratuita.</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El sitio web también proporciona enlaces a organizaciones internacionales, autoridades nacionales o regionales y empresas privadas que se ocupan de las ENC de Aguas Interiores.</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Espero que tengas una primera visión general sobre las </a:t>
            </a:r>
            <a:r>
              <a:rPr lang="es-ES_tradnl" altLang="de-DE" sz="1100" dirty="0" err="1">
                <a:latin typeface="Arial" charset="0"/>
                <a:cs typeface="Times New Roman" pitchFamily="18" charset="0"/>
              </a:rPr>
              <a:t>ENCs</a:t>
            </a:r>
            <a:r>
              <a:rPr lang="es-ES_tradnl" altLang="de-DE" sz="1100" dirty="0">
                <a:latin typeface="Arial" charset="0"/>
                <a:cs typeface="Times New Roman" pitchFamily="18" charset="0"/>
              </a:rPr>
              <a:t>  de Aguas interiores.</a:t>
            </a:r>
            <a:endParaRPr lang="en-GB" altLang="de-DE" sz="1100" dirty="0">
              <a:latin typeface="Arial" charset="0"/>
              <a:cs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B0948C30-4D12-4869-B336-C5F966A04C68}" type="slidenum">
              <a:rPr lang="de-AT" altLang="de-DE" smtClean="0"/>
              <a:pPr/>
              <a:t>28</a:t>
            </a:fld>
            <a:endParaRPr lang="de-AT" altLang="de-D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ltLang="de-DE" sz="1100" dirty="0">
              <a:latin typeface="Arial" charset="0"/>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FA387F16-F5EB-4D90-88F2-AA43C170586B}" type="slidenum">
              <a:rPr lang="de-AT" altLang="de-DE" smtClean="0"/>
              <a:pPr/>
              <a:t>3</a:t>
            </a:fld>
            <a:endParaRPr lang="de-AT" altLang="de-DE"/>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s-ES_tradnl" sz="1600" dirty="0"/>
              <a:t>Ahora comencemos con la pregunta de qué queremos decir cuando hablamos de “</a:t>
            </a:r>
            <a:r>
              <a:rPr lang="es-ES_tradnl" sz="1600" dirty="0" err="1"/>
              <a:t>Inland</a:t>
            </a:r>
            <a:r>
              <a:rPr lang="es-ES_tradnl" sz="1600" dirty="0"/>
              <a:t>”: la navegación marítima se rige por las normas mundiales de la Organización Marítima Internacional (OMI), por ejemplo, las normas para la prevención de colisiones, COLREG. </a:t>
            </a:r>
          </a:p>
          <a:p>
            <a:pPr eaLnBrk="1" hangingPunct="1"/>
            <a:endParaRPr lang="es-ES_tradnl" altLang="de-DE" sz="1600" dirty="0">
              <a:latin typeface="Arial" charset="0"/>
              <a:cs typeface="Times New Roman" pitchFamily="18" charset="0"/>
            </a:endParaRPr>
          </a:p>
          <a:p>
            <a:pPr eaLnBrk="1" hangingPunct="1"/>
            <a:r>
              <a:rPr lang="es-ES_tradnl" sz="1600" dirty="0"/>
              <a:t>Por otro lado, las vías navegables interiores como el Mississippi, el Amazonas, el Rin, el Danubio, el Volga, el </a:t>
            </a:r>
            <a:r>
              <a:rPr lang="es-ES_tradnl" sz="1600" dirty="0" err="1"/>
              <a:t>Yangtze</a:t>
            </a:r>
            <a:r>
              <a:rPr lang="es-ES_tradnl" sz="1600" dirty="0"/>
              <a:t> y todos los ríos y lagos navegables más pequeños tienen características específicas como espigones, bancales y revestimientos y regulaciones específicas con señales, marcas y Normas de tráfico. (La imagen muestra un ejemplo de una señal en el Danubio que indica que el canal de navegación está cerca de la margen derecha) </a:t>
            </a:r>
            <a:endParaRPr lang="es-ES_tradnl" sz="1600" dirty="0">
              <a:latin typeface="Arial" charset="0"/>
              <a:cs typeface="Times New Roman" pitchFamily="18" charset="0"/>
            </a:endParaRPr>
          </a:p>
          <a:p>
            <a:pPr eaLnBrk="1" hangingPunct="1"/>
            <a:endParaRPr lang="es-ES_tradnl" altLang="de-DE" sz="1600" dirty="0">
              <a:latin typeface="Arial" charset="0"/>
              <a:cs typeface="Times New Roman" pitchFamily="18" charset="0"/>
            </a:endParaRPr>
          </a:p>
          <a:p>
            <a:pPr eaLnBrk="1" hangingPunct="1"/>
            <a:r>
              <a:rPr lang="es-ES_tradnl" altLang="de-DE" sz="1600" dirty="0">
                <a:latin typeface="Arial" charset="0"/>
              </a:rPr>
              <a:t>La parte de las grandes vías interiores que desembocan en el mar </a:t>
            </a:r>
            <a:r>
              <a:rPr lang="es-ES_tradnl" sz="1600" dirty="0"/>
              <a:t>no sólo son utilizadas por buques de navegación interior, sino también por buques marítimos.</a:t>
            </a:r>
            <a:endParaRPr lang="es-ES_tradnl" sz="1600" dirty="0">
              <a:latin typeface="Arial" charset="0"/>
              <a:cs typeface="Times New Roman" pitchFamily="18" charset="0"/>
            </a:endParaRPr>
          </a:p>
          <a:p>
            <a:pPr eaLnBrk="1" hangingPunct="1"/>
            <a:endParaRPr lang="es-ES_tradnl" altLang="de-DE" sz="1600" dirty="0">
              <a:latin typeface="Arial" charset="0"/>
              <a:cs typeface="Times New Roman" pitchFamily="18" charset="0"/>
            </a:endParaRPr>
          </a:p>
          <a:p>
            <a:pPr eaLnBrk="1" hangingPunct="1"/>
            <a:r>
              <a:rPr lang="es-ES_tradnl" sz="1600" dirty="0"/>
              <a:t>Por lo tanto, las cartas náuticas electrónicas para vías navegables interiores (ENC de Aguas Interiores – </a:t>
            </a:r>
            <a:r>
              <a:rPr lang="es-ES_tradnl" sz="1600" dirty="0" err="1"/>
              <a:t>Inland</a:t>
            </a:r>
            <a:r>
              <a:rPr lang="es-ES_tradnl" sz="1600" dirty="0"/>
              <a:t> </a:t>
            </a:r>
            <a:r>
              <a:rPr lang="es-ES_tradnl" sz="1600" dirty="0" err="1"/>
              <a:t>ENCs</a:t>
            </a:r>
            <a:r>
              <a:rPr lang="es-ES_tradnl" sz="1600" dirty="0"/>
              <a:t>) deben cubrir las necesidades específicas de las vías navegables interiores, pero también deben estar disponibles para los buques marítimos.</a:t>
            </a:r>
            <a:endParaRPr lang="en-GB" altLang="de-DE" sz="1100" dirty="0">
              <a:latin typeface="Arial" charset="0"/>
              <a:cs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101D3A36-E947-4E13-BCC4-6843477E076B}" type="slidenum">
              <a:rPr lang="de-AT" altLang="de-DE" smtClean="0"/>
              <a:pPr/>
              <a:t>4</a:t>
            </a:fld>
            <a:endParaRPr lang="de-AT" altLang="de-DE"/>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s-ES_tradnl" sz="1600" dirty="0"/>
              <a:t>La solución más sencilla para garantizar la total compatibilidad con los sistemas de información y visualización de cartas electrónicas marítimas (ECDIS) sería utilizar los estándares marítimos mundiales para cartas náuticas electrónicas (ENC). Pero eso no es posible: el tráfico por vías navegables interiores no está regulado por las Normas de prevención de colisiones marítimas (COLREG), sino por normas regionales.</a:t>
            </a:r>
          </a:p>
          <a:p>
            <a:pPr eaLnBrk="1" hangingPunct="1"/>
            <a:endParaRPr lang="es-ES_tradnl" altLang="de-DE" sz="1600" dirty="0">
              <a:latin typeface="Arial" charset="0"/>
              <a:cs typeface="Times New Roman" pitchFamily="18" charset="0"/>
            </a:endParaRPr>
          </a:p>
          <a:p>
            <a:pPr eaLnBrk="1" hangingPunct="1"/>
            <a:r>
              <a:rPr lang="es-ES_tradnl" sz="1600" dirty="0"/>
              <a:t>La normativa para las vías navegables europeas se basa en el “Código Europeo para Vías Navegables Interiores” (CEVNI) de la Comisión Económica para Europa de las Naciones Unidas. </a:t>
            </a:r>
            <a:endParaRPr lang="es-ES_tradnl" sz="1600" dirty="0">
              <a:latin typeface="Arial" charset="0"/>
              <a:cs typeface="Times New Roman" pitchFamily="18" charset="0"/>
            </a:endParaRPr>
          </a:p>
          <a:p>
            <a:pPr eaLnBrk="1" hangingPunct="1"/>
            <a:endParaRPr lang="es-ES_tradnl" altLang="de-DE" sz="1600" dirty="0">
              <a:latin typeface="Arial" charset="0"/>
              <a:cs typeface="Times New Roman" pitchFamily="18" charset="0"/>
            </a:endParaRPr>
          </a:p>
          <a:p>
            <a:pPr eaLnBrk="1" hangingPunct="1"/>
            <a:r>
              <a:rPr lang="es-ES_tradnl" sz="1600" dirty="0"/>
              <a:t>Las vías navegables interiores de EE. UU. se rigen por el Código de Regulaciones Federales 33 CFR.</a:t>
            </a:r>
            <a:endParaRPr lang="es-ES_tradnl" sz="1600" dirty="0">
              <a:latin typeface="Arial" charset="0"/>
              <a:cs typeface="Times New Roman" pitchFamily="18" charset="0"/>
            </a:endParaRPr>
          </a:p>
          <a:p>
            <a:pPr eaLnBrk="1" hangingPunct="1"/>
            <a:endParaRPr lang="es-ES_tradnl" altLang="de-DE" sz="1600" dirty="0">
              <a:latin typeface="Arial" charset="0"/>
              <a:cs typeface="Times New Roman" pitchFamily="18" charset="0"/>
            </a:endParaRPr>
          </a:p>
          <a:p>
            <a:pPr eaLnBrk="1" hangingPunct="1"/>
            <a:r>
              <a:rPr lang="es-ES_tradnl" sz="1600" dirty="0"/>
              <a:t>En las vías navegables interiores de Rusia existen Normas de navegación por las vías navegables interiores de la Federación de Rusia. </a:t>
            </a:r>
            <a:endParaRPr lang="es-ES_tradnl" sz="1600" dirty="0">
              <a:latin typeface="Arial" charset="0"/>
              <a:cs typeface="Times New Roman" pitchFamily="18" charset="0"/>
            </a:endParaRPr>
          </a:p>
          <a:p>
            <a:pPr eaLnBrk="1" hangingPunct="1"/>
            <a:endParaRPr lang="es-ES_tradnl" altLang="de-DE" sz="1600" dirty="0">
              <a:latin typeface="Arial" charset="0"/>
              <a:cs typeface="Times New Roman" pitchFamily="18" charset="0"/>
            </a:endParaRPr>
          </a:p>
          <a:p>
            <a:pPr eaLnBrk="1" hangingPunct="1"/>
            <a:r>
              <a:rPr lang="es-ES_tradnl" sz="1600" dirty="0"/>
              <a:t>Brasil cuenta con un conjunto de regulaciones nacionales y regionales para sus vías navegables interiores.</a:t>
            </a:r>
            <a:endParaRPr lang="es-ES_tradnl" sz="1600" dirty="0">
              <a:latin typeface="Arial" charset="0"/>
              <a:cs typeface="Times New Roman" pitchFamily="18" charset="0"/>
            </a:endParaRPr>
          </a:p>
          <a:p>
            <a:pPr eaLnBrk="1" hangingPunct="1"/>
            <a:endParaRPr lang="es-ES_tradnl" altLang="de-DE" sz="1600" dirty="0">
              <a:latin typeface="Arial" charset="0"/>
              <a:cs typeface="Times New Roman" pitchFamily="18" charset="0"/>
            </a:endParaRPr>
          </a:p>
          <a:p>
            <a:pPr eaLnBrk="1" hangingPunct="1"/>
            <a:r>
              <a:rPr lang="es-ES_tradnl" sz="1600" dirty="0"/>
              <a:t>La República Popular China tiene... </a:t>
            </a:r>
            <a:endParaRPr lang="es-ES_tradnl" sz="1600" dirty="0">
              <a:latin typeface="Arial" charset="0"/>
              <a:cs typeface="Times New Roman" pitchFamily="18" charset="0"/>
            </a:endParaRPr>
          </a:p>
          <a:p>
            <a:pPr eaLnBrk="1" hangingPunct="1"/>
            <a:endParaRPr lang="es-ES_tradnl" altLang="de-DE" sz="1600" dirty="0">
              <a:latin typeface="Arial" charset="0"/>
              <a:cs typeface="Times New Roman" pitchFamily="18" charset="0"/>
            </a:endParaRPr>
          </a:p>
          <a:p>
            <a:pPr eaLnBrk="1" hangingPunct="1"/>
            <a:r>
              <a:rPr lang="es-ES_tradnl" sz="1600" dirty="0"/>
              <a:t>Y la República de Corea está utilizando... </a:t>
            </a:r>
            <a:endParaRPr lang="es-ES_tradnl" sz="1600" dirty="0">
              <a:latin typeface="Arial" charset="0"/>
              <a:cs typeface="Times New Roman" pitchFamily="18" charset="0"/>
            </a:endParaRPr>
          </a:p>
          <a:p>
            <a:pPr eaLnBrk="1" hangingPunct="1"/>
            <a:endParaRPr lang="es-ES_tradnl" altLang="de-DE" sz="1600" dirty="0">
              <a:latin typeface="Arial" charset="0"/>
              <a:cs typeface="Times New Roman" pitchFamily="18" charset="0"/>
            </a:endParaRPr>
          </a:p>
          <a:p>
            <a:pPr eaLnBrk="1" hangingPunct="1"/>
            <a:r>
              <a:rPr lang="es-ES_tradnl" sz="1600" dirty="0"/>
              <a:t>Todas estas diferentes regulaciones contienen señales y marcas específicas para las vías navegables. (La imagen muestra una marca de aviso en una vía navegable europea, que indica una sección del río que es lo suficientemente ancha como para hacer girar un barco. No existe tal señal en la navegación marítima, pero es muy importante para un patrón en un buque interior.)</a:t>
            </a:r>
            <a:endParaRPr lang="en-GB" altLang="de-DE" sz="1100" dirty="0">
              <a:latin typeface="Arial"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523D4F5D-237F-4127-96CA-32EAD5771C1B}" type="slidenum">
              <a:rPr lang="de-AT" altLang="de-DE" smtClean="0"/>
              <a:pPr/>
              <a:t>5</a:t>
            </a:fld>
            <a:endParaRPr lang="de-AT" altLang="de-DE"/>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s-ES_tradnl" sz="1600" dirty="0"/>
              <a:t>En el sector marítimo, las ENC que se basan en el estándar S-57 de la Organización Hidrográfica Internacional (OHI), los puentes sólo se pueden codificar en una forma muy básica.</a:t>
            </a:r>
          </a:p>
          <a:p>
            <a:pPr eaLnBrk="1" hangingPunct="1"/>
            <a:endParaRPr lang="es-ES_tradnl" altLang="de-DE" sz="1600" dirty="0">
              <a:latin typeface="Arial" charset="0"/>
              <a:cs typeface="Times New Roman" pitchFamily="18" charset="0"/>
            </a:endParaRPr>
          </a:p>
          <a:p>
            <a:pPr eaLnBrk="1" hangingPunct="1"/>
            <a:r>
              <a:rPr lang="es-ES_tradnl" sz="1600" dirty="0"/>
              <a:t>Pero la información detallada sobre los puentes es extremadamente importante para la navegación interior. Por lo tanto, era necesario desarrollar una ENC de Aguas Interiores. Normalmente no es posible tomar otra ruta si el puente está demasiado bajo. Muchos puentes tienen arcos, pero de acuerdo con las normas marítimas, la ENC solo proporcionaría un valor para el espacio libre vertical sobre el canal. En una ENC de Agua Interior, se puede proporcionar información más detallada que proporcione las posibles combinaciones de ancho y alto para un paso seguro bajo el puente</a:t>
            </a:r>
            <a:r>
              <a:rPr lang="es-ES_tradnl" sz="1600" dirty="0">
                <a:latin typeface="Arial" charset="0"/>
                <a:cs typeface="Times New Roman" pitchFamily="18" charset="0"/>
              </a:rPr>
              <a:t>.</a:t>
            </a:r>
          </a:p>
          <a:p>
            <a:pPr eaLnBrk="1" hangingPunct="1"/>
            <a:endParaRPr lang="es-ES_tradnl" altLang="de-DE" sz="1600" dirty="0">
              <a:latin typeface="Arial" charset="0"/>
              <a:cs typeface="Times New Roman" pitchFamily="18" charset="0"/>
            </a:endParaRPr>
          </a:p>
          <a:p>
            <a:pPr eaLnBrk="1" hangingPunct="1"/>
            <a:r>
              <a:rPr lang="es-ES_tradnl" sz="1600" dirty="0"/>
              <a:t>Pero este es sólo un ejemplo. Las dimensiones y el horario de funcionamiento de las esclusas y puentes móviles son otros ejemplos de información crítica para la planificación de viajes en una vía navegable interior. Las ENC marítimas no pueden proporcionar esta información en un formato legible por máquina, de modo que pueda utilizarse en los sistemas de planificación de viajes. </a:t>
            </a:r>
            <a:endParaRPr lang="es-ES_tradnl" sz="1600" dirty="0">
              <a:latin typeface="Arial" charset="0"/>
              <a:cs typeface="Times New Roman" pitchFamily="18" charset="0"/>
            </a:endParaRPr>
          </a:p>
          <a:p>
            <a:pPr eaLnBrk="1" hangingPunct="1"/>
            <a:endParaRPr lang="es-ES_tradnl" altLang="de-DE" sz="1600" dirty="0">
              <a:latin typeface="Arial" charset="0"/>
              <a:cs typeface="Times New Roman" pitchFamily="18" charset="0"/>
            </a:endParaRPr>
          </a:p>
          <a:p>
            <a:pPr eaLnBrk="1" hangingPunct="1"/>
            <a:r>
              <a:rPr lang="es-ES_tradnl" sz="1600" dirty="0"/>
              <a:t>Por lo tanto, era necesario desarrollar una ENC de </a:t>
            </a:r>
            <a:r>
              <a:rPr lang="es-ES_tradnl" sz="1600" dirty="0" err="1"/>
              <a:t>Água</a:t>
            </a:r>
            <a:r>
              <a:rPr lang="es-ES_tradnl" sz="1600" dirty="0"/>
              <a:t> Interior. </a:t>
            </a:r>
            <a:endParaRPr lang="en-GB" altLang="de-DE" sz="1100" dirty="0">
              <a:latin typeface="Arial"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AF78405D-6265-43F0-842E-A9FCE413684D}" type="slidenum">
              <a:rPr lang="de-AT" altLang="de-DE" smtClean="0"/>
              <a:pPr/>
              <a:t>6</a:t>
            </a:fld>
            <a:endParaRPr lang="de-AT" altLang="de-DE"/>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GB" altLang="de-DE" sz="1100" dirty="0">
              <a:latin typeface="Arial"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8E99621A-A3D9-4AD8-B90C-B64E15DFAFDB}" type="slidenum">
              <a:rPr lang="de-AT" altLang="de-DE" smtClean="0"/>
              <a:pPr/>
              <a:t>7</a:t>
            </a:fld>
            <a:endParaRPr lang="de-AT" altLang="de-DE"/>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s-ES_tradnl" sz="1600" dirty="0"/>
              <a:t>Aquí puede ver la definición oficial de ENC de Agua Interior: Una ENC de Agua Interior es la base de datos, estandarizada en cuanto a contenido, estructura y formato, para su uso con visualización de cartas electrónicas de aguas interiores y/o sistemas de información operados a bordo de buques que transitan por vías navegables interiores. </a:t>
            </a:r>
          </a:p>
          <a:p>
            <a:pPr eaLnBrk="1" hangingPunct="1"/>
            <a:endParaRPr lang="es-ES_tradnl" sz="16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s-ES_tradnl" sz="1600" dirty="0"/>
              <a:t>Una IENC es emitida por o bajo la autoridad de una agencia gubernamental competente y se ajusta a las normas [inicialmente] desarrolladas por la Organización Hidrográfica Internacional (OHI) y [refinadas por] el </a:t>
            </a:r>
            <a:r>
              <a:rPr lang="es-ES_tradnl" sz="1600" dirty="0" err="1"/>
              <a:t>Inland</a:t>
            </a:r>
            <a:r>
              <a:rPr lang="es-ES_tradnl" sz="1600" dirty="0"/>
              <a:t> ENC </a:t>
            </a:r>
            <a:r>
              <a:rPr lang="es-ES_tradnl" sz="1600" dirty="0" err="1"/>
              <a:t>Harmonization</a:t>
            </a:r>
            <a:r>
              <a:rPr lang="es-ES_tradnl" sz="1600" dirty="0"/>
              <a:t> </a:t>
            </a:r>
            <a:r>
              <a:rPr lang="es-ES_tradnl" sz="1600" dirty="0" err="1"/>
              <a:t>Group</a:t>
            </a:r>
            <a:r>
              <a:rPr lang="es-ES_tradnl" sz="1600" dirty="0"/>
              <a:t>. Una IENC contiene toda la información cartográfica necesaria para una navegación segura en vías navegables interiores y puede contener información complementaria además de la contenida en la carta en papel (por ejemplo, derroteros, horarios de funcionamiento legibles por máquina, etc.) que pueden considerarse necesarios para una navegación segura y planificación de viajes. [Guía de codificación IECC, edición 2.2, febrero de 2010]</a:t>
            </a:r>
          </a:p>
          <a:p>
            <a:pPr eaLnBrk="1" hangingPunct="1"/>
            <a:endParaRPr lang="es-ES_tradnl" sz="1600" dirty="0"/>
          </a:p>
          <a:p>
            <a:pPr eaLnBrk="1" hangingPunct="1"/>
            <a:r>
              <a:rPr lang="es-ES_tradnl" sz="1600" dirty="0"/>
              <a:t>Pero ¿cómo podemos alcanzar este objetivo y garantizar al mismo tiempo la compatibilidad con las ENC marítimas? </a:t>
            </a:r>
            <a:endParaRPr lang="en-GB" altLang="de-DE" sz="1100" dirty="0">
              <a:latin typeface="Arial"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BF0D836D-398F-4A7E-AA54-552411B0C6E9}" type="slidenum">
              <a:rPr lang="de-AT" altLang="de-DE" smtClean="0"/>
              <a:pPr/>
              <a:t>8</a:t>
            </a:fld>
            <a:endParaRPr lang="de-AT" altLang="de-DE"/>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s-ES_tradnl" sz="1600" dirty="0"/>
              <a:t>Las </a:t>
            </a:r>
            <a:r>
              <a:rPr lang="es-ES_tradnl" sz="1600" dirty="0" err="1"/>
              <a:t>ENCs</a:t>
            </a:r>
            <a:r>
              <a:rPr lang="es-ES_tradnl" sz="1600" dirty="0"/>
              <a:t> de Aguas Interiores se basan en un concepto muy similar al de la S-100 de la OHI:</a:t>
            </a:r>
          </a:p>
          <a:p>
            <a:pPr eaLnBrk="1" hangingPunct="1"/>
            <a:endParaRPr lang="es-ES_tradnl" sz="1600" dirty="0"/>
          </a:p>
          <a:p>
            <a:pPr eaLnBrk="1" hangingPunct="1"/>
            <a:r>
              <a:rPr lang="es-ES_tradnl" sz="1600" dirty="0"/>
              <a:t>Utilizamos clases de objetos, atributos y valores de atributos de la S-57 (edición 3.1) en la medida de lo posible.</a:t>
            </a:r>
          </a:p>
          <a:p>
            <a:pPr eaLnBrk="1" hangingPunct="1"/>
            <a:endParaRPr lang="es-ES_tradnl" sz="1600" dirty="0"/>
          </a:p>
          <a:p>
            <a:pPr eaLnBrk="1" hangingPunct="1"/>
            <a:r>
              <a:rPr lang="es-ES_tradnl" sz="1600" dirty="0"/>
              <a:t>Introducimos nuevas combinaciones de elementos existentes si es necesario y</a:t>
            </a:r>
          </a:p>
          <a:p>
            <a:pPr eaLnBrk="1" hangingPunct="1"/>
            <a:endParaRPr lang="es-ES_tradnl" sz="1600" dirty="0"/>
          </a:p>
          <a:p>
            <a:pPr eaLnBrk="1" hangingPunct="1"/>
            <a:r>
              <a:rPr lang="es-ES_tradnl" sz="1600" dirty="0"/>
              <a:t>Introducimos nuevas clases de objetos, atributos o enumeraciones si es necesario.</a:t>
            </a:r>
          </a:p>
          <a:p>
            <a:pPr eaLnBrk="1" hangingPunct="1"/>
            <a:endParaRPr lang="es-ES_tradnl" sz="1600" dirty="0"/>
          </a:p>
          <a:p>
            <a:pPr eaLnBrk="1" hangingPunct="1"/>
            <a:r>
              <a:rPr lang="es-ES_tradnl" sz="1600" dirty="0"/>
              <a:t>Pero cuando comenzamos con el desarrollo de </a:t>
            </a:r>
            <a:r>
              <a:rPr lang="es-ES_tradnl" sz="1600" dirty="0" err="1"/>
              <a:t>ENCs</a:t>
            </a:r>
            <a:r>
              <a:rPr lang="es-ES_tradnl" sz="1600" dirty="0"/>
              <a:t> interiores, la S-100 no estaba disponible. </a:t>
            </a:r>
          </a:p>
          <a:p>
            <a:pPr eaLnBrk="1" hangingPunct="1"/>
            <a:endParaRPr lang="es-ES_tradnl" sz="1600" dirty="0"/>
          </a:p>
          <a:p>
            <a:pPr eaLnBrk="1" hangingPunct="1"/>
            <a:r>
              <a:rPr lang="es-ES_tradnl" sz="1600" dirty="0"/>
              <a:t>Por lo tanto, fue necesario asignar nuevas siglas en minúsculas para las clases de objetos que se usaban con atributos y/o enumeraciones adicionales o nuevos y para nuevos elementos. Estos pequeños elementos de caso serán reemplazados por elementos de los dominios HYDRO e IENC en el futuro.</a:t>
            </a:r>
            <a:endParaRPr lang="en-GB" altLang="de-DE" sz="1100" dirty="0">
              <a:latin typeface="Arial" charset="0"/>
              <a:cs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2704110D-BF91-488E-A739-4D9B0EA7AFF6}" type="slidenum">
              <a:rPr lang="de-AT" altLang="de-DE" smtClean="0"/>
              <a:pPr/>
              <a:t>9</a:t>
            </a:fld>
            <a:endParaRPr lang="de-AT" altLang="de-DE"/>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s-ES_tradnl" altLang="de-DE" sz="1100" dirty="0">
                <a:latin typeface="Arial" charset="0"/>
                <a:cs typeface="Times New Roman" pitchFamily="18" charset="0"/>
              </a:rPr>
              <a:t>Permítanme presentar algunos ejemplos:</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El atributo marítimo S-57 Datum vertical (VERDAT) contiene solo enumeraciones para datum verticales que se utilizan en la navegación marítima.</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En la navegación interior se utilizan diferentes datum verticales, por ejemplo, el datum del río Ohio, el nivel de agua del proyecto ruso, el nivel bajo de agua de referencia de la Comisión del Danubio, etc.</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Por lo tanto, las ENC interiores contienen el atributo copiado “</a:t>
            </a:r>
            <a:r>
              <a:rPr lang="es-ES_tradnl" altLang="de-DE" sz="1100" dirty="0" err="1">
                <a:latin typeface="Arial" charset="0"/>
                <a:cs typeface="Times New Roman" pitchFamily="18" charset="0"/>
              </a:rPr>
              <a:t>verdat</a:t>
            </a:r>
            <a:r>
              <a:rPr lang="es-ES_tradnl" altLang="de-DE" sz="1100" dirty="0">
                <a:latin typeface="Arial" charset="0"/>
                <a:cs typeface="Times New Roman" pitchFamily="18" charset="0"/>
              </a:rPr>
              <a:t>” (con un acrónimo en letra minúscula) con estas enumeraciones adicionales.</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Debido a que estamos usando un atributo copiado en lugar de un atributo S-57, tuvimos que introducir una clase de objeto copiado “</a:t>
            </a:r>
            <a:r>
              <a:rPr lang="es-ES_tradnl" altLang="de-DE" sz="1100" dirty="0" err="1">
                <a:latin typeface="Arial" charset="0"/>
                <a:cs typeface="Times New Roman" pitchFamily="18" charset="0"/>
              </a:rPr>
              <a:t>m_sdat</a:t>
            </a:r>
            <a:r>
              <a:rPr lang="es-ES_tradnl" altLang="de-DE" sz="1100" dirty="0">
                <a:latin typeface="Arial" charset="0"/>
                <a:cs typeface="Times New Roman" pitchFamily="18" charset="0"/>
              </a:rPr>
              <a:t>” (metadato de sondeo).</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Y luego hay algunas características que no están cubiertas por la S-57, como por ejemplo las marcas de aviso en la costa. Era necesario introducir nuevas funciones (también con siglas en minúscula).</a:t>
            </a:r>
          </a:p>
          <a:p>
            <a:pPr eaLnBrk="1" hangingPunct="1"/>
            <a:endParaRPr lang="es-ES_tradnl" altLang="de-DE" sz="1100" dirty="0">
              <a:latin typeface="Arial" charset="0"/>
              <a:cs typeface="Times New Roman" pitchFamily="18" charset="0"/>
            </a:endParaRPr>
          </a:p>
          <a:p>
            <a:pPr eaLnBrk="1" hangingPunct="1"/>
            <a:r>
              <a:rPr lang="es-ES_tradnl" altLang="de-DE" sz="1100" dirty="0">
                <a:latin typeface="Arial" charset="0"/>
                <a:cs typeface="Times New Roman" pitchFamily="18" charset="0"/>
              </a:rPr>
              <a:t>Si lo desea, podemos echar un vistazo a las listas de características, atributos y enumeraciones de las ENC interiores.</a:t>
            </a:r>
            <a:endParaRPr lang="en-GB" altLang="de-DE" sz="1100" dirty="0">
              <a:latin typeface="Arial" charset="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685800" y="2130425"/>
            <a:ext cx="7772400" cy="1470025"/>
          </a:xfrm>
        </p:spPr>
        <p:txBody>
          <a:bodyPr/>
          <a:lstStyle>
            <a:lvl1pPr>
              <a:defRPr/>
            </a:lvl1pPr>
          </a:lstStyle>
          <a:p>
            <a:pPr lvl="0"/>
            <a:r>
              <a:rPr lang="de-DE" noProof="0"/>
              <a:t>Titelmasterformat durch Klicken bearbeiten</a:t>
            </a:r>
          </a:p>
        </p:txBody>
      </p:sp>
      <p:sp>
        <p:nvSpPr>
          <p:cNvPr id="901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de-DE" noProof="0"/>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AT" altLang="de-DE"/>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AT" altLang="de-DE"/>
              <a:t>Klicken Sie, um die Formate des Vorlagentextes zu bearbeiten</a:t>
            </a:r>
          </a:p>
          <a:p>
            <a:pPr lvl="1"/>
            <a:r>
              <a:rPr lang="de-AT" altLang="de-DE"/>
              <a:t>Zweite Ebene</a:t>
            </a:r>
          </a:p>
          <a:p>
            <a:pPr lvl="2"/>
            <a:r>
              <a:rPr lang="de-AT" altLang="de-DE"/>
              <a:t>Dritte Ebene</a:t>
            </a:r>
          </a:p>
          <a:p>
            <a:pPr lvl="3"/>
            <a:r>
              <a:rPr lang="de-AT" altLang="de-DE"/>
              <a:t>Vierte Ebene</a:t>
            </a:r>
          </a:p>
          <a:p>
            <a:pPr lvl="4"/>
            <a:r>
              <a:rPr lang="de-AT" altLang="de-DE"/>
              <a:t>Fünfte Ebene</a:t>
            </a:r>
          </a:p>
        </p:txBody>
      </p:sp>
      <p:pic>
        <p:nvPicPr>
          <p:cNvPr id="1028" name="Picture 10" descr="iehg"/>
          <p:cNvPicPr>
            <a:picLocks noChangeAspect="1" noChangeArrowheads="1"/>
          </p:cNvPicPr>
          <p:nvPr userDrawn="1"/>
        </p:nvPicPr>
        <p:blipFill>
          <a:blip r:embed="rId13" cstate="print"/>
          <a:srcRect/>
          <a:stretch>
            <a:fillRect/>
          </a:stretch>
        </p:blipFill>
        <p:spPr bwMode="auto">
          <a:xfrm>
            <a:off x="684213" y="6132513"/>
            <a:ext cx="1727200" cy="3730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8" Type="http://schemas.openxmlformats.org/officeDocument/2006/relationships/hyperlink" Target="mailto:vladimir.sekachev@gmail.com" TargetMode="External"/><Relationship Id="rId3" Type="http://schemas.openxmlformats.org/officeDocument/2006/relationships/hyperlink" Target="mailto:bernd.birklhuber@bmk.gv.at" TargetMode="External"/><Relationship Id="rId7" Type="http://schemas.openxmlformats.org/officeDocument/2006/relationships/hyperlink" Target="mailto:Cameron.McLeay@Teledyne.com"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hyperlink" Target="mailto:guqun@wti.ac.cn" TargetMode="External"/><Relationship Id="rId11" Type="http://schemas.openxmlformats.org/officeDocument/2006/relationships/hyperlink" Target="mailto:liuli@wti.ac.cn" TargetMode="External"/><Relationship Id="rId5" Type="http://schemas.openxmlformats.org/officeDocument/2006/relationships/hyperlink" Target="mailto:vitor.pimentel@marinha.mil.br" TargetMode="External"/><Relationship Id="rId10" Type="http://schemas.openxmlformats.org/officeDocument/2006/relationships/hyperlink" Target="mailto:g.billet@periskal.com" TargetMode="External"/><Relationship Id="rId4" Type="http://schemas.openxmlformats.org/officeDocument/2006/relationships/hyperlink" Target="mailto:denise.r.ladue@usace.army.mil" TargetMode="External"/><Relationship Id="rId9" Type="http://schemas.openxmlformats.org/officeDocument/2006/relationships/hyperlink" Target="mailto:nuno.silva@iictechnologies.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ienc.openecdis.org/"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Edition_21/FDD/IENC_FDD_Enumerations.xls" TargetMode="External"/><Relationship Id="rId5" Type="http://schemas.openxmlformats.org/officeDocument/2006/relationships/hyperlink" Target="Edition_21/FDD/IENC_FDD_Attributes.xls" TargetMode="External"/><Relationship Id="rId4" Type="http://schemas.openxmlformats.org/officeDocument/2006/relationships/hyperlink" Target="Edition_21/FDD/IENC_FDD_Features.x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iehg"/>
          <p:cNvPicPr>
            <a:picLocks noChangeAspect="1" noChangeArrowheads="1"/>
          </p:cNvPicPr>
          <p:nvPr/>
        </p:nvPicPr>
        <p:blipFill>
          <a:blip r:embed="rId3" cstate="print"/>
          <a:srcRect/>
          <a:stretch>
            <a:fillRect/>
          </a:stretch>
        </p:blipFill>
        <p:spPr bwMode="auto">
          <a:xfrm>
            <a:off x="4427538" y="3644900"/>
            <a:ext cx="4237037" cy="912813"/>
          </a:xfrm>
          <a:prstGeom prst="rect">
            <a:avLst/>
          </a:prstGeom>
          <a:noFill/>
          <a:ln w="9525">
            <a:noFill/>
            <a:miter lim="800000"/>
            <a:headEnd/>
            <a:tailEnd/>
          </a:ln>
        </p:spPr>
      </p:pic>
      <p:sp>
        <p:nvSpPr>
          <p:cNvPr id="3075" name="Text Box 9"/>
          <p:cNvSpPr txBox="1">
            <a:spLocks noChangeArrowheads="1"/>
          </p:cNvSpPr>
          <p:nvPr/>
        </p:nvSpPr>
        <p:spPr bwMode="auto">
          <a:xfrm>
            <a:off x="4222750" y="1341438"/>
            <a:ext cx="4945393" cy="1569660"/>
          </a:xfrm>
          <a:prstGeom prst="rect">
            <a:avLst/>
          </a:prstGeom>
          <a:noFill/>
          <a:ln w="9525">
            <a:noFill/>
            <a:miter lim="800000"/>
            <a:headEnd/>
            <a:tailEnd/>
          </a:ln>
        </p:spPr>
        <p:txBody>
          <a:bodyPr wrap="none">
            <a:spAutoFit/>
          </a:bodyPr>
          <a:lstStyle/>
          <a:p>
            <a:r>
              <a:rPr lang="de-AT" altLang="de-DE" sz="3200" dirty="0">
                <a:solidFill>
                  <a:srgbClr val="B7AD66"/>
                </a:solidFill>
                <a:latin typeface="Arial" charset="0"/>
              </a:rPr>
              <a:t>Carta de </a:t>
            </a:r>
            <a:r>
              <a:rPr lang="es-419" altLang="de-DE" sz="3200" dirty="0">
                <a:solidFill>
                  <a:srgbClr val="B7AD66"/>
                </a:solidFill>
                <a:latin typeface="Arial" charset="0"/>
              </a:rPr>
              <a:t>Navegación</a:t>
            </a:r>
            <a:r>
              <a:rPr lang="de-AT" altLang="de-DE" sz="3200" dirty="0">
                <a:solidFill>
                  <a:srgbClr val="B7AD66"/>
                </a:solidFill>
                <a:latin typeface="Arial" charset="0"/>
              </a:rPr>
              <a:t> </a:t>
            </a:r>
          </a:p>
          <a:p>
            <a:r>
              <a:rPr lang="es-419" altLang="de-DE" sz="3200" dirty="0">
                <a:solidFill>
                  <a:srgbClr val="B7AD66"/>
                </a:solidFill>
                <a:latin typeface="Arial" charset="0"/>
              </a:rPr>
              <a:t>Electrónica</a:t>
            </a:r>
          </a:p>
          <a:p>
            <a:r>
              <a:rPr lang="de-AT" altLang="de-DE" sz="3200" dirty="0">
                <a:solidFill>
                  <a:srgbClr val="B7AD66"/>
                </a:solidFill>
                <a:latin typeface="Arial" charset="0"/>
              </a:rPr>
              <a:t>(ENC) de </a:t>
            </a:r>
            <a:r>
              <a:rPr lang="de-AT" altLang="de-DE" sz="3200" dirty="0" err="1">
                <a:solidFill>
                  <a:srgbClr val="B7AD66"/>
                </a:solidFill>
                <a:latin typeface="Arial" charset="0"/>
              </a:rPr>
              <a:t>Aguas</a:t>
            </a:r>
            <a:r>
              <a:rPr lang="de-AT" altLang="de-DE" sz="3200" dirty="0">
                <a:solidFill>
                  <a:srgbClr val="B7AD66"/>
                </a:solidFill>
                <a:latin typeface="Arial" charset="0"/>
              </a:rPr>
              <a:t> </a:t>
            </a:r>
            <a:r>
              <a:rPr lang="de-AT" altLang="de-DE" sz="3200" dirty="0" err="1">
                <a:solidFill>
                  <a:srgbClr val="B7AD66"/>
                </a:solidFill>
                <a:latin typeface="Arial" charset="0"/>
              </a:rPr>
              <a:t>Interiores</a:t>
            </a:r>
            <a:endParaRPr lang="de-DE" altLang="de-DE" sz="3200" dirty="0">
              <a:solidFill>
                <a:srgbClr val="B7AD66"/>
              </a:solidFill>
              <a:latin typeface="Arial" charset="0"/>
            </a:endParaRPr>
          </a:p>
        </p:txBody>
      </p:sp>
      <p:pic>
        <p:nvPicPr>
          <p:cNvPr id="3076" name="Picture 12" descr="IECDIS"/>
          <p:cNvPicPr>
            <a:picLocks noChangeAspect="1" noChangeArrowheads="1"/>
          </p:cNvPicPr>
          <p:nvPr/>
        </p:nvPicPr>
        <p:blipFill>
          <a:blip r:embed="rId4" cstate="print"/>
          <a:srcRect/>
          <a:stretch>
            <a:fillRect/>
          </a:stretch>
        </p:blipFill>
        <p:spPr bwMode="auto">
          <a:xfrm>
            <a:off x="468313" y="623763"/>
            <a:ext cx="3671887" cy="258921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dirty="0">
                <a:solidFill>
                  <a:schemeClr val="bg1"/>
                </a:solidFill>
                <a:latin typeface="Arial" charset="0"/>
              </a:rPr>
              <a:t> Guía de Codificación para  </a:t>
            </a:r>
            <a:r>
              <a:rPr lang="es-ES_tradnl" altLang="de-DE" sz="2800" dirty="0" err="1">
                <a:solidFill>
                  <a:schemeClr val="bg1"/>
                </a:solidFill>
                <a:latin typeface="Arial" charset="0"/>
              </a:rPr>
              <a:t>ENCs</a:t>
            </a:r>
            <a:r>
              <a:rPr lang="es-ES_tradnl" altLang="de-DE" sz="2800" dirty="0">
                <a:solidFill>
                  <a:schemeClr val="bg1"/>
                </a:solidFill>
                <a:latin typeface="Arial" charset="0"/>
              </a:rPr>
              <a:t> de Aguas Interiores</a:t>
            </a:r>
          </a:p>
        </p:txBody>
      </p:sp>
      <p:sp>
        <p:nvSpPr>
          <p:cNvPr id="12291"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0000"/>
              </a:lnSpc>
              <a:spcBef>
                <a:spcPct val="30000"/>
              </a:spcBef>
              <a:buFontTx/>
              <a:buBlip>
                <a:blip r:embed="rId3"/>
              </a:buBlip>
            </a:pPr>
            <a:r>
              <a:rPr lang="es-ES_tradnl" altLang="de-DE" sz="2000" dirty="0">
                <a:latin typeface="Arial" charset="0"/>
              </a:rPr>
              <a:t>Para  asegurar una entendimiento  general  y consistente de  la codificación para todas las regiones  a nivel mundial, existe  una detallada Guía de Codificación para </a:t>
            </a:r>
            <a:r>
              <a:rPr lang="es-ES_tradnl" altLang="de-DE" sz="2000" dirty="0" err="1">
                <a:latin typeface="Arial" charset="0"/>
              </a:rPr>
              <a:t>ENCs</a:t>
            </a:r>
            <a:r>
              <a:rPr lang="es-ES_tradnl" altLang="de-DE" sz="2000" dirty="0">
                <a:latin typeface="Arial" charset="0"/>
              </a:rPr>
              <a:t> de aguas interiores (la cual reemplaza  la sección “Use </a:t>
            </a:r>
            <a:r>
              <a:rPr lang="es-ES_tradnl" altLang="de-DE" sz="2000" dirty="0" err="1">
                <a:latin typeface="Arial" charset="0"/>
              </a:rPr>
              <a:t>of</a:t>
            </a:r>
            <a:r>
              <a:rPr lang="es-ES_tradnl" altLang="de-DE" sz="2000" dirty="0">
                <a:latin typeface="Arial" charset="0"/>
              </a:rPr>
              <a:t> </a:t>
            </a:r>
            <a:r>
              <a:rPr lang="es-ES_tradnl" altLang="de-DE" sz="2000" dirty="0" err="1">
                <a:latin typeface="Arial" charset="0"/>
              </a:rPr>
              <a:t>the</a:t>
            </a:r>
            <a:r>
              <a:rPr lang="es-ES_tradnl" altLang="de-DE" sz="2000" dirty="0">
                <a:latin typeface="Arial" charset="0"/>
              </a:rPr>
              <a:t> </a:t>
            </a:r>
            <a:r>
              <a:rPr lang="es-ES_tradnl" altLang="de-DE" sz="2000" dirty="0" err="1">
                <a:latin typeface="Arial" charset="0"/>
              </a:rPr>
              <a:t>Object</a:t>
            </a:r>
            <a:r>
              <a:rPr lang="es-ES_tradnl" altLang="de-DE" sz="2000" dirty="0">
                <a:latin typeface="Arial" charset="0"/>
              </a:rPr>
              <a:t> Catalogue” </a:t>
            </a:r>
            <a:r>
              <a:rPr lang="es-ES_tradnl" altLang="de-DE" sz="2000" dirty="0" err="1">
                <a:latin typeface="Arial" charset="0"/>
              </a:rPr>
              <a:t>of</a:t>
            </a:r>
            <a:r>
              <a:rPr lang="es-ES_tradnl" altLang="de-DE" sz="2000" dirty="0">
                <a:latin typeface="Arial" charset="0"/>
              </a:rPr>
              <a:t> S-57)</a:t>
            </a:r>
          </a:p>
          <a:p>
            <a:pPr marL="447675" indent="-447675" algn="just">
              <a:lnSpc>
                <a:spcPct val="110000"/>
              </a:lnSpc>
              <a:spcBef>
                <a:spcPct val="30000"/>
              </a:spcBef>
              <a:buFontTx/>
              <a:buBlip>
                <a:blip r:embed="rId3"/>
              </a:buBlip>
            </a:pPr>
            <a:r>
              <a:rPr lang="es-ES_tradnl" altLang="de-DE" sz="2000" dirty="0">
                <a:latin typeface="Arial" charset="0"/>
              </a:rPr>
              <a:t>Ver el siguiente  ejemplo  para  la codificación de  un puente  como puente de arcos: </a:t>
            </a:r>
          </a:p>
          <a:p>
            <a:pPr marL="447675" indent="-447675">
              <a:lnSpc>
                <a:spcPct val="110000"/>
              </a:lnSpc>
              <a:spcBef>
                <a:spcPct val="30000"/>
              </a:spcBef>
            </a:pPr>
            <a:endParaRPr lang="es-ES_tradnl" altLang="de-DE" sz="2000" dirty="0">
              <a:latin typeface="Arial" charset="0"/>
            </a:endParaRPr>
          </a:p>
        </p:txBody>
      </p:sp>
    </p:spTree>
  </p:cSld>
  <p:clrMapOvr>
    <a:masterClrMapping/>
  </p:clrMapOvr>
  <p:transition spd="med">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noChangeArrowheads="1"/>
          </p:cNvPicPr>
          <p:nvPr/>
        </p:nvPicPr>
        <p:blipFill>
          <a:blip r:embed="rId3" cstate="print"/>
          <a:srcRect/>
          <a:stretch>
            <a:fillRect/>
          </a:stretch>
        </p:blipFill>
        <p:spPr bwMode="auto">
          <a:xfrm>
            <a:off x="1043608" y="188913"/>
            <a:ext cx="7212330" cy="5966460"/>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a:solidFill>
                  <a:schemeClr val="bg1"/>
                </a:solidFill>
                <a:latin typeface="Arial" charset="0"/>
              </a:rPr>
              <a:t>Escalas de Usos</a:t>
            </a:r>
          </a:p>
        </p:txBody>
      </p:sp>
      <p:sp>
        <p:nvSpPr>
          <p:cNvPr id="14339"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5000"/>
              </a:lnSpc>
              <a:spcBef>
                <a:spcPct val="50000"/>
              </a:spcBef>
              <a:buFontTx/>
              <a:buBlip>
                <a:blip r:embed="rId3"/>
              </a:buBlip>
            </a:pPr>
            <a:r>
              <a:rPr lang="es-ES_tradnl" altLang="de-DE" sz="2000" dirty="0">
                <a:latin typeface="Arial" charset="0"/>
              </a:rPr>
              <a:t>En importantes vías interiores, las </a:t>
            </a:r>
            <a:r>
              <a:rPr lang="es-ES_tradnl" altLang="de-DE" sz="2000" dirty="0" err="1">
                <a:latin typeface="Arial" charset="0"/>
              </a:rPr>
              <a:t>IENCs</a:t>
            </a:r>
            <a:r>
              <a:rPr lang="es-ES_tradnl" altLang="de-DE" sz="2000" dirty="0">
                <a:latin typeface="Arial" charset="0"/>
              </a:rPr>
              <a:t> son normalmente  publicadas utilizando escalas más grandes que las </a:t>
            </a:r>
            <a:r>
              <a:rPr lang="es-ES_tradnl" altLang="de-DE" sz="2000" dirty="0" err="1">
                <a:latin typeface="Arial" charset="0"/>
              </a:rPr>
              <a:t>ENCs</a:t>
            </a:r>
            <a:r>
              <a:rPr lang="es-ES_tradnl" altLang="de-DE" sz="2000" dirty="0">
                <a:latin typeface="Arial" charset="0"/>
              </a:rPr>
              <a:t> marítimas.</a:t>
            </a:r>
          </a:p>
          <a:p>
            <a:pPr marL="447675" indent="-447675" algn="just">
              <a:lnSpc>
                <a:spcPct val="115000"/>
              </a:lnSpc>
              <a:spcBef>
                <a:spcPct val="50000"/>
              </a:spcBef>
              <a:buFontTx/>
              <a:buBlip>
                <a:blip r:embed="rId3"/>
              </a:buBlip>
            </a:pPr>
            <a:r>
              <a:rPr lang="es-ES_tradnl" altLang="de-DE" sz="2000" dirty="0">
                <a:latin typeface="Arial" charset="0"/>
              </a:rPr>
              <a:t>Mientras que para las escalas más grandes de las </a:t>
            </a:r>
            <a:r>
              <a:rPr lang="es-ES_tradnl" altLang="de-DE" sz="2000" dirty="0" err="1">
                <a:latin typeface="Arial" charset="0"/>
              </a:rPr>
              <a:t>ENCs</a:t>
            </a:r>
            <a:r>
              <a:rPr lang="es-ES_tradnl" altLang="de-DE" sz="2000" dirty="0">
                <a:latin typeface="Arial" charset="0"/>
              </a:rPr>
              <a:t> marítimas se usa 6 (</a:t>
            </a:r>
            <a:r>
              <a:rPr lang="es-ES_tradnl" altLang="de-DE" sz="2000" dirty="0" err="1">
                <a:latin typeface="Arial" charset="0"/>
              </a:rPr>
              <a:t>berthing</a:t>
            </a:r>
            <a:r>
              <a:rPr lang="es-ES_tradnl" altLang="de-DE" sz="2000" dirty="0">
                <a:latin typeface="Arial" charset="0"/>
              </a:rPr>
              <a:t>), para las </a:t>
            </a:r>
            <a:r>
              <a:rPr lang="es-ES_tradnl" altLang="de-DE" sz="2000" dirty="0" err="1">
                <a:latin typeface="Arial" charset="0"/>
              </a:rPr>
              <a:t>IENCs</a:t>
            </a:r>
            <a:r>
              <a:rPr lang="es-ES_tradnl" altLang="de-DE" sz="2000" dirty="0">
                <a:latin typeface="Arial" charset="0"/>
              </a:rPr>
              <a:t> existen tres códigos de uso:</a:t>
            </a:r>
          </a:p>
          <a:p>
            <a:pPr marL="904875" lvl="1" indent="-447675">
              <a:spcBef>
                <a:spcPct val="50000"/>
              </a:spcBef>
            </a:pPr>
            <a:r>
              <a:rPr lang="es-ES_tradnl" altLang="de-DE" sz="2000" dirty="0">
                <a:latin typeface="Arial" charset="0"/>
              </a:rPr>
              <a:t>7 – </a:t>
            </a:r>
            <a:r>
              <a:rPr lang="es-ES_tradnl" altLang="de-DE" sz="2000" dirty="0" err="1">
                <a:latin typeface="Arial" charset="0"/>
              </a:rPr>
              <a:t>river</a:t>
            </a:r>
            <a:endParaRPr lang="es-ES_tradnl" altLang="de-DE" sz="2000" dirty="0">
              <a:latin typeface="Arial" charset="0"/>
            </a:endParaRPr>
          </a:p>
          <a:p>
            <a:pPr marL="904875" lvl="1" indent="-447675">
              <a:spcBef>
                <a:spcPct val="50000"/>
              </a:spcBef>
            </a:pPr>
            <a:r>
              <a:rPr lang="es-ES_tradnl" altLang="de-DE" sz="2000" dirty="0">
                <a:latin typeface="Arial" charset="0"/>
              </a:rPr>
              <a:t>8 - </a:t>
            </a:r>
            <a:r>
              <a:rPr lang="es-ES_tradnl" altLang="de-DE" sz="2000" dirty="0" err="1">
                <a:latin typeface="Arial" charset="0"/>
              </a:rPr>
              <a:t>river</a:t>
            </a:r>
            <a:r>
              <a:rPr lang="es-ES_tradnl" altLang="de-DE" sz="2000" dirty="0">
                <a:latin typeface="Arial" charset="0"/>
              </a:rPr>
              <a:t> </a:t>
            </a:r>
            <a:r>
              <a:rPr lang="es-ES_tradnl" altLang="de-DE" sz="2000" dirty="0" err="1">
                <a:latin typeface="Arial" charset="0"/>
              </a:rPr>
              <a:t>harbour</a:t>
            </a:r>
            <a:endParaRPr lang="es-ES_tradnl" altLang="de-DE" sz="2000" dirty="0">
              <a:latin typeface="Arial" charset="0"/>
            </a:endParaRPr>
          </a:p>
          <a:p>
            <a:pPr marL="904875" lvl="1" indent="-447675">
              <a:spcBef>
                <a:spcPct val="50000"/>
              </a:spcBef>
            </a:pPr>
            <a:r>
              <a:rPr lang="es-ES_tradnl" altLang="de-DE" sz="2000" dirty="0">
                <a:latin typeface="Arial" charset="0"/>
              </a:rPr>
              <a:t>9 - </a:t>
            </a:r>
            <a:r>
              <a:rPr lang="es-ES_tradnl" altLang="de-DE" sz="2000" dirty="0" err="1">
                <a:latin typeface="Arial" charset="0"/>
              </a:rPr>
              <a:t>river</a:t>
            </a:r>
            <a:r>
              <a:rPr lang="es-ES_tradnl" altLang="de-DE" sz="2000" dirty="0">
                <a:latin typeface="Arial" charset="0"/>
              </a:rPr>
              <a:t> </a:t>
            </a:r>
            <a:r>
              <a:rPr lang="es-ES_tradnl" altLang="de-DE" sz="2000" dirty="0" err="1">
                <a:latin typeface="Arial" charset="0"/>
              </a:rPr>
              <a:t>berthing</a:t>
            </a:r>
            <a:endParaRPr lang="es-ES_tradnl" altLang="de-DE" sz="2000" dirty="0">
              <a:latin typeface="Arial" charset="0"/>
            </a:endParaRPr>
          </a:p>
          <a:p>
            <a:pPr marL="447675" indent="-447675">
              <a:lnSpc>
                <a:spcPct val="115000"/>
              </a:lnSpc>
              <a:spcBef>
                <a:spcPct val="50000"/>
              </a:spcBef>
              <a:buFontTx/>
              <a:buBlip>
                <a:blip r:embed="rId3"/>
              </a:buBlip>
            </a:pPr>
            <a:endParaRPr lang="es-ES_tradnl" altLang="de-DE" sz="2000" dirty="0">
              <a:latin typeface="Arial" charset="0"/>
            </a:endParaRPr>
          </a:p>
        </p:txBody>
      </p:sp>
    </p:spTree>
  </p:cSld>
  <p:clrMapOvr>
    <a:masterClrMapping/>
  </p:clrMapOvr>
  <p:transition spd="med">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a:solidFill>
                  <a:schemeClr val="bg1"/>
                </a:solidFill>
                <a:latin typeface="Arial" charset="0"/>
              </a:rPr>
              <a:t>Escalas de Usos</a:t>
            </a:r>
          </a:p>
        </p:txBody>
      </p:sp>
      <p:pic>
        <p:nvPicPr>
          <p:cNvPr id="15363" name="Picture 4"/>
          <p:cNvPicPr>
            <a:picLocks noChangeAspect="1" noChangeArrowheads="1"/>
          </p:cNvPicPr>
          <p:nvPr/>
        </p:nvPicPr>
        <p:blipFill>
          <a:blip r:embed="rId3" cstate="print"/>
          <a:srcRect/>
          <a:stretch>
            <a:fillRect/>
          </a:stretch>
        </p:blipFill>
        <p:spPr bwMode="auto">
          <a:xfrm>
            <a:off x="5549900" y="1916113"/>
            <a:ext cx="2908300" cy="1844675"/>
          </a:xfrm>
          <a:prstGeom prst="rect">
            <a:avLst/>
          </a:prstGeom>
          <a:noFill/>
          <a:ln w="9525">
            <a:noFill/>
            <a:miter lim="800000"/>
            <a:headEnd/>
            <a:tailEnd/>
          </a:ln>
        </p:spPr>
      </p:pic>
      <p:pic>
        <p:nvPicPr>
          <p:cNvPr id="15364" name="Picture 5"/>
          <p:cNvPicPr>
            <a:picLocks noChangeAspect="1" noChangeArrowheads="1"/>
          </p:cNvPicPr>
          <p:nvPr/>
        </p:nvPicPr>
        <p:blipFill>
          <a:blip r:embed="rId4" cstate="print"/>
          <a:srcRect/>
          <a:stretch>
            <a:fillRect/>
          </a:stretch>
        </p:blipFill>
        <p:spPr bwMode="auto">
          <a:xfrm>
            <a:off x="685800" y="2420938"/>
            <a:ext cx="4057650" cy="3113087"/>
          </a:xfrm>
          <a:prstGeom prst="rect">
            <a:avLst/>
          </a:prstGeom>
          <a:noFill/>
          <a:ln w="9525">
            <a:noFill/>
            <a:miter lim="800000"/>
            <a:headEnd/>
            <a:tailEnd/>
          </a:ln>
        </p:spPr>
      </p:pic>
      <p:sp>
        <p:nvSpPr>
          <p:cNvPr id="15365" name="Textfeld 1"/>
          <p:cNvSpPr txBox="1">
            <a:spLocks noChangeArrowheads="1"/>
          </p:cNvSpPr>
          <p:nvPr/>
        </p:nvSpPr>
        <p:spPr bwMode="auto">
          <a:xfrm>
            <a:off x="685800" y="5067300"/>
            <a:ext cx="989373" cy="461665"/>
          </a:xfrm>
          <a:prstGeom prst="rect">
            <a:avLst/>
          </a:prstGeom>
          <a:noFill/>
          <a:ln w="9525">
            <a:noFill/>
            <a:miter lim="800000"/>
            <a:headEnd/>
            <a:tailEnd/>
          </a:ln>
        </p:spPr>
        <p:txBody>
          <a:bodyPr wrap="none">
            <a:spAutoFit/>
          </a:bodyPr>
          <a:lstStyle/>
          <a:p>
            <a:r>
              <a:rPr lang="de-AT" altLang="de-DE" dirty="0">
                <a:latin typeface="Arial" charset="0"/>
                <a:cs typeface="Arial" charset="0"/>
              </a:rPr>
              <a:t>Uso 7</a:t>
            </a:r>
          </a:p>
        </p:txBody>
      </p:sp>
      <p:sp>
        <p:nvSpPr>
          <p:cNvPr id="15366" name="Textfeld 6"/>
          <p:cNvSpPr txBox="1">
            <a:spLocks noChangeArrowheads="1"/>
          </p:cNvSpPr>
          <p:nvPr/>
        </p:nvSpPr>
        <p:spPr bwMode="auto">
          <a:xfrm>
            <a:off x="7126288" y="3978275"/>
            <a:ext cx="989373" cy="461665"/>
          </a:xfrm>
          <a:prstGeom prst="rect">
            <a:avLst/>
          </a:prstGeom>
          <a:noFill/>
          <a:ln w="9525">
            <a:noFill/>
            <a:miter lim="800000"/>
            <a:headEnd/>
            <a:tailEnd/>
          </a:ln>
        </p:spPr>
        <p:txBody>
          <a:bodyPr wrap="none">
            <a:spAutoFit/>
          </a:bodyPr>
          <a:lstStyle/>
          <a:p>
            <a:r>
              <a:rPr lang="de-AT" altLang="de-DE" dirty="0">
                <a:latin typeface="Arial" charset="0"/>
                <a:cs typeface="Arial" charset="0"/>
              </a:rPr>
              <a:t>Uso 8</a:t>
            </a:r>
          </a:p>
        </p:txBody>
      </p:sp>
      <p:sp>
        <p:nvSpPr>
          <p:cNvPr id="3" name="Rechteck 2"/>
          <p:cNvSpPr/>
          <p:nvPr/>
        </p:nvSpPr>
        <p:spPr>
          <a:xfrm>
            <a:off x="3419475" y="4208463"/>
            <a:ext cx="576263"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AT"/>
          </a:p>
        </p:txBody>
      </p:sp>
      <p:cxnSp>
        <p:nvCxnSpPr>
          <p:cNvPr id="5" name="Gerade Verbindung 4"/>
          <p:cNvCxnSpPr/>
          <p:nvPr/>
        </p:nvCxnSpPr>
        <p:spPr>
          <a:xfrm flipV="1">
            <a:off x="3419475" y="1916113"/>
            <a:ext cx="2130425" cy="22923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p:nvPr/>
        </p:nvCxnSpPr>
        <p:spPr>
          <a:xfrm flipV="1">
            <a:off x="3995738" y="3760788"/>
            <a:ext cx="4462462" cy="8921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3200" dirty="0">
                <a:solidFill>
                  <a:schemeClr val="bg1"/>
                </a:solidFill>
                <a:latin typeface="Arial" charset="0"/>
              </a:rPr>
              <a:t> Celdas Superpuestas (</a:t>
            </a:r>
            <a:r>
              <a:rPr lang="es-ES_tradnl" altLang="de-DE" sz="2800" dirty="0" err="1">
                <a:solidFill>
                  <a:schemeClr val="bg1"/>
                </a:solidFill>
                <a:latin typeface="Arial" charset="0"/>
              </a:rPr>
              <a:t>Overlay</a:t>
            </a:r>
            <a:r>
              <a:rPr lang="es-ES_tradnl" altLang="de-DE" sz="2800" dirty="0">
                <a:solidFill>
                  <a:schemeClr val="bg1"/>
                </a:solidFill>
                <a:latin typeface="Arial" charset="0"/>
              </a:rPr>
              <a:t> </a:t>
            </a:r>
            <a:r>
              <a:rPr lang="es-ES_tradnl" altLang="de-DE" sz="2800" dirty="0" err="1">
                <a:solidFill>
                  <a:schemeClr val="bg1"/>
                </a:solidFill>
                <a:latin typeface="Arial" charset="0"/>
              </a:rPr>
              <a:t>Cells</a:t>
            </a:r>
            <a:r>
              <a:rPr lang="es-ES_tradnl" altLang="de-DE" sz="2800" dirty="0">
                <a:solidFill>
                  <a:schemeClr val="bg1"/>
                </a:solidFill>
                <a:latin typeface="Arial" charset="0"/>
              </a:rPr>
              <a:t>)</a:t>
            </a:r>
          </a:p>
        </p:txBody>
      </p:sp>
      <p:sp>
        <p:nvSpPr>
          <p:cNvPr id="16387"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0000"/>
              </a:lnSpc>
              <a:spcBef>
                <a:spcPct val="35000"/>
              </a:spcBef>
              <a:buFontTx/>
              <a:buBlip>
                <a:blip r:embed="rId3"/>
              </a:buBlip>
            </a:pPr>
            <a:r>
              <a:rPr lang="es-ES_tradnl" altLang="de-DE" sz="1600" dirty="0">
                <a:latin typeface="Arial" charset="0"/>
              </a:rPr>
              <a:t>En algunas regiones, diferentes instituciones son las responsables por el mantenimiento de las vías interiores y de la regulación del tráfico marítimo (Ej. canales, boyas, balizas, luces de señales, etc.)</a:t>
            </a:r>
          </a:p>
          <a:p>
            <a:pPr marL="447675" indent="-447675" algn="just">
              <a:lnSpc>
                <a:spcPct val="110000"/>
              </a:lnSpc>
              <a:spcBef>
                <a:spcPct val="35000"/>
              </a:spcBef>
              <a:buFontTx/>
              <a:buBlip>
                <a:blip r:embed="rId3"/>
              </a:buBlip>
            </a:pPr>
            <a:r>
              <a:rPr lang="es-ES_tradnl" altLang="de-DE" sz="1600" dirty="0">
                <a:latin typeface="Arial" charset="0"/>
              </a:rPr>
              <a:t>La información de la profundidad es de vital importancia en las vías interiores  (50 cm entre la quilla y el lecho del río es normal) y en algunas áreas la profundidad cambia constantemente.</a:t>
            </a:r>
          </a:p>
          <a:p>
            <a:pPr marL="447675" indent="-447675" algn="just">
              <a:lnSpc>
                <a:spcPct val="110000"/>
              </a:lnSpc>
              <a:spcBef>
                <a:spcPct val="35000"/>
              </a:spcBef>
              <a:buFontTx/>
              <a:buBlip>
                <a:blip r:embed="rId3"/>
              </a:buBlip>
            </a:pPr>
            <a:r>
              <a:rPr lang="es-ES_tradnl" altLang="de-DE" sz="1600" dirty="0">
                <a:latin typeface="Arial" charset="0"/>
              </a:rPr>
              <a:t>Por lo tanto, es necesario actualizar la información de la profundidad de dicho sector de una forma más frecuente que en otras áreas de las IENC.</a:t>
            </a:r>
          </a:p>
          <a:p>
            <a:pPr marL="447675" indent="-447675" algn="just">
              <a:lnSpc>
                <a:spcPct val="110000"/>
              </a:lnSpc>
              <a:spcBef>
                <a:spcPct val="35000"/>
              </a:spcBef>
              <a:buFontTx/>
              <a:buBlip>
                <a:blip r:embed="rId3"/>
              </a:buBlip>
            </a:pPr>
            <a:r>
              <a:rPr lang="es-ES_tradnl" altLang="de-DE" sz="1600" dirty="0" err="1">
                <a:latin typeface="Arial" charset="0"/>
              </a:rPr>
              <a:t>ENCs</a:t>
            </a:r>
            <a:r>
              <a:rPr lang="es-ES_tradnl" altLang="de-DE" sz="1600" dirty="0">
                <a:latin typeface="Arial" charset="0"/>
              </a:rPr>
              <a:t> de aguas interiores proveen esta posibilidad mediante el uso de celdas superpuestas (</a:t>
            </a:r>
            <a:r>
              <a:rPr lang="es-ES_tradnl" altLang="de-DE" sz="1600" dirty="0" err="1">
                <a:latin typeface="Arial" charset="0"/>
              </a:rPr>
              <a:t>overlay</a:t>
            </a:r>
            <a:r>
              <a:rPr lang="es-ES_tradnl" altLang="de-DE" sz="1600" dirty="0">
                <a:latin typeface="Arial" charset="0"/>
              </a:rPr>
              <a:t> </a:t>
            </a:r>
            <a:r>
              <a:rPr lang="es-ES_tradnl" altLang="de-DE" sz="1600" dirty="0" err="1">
                <a:latin typeface="Arial" charset="0"/>
              </a:rPr>
              <a:t>cells</a:t>
            </a:r>
            <a:r>
              <a:rPr lang="es-ES_tradnl" altLang="de-DE" sz="1600" dirty="0">
                <a:latin typeface="Arial" charset="0"/>
              </a:rPr>
              <a:t>).</a:t>
            </a:r>
          </a:p>
          <a:p>
            <a:pPr marL="447675" indent="-447675">
              <a:spcBef>
                <a:spcPct val="20000"/>
              </a:spcBef>
              <a:buFontTx/>
              <a:buBlip>
                <a:blip r:embed="rId3"/>
              </a:buBlip>
            </a:pPr>
            <a:endParaRPr lang="es-ES_tradnl" altLang="de-DE" sz="2000" dirty="0">
              <a:latin typeface="Arial" charset="0"/>
            </a:endParaRPr>
          </a:p>
        </p:txBody>
      </p:sp>
    </p:spTree>
  </p:cSld>
  <p:clrMapOvr>
    <a:masterClrMapping/>
  </p:clrMapOvr>
  <p:transition spd="med">
    <p:cover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a:solidFill>
                  <a:schemeClr val="bg1"/>
                </a:solidFill>
                <a:latin typeface="Arial" charset="0"/>
              </a:rPr>
              <a:t> </a:t>
            </a:r>
            <a:r>
              <a:rPr lang="en-US" altLang="de-DE" sz="2800" dirty="0" err="1">
                <a:solidFill>
                  <a:schemeClr val="bg1"/>
                </a:solidFill>
                <a:latin typeface="Arial" charset="0"/>
              </a:rPr>
              <a:t>Celdas</a:t>
            </a:r>
            <a:r>
              <a:rPr lang="en-US" altLang="de-DE" sz="2800" dirty="0">
                <a:solidFill>
                  <a:schemeClr val="bg1"/>
                </a:solidFill>
                <a:latin typeface="Arial" charset="0"/>
              </a:rPr>
              <a:t> </a:t>
            </a:r>
            <a:r>
              <a:rPr lang="en-US" altLang="de-DE" sz="2800" dirty="0" err="1">
                <a:solidFill>
                  <a:schemeClr val="bg1"/>
                </a:solidFill>
                <a:latin typeface="Arial" charset="0"/>
              </a:rPr>
              <a:t>Superpuestas</a:t>
            </a:r>
            <a:r>
              <a:rPr lang="en-US" altLang="de-DE" sz="2800" dirty="0">
                <a:solidFill>
                  <a:schemeClr val="bg1"/>
                </a:solidFill>
                <a:latin typeface="Arial" charset="0"/>
              </a:rPr>
              <a:t> (</a:t>
            </a:r>
            <a:r>
              <a:rPr lang="en-US" altLang="de-DE" sz="2400" dirty="0">
                <a:solidFill>
                  <a:schemeClr val="bg1"/>
                </a:solidFill>
                <a:latin typeface="Arial" charset="0"/>
              </a:rPr>
              <a:t>Overlay Cells)</a:t>
            </a:r>
            <a:endParaRPr lang="en-US" altLang="de-DE" sz="2800" dirty="0">
              <a:solidFill>
                <a:schemeClr val="bg1"/>
              </a:solidFill>
              <a:latin typeface="Arial" charset="0"/>
            </a:endParaRPr>
          </a:p>
        </p:txBody>
      </p:sp>
      <p:sp>
        <p:nvSpPr>
          <p:cNvPr id="17411" name="Rectangle 3"/>
          <p:cNvSpPr>
            <a:spLocks noChangeArrowheads="1"/>
          </p:cNvSpPr>
          <p:nvPr/>
        </p:nvSpPr>
        <p:spPr bwMode="auto">
          <a:xfrm>
            <a:off x="685800" y="1557338"/>
            <a:ext cx="7772400" cy="4233862"/>
          </a:xfrm>
          <a:prstGeom prst="rect">
            <a:avLst/>
          </a:prstGeom>
          <a:noFill/>
          <a:ln w="9525">
            <a:noFill/>
            <a:miter lim="800000"/>
            <a:headEnd/>
            <a:tailEnd/>
          </a:ln>
        </p:spPr>
        <p:txBody>
          <a:bodyPr/>
          <a:lstStyle/>
          <a:p>
            <a:pPr marL="447675" indent="-447675">
              <a:spcBef>
                <a:spcPct val="20000"/>
              </a:spcBef>
              <a:buFontTx/>
              <a:buBlip>
                <a:blip r:embed="rId3"/>
              </a:buBlip>
            </a:pPr>
            <a:endParaRPr lang="es-ES_tradnl" altLang="de-DE" sz="1100" dirty="0">
              <a:latin typeface="Arial" charset="0"/>
            </a:endParaRPr>
          </a:p>
          <a:p>
            <a:pPr marL="447675" indent="-447675" algn="just">
              <a:spcBef>
                <a:spcPct val="20000"/>
              </a:spcBef>
              <a:buFontTx/>
              <a:buBlip>
                <a:blip r:embed="rId3"/>
              </a:buBlip>
            </a:pPr>
            <a:r>
              <a:rPr lang="es-ES_tradnl" altLang="de-DE" sz="1600" dirty="0">
                <a:latin typeface="Arial" charset="0"/>
              </a:rPr>
              <a:t>Celdas  superpuestas no contienen las características “skin </a:t>
            </a:r>
            <a:r>
              <a:rPr lang="es-ES_tradnl" altLang="de-DE" sz="1600" dirty="0" err="1">
                <a:latin typeface="Arial" charset="0"/>
              </a:rPr>
              <a:t>of</a:t>
            </a:r>
            <a:r>
              <a:rPr lang="es-ES_tradnl" altLang="de-DE" sz="1600" dirty="0">
                <a:latin typeface="Arial" charset="0"/>
              </a:rPr>
              <a:t> </a:t>
            </a:r>
            <a:r>
              <a:rPr lang="es-ES_tradnl" altLang="de-DE" sz="1600" dirty="0" err="1">
                <a:latin typeface="Arial" charset="0"/>
              </a:rPr>
              <a:t>the</a:t>
            </a:r>
            <a:r>
              <a:rPr lang="es-ES_tradnl" altLang="de-DE" sz="1600" dirty="0">
                <a:latin typeface="Arial" charset="0"/>
              </a:rPr>
              <a:t> </a:t>
            </a:r>
            <a:r>
              <a:rPr lang="es-ES_tradnl" altLang="de-DE" sz="1600" dirty="0" err="1">
                <a:latin typeface="Arial" charset="0"/>
              </a:rPr>
              <a:t>earth</a:t>
            </a:r>
            <a:r>
              <a:rPr lang="es-ES_tradnl" altLang="de-DE" sz="1600" dirty="0">
                <a:latin typeface="Arial" charset="0"/>
              </a:rPr>
              <a:t>”.</a:t>
            </a:r>
          </a:p>
          <a:p>
            <a:pPr marL="447675" indent="-447675" algn="just">
              <a:spcBef>
                <a:spcPct val="20000"/>
              </a:spcBef>
              <a:buFontTx/>
              <a:buBlip>
                <a:blip r:embed="rId3"/>
              </a:buBlip>
            </a:pPr>
            <a:r>
              <a:rPr lang="es-ES_tradnl" altLang="de-DE" sz="1600" dirty="0">
                <a:latin typeface="Arial" charset="0"/>
              </a:rPr>
              <a:t>Ellas son desplegadas  por un sistema ECDIS de aguas interiores junto con una ENC de aguas interiores para escalas del1 a 9.</a:t>
            </a:r>
          </a:p>
          <a:p>
            <a:pPr marL="447675" indent="-447675" algn="just">
              <a:spcBef>
                <a:spcPct val="20000"/>
              </a:spcBef>
              <a:buFontTx/>
              <a:buBlip>
                <a:blip r:embed="rId3"/>
              </a:buBlip>
            </a:pPr>
            <a:r>
              <a:rPr lang="es-ES_tradnl" altLang="de-DE" sz="1600" dirty="0">
                <a:latin typeface="Arial" charset="0"/>
              </a:rPr>
              <a:t>ECDIS usa las prioridades del </a:t>
            </a:r>
            <a:r>
              <a:rPr lang="es-ES_tradnl" altLang="de-DE" sz="1600" dirty="0" err="1">
                <a:latin typeface="Arial" charset="0"/>
              </a:rPr>
              <a:t>desplegador</a:t>
            </a:r>
            <a:r>
              <a:rPr lang="es-ES_tradnl" altLang="de-DE" sz="1600" dirty="0">
                <a:latin typeface="Arial" charset="0"/>
              </a:rPr>
              <a:t>  para componer la muestra de datos en su pantalla </a:t>
            </a:r>
          </a:p>
          <a:p>
            <a:pPr marL="447675" indent="-447675" algn="just">
              <a:spcBef>
                <a:spcPct val="20000"/>
              </a:spcBef>
              <a:buFontTx/>
              <a:buBlip>
                <a:blip r:embed="rId3"/>
              </a:buBlip>
            </a:pPr>
            <a:r>
              <a:rPr lang="es-ES_tradnl" altLang="de-DE" sz="1600" dirty="0">
                <a:latin typeface="Arial" charset="0"/>
              </a:rPr>
              <a:t>Los productores tienen que ponerse de acuerdo en cuales objetos “non-skin </a:t>
            </a:r>
            <a:r>
              <a:rPr lang="es-ES_tradnl" altLang="de-DE" sz="1600" dirty="0" err="1">
                <a:latin typeface="Arial" charset="0"/>
              </a:rPr>
              <a:t>of</a:t>
            </a:r>
            <a:r>
              <a:rPr lang="es-ES_tradnl" altLang="de-DE" sz="1600" dirty="0">
                <a:latin typeface="Arial" charset="0"/>
              </a:rPr>
              <a:t> </a:t>
            </a:r>
            <a:r>
              <a:rPr lang="es-ES_tradnl" altLang="de-DE" sz="1600" dirty="0" err="1">
                <a:latin typeface="Arial" charset="0"/>
              </a:rPr>
              <a:t>the</a:t>
            </a:r>
            <a:r>
              <a:rPr lang="es-ES_tradnl" altLang="de-DE" sz="1600" dirty="0">
                <a:latin typeface="Arial" charset="0"/>
              </a:rPr>
              <a:t> </a:t>
            </a:r>
            <a:r>
              <a:rPr lang="es-ES_tradnl" altLang="de-DE" sz="1600" dirty="0" err="1">
                <a:latin typeface="Arial" charset="0"/>
              </a:rPr>
              <a:t>earth</a:t>
            </a:r>
            <a:r>
              <a:rPr lang="es-ES_tradnl" altLang="de-DE" sz="1600" dirty="0">
                <a:latin typeface="Arial" charset="0"/>
              </a:rPr>
              <a:t>” son codificados y en que capa.</a:t>
            </a:r>
          </a:p>
          <a:p>
            <a:pPr marL="447675" indent="-447675">
              <a:spcBef>
                <a:spcPct val="20000"/>
              </a:spcBef>
              <a:buFontTx/>
              <a:buBlip>
                <a:blip r:embed="rId3"/>
              </a:buBlip>
            </a:pPr>
            <a:endParaRPr lang="es-ES_tradnl" altLang="de-DE" sz="2000" dirty="0">
              <a:latin typeface="Arial" charset="0"/>
            </a:endParaRPr>
          </a:p>
          <a:p>
            <a:pPr marL="447675" indent="-447675">
              <a:spcBef>
                <a:spcPct val="20000"/>
              </a:spcBef>
              <a:buFontTx/>
              <a:buBlip>
                <a:blip r:embed="rId3"/>
              </a:buBlip>
            </a:pPr>
            <a:endParaRPr lang="es-ES_tradnl" altLang="de-DE" sz="2000" dirty="0">
              <a:latin typeface="Arial" charset="0"/>
            </a:endParaRPr>
          </a:p>
          <a:p>
            <a:pPr marL="447675" indent="-447675">
              <a:spcBef>
                <a:spcPct val="20000"/>
              </a:spcBef>
              <a:buFontTx/>
              <a:buBlip>
                <a:blip r:embed="rId3"/>
              </a:buBlip>
            </a:pPr>
            <a:endParaRPr lang="es-ES_tradnl" altLang="de-DE" sz="2000" dirty="0">
              <a:latin typeface="Arial" charset="0"/>
            </a:endParaRPr>
          </a:p>
          <a:p>
            <a:pPr marL="447675" indent="-447675">
              <a:spcBef>
                <a:spcPct val="20000"/>
              </a:spcBef>
            </a:pPr>
            <a:r>
              <a:rPr lang="es-ES_tradnl" altLang="de-DE" sz="2000" dirty="0">
                <a:latin typeface="Arial" charset="0"/>
              </a:rPr>
              <a:t>                               +                                        =</a:t>
            </a:r>
          </a:p>
        </p:txBody>
      </p:sp>
      <p:pic>
        <p:nvPicPr>
          <p:cNvPr id="17412" name="Picture 4" descr="IENC_geo"/>
          <p:cNvPicPr>
            <a:picLocks noChangeAspect="1" noChangeArrowheads="1"/>
          </p:cNvPicPr>
          <p:nvPr/>
        </p:nvPicPr>
        <p:blipFill>
          <a:blip r:embed="rId4" cstate="print"/>
          <a:srcRect/>
          <a:stretch>
            <a:fillRect/>
          </a:stretch>
        </p:blipFill>
        <p:spPr bwMode="auto">
          <a:xfrm>
            <a:off x="785813" y="3770659"/>
            <a:ext cx="2519362" cy="2106613"/>
          </a:xfrm>
          <a:prstGeom prst="rect">
            <a:avLst/>
          </a:prstGeom>
          <a:noFill/>
          <a:ln w="9525">
            <a:noFill/>
            <a:miter lim="800000"/>
            <a:headEnd/>
            <a:tailEnd/>
          </a:ln>
        </p:spPr>
      </p:pic>
      <p:pic>
        <p:nvPicPr>
          <p:cNvPr id="17413" name="Picture 5" descr="IENC_Overlay"/>
          <p:cNvPicPr>
            <a:picLocks noChangeAspect="1" noChangeArrowheads="1"/>
          </p:cNvPicPr>
          <p:nvPr/>
        </p:nvPicPr>
        <p:blipFill>
          <a:blip r:embed="rId5" cstate="print"/>
          <a:srcRect/>
          <a:stretch>
            <a:fillRect/>
          </a:stretch>
        </p:blipFill>
        <p:spPr bwMode="auto">
          <a:xfrm>
            <a:off x="3571875" y="3770659"/>
            <a:ext cx="2447925" cy="2063750"/>
          </a:xfrm>
          <a:prstGeom prst="rect">
            <a:avLst/>
          </a:prstGeom>
          <a:noFill/>
          <a:ln w="9525">
            <a:noFill/>
            <a:miter lim="800000"/>
            <a:headEnd/>
            <a:tailEnd/>
          </a:ln>
        </p:spPr>
      </p:pic>
      <p:pic>
        <p:nvPicPr>
          <p:cNvPr id="17414" name="Picture 6" descr="IENC_geo_overlay"/>
          <p:cNvPicPr>
            <a:picLocks noChangeAspect="1" noChangeArrowheads="1"/>
          </p:cNvPicPr>
          <p:nvPr/>
        </p:nvPicPr>
        <p:blipFill>
          <a:blip r:embed="rId6" cstate="print"/>
          <a:srcRect/>
          <a:stretch>
            <a:fillRect/>
          </a:stretch>
        </p:blipFill>
        <p:spPr bwMode="auto">
          <a:xfrm>
            <a:off x="6215063" y="3770659"/>
            <a:ext cx="2449512" cy="2052638"/>
          </a:xfrm>
          <a:prstGeom prst="rect">
            <a:avLst/>
          </a:prstGeom>
          <a:noFill/>
          <a:ln w="9525">
            <a:noFill/>
            <a:miter lim="800000"/>
            <a:headEnd/>
            <a:tailEnd/>
          </a:ln>
        </p:spPr>
      </p:pic>
    </p:spTree>
  </p:cSld>
  <p:clrMapOvr>
    <a:masterClrMapping/>
  </p:clrMapOvr>
  <p:transition spd="med">
    <p:cover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dirty="0">
                <a:solidFill>
                  <a:schemeClr val="bg1"/>
                </a:solidFill>
                <a:latin typeface="Arial" charset="0"/>
              </a:rPr>
              <a:t>Especificaciones del Producto para </a:t>
            </a:r>
            <a:r>
              <a:rPr lang="es-ES_tradnl" altLang="de-DE" sz="2800" dirty="0" err="1">
                <a:solidFill>
                  <a:schemeClr val="bg1"/>
                </a:solidFill>
                <a:latin typeface="Arial" charset="0"/>
              </a:rPr>
              <a:t>ENCs</a:t>
            </a:r>
            <a:r>
              <a:rPr lang="es-ES_tradnl" altLang="de-DE" sz="2800" dirty="0">
                <a:solidFill>
                  <a:schemeClr val="bg1"/>
                </a:solidFill>
                <a:latin typeface="Arial" charset="0"/>
              </a:rPr>
              <a:t> de Aguas Interiores </a:t>
            </a:r>
          </a:p>
        </p:txBody>
      </p:sp>
      <p:sp>
        <p:nvSpPr>
          <p:cNvPr id="18435"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nSpc>
                <a:spcPct val="115000"/>
              </a:lnSpc>
              <a:spcBef>
                <a:spcPct val="50000"/>
              </a:spcBef>
              <a:buFontTx/>
              <a:buBlip>
                <a:blip r:embed="rId3"/>
              </a:buBlip>
            </a:pPr>
            <a:r>
              <a:rPr lang="en-GB" altLang="de-DE" sz="1600" dirty="0">
                <a:latin typeface="Arial" charset="0"/>
              </a:rPr>
              <a:t>Las </a:t>
            </a:r>
            <a:r>
              <a:rPr lang="es-ES_tradnl" altLang="de-DE" sz="1600" dirty="0">
                <a:latin typeface="Arial" charset="0"/>
              </a:rPr>
              <a:t>Especificaciones</a:t>
            </a:r>
            <a:r>
              <a:rPr lang="en-GB" altLang="de-DE" sz="1600" dirty="0">
                <a:latin typeface="Arial" charset="0"/>
              </a:rPr>
              <a:t>  del Producto para las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s-ES_tradnl" altLang="de-DE" sz="1600" dirty="0">
                <a:latin typeface="Arial" charset="0"/>
              </a:rPr>
              <a:t>están</a:t>
            </a:r>
            <a:r>
              <a:rPr lang="en-GB" altLang="de-DE" sz="1600" dirty="0">
                <a:latin typeface="Arial" charset="0"/>
              </a:rPr>
              <a:t> </a:t>
            </a:r>
            <a:r>
              <a:rPr lang="en-GB" altLang="de-DE" sz="1600" dirty="0" err="1">
                <a:latin typeface="Arial" charset="0"/>
              </a:rPr>
              <a:t>basadas</a:t>
            </a:r>
            <a:r>
              <a:rPr lang="en-GB" altLang="de-DE" sz="1600" dirty="0">
                <a:latin typeface="Arial" charset="0"/>
              </a:rPr>
              <a:t>  en la </a:t>
            </a:r>
            <a:r>
              <a:rPr lang="es-ES_tradnl" altLang="de-DE" sz="1600" dirty="0">
                <a:latin typeface="Arial" charset="0"/>
              </a:rPr>
              <a:t>publicación</a:t>
            </a:r>
            <a:r>
              <a:rPr lang="en-GB" altLang="de-DE" sz="1600" dirty="0">
                <a:latin typeface="Arial" charset="0"/>
              </a:rPr>
              <a:t> S-57 de OHI, </a:t>
            </a:r>
            <a:r>
              <a:rPr lang="en-GB" altLang="de-DE" sz="1600" dirty="0" err="1">
                <a:latin typeface="Arial" charset="0"/>
              </a:rPr>
              <a:t>Edición</a:t>
            </a:r>
            <a:r>
              <a:rPr lang="en-GB" altLang="de-DE" sz="1600" dirty="0">
                <a:latin typeface="Arial" charset="0"/>
              </a:rPr>
              <a:t> 3.1</a:t>
            </a:r>
          </a:p>
          <a:p>
            <a:pPr marL="447675" indent="-447675">
              <a:lnSpc>
                <a:spcPct val="115000"/>
              </a:lnSpc>
              <a:spcBef>
                <a:spcPct val="50000"/>
              </a:spcBef>
              <a:buFontTx/>
              <a:buBlip>
                <a:blip r:embed="rId3"/>
              </a:buBlip>
            </a:pPr>
            <a:r>
              <a:rPr lang="es-ES_tradnl" altLang="de-DE" sz="1600" dirty="0">
                <a:latin typeface="Arial" charset="0"/>
              </a:rPr>
              <a:t>Contienen  las enmendaduras necesarias  para  habilitar  </a:t>
            </a:r>
            <a:r>
              <a:rPr lang="en-GB" altLang="de-DE" sz="1600" dirty="0">
                <a:latin typeface="Arial" charset="0"/>
              </a:rPr>
              <a:t>la </a:t>
            </a:r>
            <a:r>
              <a:rPr lang="es-ES_tradnl" altLang="de-DE" sz="1600" dirty="0">
                <a:latin typeface="Arial" charset="0"/>
              </a:rPr>
              <a:t>codificación  adicional  de características  para las vías de aguas interiores</a:t>
            </a:r>
          </a:p>
          <a:p>
            <a:pPr marL="447675" indent="-447675">
              <a:lnSpc>
                <a:spcPct val="115000"/>
              </a:lnSpc>
              <a:spcBef>
                <a:spcPct val="50000"/>
              </a:spcBef>
              <a:buFontTx/>
              <a:buBlip>
                <a:blip r:embed="rId3"/>
              </a:buBlip>
            </a:pPr>
            <a:r>
              <a:rPr lang="es-ES_tradnl" altLang="de-DE" sz="1600" dirty="0">
                <a:latin typeface="Arial" charset="0"/>
              </a:rPr>
              <a:t>Describe las diferencias (Ej. el encabezamiento de la celda)  que identifica a la  celda como una ENC de aguas interiores, la escala y así sucesivamente </a:t>
            </a:r>
          </a:p>
          <a:p>
            <a:pPr marL="447675" indent="-447675">
              <a:lnSpc>
                <a:spcPct val="115000"/>
              </a:lnSpc>
              <a:spcBef>
                <a:spcPct val="50000"/>
              </a:spcBef>
              <a:buFontTx/>
              <a:buBlip>
                <a:blip r:embed="rId3"/>
              </a:buBlip>
            </a:pPr>
            <a:r>
              <a:rPr lang="es-ES_tradnl" altLang="de-DE" sz="1600" dirty="0">
                <a:latin typeface="Arial" charset="0"/>
              </a:rPr>
              <a:t>Las Especificaciones del  Producto comprenden El Catálogo de Características y la Guía  de Codificación  para </a:t>
            </a:r>
            <a:r>
              <a:rPr lang="es-ES_tradnl" altLang="de-DE" sz="1600" dirty="0" err="1">
                <a:latin typeface="Arial" charset="0"/>
              </a:rPr>
              <a:t>ENCs</a:t>
            </a:r>
            <a:r>
              <a:rPr lang="es-ES_tradnl" altLang="de-DE" sz="1600" dirty="0">
                <a:latin typeface="Arial" charset="0"/>
              </a:rPr>
              <a:t> de aguas interiores</a:t>
            </a:r>
          </a:p>
          <a:p>
            <a:pPr marL="447675" indent="-447675">
              <a:lnSpc>
                <a:spcPct val="115000"/>
              </a:lnSpc>
              <a:spcBef>
                <a:spcPct val="50000"/>
              </a:spcBef>
            </a:pPr>
            <a:endParaRPr lang="en-GB" altLang="de-DE" sz="1800" b="1" dirty="0">
              <a:solidFill>
                <a:srgbClr val="FF0000"/>
              </a:solidFill>
              <a:latin typeface="Arial" charset="0"/>
            </a:endParaRPr>
          </a:p>
        </p:txBody>
      </p:sp>
    </p:spTree>
  </p:cSld>
  <p:clrMapOvr>
    <a:masterClrMapping/>
  </p:clrMapOvr>
  <p:transition spd="med">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a:solidFill>
                  <a:schemeClr val="bg1"/>
                </a:solidFill>
                <a:latin typeface="Arial" charset="0"/>
              </a:rPr>
              <a:t>Datos de profundidad y niveles de agua </a:t>
            </a:r>
          </a:p>
        </p:txBody>
      </p:sp>
      <p:sp>
        <p:nvSpPr>
          <p:cNvPr id="19459"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447675" indent="-447675" algn="just">
              <a:spcBef>
                <a:spcPct val="20000"/>
              </a:spcBef>
              <a:buFontTx/>
              <a:buBlip>
                <a:blip r:embed="rId3"/>
              </a:buBlip>
            </a:pPr>
            <a:r>
              <a:rPr lang="es-ES_tradnl" altLang="de-DE" sz="1600" dirty="0">
                <a:latin typeface="Arial" charset="0"/>
              </a:rPr>
              <a:t>Las profundidades en las </a:t>
            </a:r>
            <a:r>
              <a:rPr lang="es-ES_tradnl" altLang="de-DE" sz="1600" dirty="0" err="1">
                <a:latin typeface="Arial" charset="0"/>
              </a:rPr>
              <a:t>ENCs</a:t>
            </a:r>
            <a:r>
              <a:rPr lang="es-ES_tradnl" altLang="de-DE" sz="1600" dirty="0">
                <a:latin typeface="Arial" charset="0"/>
              </a:rPr>
              <a:t> están basadas en un datum vertical, el cual es un plano horizontal</a:t>
            </a:r>
            <a:endParaRPr lang="es-ES_tradnl" altLang="de-DE" sz="1600" i="1" dirty="0">
              <a:solidFill>
                <a:srgbClr val="FF3300"/>
              </a:solidFill>
              <a:latin typeface="Arial" charset="0"/>
            </a:endParaRPr>
          </a:p>
          <a:p>
            <a:pPr marL="447675" indent="-447675" algn="just">
              <a:spcBef>
                <a:spcPct val="20000"/>
              </a:spcBef>
              <a:buFontTx/>
              <a:buBlip>
                <a:blip r:embed="rId3"/>
              </a:buBlip>
            </a:pPr>
            <a:r>
              <a:rPr lang="es-ES_tradnl" altLang="de-DE" sz="1600" dirty="0">
                <a:latin typeface="Arial" charset="0"/>
              </a:rPr>
              <a:t>La profundidad en las </a:t>
            </a:r>
            <a:r>
              <a:rPr lang="es-ES_tradnl" altLang="de-DE" sz="1600" dirty="0" err="1">
                <a:latin typeface="Arial" charset="0"/>
              </a:rPr>
              <a:t>ENCs</a:t>
            </a:r>
            <a:r>
              <a:rPr lang="es-ES_tradnl" altLang="de-DE" sz="1600" dirty="0">
                <a:latin typeface="Arial" charset="0"/>
              </a:rPr>
              <a:t> de aguas interiores </a:t>
            </a:r>
            <a:r>
              <a:rPr lang="es-ES_tradnl" altLang="de-DE" sz="1600" dirty="0" err="1">
                <a:latin typeface="Arial" charset="0"/>
              </a:rPr>
              <a:t>estan</a:t>
            </a:r>
            <a:r>
              <a:rPr lang="es-ES_tradnl" altLang="de-DE" sz="1600" dirty="0">
                <a:latin typeface="Arial" charset="0"/>
              </a:rPr>
              <a:t> referidas a una inclinación  y no es una referencia lineal al nivel de agua del mar</a:t>
            </a:r>
          </a:p>
          <a:p>
            <a:pPr marL="447675" indent="-447675" algn="just">
              <a:spcBef>
                <a:spcPct val="20000"/>
              </a:spcBef>
              <a:buFontTx/>
              <a:buBlip>
                <a:blip r:embed="rId3"/>
              </a:buBlip>
            </a:pPr>
            <a:r>
              <a:rPr lang="es-ES_tradnl" altLang="de-DE" sz="1600" dirty="0">
                <a:latin typeface="Arial" charset="0"/>
              </a:rPr>
              <a:t>El nivel de agua real es irregular y no puede ser determinado mediante tablas de mareas. En su lugar, tiene que ser derivado de reglas de nivel de agua </a:t>
            </a:r>
          </a:p>
          <a:p>
            <a:pPr marL="447675" indent="-447675" algn="just">
              <a:spcBef>
                <a:spcPct val="20000"/>
              </a:spcBef>
              <a:buFontTx/>
              <a:buBlip>
                <a:blip r:embed="rId3"/>
              </a:buBlip>
            </a:pPr>
            <a:r>
              <a:rPr lang="es-ES_tradnl" altLang="de-DE" sz="1600" dirty="0">
                <a:latin typeface="Arial" charset="0"/>
              </a:rPr>
              <a:t>Debido a las variaciones de las áreas en las secciones de cruces y en la base de las inclinaciones del lecho del río, los diferentes niveles de agua no son paralelos entre ellos.</a:t>
            </a:r>
          </a:p>
          <a:p>
            <a:pPr marL="447675" indent="-447675" algn="just">
              <a:spcBef>
                <a:spcPct val="20000"/>
              </a:spcBef>
              <a:buFontTx/>
              <a:buBlip>
                <a:blip r:embed="rId3"/>
              </a:buBlip>
            </a:pPr>
            <a:r>
              <a:rPr lang="es-ES_tradnl" altLang="de-DE" sz="1600" dirty="0">
                <a:latin typeface="Arial" charset="0"/>
              </a:rPr>
              <a:t>Los modelos de niveles de agua son necesarios para calcular la profundidad real en un punto determinado de la vía en un momento especifico</a:t>
            </a:r>
          </a:p>
        </p:txBody>
      </p:sp>
    </p:spTree>
  </p:cSld>
  <p:clrMapOvr>
    <a:masterClrMapping/>
  </p:clrMapOvr>
  <p:transition spd="med">
    <p:cover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a:solidFill>
                  <a:schemeClr val="bg1"/>
                </a:solidFill>
                <a:latin typeface="Arial" charset="0"/>
              </a:rPr>
              <a:t>Datos de profundidad y niveles de agua</a:t>
            </a:r>
          </a:p>
        </p:txBody>
      </p:sp>
      <p:sp>
        <p:nvSpPr>
          <p:cNvPr id="20483"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5000"/>
              </a:lnSpc>
              <a:spcBef>
                <a:spcPct val="50000"/>
              </a:spcBef>
              <a:buFontTx/>
              <a:buBlip>
                <a:blip r:embed="rId3"/>
              </a:buBlip>
            </a:pPr>
            <a:r>
              <a:rPr lang="es-ES_tradnl" altLang="de-DE" sz="1600" dirty="0">
                <a:latin typeface="Arial" charset="0"/>
              </a:rPr>
              <a:t>Un formato de intercambio de datos estandarizados está disponible para transmitir los resultados derivados de la lectura de las reglas de nivel de agua y de los modelos de nivel de agua a las aplicaciones de abordo.</a:t>
            </a:r>
          </a:p>
          <a:p>
            <a:pPr marL="447675" indent="-447675" algn="just">
              <a:lnSpc>
                <a:spcPct val="115000"/>
              </a:lnSpc>
              <a:spcBef>
                <a:spcPct val="50000"/>
              </a:spcBef>
              <a:buFontTx/>
              <a:buBlip>
                <a:blip r:embed="rId3"/>
              </a:buBlip>
            </a:pPr>
            <a:r>
              <a:rPr lang="es-ES_tradnl" altLang="de-DE" sz="1600" dirty="0">
                <a:latin typeface="Arial" charset="0"/>
              </a:rPr>
              <a:t>Esta información puede ser utilizada  para mostrar la profundidad real de agua en el ECDIS de aguas interiores sin cambiar la sus ENC</a:t>
            </a:r>
          </a:p>
        </p:txBody>
      </p:sp>
      <p:pic>
        <p:nvPicPr>
          <p:cNvPr id="20484" name="Picture 2" descr="Wasserspiegellagen Stauraum"/>
          <p:cNvPicPr>
            <a:picLocks noChangeAspect="1" noChangeArrowheads="1"/>
          </p:cNvPicPr>
          <p:nvPr/>
        </p:nvPicPr>
        <p:blipFill>
          <a:blip r:embed="rId4" cstate="print"/>
          <a:srcRect/>
          <a:stretch>
            <a:fillRect/>
          </a:stretch>
        </p:blipFill>
        <p:spPr bwMode="auto">
          <a:xfrm>
            <a:off x="1258888" y="4527550"/>
            <a:ext cx="7140575" cy="1670050"/>
          </a:xfrm>
          <a:prstGeom prst="rect">
            <a:avLst/>
          </a:prstGeom>
          <a:noFill/>
          <a:ln w="9525">
            <a:noFill/>
            <a:miter lim="800000"/>
            <a:headEnd/>
            <a:tailEnd/>
          </a:ln>
        </p:spPr>
      </p:pic>
      <p:sp>
        <p:nvSpPr>
          <p:cNvPr id="20485" name="Line 4"/>
          <p:cNvSpPr>
            <a:spLocks noChangeShapeType="1"/>
          </p:cNvSpPr>
          <p:nvPr/>
        </p:nvSpPr>
        <p:spPr bwMode="auto">
          <a:xfrm>
            <a:off x="4383088" y="5086350"/>
            <a:ext cx="0" cy="233363"/>
          </a:xfrm>
          <a:prstGeom prst="line">
            <a:avLst/>
          </a:prstGeom>
          <a:noFill/>
          <a:ln w="38100">
            <a:solidFill>
              <a:schemeClr val="tx1"/>
            </a:solidFill>
            <a:round/>
            <a:headEnd/>
            <a:tailEnd type="triangle" w="med" len="med"/>
          </a:ln>
        </p:spPr>
        <p:txBody>
          <a:bodyPr/>
          <a:lstStyle/>
          <a:p>
            <a:endParaRPr lang="en-US"/>
          </a:p>
        </p:txBody>
      </p:sp>
      <p:pic>
        <p:nvPicPr>
          <p:cNvPr id="20486" name="Picture 6" descr="Wasserspiegellagen Stauraum 1"/>
          <p:cNvPicPr>
            <a:picLocks noChangeAspect="1" noChangeArrowheads="1"/>
          </p:cNvPicPr>
          <p:nvPr/>
        </p:nvPicPr>
        <p:blipFill>
          <a:blip r:embed="rId5" cstate="print"/>
          <a:srcRect/>
          <a:stretch>
            <a:fillRect/>
          </a:stretch>
        </p:blipFill>
        <p:spPr bwMode="auto">
          <a:xfrm>
            <a:off x="1319213" y="4573588"/>
            <a:ext cx="1527175" cy="277812"/>
          </a:xfrm>
          <a:prstGeom prst="rect">
            <a:avLst/>
          </a:prstGeom>
          <a:noFill/>
          <a:ln w="9525">
            <a:noFill/>
            <a:miter lim="800000"/>
            <a:headEnd/>
            <a:tailEnd/>
          </a:ln>
        </p:spPr>
      </p:pic>
      <p:pic>
        <p:nvPicPr>
          <p:cNvPr id="20487" name="Picture 7" descr="Wasserspiegellagen Stauraum 2"/>
          <p:cNvPicPr>
            <a:picLocks noChangeAspect="1" noChangeArrowheads="1"/>
          </p:cNvPicPr>
          <p:nvPr/>
        </p:nvPicPr>
        <p:blipFill>
          <a:blip r:embed="rId6" cstate="print"/>
          <a:srcRect/>
          <a:stretch>
            <a:fillRect/>
          </a:stretch>
        </p:blipFill>
        <p:spPr bwMode="auto">
          <a:xfrm>
            <a:off x="1258888" y="4573588"/>
            <a:ext cx="7038975" cy="1103312"/>
          </a:xfrm>
          <a:prstGeom prst="rect">
            <a:avLst/>
          </a:prstGeom>
          <a:noFill/>
          <a:ln w="9525">
            <a:noFill/>
            <a:miter lim="800000"/>
            <a:headEnd/>
            <a:tailEnd/>
          </a:ln>
        </p:spPr>
      </p:pic>
      <p:pic>
        <p:nvPicPr>
          <p:cNvPr id="20488" name="Picture 8" descr="Wasserspiegellagen Stauraum 3"/>
          <p:cNvPicPr>
            <a:picLocks noChangeAspect="1" noChangeArrowheads="1"/>
          </p:cNvPicPr>
          <p:nvPr/>
        </p:nvPicPr>
        <p:blipFill>
          <a:blip r:embed="rId7" cstate="print"/>
          <a:srcRect/>
          <a:stretch>
            <a:fillRect/>
          </a:stretch>
        </p:blipFill>
        <p:spPr bwMode="auto">
          <a:xfrm>
            <a:off x="1258888" y="4619625"/>
            <a:ext cx="7054850" cy="1116013"/>
          </a:xfrm>
          <a:prstGeom prst="rect">
            <a:avLst/>
          </a:prstGeom>
          <a:noFill/>
          <a:ln w="9525">
            <a:noFill/>
            <a:miter lim="800000"/>
            <a:headEnd/>
            <a:tailEnd/>
          </a:ln>
        </p:spPr>
      </p:pic>
      <p:pic>
        <p:nvPicPr>
          <p:cNvPr id="20489" name="Picture 9" descr="Wasserspiegellagen Stauraum 4"/>
          <p:cNvPicPr>
            <a:picLocks noChangeAspect="1" noChangeArrowheads="1"/>
          </p:cNvPicPr>
          <p:nvPr/>
        </p:nvPicPr>
        <p:blipFill>
          <a:blip r:embed="rId8" cstate="print"/>
          <a:srcRect/>
          <a:stretch>
            <a:fillRect/>
          </a:stretch>
        </p:blipFill>
        <p:spPr bwMode="auto">
          <a:xfrm>
            <a:off x="1258888" y="4479925"/>
            <a:ext cx="7023100" cy="1073150"/>
          </a:xfrm>
          <a:prstGeom prst="rect">
            <a:avLst/>
          </a:prstGeom>
          <a:noFill/>
          <a:ln w="9525">
            <a:noFill/>
            <a:miter lim="800000"/>
            <a:headEnd/>
            <a:tailEnd/>
          </a:ln>
        </p:spPr>
      </p:pic>
    </p:spTree>
  </p:cSld>
  <p:clrMapOvr>
    <a:masterClrMapping/>
  </p:clrMapOvr>
  <p:transition spd="med">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a:solidFill>
                  <a:schemeClr val="bg1"/>
                </a:solidFill>
                <a:latin typeface="Arial" charset="0"/>
              </a:rPr>
              <a:t>Grupo de Armonización de las ENC de Aguas Interiores</a:t>
            </a:r>
          </a:p>
        </p:txBody>
      </p:sp>
      <p:sp>
        <p:nvSpPr>
          <p:cNvPr id="21507"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spcBef>
                <a:spcPct val="20000"/>
              </a:spcBef>
              <a:buFontTx/>
              <a:buBlip>
                <a:blip r:embed="rId3"/>
              </a:buBlip>
            </a:pPr>
            <a:r>
              <a:rPr lang="es-ES_tradnl" altLang="de-DE" sz="2000" b="1" dirty="0">
                <a:latin typeface="Arial" charset="0"/>
              </a:rPr>
              <a:t>Objetivo</a:t>
            </a:r>
            <a:r>
              <a:rPr lang="es-ES_tradnl" altLang="de-DE" sz="2000" dirty="0">
                <a:latin typeface="Arial" charset="0"/>
              </a:rPr>
              <a:t>: desarrollar y mantener un estándar armónico para Cartas de Navegación Electrónicas de Aguas Interiores  (</a:t>
            </a:r>
            <a:r>
              <a:rPr lang="es-ES_tradnl" altLang="de-DE" sz="2000" dirty="0" err="1">
                <a:latin typeface="Arial" charset="0"/>
              </a:rPr>
              <a:t>IENCs</a:t>
            </a:r>
            <a:r>
              <a:rPr lang="es-ES_tradnl" altLang="de-DE" sz="2000" dirty="0">
                <a:latin typeface="Arial" charset="0"/>
              </a:rPr>
              <a:t>) convenientes para una navegación en aguas interiores  que sea basada en los estándares internacionales de OHI para las ENC “marítimas”</a:t>
            </a:r>
          </a:p>
          <a:p>
            <a:pPr marL="447675" indent="-447675" algn="just">
              <a:spcBef>
                <a:spcPct val="20000"/>
              </a:spcBef>
              <a:buFontTx/>
              <a:buBlip>
                <a:blip r:embed="rId3"/>
              </a:buBlip>
            </a:pPr>
            <a:endParaRPr lang="es-ES_tradnl" altLang="de-DE" sz="2000" dirty="0">
              <a:latin typeface="Arial" charset="0"/>
            </a:endParaRPr>
          </a:p>
          <a:p>
            <a:pPr marL="447675" indent="-447675" algn="just">
              <a:spcBef>
                <a:spcPct val="20000"/>
              </a:spcBef>
              <a:buFontTx/>
              <a:buBlip>
                <a:blip r:embed="rId3"/>
              </a:buBlip>
            </a:pPr>
            <a:r>
              <a:rPr lang="es-ES_tradnl" altLang="de-DE" sz="2000" b="1" dirty="0">
                <a:latin typeface="Arial" charset="0"/>
              </a:rPr>
              <a:t>Guía principal</a:t>
            </a:r>
            <a:r>
              <a:rPr lang="es-ES_tradnl" altLang="de-DE" sz="2000" dirty="0">
                <a:latin typeface="Arial" charset="0"/>
              </a:rPr>
              <a:t>: estar de acuerdo con las especificaciones para las </a:t>
            </a:r>
            <a:r>
              <a:rPr lang="es-ES_tradnl" altLang="de-DE" sz="2000" dirty="0" err="1">
                <a:latin typeface="Arial" charset="0"/>
              </a:rPr>
              <a:t>ENCs</a:t>
            </a:r>
            <a:r>
              <a:rPr lang="es-ES_tradnl" altLang="de-DE" sz="2000" dirty="0">
                <a:latin typeface="Arial" charset="0"/>
              </a:rPr>
              <a:t> de Aguas Interiores para que sean convenientes a todos los requisitos necesarios de las </a:t>
            </a:r>
            <a:r>
              <a:rPr lang="es-ES_tradnl" altLang="de-DE" sz="2000" dirty="0" err="1">
                <a:latin typeface="Arial" charset="0"/>
              </a:rPr>
              <a:t>ENCs</a:t>
            </a:r>
            <a:r>
              <a:rPr lang="es-ES_tradnl" altLang="de-DE" sz="2000" dirty="0">
                <a:latin typeface="Arial" charset="0"/>
              </a:rPr>
              <a:t> de Aguas Interiores y para una navegación segura y eficiente en las vías de aguas interiores. </a:t>
            </a:r>
          </a:p>
        </p:txBody>
      </p:sp>
    </p:spTree>
  </p:cSld>
  <p:clrMapOvr>
    <a:masterClrMapping/>
  </p:clrMapOvr>
  <p:transition spd="med">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11188" y="260350"/>
            <a:ext cx="7772400" cy="86518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4400">
                <a:solidFill>
                  <a:schemeClr val="bg1"/>
                </a:solidFill>
                <a:latin typeface="Arial" charset="0"/>
              </a:rPr>
              <a:t>Contenido</a:t>
            </a:r>
          </a:p>
        </p:txBody>
      </p:sp>
      <p:sp>
        <p:nvSpPr>
          <p:cNvPr id="4099" name="Rectangle 3"/>
          <p:cNvSpPr>
            <a:spLocks noChangeArrowheads="1"/>
          </p:cNvSpPr>
          <p:nvPr/>
        </p:nvSpPr>
        <p:spPr bwMode="auto">
          <a:xfrm>
            <a:off x="611188" y="1412875"/>
            <a:ext cx="7772400" cy="4321175"/>
          </a:xfrm>
          <a:prstGeom prst="rect">
            <a:avLst/>
          </a:prstGeom>
          <a:noFill/>
          <a:ln w="9525">
            <a:noFill/>
            <a:miter lim="800000"/>
            <a:headEnd/>
            <a:tailEnd/>
          </a:ln>
        </p:spPr>
        <p:txBody>
          <a:bodyPr/>
          <a:lstStyle/>
          <a:p>
            <a:pPr marL="609600" indent="-609600">
              <a:lnSpc>
                <a:spcPct val="110000"/>
              </a:lnSpc>
              <a:spcBef>
                <a:spcPct val="20000"/>
              </a:spcBef>
              <a:buFontTx/>
              <a:buAutoNum type="arabicPeriod"/>
            </a:pPr>
            <a:r>
              <a:rPr lang="es-ES_tradnl" altLang="de-DE" sz="1600" dirty="0">
                <a:latin typeface="Arial" charset="0"/>
              </a:rPr>
              <a:t>Vías Interiores </a:t>
            </a:r>
          </a:p>
          <a:p>
            <a:pPr marL="609600" indent="-609600">
              <a:lnSpc>
                <a:spcPct val="110000"/>
              </a:lnSpc>
              <a:spcBef>
                <a:spcPct val="20000"/>
              </a:spcBef>
              <a:buFontTx/>
              <a:buAutoNum type="arabicPeriod"/>
            </a:pPr>
            <a:r>
              <a:rPr lang="es-ES_tradnl" altLang="de-DE" sz="1600" dirty="0">
                <a:latin typeface="Arial" charset="0"/>
              </a:rPr>
              <a:t>¿Por qué las </a:t>
            </a:r>
            <a:r>
              <a:rPr lang="es-ES_tradnl" altLang="de-DE" sz="1600" dirty="0" err="1">
                <a:latin typeface="Arial" charset="0"/>
              </a:rPr>
              <a:t>ENCs</a:t>
            </a:r>
            <a:r>
              <a:rPr lang="es-ES_tradnl" altLang="de-DE" sz="1600" dirty="0">
                <a:latin typeface="Arial" charset="0"/>
              </a:rPr>
              <a:t> no son suficientes? (planeamiento de un viaje)</a:t>
            </a:r>
          </a:p>
          <a:p>
            <a:pPr marL="609600" indent="-609600">
              <a:lnSpc>
                <a:spcPct val="110000"/>
              </a:lnSpc>
              <a:spcBef>
                <a:spcPct val="20000"/>
              </a:spcBef>
              <a:buFontTx/>
              <a:buAutoNum type="arabicPeriod"/>
            </a:pPr>
            <a:r>
              <a:rPr lang="es-ES_tradnl" altLang="de-DE" sz="1600" dirty="0">
                <a:latin typeface="Arial" charset="0"/>
              </a:rPr>
              <a:t>Definición de una ENC de Aguas Interiores</a:t>
            </a:r>
          </a:p>
          <a:p>
            <a:pPr marL="609600" indent="-609600">
              <a:lnSpc>
                <a:spcPct val="110000"/>
              </a:lnSpc>
              <a:spcBef>
                <a:spcPct val="20000"/>
              </a:spcBef>
              <a:buFontTx/>
              <a:buAutoNum type="arabicPeriod"/>
            </a:pPr>
            <a:r>
              <a:rPr lang="es-ES_tradnl" altLang="de-DE" sz="1600" dirty="0">
                <a:latin typeface="Arial" charset="0"/>
              </a:rPr>
              <a:t>Aproximación al estándar S-100</a:t>
            </a:r>
          </a:p>
          <a:p>
            <a:pPr marL="609600" indent="-609600">
              <a:lnSpc>
                <a:spcPct val="110000"/>
              </a:lnSpc>
              <a:spcBef>
                <a:spcPct val="20000"/>
              </a:spcBef>
              <a:buFontTx/>
              <a:buAutoNum type="arabicPeriod"/>
            </a:pPr>
            <a:r>
              <a:rPr lang="es-ES_tradnl" altLang="de-DE" sz="1600" dirty="0">
                <a:latin typeface="Arial" charset="0"/>
              </a:rPr>
              <a:t>Nuevas características de atributos con enumeraciones.</a:t>
            </a:r>
          </a:p>
          <a:p>
            <a:pPr marL="609600" indent="-609600">
              <a:lnSpc>
                <a:spcPct val="110000"/>
              </a:lnSpc>
              <a:spcBef>
                <a:spcPct val="20000"/>
              </a:spcBef>
              <a:buFontTx/>
              <a:buAutoNum type="arabicPeriod"/>
            </a:pPr>
            <a:r>
              <a:rPr lang="es-ES_tradnl" altLang="de-DE" sz="1600" dirty="0">
                <a:latin typeface="Arial" charset="0"/>
              </a:rPr>
              <a:t>Guía  de codificación para las </a:t>
            </a:r>
            <a:r>
              <a:rPr lang="es-ES_tradnl" altLang="de-DE" sz="1600" dirty="0" err="1">
                <a:latin typeface="Arial" charset="0"/>
              </a:rPr>
              <a:t>ENCs</a:t>
            </a:r>
            <a:r>
              <a:rPr lang="es-ES_tradnl" altLang="de-DE" sz="1600" dirty="0">
                <a:latin typeface="Arial" charset="0"/>
              </a:rPr>
              <a:t> de Aguas Interiores.</a:t>
            </a:r>
          </a:p>
          <a:p>
            <a:pPr marL="609600" indent="-609600">
              <a:lnSpc>
                <a:spcPct val="110000"/>
              </a:lnSpc>
              <a:spcBef>
                <a:spcPct val="20000"/>
              </a:spcBef>
              <a:buFontTx/>
              <a:buAutoNum type="arabicPeriod"/>
            </a:pPr>
            <a:r>
              <a:rPr lang="es-ES_tradnl" altLang="de-DE" sz="1600" dirty="0">
                <a:latin typeface="Arial" charset="0"/>
              </a:rPr>
              <a:t>Capas de usos y coberturas</a:t>
            </a:r>
          </a:p>
          <a:p>
            <a:pPr marL="609600" indent="-609600">
              <a:lnSpc>
                <a:spcPct val="110000"/>
              </a:lnSpc>
              <a:spcBef>
                <a:spcPct val="20000"/>
              </a:spcBef>
              <a:buFontTx/>
              <a:buAutoNum type="arabicPeriod"/>
            </a:pPr>
            <a:r>
              <a:rPr lang="es-ES_tradnl" altLang="de-DE" sz="1600" dirty="0">
                <a:latin typeface="Arial" charset="0"/>
              </a:rPr>
              <a:t>Especificaciones  de los productos para </a:t>
            </a:r>
            <a:r>
              <a:rPr lang="es-ES_tradnl" altLang="de-DE" sz="1600" dirty="0" err="1">
                <a:latin typeface="Arial" charset="0"/>
              </a:rPr>
              <a:t>ENCs</a:t>
            </a:r>
            <a:r>
              <a:rPr lang="es-ES_tradnl" altLang="de-DE" sz="1600" dirty="0">
                <a:latin typeface="Arial" charset="0"/>
              </a:rPr>
              <a:t> de Aguas Interiores.</a:t>
            </a:r>
          </a:p>
          <a:p>
            <a:pPr marL="609600" indent="-609600">
              <a:lnSpc>
                <a:spcPct val="110000"/>
              </a:lnSpc>
              <a:spcBef>
                <a:spcPct val="20000"/>
              </a:spcBef>
              <a:buFontTx/>
              <a:buAutoNum type="arabicPeriod"/>
            </a:pPr>
            <a:r>
              <a:rPr lang="es-ES_tradnl" altLang="de-DE" sz="1600" dirty="0">
                <a:latin typeface="Arial" charset="0"/>
              </a:rPr>
              <a:t>Datos de profundidades y los niveles de agua.</a:t>
            </a:r>
          </a:p>
          <a:p>
            <a:pPr marL="609600" indent="-609600">
              <a:lnSpc>
                <a:spcPct val="110000"/>
              </a:lnSpc>
              <a:spcBef>
                <a:spcPct val="20000"/>
              </a:spcBef>
              <a:buFontTx/>
              <a:buAutoNum type="arabicPeriod"/>
            </a:pPr>
            <a:r>
              <a:rPr lang="es-ES_tradnl" altLang="de-DE" sz="1600" dirty="0">
                <a:latin typeface="Arial" charset="0"/>
              </a:rPr>
              <a:t>IEHG y OHI</a:t>
            </a:r>
          </a:p>
          <a:p>
            <a:pPr marL="609600" indent="-609600">
              <a:lnSpc>
                <a:spcPct val="110000"/>
              </a:lnSpc>
              <a:spcBef>
                <a:spcPct val="20000"/>
              </a:spcBef>
              <a:buFontTx/>
              <a:buAutoNum type="arabicPeriod"/>
            </a:pPr>
            <a:r>
              <a:rPr lang="es-ES_tradnl" altLang="de-DE" sz="1600" dirty="0">
                <a:latin typeface="Arial" charset="0"/>
              </a:rPr>
              <a:t>Estado regulador</a:t>
            </a:r>
          </a:p>
          <a:p>
            <a:pPr marL="609600" indent="-609600">
              <a:lnSpc>
                <a:spcPct val="110000"/>
              </a:lnSpc>
              <a:spcBef>
                <a:spcPct val="20000"/>
              </a:spcBef>
              <a:buFontTx/>
              <a:buAutoNum type="arabicPeriod"/>
            </a:pPr>
            <a:r>
              <a:rPr lang="es-ES_tradnl" altLang="de-DE" sz="1600" dirty="0">
                <a:latin typeface="Arial" charset="0"/>
              </a:rPr>
              <a:t>Cubrimiento</a:t>
            </a:r>
          </a:p>
          <a:p>
            <a:pPr marL="609600" indent="-609600">
              <a:lnSpc>
                <a:spcPct val="110000"/>
              </a:lnSpc>
              <a:spcBef>
                <a:spcPct val="20000"/>
              </a:spcBef>
              <a:buFontTx/>
              <a:buAutoNum type="arabicPeriod"/>
            </a:pPr>
            <a:r>
              <a:rPr lang="es-ES_tradnl" altLang="de-DE" sz="1600" dirty="0">
                <a:latin typeface="Arial" charset="0"/>
              </a:rPr>
              <a:t>Usuarios  de las </a:t>
            </a:r>
            <a:r>
              <a:rPr lang="es-ES_tradnl" altLang="de-DE" sz="1600" dirty="0" err="1">
                <a:latin typeface="Arial" charset="0"/>
              </a:rPr>
              <a:t>ENCs</a:t>
            </a:r>
            <a:r>
              <a:rPr lang="es-ES_tradnl" altLang="de-DE" sz="1600" dirty="0">
                <a:latin typeface="Arial" charset="0"/>
              </a:rPr>
              <a:t> de Aguas Interiores.</a:t>
            </a:r>
          </a:p>
        </p:txBody>
      </p:sp>
    </p:spTree>
  </p:cSld>
  <p:clrMapOvr>
    <a:masterClrMapping/>
  </p:clrMapOvr>
  <p:transition spd="med">
    <p:cover dir="l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a:solidFill>
                  <a:schemeClr val="bg1"/>
                </a:solidFill>
                <a:latin typeface="Arial" charset="0"/>
              </a:rPr>
              <a:t>Reconocimiento - IEHG </a:t>
            </a:r>
          </a:p>
        </p:txBody>
      </p:sp>
      <p:sp>
        <p:nvSpPr>
          <p:cNvPr id="22531" name="Rectangle 3"/>
          <p:cNvSpPr>
            <a:spLocks noChangeArrowheads="1"/>
          </p:cNvSpPr>
          <p:nvPr/>
        </p:nvSpPr>
        <p:spPr bwMode="auto">
          <a:xfrm>
            <a:off x="685800" y="1628775"/>
            <a:ext cx="7772400" cy="4162425"/>
          </a:xfrm>
          <a:prstGeom prst="rect">
            <a:avLst/>
          </a:prstGeom>
          <a:noFill/>
          <a:ln w="9525">
            <a:noFill/>
            <a:miter lim="800000"/>
            <a:headEnd/>
            <a:tailEnd/>
          </a:ln>
        </p:spPr>
        <p:txBody>
          <a:bodyPr/>
          <a:lstStyle/>
          <a:p>
            <a:pPr marL="609600" indent="-609600">
              <a:buFontTx/>
              <a:buBlip>
                <a:blip r:embed="rId3"/>
              </a:buBlip>
            </a:pPr>
            <a:r>
              <a:rPr lang="es-ES_tradnl" altLang="de-DE" sz="1600" dirty="0">
                <a:latin typeface="Arial" charset="0"/>
              </a:rPr>
              <a:t>Como un grupo  técnico internacional y competente en el desarrollo de estándares técnicos, implementación y mantenimiento de las </a:t>
            </a:r>
            <a:r>
              <a:rPr lang="es-ES_tradnl" altLang="de-DE" sz="1600" dirty="0" err="1">
                <a:latin typeface="Arial" charset="0"/>
              </a:rPr>
              <a:t>ENCs</a:t>
            </a:r>
            <a:r>
              <a:rPr lang="es-ES_tradnl" altLang="de-DE" sz="1600" dirty="0">
                <a:latin typeface="Arial" charset="0"/>
              </a:rPr>
              <a:t> de Aguas Interiores, el IEHG es reconocido por:</a:t>
            </a:r>
          </a:p>
          <a:p>
            <a:pPr marL="1257300" lvl="2" indent="-342900">
              <a:buFontTx/>
              <a:buChar char="•"/>
            </a:pPr>
            <a:r>
              <a:rPr lang="es-ES_tradnl" altLang="de-DE" sz="1600" dirty="0">
                <a:latin typeface="Arial" charset="0"/>
              </a:rPr>
              <a:t>Europa – Unión Europea  y la Comisión Central para la navegación  en el Rin</a:t>
            </a:r>
          </a:p>
          <a:p>
            <a:pPr marL="1257300" lvl="2" indent="-342900">
              <a:buFontTx/>
              <a:buChar char="•"/>
            </a:pPr>
            <a:r>
              <a:rPr lang="es-ES_tradnl" altLang="de-DE" sz="1600" dirty="0">
                <a:latin typeface="Arial" charset="0"/>
              </a:rPr>
              <a:t>Estados Unidos – Cuerpo de Ingenieros del Ejército </a:t>
            </a:r>
          </a:p>
          <a:p>
            <a:pPr marL="1257300" lvl="2" indent="-342900">
              <a:buFontTx/>
              <a:buChar char="•"/>
            </a:pPr>
            <a:r>
              <a:rPr lang="es-ES_tradnl" altLang="de-DE" sz="1600" dirty="0">
                <a:latin typeface="Arial" charset="0"/>
              </a:rPr>
              <a:t>Federación Rusa – Ministerio de Transporte Ruso</a:t>
            </a:r>
          </a:p>
          <a:p>
            <a:pPr marL="1257300" lvl="2" indent="-342900">
              <a:buFontTx/>
              <a:buChar char="•"/>
            </a:pPr>
            <a:r>
              <a:rPr lang="es-ES_tradnl" altLang="de-DE" sz="1600" dirty="0">
                <a:latin typeface="Arial" charset="0"/>
              </a:rPr>
              <a:t>Brasil, Perú y Venezuela – Servicios de Hidrografía y Navegación</a:t>
            </a:r>
          </a:p>
          <a:p>
            <a:pPr marL="1257300" lvl="2" indent="-342900">
              <a:buFontTx/>
              <a:buChar char="•"/>
            </a:pPr>
            <a:r>
              <a:rPr lang="es-ES_tradnl" altLang="de-DE" sz="1600" dirty="0">
                <a:latin typeface="Arial" charset="0"/>
              </a:rPr>
              <a:t>Asia –  </a:t>
            </a:r>
            <a:r>
              <a:rPr lang="es-ES_tradnl" altLang="de-DE" sz="1600" dirty="0" err="1">
                <a:latin typeface="Arial" charset="0"/>
              </a:rPr>
              <a:t>Transport</a:t>
            </a:r>
            <a:r>
              <a:rPr lang="es-ES_tradnl" altLang="de-DE" sz="1600" dirty="0">
                <a:latin typeface="Arial" charset="0"/>
              </a:rPr>
              <a:t> </a:t>
            </a:r>
            <a:r>
              <a:rPr lang="es-ES_tradnl" altLang="de-DE" sz="1600" dirty="0" err="1">
                <a:latin typeface="Arial" charset="0"/>
              </a:rPr>
              <a:t>Research</a:t>
            </a:r>
            <a:r>
              <a:rPr lang="es-ES_tradnl" altLang="de-DE" sz="1600" dirty="0">
                <a:latin typeface="Arial" charset="0"/>
              </a:rPr>
              <a:t> </a:t>
            </a:r>
            <a:r>
              <a:rPr lang="es-ES_tradnl" altLang="de-DE" sz="1600" dirty="0" err="1">
                <a:latin typeface="Arial" charset="0"/>
              </a:rPr>
              <a:t>Institute</a:t>
            </a:r>
            <a:r>
              <a:rPr lang="es-ES_tradnl" altLang="de-DE" sz="1600" dirty="0">
                <a:latin typeface="Arial" charset="0"/>
              </a:rPr>
              <a:t> </a:t>
            </a:r>
            <a:r>
              <a:rPr lang="es-ES_tradnl" altLang="de-DE" sz="1600" dirty="0" err="1">
                <a:latin typeface="Arial" charset="0"/>
              </a:rPr>
              <a:t>of</a:t>
            </a:r>
            <a:r>
              <a:rPr lang="es-ES_tradnl" altLang="de-DE" sz="1600" dirty="0">
                <a:latin typeface="Arial" charset="0"/>
              </a:rPr>
              <a:t> </a:t>
            </a:r>
            <a:r>
              <a:rPr lang="es-ES_tradnl" altLang="de-DE" sz="1600" dirty="0" err="1">
                <a:latin typeface="Arial" charset="0"/>
              </a:rPr>
              <a:t>the</a:t>
            </a:r>
            <a:r>
              <a:rPr lang="es-ES_tradnl" altLang="de-DE" sz="1600" dirty="0">
                <a:latin typeface="Arial" charset="0"/>
              </a:rPr>
              <a:t> </a:t>
            </a:r>
            <a:r>
              <a:rPr lang="es-ES_tradnl" altLang="de-DE" sz="1600" dirty="0" err="1">
                <a:latin typeface="Arial" charset="0"/>
              </a:rPr>
              <a:t>Ministry</a:t>
            </a:r>
            <a:r>
              <a:rPr lang="es-ES_tradnl" altLang="de-DE" sz="1600" dirty="0">
                <a:latin typeface="Arial" charset="0"/>
              </a:rPr>
              <a:t> </a:t>
            </a:r>
            <a:r>
              <a:rPr lang="es-ES_tradnl" altLang="de-DE" sz="1600" dirty="0" err="1">
                <a:latin typeface="Arial" charset="0"/>
              </a:rPr>
              <a:t>of</a:t>
            </a:r>
            <a:r>
              <a:rPr lang="es-ES_tradnl" altLang="de-DE" sz="1600" dirty="0">
                <a:latin typeface="Arial" charset="0"/>
              </a:rPr>
              <a:t> </a:t>
            </a:r>
            <a:r>
              <a:rPr lang="es-ES_tradnl" altLang="de-DE" sz="1600" dirty="0" err="1">
                <a:latin typeface="Arial" charset="0"/>
              </a:rPr>
              <a:t>Transport</a:t>
            </a:r>
            <a:r>
              <a:rPr lang="es-ES_tradnl" altLang="de-DE" sz="1600" dirty="0">
                <a:latin typeface="Arial" charset="0"/>
              </a:rPr>
              <a:t> </a:t>
            </a:r>
            <a:r>
              <a:rPr lang="es-ES_tradnl" altLang="de-DE" sz="1600" dirty="0" err="1">
                <a:latin typeface="Arial" charset="0"/>
              </a:rPr>
              <a:t>of</a:t>
            </a:r>
            <a:r>
              <a:rPr lang="es-ES_tradnl" altLang="de-DE" sz="1600" dirty="0">
                <a:latin typeface="Arial" charset="0"/>
              </a:rPr>
              <a:t> PRC and KHOA de la Republica de </a:t>
            </a:r>
            <a:r>
              <a:rPr lang="es-ES_tradnl" altLang="de-DE" sz="1600" dirty="0" err="1">
                <a:latin typeface="Arial" charset="0"/>
              </a:rPr>
              <a:t>Korea</a:t>
            </a:r>
            <a:endParaRPr lang="es-ES_tradnl" altLang="de-DE" sz="1600" dirty="0">
              <a:latin typeface="Arial" charset="0"/>
            </a:endParaRPr>
          </a:p>
          <a:p>
            <a:pPr marL="1257300" lvl="2" indent="-342900">
              <a:buFontTx/>
              <a:buChar char="•"/>
            </a:pPr>
            <a:r>
              <a:rPr lang="es-ES_tradnl" altLang="de-DE" sz="1600" dirty="0">
                <a:latin typeface="Arial" charset="0"/>
              </a:rPr>
              <a:t>Organización Hidrográfica Internacional  (OHI)</a:t>
            </a:r>
          </a:p>
          <a:p>
            <a:pPr marL="609600" indent="-609600">
              <a:buFontTx/>
              <a:buBlip>
                <a:blip r:embed="rId3"/>
              </a:buBlip>
            </a:pPr>
            <a:r>
              <a:rPr lang="es-ES_tradnl" altLang="de-DE" sz="1600" dirty="0">
                <a:latin typeface="Arial" charset="0"/>
              </a:rPr>
              <a:t>Como hay varios países con navegación en aguas interiores que no son miembros de OHI, IEHG no intenta convertirse en un miembro de la OHI</a:t>
            </a:r>
          </a:p>
          <a:p>
            <a:pPr marL="609600" indent="-609600">
              <a:buFontTx/>
              <a:buBlip>
                <a:blip r:embed="rId3"/>
              </a:buBlip>
            </a:pPr>
            <a:r>
              <a:rPr lang="es-ES_tradnl" altLang="de-DE" sz="1600" dirty="0">
                <a:latin typeface="Arial" charset="0"/>
              </a:rPr>
              <a:t>Al revés, IEHG recomienda y proporciona temas relacionados con las </a:t>
            </a:r>
            <a:r>
              <a:rPr lang="es-ES_tradnl" altLang="de-DE" sz="1600" dirty="0" err="1">
                <a:latin typeface="Arial" charset="0"/>
              </a:rPr>
              <a:t>ENCs</a:t>
            </a:r>
            <a:r>
              <a:rPr lang="es-ES_tradnl" altLang="de-DE" sz="1600" dirty="0">
                <a:latin typeface="Arial" charset="0"/>
              </a:rPr>
              <a:t> de Aguas Interiores a OHI y es reconocido como una OING (Organización Internacional no Gubernamental).</a:t>
            </a:r>
          </a:p>
        </p:txBody>
      </p:sp>
    </p:spTree>
  </p:cSld>
  <p:clrMapOvr>
    <a:masterClrMapping/>
  </p:clrMapOvr>
  <p:transition spd="med">
    <p:cover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a:solidFill>
                  <a:schemeClr val="bg1"/>
                </a:solidFill>
                <a:latin typeface="Arial" charset="0"/>
              </a:rPr>
              <a:t>Reconocimiento - IEHG  </a:t>
            </a:r>
            <a:r>
              <a:rPr lang="es-ES_tradnl" altLang="de-DE" sz="2000">
                <a:solidFill>
                  <a:schemeClr val="bg1"/>
                </a:solidFill>
                <a:latin typeface="Arial" charset="0"/>
              </a:rPr>
              <a:t>(continuación)</a:t>
            </a:r>
            <a:endParaRPr lang="es-ES_tradnl" altLang="de-DE" sz="3200">
              <a:solidFill>
                <a:schemeClr val="bg1"/>
              </a:solidFill>
              <a:latin typeface="Arial" charset="0"/>
            </a:endParaRPr>
          </a:p>
        </p:txBody>
      </p:sp>
      <p:sp>
        <p:nvSpPr>
          <p:cNvPr id="23555"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gn="just">
              <a:lnSpc>
                <a:spcPct val="115000"/>
              </a:lnSpc>
              <a:spcBef>
                <a:spcPct val="50000"/>
              </a:spcBef>
              <a:buFontTx/>
              <a:buBlip>
                <a:blip r:embed="rId3"/>
              </a:buBlip>
            </a:pPr>
            <a:r>
              <a:rPr lang="en-GB" altLang="de-DE" sz="2000" dirty="0">
                <a:latin typeface="Arial" charset="0"/>
              </a:rPr>
              <a:t>En </a:t>
            </a:r>
            <a:r>
              <a:rPr lang="es-ES_tradnl" altLang="de-DE" sz="2000" dirty="0">
                <a:latin typeface="Arial" charset="0"/>
              </a:rPr>
              <a:t>el año 2009, IEHG ha sido reconocido por la OHI como una Organización Internacional no Gubernamental (OING)  con el propósito de observador</a:t>
            </a:r>
          </a:p>
          <a:p>
            <a:pPr marL="609600" indent="-609600" algn="just">
              <a:lnSpc>
                <a:spcPct val="115000"/>
              </a:lnSpc>
              <a:spcBef>
                <a:spcPct val="50000"/>
              </a:spcBef>
              <a:buFontTx/>
              <a:buBlip>
                <a:blip r:embed="rId3"/>
              </a:buBlip>
            </a:pPr>
            <a:r>
              <a:rPr lang="es-ES_tradnl" altLang="de-DE" sz="2000" dirty="0">
                <a:latin typeface="Arial" charset="0"/>
              </a:rPr>
              <a:t>Los miembros actuales de IEHG son todos procedentes de países europeos conectados por vías interiores (17),  Federación Rusa, Estados Unidos, Brasil, China, República de Corea, Perú y Venezuela</a:t>
            </a:r>
          </a:p>
        </p:txBody>
      </p:sp>
    </p:spTree>
  </p:cSld>
  <p:clrMapOvr>
    <a:masterClrMapping/>
  </p:clrMapOvr>
  <p:transition spd="med">
    <p:cover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000">
                <a:solidFill>
                  <a:schemeClr val="bg1"/>
                </a:solidFill>
                <a:latin typeface="Arial" charset="0"/>
              </a:rPr>
              <a:t>Estado Regulador de las </a:t>
            </a:r>
            <a:r>
              <a:rPr lang="es-ES_tradnl" altLang="de-DE" sz="2000" dirty="0" err="1">
                <a:solidFill>
                  <a:schemeClr val="bg1"/>
                </a:solidFill>
                <a:latin typeface="Arial" charset="0"/>
              </a:rPr>
              <a:t>ENCs</a:t>
            </a:r>
            <a:r>
              <a:rPr lang="es-ES_tradnl" altLang="de-DE" sz="2000" dirty="0">
                <a:solidFill>
                  <a:schemeClr val="bg1"/>
                </a:solidFill>
                <a:latin typeface="Arial" charset="0"/>
              </a:rPr>
              <a:t> de Aguas Interiores en Europa</a:t>
            </a:r>
          </a:p>
        </p:txBody>
      </p:sp>
      <p:sp>
        <p:nvSpPr>
          <p:cNvPr id="24579" name="Rectangle 3"/>
          <p:cNvSpPr>
            <a:spLocks noChangeArrowheads="1"/>
          </p:cNvSpPr>
          <p:nvPr/>
        </p:nvSpPr>
        <p:spPr bwMode="auto">
          <a:xfrm>
            <a:off x="685800" y="1773238"/>
            <a:ext cx="7772400" cy="4017962"/>
          </a:xfrm>
          <a:prstGeom prst="rect">
            <a:avLst/>
          </a:prstGeom>
          <a:noFill/>
          <a:ln w="9525">
            <a:noFill/>
            <a:miter lim="800000"/>
            <a:headEnd/>
            <a:tailEnd/>
          </a:ln>
        </p:spPr>
        <p:txBody>
          <a:bodyPr/>
          <a:lstStyle/>
          <a:p>
            <a:pPr marL="609600" indent="-609600">
              <a:spcBef>
                <a:spcPct val="20000"/>
              </a:spcBef>
              <a:buFontTx/>
              <a:buBlip>
                <a:blip r:embed="rId3"/>
              </a:buBlip>
            </a:pPr>
            <a:r>
              <a:rPr lang="es-ES_tradnl" altLang="de-DE" sz="1600" dirty="0">
                <a:latin typeface="Arial" charset="0"/>
              </a:rPr>
              <a:t>El estándar europeo del ECDIS para Aguas Interiores (incluye las Especificaciones del Producto para las ENC de Aguas Interiores, los estándares de funcionamiento y las pruebas para las aplicaciones de los ECDIS de Aguas Interiores) han sido adoptados por:</a:t>
            </a:r>
          </a:p>
          <a:p>
            <a:pPr marL="990600" lvl="1" indent="-533400">
              <a:spcBef>
                <a:spcPct val="20000"/>
              </a:spcBef>
              <a:buBlip>
                <a:blip r:embed="rId3"/>
              </a:buBlip>
            </a:pPr>
            <a:r>
              <a:rPr lang="en-US" altLang="de-DE" sz="1600" dirty="0" err="1">
                <a:latin typeface="Arial" charset="0"/>
              </a:rPr>
              <a:t>Comisión</a:t>
            </a:r>
            <a:r>
              <a:rPr lang="en-US" altLang="de-DE" sz="1600" dirty="0">
                <a:latin typeface="Arial" charset="0"/>
              </a:rPr>
              <a:t>  Central  para la </a:t>
            </a:r>
            <a:r>
              <a:rPr lang="en-US" altLang="de-DE" sz="1600" dirty="0" err="1">
                <a:latin typeface="Arial" charset="0"/>
              </a:rPr>
              <a:t>Navegación</a:t>
            </a:r>
            <a:r>
              <a:rPr lang="en-US" altLang="de-DE" sz="1600" dirty="0">
                <a:latin typeface="Arial" charset="0"/>
              </a:rPr>
              <a:t> en el Rin</a:t>
            </a:r>
            <a:br>
              <a:rPr lang="en-US" altLang="de-DE" sz="1600" dirty="0">
                <a:latin typeface="Arial" charset="0"/>
              </a:rPr>
            </a:br>
            <a:r>
              <a:rPr lang="de-AT" altLang="de-DE" sz="1600" dirty="0">
                <a:latin typeface="Arial" charset="0"/>
              </a:rPr>
              <a:t>www.ccr-zkr.org (2006, 2.3)</a:t>
            </a:r>
          </a:p>
          <a:p>
            <a:pPr marL="990600" lvl="1" indent="-533400">
              <a:spcBef>
                <a:spcPct val="20000"/>
              </a:spcBef>
              <a:buFontTx/>
              <a:buBlip>
                <a:blip r:embed="rId3"/>
              </a:buBlip>
            </a:pPr>
            <a:r>
              <a:rPr lang="en-US" altLang="de-DE" sz="1600" dirty="0" err="1">
                <a:latin typeface="Arial" charset="0"/>
              </a:rPr>
              <a:t>Naciones</a:t>
            </a:r>
            <a:r>
              <a:rPr lang="en-US" altLang="de-DE" sz="1600" dirty="0">
                <a:latin typeface="Arial" charset="0"/>
              </a:rPr>
              <a:t>  </a:t>
            </a:r>
            <a:r>
              <a:rPr lang="en-US" altLang="de-DE" sz="1600" dirty="0" err="1">
                <a:latin typeface="Arial" charset="0"/>
              </a:rPr>
              <a:t>Unidas</a:t>
            </a:r>
            <a:r>
              <a:rPr lang="en-US" altLang="de-DE" sz="1600" dirty="0">
                <a:latin typeface="Arial" charset="0"/>
              </a:rPr>
              <a:t> </a:t>
            </a:r>
            <a:r>
              <a:rPr lang="de-AT" altLang="de-DE" sz="1600" dirty="0">
                <a:latin typeface="Arial" charset="0"/>
              </a:rPr>
              <a:t>www.unece.org </a:t>
            </a:r>
            <a:r>
              <a:rPr lang="de-AT" altLang="de-DE" sz="1600" dirty="0">
                <a:solidFill>
                  <a:srgbClr val="B7AD66"/>
                </a:solidFill>
                <a:latin typeface="Arial" charset="0"/>
              </a:rPr>
              <a:t> </a:t>
            </a:r>
            <a:r>
              <a:rPr lang="de-AT" altLang="de-DE" sz="1600" dirty="0">
                <a:latin typeface="Arial" charset="0"/>
              </a:rPr>
              <a:t>(2016, 2.4)</a:t>
            </a:r>
          </a:p>
          <a:p>
            <a:pPr marL="990600" lvl="1" indent="-533400">
              <a:spcBef>
                <a:spcPct val="20000"/>
              </a:spcBef>
              <a:buFontTx/>
              <a:buBlip>
                <a:blip r:embed="rId3"/>
              </a:buBlip>
            </a:pPr>
            <a:r>
              <a:rPr lang="en-US" altLang="de-DE" sz="1600" dirty="0" err="1">
                <a:latin typeface="Arial" charset="0"/>
              </a:rPr>
              <a:t>Comision</a:t>
            </a:r>
            <a:r>
              <a:rPr lang="en-US" altLang="de-DE" sz="1600" dirty="0">
                <a:latin typeface="Arial" charset="0"/>
              </a:rPr>
              <a:t> del  </a:t>
            </a:r>
            <a:r>
              <a:rPr lang="en-US" altLang="de-DE" sz="1600" dirty="0" err="1">
                <a:latin typeface="Arial" charset="0"/>
              </a:rPr>
              <a:t>Danubio</a:t>
            </a:r>
            <a:r>
              <a:rPr lang="en-US" altLang="de-DE" sz="1600" dirty="0">
                <a:latin typeface="Arial" charset="0"/>
              </a:rPr>
              <a:t> www.danubecommission.org (2008)</a:t>
            </a:r>
          </a:p>
          <a:p>
            <a:pPr marL="990600" lvl="1" indent="-533400">
              <a:spcBef>
                <a:spcPct val="20000"/>
              </a:spcBef>
              <a:buFontTx/>
              <a:buBlip>
                <a:blip r:embed="rId3"/>
              </a:buBlip>
            </a:pPr>
            <a:r>
              <a:rPr lang="en-US" altLang="de-DE" sz="1600" dirty="0">
                <a:latin typeface="Arial" charset="0"/>
              </a:rPr>
              <a:t>Union </a:t>
            </a:r>
            <a:r>
              <a:rPr lang="en-US" altLang="de-DE" sz="1600" dirty="0" err="1">
                <a:latin typeface="Arial" charset="0"/>
              </a:rPr>
              <a:t>Eurpea</a:t>
            </a:r>
            <a:r>
              <a:rPr lang="en-US" altLang="de-DE" sz="1600" dirty="0">
                <a:latin typeface="Arial" charset="0"/>
              </a:rPr>
              <a:t> http://eur-lex.europa.eu/ (2018, 2.4)</a:t>
            </a:r>
            <a:br>
              <a:rPr lang="en-US" altLang="de-DE" sz="1600" dirty="0">
                <a:latin typeface="Arial" charset="0"/>
              </a:rPr>
            </a:br>
            <a:r>
              <a:rPr lang="es-ES_tradnl" altLang="de-DE" sz="1600" dirty="0">
                <a:latin typeface="Arial" charset="0"/>
              </a:rPr>
              <a:t>Los Estados Miembros  de la Unión Europea  están obligados  a proveer  un completo  cubrimiento  de  las más importantes vías  (Clase Va y superiores)  dentro  de los 30 meses  después  de la publicación  del estándar </a:t>
            </a:r>
          </a:p>
        </p:txBody>
      </p:sp>
    </p:spTree>
  </p:cSld>
  <p:clrMapOvr>
    <a:masterClrMapping/>
  </p:clrMapOvr>
  <p:transition spd="med">
    <p:cover dir="l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000">
                <a:solidFill>
                  <a:schemeClr val="bg1"/>
                </a:solidFill>
                <a:latin typeface="Arial" charset="0"/>
              </a:rPr>
              <a:t>Estado Regulador de las </a:t>
            </a:r>
            <a:r>
              <a:rPr lang="es-ES_tradnl" altLang="de-DE" sz="2000" dirty="0" err="1">
                <a:solidFill>
                  <a:schemeClr val="bg1"/>
                </a:solidFill>
                <a:latin typeface="Arial" charset="0"/>
              </a:rPr>
              <a:t>ENCs</a:t>
            </a:r>
            <a:r>
              <a:rPr lang="es-ES_tradnl" altLang="de-DE" sz="2000" dirty="0">
                <a:solidFill>
                  <a:schemeClr val="bg1"/>
                </a:solidFill>
                <a:latin typeface="Arial" charset="0"/>
              </a:rPr>
              <a:t> de Aguas Interiores </a:t>
            </a:r>
          </a:p>
        </p:txBody>
      </p:sp>
      <p:sp>
        <p:nvSpPr>
          <p:cNvPr id="25603"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gn="just">
              <a:lnSpc>
                <a:spcPct val="115000"/>
              </a:lnSpc>
              <a:spcBef>
                <a:spcPct val="50000"/>
              </a:spcBef>
              <a:buFontTx/>
              <a:buBlip>
                <a:blip r:embed="rId3"/>
              </a:buBlip>
            </a:pPr>
            <a:r>
              <a:rPr lang="es-ES_tradnl" altLang="de-DE" sz="1800" dirty="0">
                <a:latin typeface="Arial" charset="0"/>
              </a:rPr>
              <a:t>Estados  Unidos: El Cuerpo de Ingenieros del Ejército (USACE) es el responsable por la producción y provisión de las </a:t>
            </a:r>
            <a:r>
              <a:rPr lang="es-ES_tradnl" altLang="de-DE" sz="1800" dirty="0" err="1">
                <a:latin typeface="Arial" charset="0"/>
              </a:rPr>
              <a:t>ENCs</a:t>
            </a:r>
            <a:r>
              <a:rPr lang="es-ES_tradnl" altLang="de-DE" sz="1800" dirty="0">
                <a:latin typeface="Arial" charset="0"/>
              </a:rPr>
              <a:t> de Aguas Interiores</a:t>
            </a:r>
          </a:p>
          <a:p>
            <a:pPr marL="609600" indent="-609600" algn="just">
              <a:lnSpc>
                <a:spcPct val="115000"/>
              </a:lnSpc>
              <a:spcBef>
                <a:spcPct val="50000"/>
              </a:spcBef>
              <a:buFontTx/>
              <a:buBlip>
                <a:blip r:embed="rId3"/>
              </a:buBlip>
            </a:pPr>
            <a:r>
              <a:rPr lang="es-ES_tradnl" altLang="de-DE" sz="1800" dirty="0">
                <a:latin typeface="Arial" charset="0"/>
              </a:rPr>
              <a:t>Federación Rusa: Programa federal sobre el desarrollo  de GLONASS (</a:t>
            </a:r>
            <a:r>
              <a:rPr lang="es-ES_tradnl" altLang="de-DE" sz="1800" dirty="0" err="1">
                <a:latin typeface="Arial" charset="0"/>
              </a:rPr>
              <a:t>Government</a:t>
            </a:r>
            <a:r>
              <a:rPr lang="es-ES_tradnl" altLang="de-DE" sz="1800" dirty="0">
                <a:latin typeface="Arial" charset="0"/>
              </a:rPr>
              <a:t> </a:t>
            </a:r>
            <a:r>
              <a:rPr lang="es-ES_tradnl" altLang="de-DE" sz="1800" dirty="0" err="1">
                <a:latin typeface="Arial" charset="0"/>
              </a:rPr>
              <a:t>regulation</a:t>
            </a:r>
            <a:r>
              <a:rPr lang="es-ES_tradnl" altLang="de-DE" sz="1800" dirty="0">
                <a:latin typeface="Arial" charset="0"/>
              </a:rPr>
              <a:t> No. 587) incluye la producción  de </a:t>
            </a:r>
            <a:r>
              <a:rPr lang="es-ES_tradnl" altLang="de-DE" sz="1800" dirty="0" err="1">
                <a:latin typeface="Arial" charset="0"/>
              </a:rPr>
              <a:t>ENCs</a:t>
            </a:r>
            <a:r>
              <a:rPr lang="es-ES_tradnl" altLang="de-DE" sz="1800" dirty="0">
                <a:latin typeface="Arial" charset="0"/>
              </a:rPr>
              <a:t> de Aguas Interiores para vías de la Federación Rusa  (48.000 km)</a:t>
            </a:r>
          </a:p>
          <a:p>
            <a:pPr marL="609600" indent="-609600" algn="just">
              <a:lnSpc>
                <a:spcPct val="115000"/>
              </a:lnSpc>
              <a:spcBef>
                <a:spcPct val="50000"/>
              </a:spcBef>
              <a:buFontTx/>
              <a:buBlip>
                <a:blip r:embed="rId3"/>
              </a:buBlip>
            </a:pPr>
            <a:r>
              <a:rPr lang="es-ES_tradnl" altLang="de-DE" sz="1800" dirty="0">
                <a:latin typeface="Arial" charset="0"/>
              </a:rPr>
              <a:t>Brasil: La Dirección de Hidrografía y Navegación de la Marina de Brasil (DHN) es la responsable por la producción y provisión de las </a:t>
            </a:r>
            <a:r>
              <a:rPr lang="es-ES_tradnl" altLang="de-DE" sz="1800" dirty="0" err="1">
                <a:latin typeface="Arial" charset="0"/>
              </a:rPr>
              <a:t>ENCs</a:t>
            </a:r>
            <a:r>
              <a:rPr lang="es-ES_tradnl" altLang="de-DE" sz="1800" dirty="0">
                <a:latin typeface="Arial" charset="0"/>
              </a:rPr>
              <a:t> de Aguas Interiores</a:t>
            </a:r>
          </a:p>
          <a:p>
            <a:pPr marL="609600" indent="-609600">
              <a:spcBef>
                <a:spcPct val="20000"/>
              </a:spcBef>
              <a:buFontTx/>
              <a:buBlip>
                <a:blip r:embed="rId3"/>
              </a:buBlip>
            </a:pPr>
            <a:endParaRPr lang="es-ES_tradnl" altLang="de-DE" sz="2000" dirty="0">
              <a:latin typeface="Arial" charset="0"/>
            </a:endParaRPr>
          </a:p>
        </p:txBody>
      </p:sp>
    </p:spTree>
  </p:cSld>
  <p:clrMapOvr>
    <a:masterClrMapping/>
  </p:clrMapOvr>
  <p:transition spd="med">
    <p:cover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a:solidFill>
                  <a:schemeClr val="bg1"/>
                </a:solidFill>
                <a:latin typeface="Arial" charset="0"/>
              </a:rPr>
              <a:t>Cubrimiento de las </a:t>
            </a:r>
            <a:r>
              <a:rPr lang="es-ES_tradnl" altLang="de-DE" dirty="0" err="1">
                <a:solidFill>
                  <a:schemeClr val="bg1"/>
                </a:solidFill>
                <a:latin typeface="Arial" charset="0"/>
              </a:rPr>
              <a:t>ENCs</a:t>
            </a:r>
            <a:r>
              <a:rPr lang="es-ES_tradnl" altLang="de-DE" dirty="0">
                <a:solidFill>
                  <a:schemeClr val="bg1"/>
                </a:solidFill>
                <a:latin typeface="Arial" charset="0"/>
              </a:rPr>
              <a:t> de Aguas Interiores</a:t>
            </a:r>
          </a:p>
        </p:txBody>
      </p:sp>
      <p:sp>
        <p:nvSpPr>
          <p:cNvPr id="26627"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gn="just">
              <a:lnSpc>
                <a:spcPct val="115000"/>
              </a:lnSpc>
              <a:spcBef>
                <a:spcPct val="50000"/>
              </a:spcBef>
              <a:buFontTx/>
              <a:buBlip>
                <a:blip r:embed="rId3"/>
              </a:buBlip>
            </a:pPr>
            <a:r>
              <a:rPr lang="es-ES_tradnl" altLang="de-DE" sz="1800" dirty="0">
                <a:latin typeface="Arial" charset="0"/>
              </a:rPr>
              <a:t>Estados Unidos: 20 vías interiores, con un total de 11.703 KM, han sido cubiertas con </a:t>
            </a:r>
            <a:r>
              <a:rPr lang="es-ES_tradnl" altLang="de-DE" sz="1800" dirty="0" err="1">
                <a:latin typeface="Arial" charset="0"/>
              </a:rPr>
              <a:t>ENCs</a:t>
            </a:r>
            <a:r>
              <a:rPr lang="es-ES_tradnl" altLang="de-DE" sz="1800" dirty="0">
                <a:latin typeface="Arial" charset="0"/>
              </a:rPr>
              <a:t> de Aguas Interiores</a:t>
            </a:r>
          </a:p>
          <a:p>
            <a:pPr marL="609600" indent="-609600" algn="just">
              <a:lnSpc>
                <a:spcPct val="115000"/>
              </a:lnSpc>
              <a:spcBef>
                <a:spcPct val="50000"/>
              </a:spcBef>
              <a:buFontTx/>
              <a:buBlip>
                <a:blip r:embed="rId3"/>
              </a:buBlip>
            </a:pPr>
            <a:r>
              <a:rPr lang="es-ES_tradnl" altLang="de-DE" sz="1800" dirty="0">
                <a:latin typeface="Arial" charset="0"/>
              </a:rPr>
              <a:t>Federación Rusa: 73.596 KM de vías internas de la F.R. han sido  cubiertas con </a:t>
            </a:r>
            <a:r>
              <a:rPr lang="es-ES_tradnl" altLang="de-DE" sz="1800" dirty="0" err="1">
                <a:latin typeface="Arial" charset="0"/>
              </a:rPr>
              <a:t>ENCs</a:t>
            </a:r>
            <a:r>
              <a:rPr lang="es-ES_tradnl" altLang="de-DE" sz="1800" dirty="0">
                <a:latin typeface="Arial" charset="0"/>
              </a:rPr>
              <a:t> de Agua Interiores</a:t>
            </a:r>
          </a:p>
          <a:p>
            <a:pPr marL="609600" indent="-609600" algn="just">
              <a:lnSpc>
                <a:spcPct val="115000"/>
              </a:lnSpc>
              <a:spcBef>
                <a:spcPct val="50000"/>
              </a:spcBef>
              <a:buFontTx/>
              <a:buBlip>
                <a:blip r:embed="rId3"/>
              </a:buBlip>
            </a:pPr>
            <a:r>
              <a:rPr lang="es-ES_tradnl" altLang="de-DE" sz="1800" dirty="0">
                <a:latin typeface="Arial" charset="0"/>
              </a:rPr>
              <a:t>Brasil: DHN está capturando datos para la producción de </a:t>
            </a:r>
            <a:r>
              <a:rPr lang="es-ES_tradnl" altLang="de-DE" sz="1800" dirty="0" err="1">
                <a:latin typeface="Arial" charset="0"/>
              </a:rPr>
              <a:t>ENCs</a:t>
            </a:r>
            <a:r>
              <a:rPr lang="es-ES_tradnl" altLang="de-DE" sz="1800" dirty="0">
                <a:latin typeface="Arial" charset="0"/>
              </a:rPr>
              <a:t>  de aguas interiores de aproximadamente 4.690 KM de vías internas</a:t>
            </a:r>
          </a:p>
          <a:p>
            <a:pPr marL="609600" indent="-609600" algn="just">
              <a:lnSpc>
                <a:spcPct val="115000"/>
              </a:lnSpc>
              <a:spcBef>
                <a:spcPct val="50000"/>
              </a:spcBef>
              <a:buFontTx/>
              <a:buBlip>
                <a:blip r:embed="rId3"/>
              </a:buBlip>
            </a:pPr>
            <a:r>
              <a:rPr lang="es-ES_tradnl" altLang="de-DE" sz="1800" dirty="0">
                <a:latin typeface="Arial" charset="0"/>
              </a:rPr>
              <a:t>Europa: 15.485 KM de vías internas han sido cubiertas con </a:t>
            </a:r>
            <a:r>
              <a:rPr lang="es-ES_tradnl" altLang="de-DE" sz="1800" dirty="0" err="1">
                <a:latin typeface="Arial" charset="0"/>
              </a:rPr>
              <a:t>ENCs</a:t>
            </a:r>
            <a:r>
              <a:rPr lang="es-ES_tradnl" altLang="de-DE" sz="1800" dirty="0">
                <a:latin typeface="Arial" charset="0"/>
              </a:rPr>
              <a:t>  de Aguas Interiores </a:t>
            </a:r>
          </a:p>
          <a:p>
            <a:pPr marL="609600" indent="-609600">
              <a:lnSpc>
                <a:spcPct val="115000"/>
              </a:lnSpc>
              <a:spcBef>
                <a:spcPct val="50000"/>
              </a:spcBef>
              <a:buFontTx/>
              <a:buBlip>
                <a:blip r:embed="rId3"/>
              </a:buBlip>
            </a:pPr>
            <a:r>
              <a:rPr lang="es-ES_tradnl" altLang="de-DE" sz="1800" dirty="0">
                <a:latin typeface="Arial" charset="0"/>
              </a:rPr>
              <a:t>Para más información: http://ienc.openecdis.org/files/IENC_Prod_overview.pdf</a:t>
            </a:r>
          </a:p>
        </p:txBody>
      </p:sp>
    </p:spTree>
  </p:cSld>
  <p:clrMapOvr>
    <a:masterClrMapping/>
  </p:clrMapOvr>
  <p:transition spd="med">
    <p:cover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a:solidFill>
                  <a:schemeClr val="bg1"/>
                </a:solidFill>
                <a:latin typeface="Arial" charset="0"/>
              </a:rPr>
              <a:t>Usuarios de las  </a:t>
            </a:r>
            <a:r>
              <a:rPr lang="es-ES_tradnl" altLang="de-DE" sz="2800" dirty="0" err="1">
                <a:solidFill>
                  <a:schemeClr val="bg1"/>
                </a:solidFill>
                <a:latin typeface="Arial" charset="0"/>
              </a:rPr>
              <a:t>IENCs</a:t>
            </a:r>
            <a:endParaRPr lang="es-ES_tradnl" altLang="de-DE" sz="2800" dirty="0">
              <a:solidFill>
                <a:schemeClr val="bg1"/>
              </a:solidFill>
              <a:latin typeface="Arial" charset="0"/>
            </a:endParaRPr>
          </a:p>
        </p:txBody>
      </p:sp>
      <p:sp>
        <p:nvSpPr>
          <p:cNvPr id="27651"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nSpc>
                <a:spcPct val="120000"/>
              </a:lnSpc>
              <a:spcBef>
                <a:spcPct val="50000"/>
              </a:spcBef>
              <a:buFontTx/>
              <a:buBlip>
                <a:blip r:embed="rId3"/>
              </a:buBlip>
            </a:pPr>
            <a:r>
              <a:rPr lang="es-ES_tradnl" altLang="de-DE" sz="2000" dirty="0">
                <a:latin typeface="Arial" charset="0"/>
              </a:rPr>
              <a:t>Existen más de 15.000 usuarios de las </a:t>
            </a:r>
            <a:r>
              <a:rPr lang="es-ES_tradnl" altLang="de-DE" sz="2000" dirty="0" err="1">
                <a:latin typeface="Arial" charset="0"/>
              </a:rPr>
              <a:t>IENCs</a:t>
            </a:r>
            <a:r>
              <a:rPr lang="es-ES_tradnl" altLang="de-DE" sz="2000" dirty="0">
                <a:latin typeface="Arial" charset="0"/>
              </a:rPr>
              <a:t> a nivel mundial</a:t>
            </a:r>
          </a:p>
        </p:txBody>
      </p:sp>
      <p:pic>
        <p:nvPicPr>
          <p:cNvPr id="27652" name="Grafik 1"/>
          <p:cNvPicPr>
            <a:picLocks noChangeAspect="1"/>
          </p:cNvPicPr>
          <p:nvPr/>
        </p:nvPicPr>
        <p:blipFill>
          <a:blip r:embed="rId4" cstate="print"/>
          <a:srcRect/>
          <a:stretch>
            <a:fillRect/>
          </a:stretch>
        </p:blipFill>
        <p:spPr bwMode="auto">
          <a:xfrm>
            <a:off x="1331913" y="2636838"/>
            <a:ext cx="2813050" cy="1874837"/>
          </a:xfrm>
          <a:prstGeom prst="rect">
            <a:avLst/>
          </a:prstGeom>
          <a:ln>
            <a:noFill/>
          </a:ln>
          <a:effectLst>
            <a:outerShdw blurRad="292100" dist="139700" dir="2700000" algn="tl" rotWithShape="0">
              <a:srgbClr val="333333">
                <a:alpha val="65000"/>
              </a:srgbClr>
            </a:outerShdw>
          </a:effectLst>
        </p:spPr>
      </p:pic>
      <p:pic>
        <p:nvPicPr>
          <p:cNvPr id="27653" name="Picture 9" descr="C:\Users\carlos\Documents\SHNA\DGTA\lancha-de-viaje.jpg"/>
          <p:cNvPicPr>
            <a:picLocks noChangeAspect="1" noChangeArrowheads="1"/>
          </p:cNvPicPr>
          <p:nvPr/>
        </p:nvPicPr>
        <p:blipFill>
          <a:blip r:embed="rId5" cstate="print"/>
          <a:srcRect b="12749"/>
          <a:stretch>
            <a:fillRect/>
          </a:stretch>
        </p:blipFill>
        <p:spPr bwMode="auto">
          <a:xfrm>
            <a:off x="2570163" y="4724400"/>
            <a:ext cx="2520950" cy="1276350"/>
          </a:xfrm>
          <a:prstGeom prst="rect">
            <a:avLst/>
          </a:prstGeom>
          <a:ln>
            <a:noFill/>
          </a:ln>
          <a:effectLst>
            <a:outerShdw blurRad="292100" dist="139700" dir="2700000" algn="tl" rotWithShape="0">
              <a:srgbClr val="333333">
                <a:alpha val="65000"/>
              </a:srgbClr>
            </a:outerShdw>
          </a:effectLst>
        </p:spPr>
      </p:pic>
      <p:pic>
        <p:nvPicPr>
          <p:cNvPr id="27654" name="Grafik 1"/>
          <p:cNvPicPr>
            <a:picLocks noChangeAspect="1"/>
          </p:cNvPicPr>
          <p:nvPr/>
        </p:nvPicPr>
        <p:blipFill>
          <a:blip r:embed="rId6" cstate="print"/>
          <a:srcRect/>
          <a:stretch>
            <a:fillRect/>
          </a:stretch>
        </p:blipFill>
        <p:spPr bwMode="auto">
          <a:xfrm>
            <a:off x="5435600" y="2636838"/>
            <a:ext cx="3022600" cy="307816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cover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a:solidFill>
                  <a:schemeClr val="bg1"/>
                </a:solidFill>
                <a:latin typeface="Arial" charset="0"/>
              </a:rPr>
              <a:t>Contactos</a:t>
            </a:r>
          </a:p>
        </p:txBody>
      </p:sp>
      <p:sp>
        <p:nvSpPr>
          <p:cNvPr id="28675" name="Rectangle 3"/>
          <p:cNvSpPr>
            <a:spLocks noChangeArrowheads="1"/>
          </p:cNvSpPr>
          <p:nvPr/>
        </p:nvSpPr>
        <p:spPr bwMode="auto">
          <a:xfrm>
            <a:off x="685800" y="1844675"/>
            <a:ext cx="7772400" cy="3946525"/>
          </a:xfrm>
          <a:prstGeom prst="rect">
            <a:avLst/>
          </a:prstGeom>
          <a:noFill/>
          <a:ln w="9525">
            <a:noFill/>
            <a:miter lim="800000"/>
            <a:headEnd/>
            <a:tailEnd/>
          </a:ln>
        </p:spPr>
        <p:txBody>
          <a:bodyPr/>
          <a:lstStyle/>
          <a:p>
            <a:pPr>
              <a:spcBef>
                <a:spcPct val="20000"/>
              </a:spcBef>
            </a:pPr>
            <a:r>
              <a:rPr lang="en-US" altLang="de-DE" sz="1800" u="sng" dirty="0" err="1">
                <a:latin typeface="Arial" charset="0"/>
              </a:rPr>
              <a:t>Presidentes</a:t>
            </a:r>
            <a:r>
              <a:rPr lang="en-US" altLang="de-DE" sz="1800" u="sng" dirty="0">
                <a:latin typeface="Arial" charset="0"/>
              </a:rPr>
              <a:t>:</a:t>
            </a:r>
          </a:p>
          <a:p>
            <a:pPr eaLnBrk="1" hangingPunct="1">
              <a:buFontTx/>
              <a:buNone/>
            </a:pPr>
            <a:r>
              <a:rPr lang="en-US" altLang="de-DE" sz="1800" dirty="0">
                <a:latin typeface="Arial" panose="020B0604020202020204" pitchFamily="34" charset="0"/>
              </a:rPr>
              <a:t>Bernd </a:t>
            </a:r>
            <a:r>
              <a:rPr lang="en-US" altLang="de-DE" sz="1800" dirty="0" err="1">
                <a:latin typeface="Arial" panose="020B0604020202020204" pitchFamily="34" charset="0"/>
              </a:rPr>
              <a:t>Birklhuber</a:t>
            </a:r>
            <a:r>
              <a:rPr lang="en-US" altLang="de-DE" sz="1800" dirty="0">
                <a:latin typeface="Arial" panose="020B0604020202020204" pitchFamily="34" charset="0"/>
              </a:rPr>
              <a:t>, Austria, </a:t>
            </a:r>
            <a:r>
              <a:rPr lang="en-US" altLang="de-DE" sz="1800" dirty="0">
                <a:latin typeface="Arial" panose="020B0604020202020204" pitchFamily="34" charset="0"/>
                <a:hlinkClick r:id="rId3"/>
              </a:rPr>
              <a:t>bernd.birklhuber@bmk.gv.at</a:t>
            </a:r>
            <a:endParaRPr lang="en-US" altLang="de-DE" sz="1800" dirty="0">
              <a:latin typeface="Arial" panose="020B0604020202020204" pitchFamily="34" charset="0"/>
            </a:endParaRPr>
          </a:p>
          <a:p>
            <a:pPr eaLnBrk="1" hangingPunct="1">
              <a:buFontTx/>
              <a:buNone/>
            </a:pPr>
            <a:r>
              <a:rPr lang="en-US" altLang="de-DE" sz="1800" dirty="0">
                <a:latin typeface="Arial" panose="020B0604020202020204" pitchFamily="34" charset="0"/>
              </a:rPr>
              <a:t>Denise LaDue, USA, </a:t>
            </a:r>
            <a:r>
              <a:rPr lang="en-US" altLang="de-DE" sz="1800" dirty="0">
                <a:latin typeface="Arial" panose="020B0604020202020204" pitchFamily="34" charset="0"/>
                <a:hlinkClick r:id="rId4"/>
              </a:rPr>
              <a:t>denise.r.ladue@usace.army.mil</a:t>
            </a:r>
            <a:endParaRPr lang="en-US" altLang="de-DE" sz="1800" dirty="0">
              <a:latin typeface="Arial" panose="020B0604020202020204" pitchFamily="34" charset="0"/>
            </a:endParaRPr>
          </a:p>
          <a:p>
            <a:pPr eaLnBrk="1" hangingPunct="1">
              <a:buFontTx/>
              <a:buNone/>
            </a:pPr>
            <a:r>
              <a:rPr lang="en-US" altLang="de-DE" sz="1800" dirty="0">
                <a:latin typeface="Arial" panose="020B0604020202020204" pitchFamily="34" charset="0"/>
              </a:rPr>
              <a:t>Vitor Pimentel, Brazil, </a:t>
            </a:r>
            <a:r>
              <a:rPr lang="en-US" altLang="de-DE" sz="1800" dirty="0">
                <a:solidFill>
                  <a:srgbClr val="FF0000"/>
                </a:solidFill>
                <a:latin typeface="Arial" panose="020B0604020202020204" pitchFamily="34" charset="0"/>
                <a:hlinkClick r:id="rId5"/>
              </a:rPr>
              <a:t>vitor.pimentel@marinha.mil.br</a:t>
            </a:r>
            <a:br>
              <a:rPr lang="en-US" altLang="de-DE" sz="1800" dirty="0">
                <a:latin typeface="Arial" panose="020B0604020202020204" pitchFamily="34" charset="0"/>
              </a:rPr>
            </a:br>
            <a:r>
              <a:rPr lang="en-US" altLang="de-DE" sz="1800" dirty="0">
                <a:latin typeface="Arial" panose="020B0604020202020204" pitchFamily="34" charset="0"/>
              </a:rPr>
              <a:t>Gu </a:t>
            </a:r>
            <a:r>
              <a:rPr lang="en-US" altLang="de-DE" sz="1800" dirty="0" err="1">
                <a:latin typeface="Arial" panose="020B0604020202020204" pitchFamily="34" charset="0"/>
              </a:rPr>
              <a:t>Qun</a:t>
            </a:r>
            <a:r>
              <a:rPr lang="en-US" altLang="de-DE" sz="1800" dirty="0">
                <a:latin typeface="Arial" panose="020B0604020202020204" pitchFamily="34" charset="0"/>
              </a:rPr>
              <a:t>, China, </a:t>
            </a:r>
            <a:r>
              <a:rPr lang="en-US" altLang="de-DE" sz="1800" dirty="0">
                <a:latin typeface="Arial" panose="020B0604020202020204" pitchFamily="34" charset="0"/>
                <a:hlinkClick r:id="rId6"/>
              </a:rPr>
              <a:t>guqun@wti.ac.cn</a:t>
            </a:r>
            <a:endParaRPr lang="en-US" altLang="de-DE" sz="1800" dirty="0">
              <a:latin typeface="Arial" panose="020B0604020202020204" pitchFamily="34" charset="0"/>
            </a:endParaRPr>
          </a:p>
          <a:p>
            <a:pPr eaLnBrk="1" hangingPunct="1">
              <a:buFontTx/>
              <a:buNone/>
            </a:pPr>
            <a:endParaRPr lang="en-US" altLang="de-DE" sz="1800" dirty="0">
              <a:latin typeface="Arial" panose="020B0604020202020204" pitchFamily="34" charset="0"/>
            </a:endParaRPr>
          </a:p>
          <a:p>
            <a:pPr>
              <a:spcBef>
                <a:spcPct val="20000"/>
              </a:spcBef>
            </a:pPr>
            <a:r>
              <a:rPr lang="en-US" altLang="de-DE" sz="1800" u="sng" dirty="0" err="1">
                <a:latin typeface="Arial" charset="0"/>
              </a:rPr>
              <a:t>Coordinadores</a:t>
            </a:r>
            <a:r>
              <a:rPr lang="en-US" altLang="de-DE" sz="1800" u="sng" dirty="0">
                <a:latin typeface="Arial" charset="0"/>
              </a:rPr>
              <a:t> </a:t>
            </a:r>
            <a:r>
              <a:rPr lang="en-US" altLang="de-DE" sz="1800" u="sng" dirty="0" err="1">
                <a:latin typeface="Arial" charset="0"/>
              </a:rPr>
              <a:t>técnicos</a:t>
            </a:r>
            <a:r>
              <a:rPr lang="en-US" altLang="de-DE" sz="1800" u="sng" dirty="0">
                <a:latin typeface="Arial" charset="0"/>
              </a:rPr>
              <a:t>:</a:t>
            </a:r>
          </a:p>
          <a:p>
            <a:pPr eaLnBrk="1" hangingPunct="1">
              <a:buFontTx/>
              <a:buNone/>
            </a:pPr>
            <a:r>
              <a:rPr lang="en-US" altLang="de-DE" sz="1800" dirty="0">
                <a:latin typeface="Arial" panose="020B0604020202020204" pitchFamily="34" charset="0"/>
                <a:cs typeface="Arial" panose="020B0604020202020204" pitchFamily="34" charset="0"/>
              </a:rPr>
              <a:t>Cameron McLeay, CARIS USA, </a:t>
            </a:r>
            <a:r>
              <a:rPr lang="en-US" altLang="de-DE" sz="1800" dirty="0">
                <a:latin typeface="Arial" panose="020B0604020202020204" pitchFamily="34" charset="0"/>
                <a:cs typeface="Arial" panose="020B0604020202020204" pitchFamily="34" charset="0"/>
                <a:hlinkClick r:id="rId7"/>
              </a:rPr>
              <a:t>Cameron.McLeay@Teledyne.com</a:t>
            </a:r>
            <a:endParaRPr lang="en-US" altLang="de-DE" sz="1800" dirty="0">
              <a:latin typeface="Arial" panose="020B0604020202020204" pitchFamily="34" charset="0"/>
            </a:endParaRPr>
          </a:p>
          <a:p>
            <a:pPr eaLnBrk="1" hangingPunct="1">
              <a:buFontTx/>
              <a:buNone/>
            </a:pPr>
            <a:r>
              <a:rPr lang="en-US" altLang="de-DE" sz="1800" dirty="0">
                <a:latin typeface="Arial" panose="020B0604020202020204" pitchFamily="34" charset="0"/>
                <a:cs typeface="Arial" panose="020B0604020202020204" pitchFamily="34" charset="0"/>
              </a:rPr>
              <a:t>Vladimir </a:t>
            </a:r>
            <a:r>
              <a:rPr lang="en-US" altLang="de-DE" sz="1800" dirty="0" err="1">
                <a:latin typeface="Arial" panose="020B0604020202020204" pitchFamily="34" charset="0"/>
                <a:cs typeface="Arial" panose="020B0604020202020204" pitchFamily="34" charset="0"/>
              </a:rPr>
              <a:t>Sekachev</a:t>
            </a:r>
            <a:r>
              <a:rPr lang="en-US" altLang="de-DE" sz="1800" dirty="0">
                <a:latin typeface="Arial" panose="020B0604020202020204" pitchFamily="34" charset="0"/>
                <a:cs typeface="Arial" panose="020B0604020202020204" pitchFamily="34" charset="0"/>
              </a:rPr>
              <a:t>, MORIS LLC, </a:t>
            </a:r>
            <a:r>
              <a:rPr lang="de-AT" altLang="de-DE" sz="1800" u="sng" dirty="0">
                <a:solidFill>
                  <a:srgbClr val="0000FF"/>
                </a:solidFill>
                <a:latin typeface="Arial" panose="020B0604020202020204" pitchFamily="34" charset="0"/>
                <a:cs typeface="Times New Roman" panose="02020603050405020304" pitchFamily="18" charset="0"/>
                <a:hlinkClick r:id="rId8"/>
              </a:rPr>
              <a:t>vladimir.sekachev@gmail.com</a:t>
            </a:r>
            <a:endParaRPr lang="en-US" altLang="de-DE" sz="1800" dirty="0">
              <a:latin typeface="Arial" panose="020B0604020202020204" pitchFamily="34" charset="0"/>
              <a:cs typeface="Arial" panose="020B0604020202020204" pitchFamily="34" charset="0"/>
            </a:endParaRPr>
          </a:p>
          <a:p>
            <a:pPr eaLnBrk="1" hangingPunct="1">
              <a:buFontTx/>
              <a:buNone/>
            </a:pPr>
            <a:r>
              <a:rPr lang="en-US" altLang="de-DE" sz="1800" dirty="0">
                <a:latin typeface="Arial" panose="020B0604020202020204" pitchFamily="34" charset="0"/>
                <a:cs typeface="Arial" panose="020B0604020202020204" pitchFamily="34" charset="0"/>
              </a:rPr>
              <a:t>Nuno Silva, IIC Technologies, </a:t>
            </a:r>
            <a:r>
              <a:rPr lang="de-AT" altLang="de-DE" sz="1800" u="sng" dirty="0">
                <a:solidFill>
                  <a:srgbClr val="0000FF"/>
                </a:solidFill>
                <a:latin typeface="Arial" panose="020B0604020202020204" pitchFamily="34" charset="0"/>
                <a:cs typeface="Times New Roman" panose="02020603050405020304" pitchFamily="18" charset="0"/>
                <a:hlinkClick r:id="rId9"/>
              </a:rPr>
              <a:t>nuno.silva@iictechnologies.com</a:t>
            </a:r>
            <a:endParaRPr lang="en-US" altLang="de-DE" sz="1800" dirty="0">
              <a:latin typeface="Arial" panose="020B0604020202020204" pitchFamily="34" charset="0"/>
              <a:cs typeface="Arial" panose="020B0604020202020204" pitchFamily="34" charset="0"/>
            </a:endParaRPr>
          </a:p>
          <a:p>
            <a:pPr eaLnBrk="1" hangingPunct="1">
              <a:buFontTx/>
              <a:buNone/>
            </a:pPr>
            <a:r>
              <a:rPr lang="en-US" altLang="de-DE" sz="1800" dirty="0" err="1">
                <a:latin typeface="Arial" panose="020B0604020202020204" pitchFamily="34" charset="0"/>
                <a:cs typeface="Arial" panose="020B0604020202020204" pitchFamily="34" charset="0"/>
              </a:rPr>
              <a:t>Gaël</a:t>
            </a:r>
            <a:r>
              <a:rPr lang="en-US" altLang="de-DE" sz="1800" dirty="0">
                <a:latin typeface="Arial" panose="020B0604020202020204" pitchFamily="34" charset="0"/>
                <a:cs typeface="Arial" panose="020B0604020202020204" pitchFamily="34" charset="0"/>
              </a:rPr>
              <a:t> Billet, </a:t>
            </a:r>
            <a:r>
              <a:rPr lang="en-US" altLang="de-DE" sz="1800" dirty="0" err="1">
                <a:latin typeface="Arial" panose="020B0604020202020204" pitchFamily="34" charset="0"/>
                <a:cs typeface="Arial" panose="020B0604020202020204" pitchFamily="34" charset="0"/>
              </a:rPr>
              <a:t>Persikal</a:t>
            </a:r>
            <a:r>
              <a:rPr lang="en-US" altLang="de-DE" sz="1800" dirty="0">
                <a:latin typeface="Arial" panose="020B0604020202020204" pitchFamily="34" charset="0"/>
                <a:cs typeface="Arial" panose="020B0604020202020204" pitchFamily="34" charset="0"/>
              </a:rPr>
              <a:t>, </a:t>
            </a:r>
            <a:r>
              <a:rPr lang="de-AT" altLang="de-DE" sz="1800" u="sng" dirty="0">
                <a:solidFill>
                  <a:srgbClr val="0000FF"/>
                </a:solidFill>
                <a:latin typeface="Arial" panose="020B0604020202020204" pitchFamily="34" charset="0"/>
                <a:cs typeface="Times New Roman" panose="02020603050405020304" pitchFamily="18" charset="0"/>
                <a:hlinkClick r:id="rId10"/>
              </a:rPr>
              <a:t>g.billet@periskal.com</a:t>
            </a:r>
            <a:endParaRPr lang="en-US" altLang="de-DE" sz="1800" u="sng" dirty="0">
              <a:latin typeface="Arial" panose="020B0604020202020204" pitchFamily="34" charset="0"/>
            </a:endParaRPr>
          </a:p>
          <a:p>
            <a:pPr eaLnBrk="1" hangingPunct="1">
              <a:buFontTx/>
              <a:buNone/>
            </a:pPr>
            <a:r>
              <a:rPr lang="en-GB" altLang="de-DE" sz="1800" dirty="0">
                <a:latin typeface="Arial" panose="020B0604020202020204" pitchFamily="34" charset="0"/>
              </a:rPr>
              <a:t>Li Liu, WTI, </a:t>
            </a:r>
            <a:r>
              <a:rPr lang="en-GB" altLang="de-DE" sz="1800" dirty="0">
                <a:latin typeface="Arial" panose="020B0604020202020204" pitchFamily="34" charset="0"/>
                <a:hlinkClick r:id="rId11"/>
              </a:rPr>
              <a:t>liuli@wti.ac.cn</a:t>
            </a:r>
            <a:endParaRPr lang="en-US" altLang="de-DE" sz="1800" dirty="0">
              <a:latin typeface="Arial" panose="020B0604020202020204" pitchFamily="34" charset="0"/>
            </a:endParaRPr>
          </a:p>
        </p:txBody>
      </p:sp>
    </p:spTree>
  </p:cSld>
  <p:clrMapOvr>
    <a:masterClrMapping/>
  </p:clrMapOvr>
  <p:transition spd="med">
    <p:cover dir="l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b="1" dirty="0" err="1">
                <a:solidFill>
                  <a:schemeClr val="bg1"/>
                </a:solidFill>
                <a:latin typeface="Arial" charset="0"/>
              </a:rPr>
              <a:t>Página</a:t>
            </a:r>
            <a:r>
              <a:rPr lang="en-US" altLang="de-DE" sz="2800" b="1" dirty="0">
                <a:solidFill>
                  <a:schemeClr val="bg1"/>
                </a:solidFill>
                <a:latin typeface="Arial" charset="0"/>
              </a:rPr>
              <a:t> web:</a:t>
            </a:r>
            <a:r>
              <a:rPr lang="en-US" altLang="de-DE" sz="2800" u="sng" dirty="0">
                <a:solidFill>
                  <a:schemeClr val="tx2"/>
                </a:solidFill>
                <a:latin typeface="Arial" charset="0"/>
              </a:rPr>
              <a:t> </a:t>
            </a:r>
            <a:r>
              <a:rPr lang="en-US" altLang="de-DE" sz="2800" dirty="0">
                <a:solidFill>
                  <a:schemeClr val="tx2"/>
                </a:solidFill>
                <a:latin typeface="Arial" charset="0"/>
                <a:hlinkClick r:id="rId3"/>
              </a:rPr>
              <a:t>http://ienc.openecdis.org</a:t>
            </a:r>
            <a:endParaRPr lang="en-US" altLang="de-DE" sz="2800" dirty="0">
              <a:solidFill>
                <a:schemeClr val="tx2"/>
              </a:solidFill>
              <a:latin typeface="Arial" charset="0"/>
            </a:endParaRPr>
          </a:p>
        </p:txBody>
      </p:sp>
      <p:sp>
        <p:nvSpPr>
          <p:cNvPr id="29699" name="Rectangle 3"/>
          <p:cNvSpPr>
            <a:spLocks noChangeArrowheads="1"/>
          </p:cNvSpPr>
          <p:nvPr/>
        </p:nvSpPr>
        <p:spPr bwMode="auto">
          <a:xfrm>
            <a:off x="685800" y="1844675"/>
            <a:ext cx="7772400" cy="3946525"/>
          </a:xfrm>
          <a:prstGeom prst="rect">
            <a:avLst/>
          </a:prstGeom>
          <a:noFill/>
          <a:ln w="9525">
            <a:noFill/>
            <a:miter lim="800000"/>
            <a:headEnd/>
            <a:tailEnd/>
          </a:ln>
        </p:spPr>
        <p:txBody>
          <a:bodyPr/>
          <a:lstStyle/>
          <a:p>
            <a:pPr>
              <a:spcBef>
                <a:spcPct val="20000"/>
              </a:spcBef>
            </a:pPr>
            <a:endParaRPr lang="es-ES_tradnl" altLang="de-DE" sz="2000" dirty="0">
              <a:latin typeface="Arial" charset="0"/>
            </a:endParaRPr>
          </a:p>
          <a:p>
            <a:pPr algn="just">
              <a:spcBef>
                <a:spcPct val="20000"/>
              </a:spcBef>
            </a:pPr>
            <a:r>
              <a:rPr lang="es-ES_tradnl" altLang="de-DE" sz="2000" dirty="0">
                <a:latin typeface="Arial" charset="0"/>
              </a:rPr>
              <a:t>La página web provee los Términos de Referencia, lista de miembros, agendas y minutas de reuniones y todos los documentos de los estándares para su descarga</a:t>
            </a:r>
          </a:p>
          <a:p>
            <a:pPr algn="just">
              <a:spcBef>
                <a:spcPct val="20000"/>
              </a:spcBef>
            </a:pPr>
            <a:endParaRPr lang="es-ES_tradnl" altLang="de-DE" sz="2000" dirty="0">
              <a:latin typeface="Arial" charset="0"/>
            </a:endParaRPr>
          </a:p>
          <a:p>
            <a:pPr algn="just">
              <a:spcBef>
                <a:spcPct val="20000"/>
              </a:spcBef>
            </a:pPr>
            <a:r>
              <a:rPr lang="es-ES_tradnl" altLang="de-DE" sz="2000" dirty="0">
                <a:latin typeface="Arial" charset="0"/>
              </a:rPr>
              <a:t>El sitio web proporciona un enlace al foro de discusión del IEHG</a:t>
            </a:r>
          </a:p>
          <a:p>
            <a:pPr algn="just">
              <a:spcBef>
                <a:spcPct val="20000"/>
              </a:spcBef>
            </a:pPr>
            <a:endParaRPr lang="es-ES_tradnl" altLang="de-DE" sz="2000" dirty="0">
              <a:latin typeface="Arial" charset="0"/>
            </a:endParaRPr>
          </a:p>
          <a:p>
            <a:pPr algn="just">
              <a:spcBef>
                <a:spcPct val="20000"/>
              </a:spcBef>
            </a:pPr>
            <a:r>
              <a:rPr lang="es-ES_tradnl" altLang="de-DE" sz="2000" dirty="0">
                <a:latin typeface="Arial" charset="0"/>
              </a:rPr>
              <a:t>La página web también suministra enlaces con las organizaciones internacionales, nacionales o autoridades regionales y empresas privadas que trabajan con </a:t>
            </a:r>
            <a:r>
              <a:rPr lang="es-ES_tradnl" altLang="de-DE" sz="2000" dirty="0" err="1">
                <a:latin typeface="Arial" charset="0"/>
              </a:rPr>
              <a:t>ENCs</a:t>
            </a:r>
            <a:r>
              <a:rPr lang="es-ES_tradnl" altLang="de-DE" sz="2000" dirty="0">
                <a:latin typeface="Arial" charset="0"/>
              </a:rPr>
              <a:t> de Aguas Interiores.</a:t>
            </a:r>
          </a:p>
        </p:txBody>
      </p:sp>
    </p:spTree>
  </p:cSld>
  <p:clrMapOvr>
    <a:masterClrMapping/>
  </p:clrMapOvr>
  <p:transition spd="med">
    <p:cover dir="l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dirty="0">
                <a:solidFill>
                  <a:schemeClr val="bg1"/>
                </a:solidFill>
                <a:latin typeface="Arial" charset="0"/>
              </a:rPr>
              <a:t>Abreviaciones</a:t>
            </a:r>
          </a:p>
        </p:txBody>
      </p:sp>
      <p:sp>
        <p:nvSpPr>
          <p:cNvPr id="30723" name="Rectangle 3"/>
          <p:cNvSpPr>
            <a:spLocks noChangeArrowheads="1"/>
          </p:cNvSpPr>
          <p:nvPr/>
        </p:nvSpPr>
        <p:spPr bwMode="auto">
          <a:xfrm>
            <a:off x="685800" y="1844675"/>
            <a:ext cx="7772400" cy="3946525"/>
          </a:xfrm>
          <a:prstGeom prst="rect">
            <a:avLst/>
          </a:prstGeom>
          <a:noFill/>
          <a:ln w="9525">
            <a:noFill/>
            <a:miter lim="800000"/>
            <a:headEnd/>
            <a:tailEnd/>
          </a:ln>
        </p:spPr>
        <p:txBody>
          <a:bodyPr/>
          <a:lstStyle/>
          <a:p>
            <a:pPr>
              <a:spcBef>
                <a:spcPct val="20000"/>
              </a:spcBef>
            </a:pPr>
            <a:r>
              <a:rPr lang="en-US" altLang="de-DE" sz="2000">
                <a:latin typeface="Arial" charset="0"/>
              </a:rPr>
              <a:t>COLREG	Collission Regulations of IMO</a:t>
            </a:r>
          </a:p>
          <a:p>
            <a:pPr>
              <a:spcBef>
                <a:spcPct val="20000"/>
              </a:spcBef>
            </a:pPr>
            <a:r>
              <a:rPr lang="en-US" altLang="de-DE" sz="2000">
                <a:latin typeface="Arial" charset="0"/>
              </a:rPr>
              <a:t>ECDIS		Electronic Chart Display and Information System	</a:t>
            </a:r>
          </a:p>
          <a:p>
            <a:pPr>
              <a:spcBef>
                <a:spcPct val="20000"/>
              </a:spcBef>
            </a:pPr>
            <a:r>
              <a:rPr lang="en-US" altLang="de-DE" sz="2000">
                <a:latin typeface="Arial" charset="0"/>
              </a:rPr>
              <a:t>ENC		Electronic Navigational Chart</a:t>
            </a:r>
          </a:p>
          <a:p>
            <a:pPr>
              <a:spcBef>
                <a:spcPct val="20000"/>
              </a:spcBef>
            </a:pPr>
            <a:r>
              <a:rPr lang="en-US" altLang="de-DE" sz="2000">
                <a:latin typeface="Arial" charset="0"/>
              </a:rPr>
              <a:t>GLONASS	</a:t>
            </a:r>
            <a:r>
              <a:rPr lang="de-DE" altLang="de-DE" sz="2000">
                <a:latin typeface="Arial" charset="0"/>
              </a:rPr>
              <a:t>Globalnaja Nawigazionnaja Sputnikowaja Sistema </a:t>
            </a:r>
            <a:endParaRPr lang="en-US" altLang="de-DE" sz="2000">
              <a:latin typeface="Arial" charset="0"/>
            </a:endParaRPr>
          </a:p>
          <a:p>
            <a:pPr>
              <a:spcBef>
                <a:spcPct val="20000"/>
              </a:spcBef>
            </a:pPr>
            <a:r>
              <a:rPr lang="en-US" altLang="de-DE" sz="2000">
                <a:latin typeface="Arial" charset="0"/>
              </a:rPr>
              <a:t>IENC		Inland Electronic Navigational Chart</a:t>
            </a:r>
          </a:p>
          <a:p>
            <a:pPr>
              <a:spcBef>
                <a:spcPct val="20000"/>
              </a:spcBef>
            </a:pPr>
            <a:r>
              <a:rPr lang="en-US" altLang="de-DE" sz="2000">
                <a:latin typeface="Arial" charset="0"/>
              </a:rPr>
              <a:t>IEHG		Inland ENC Harmonization Group</a:t>
            </a:r>
          </a:p>
          <a:p>
            <a:pPr>
              <a:spcBef>
                <a:spcPct val="20000"/>
              </a:spcBef>
            </a:pPr>
            <a:r>
              <a:rPr lang="en-US" altLang="de-DE" sz="2000">
                <a:latin typeface="Arial" charset="0"/>
              </a:rPr>
              <a:t>IHO		International Hydrographic Organization</a:t>
            </a:r>
          </a:p>
          <a:p>
            <a:pPr>
              <a:spcBef>
                <a:spcPct val="20000"/>
              </a:spcBef>
            </a:pPr>
            <a:r>
              <a:rPr lang="en-US" altLang="de-DE" sz="2000">
                <a:latin typeface="Arial" charset="0"/>
              </a:rPr>
              <a:t>IMO		International Maritime Organization</a:t>
            </a:r>
          </a:p>
          <a:p>
            <a:pPr>
              <a:spcBef>
                <a:spcPct val="20000"/>
              </a:spcBef>
            </a:pPr>
            <a:r>
              <a:rPr lang="en-US" altLang="de-DE" sz="2000">
                <a:latin typeface="Arial" charset="0"/>
              </a:rPr>
              <a:t>NGIO		Non Governmental International Organization</a:t>
            </a:r>
          </a:p>
          <a:p>
            <a:pPr>
              <a:spcBef>
                <a:spcPct val="20000"/>
              </a:spcBef>
            </a:pPr>
            <a:r>
              <a:rPr lang="en-US" altLang="de-DE" sz="2000">
                <a:latin typeface="Arial" charset="0"/>
              </a:rPr>
              <a:t>SOLAS		Safety of Life at Sea Convention (IMO)</a:t>
            </a:r>
          </a:p>
        </p:txBody>
      </p:sp>
    </p:spTree>
  </p:cSld>
  <p:clrMapOvr>
    <a:masterClrMapping/>
  </p:clrMapOvr>
  <p:transition spd="med">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4213" y="549275"/>
            <a:ext cx="7772400" cy="803275"/>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3200">
                <a:solidFill>
                  <a:schemeClr val="bg1"/>
                </a:solidFill>
                <a:latin typeface="Arial" charset="0"/>
              </a:rPr>
              <a:t>Vías Interiores</a:t>
            </a:r>
          </a:p>
        </p:txBody>
      </p:sp>
      <p:sp>
        <p:nvSpPr>
          <p:cNvPr id="5123" name="Rectangle 3"/>
          <p:cNvSpPr>
            <a:spLocks noChangeArrowheads="1"/>
          </p:cNvSpPr>
          <p:nvPr/>
        </p:nvSpPr>
        <p:spPr bwMode="auto">
          <a:xfrm>
            <a:off x="685800" y="1412875"/>
            <a:ext cx="7702550" cy="4537075"/>
          </a:xfrm>
          <a:prstGeom prst="rect">
            <a:avLst/>
          </a:prstGeom>
          <a:noFill/>
          <a:ln w="9525">
            <a:noFill/>
            <a:miter lim="800000"/>
            <a:headEnd/>
            <a:tailEnd/>
          </a:ln>
        </p:spPr>
        <p:txBody>
          <a:bodyPr/>
          <a:lstStyle/>
          <a:p>
            <a:pPr marL="447675" indent="-447675" algn="just">
              <a:spcBef>
                <a:spcPct val="20000"/>
              </a:spcBef>
              <a:buFontTx/>
              <a:buBlip>
                <a:blip r:embed="rId3"/>
              </a:buBlip>
            </a:pPr>
            <a:r>
              <a:rPr lang="es-ES_tradnl" altLang="de-DE" sz="1800" dirty="0">
                <a:latin typeface="Arial" charset="0"/>
              </a:rPr>
              <a:t>La navegación marítima está dirigida mundialmente por regulaciones emitidas por OMI. Ejem. COLREG y SOLAS</a:t>
            </a:r>
          </a:p>
          <a:p>
            <a:pPr marL="447675" indent="-447675" algn="just">
              <a:spcBef>
                <a:spcPct val="20000"/>
              </a:spcBef>
              <a:buFontTx/>
              <a:buBlip>
                <a:blip r:embed="rId3"/>
              </a:buBlip>
            </a:pPr>
            <a:r>
              <a:rPr lang="es-ES_tradnl" altLang="de-DE" sz="1800" dirty="0">
                <a:latin typeface="Arial" charset="0"/>
              </a:rPr>
              <a:t>Vías interiores tales como el río Mississippi, Amazonas, Rin, Danubio, Volga, </a:t>
            </a:r>
            <a:r>
              <a:rPr lang="es-ES_tradnl" altLang="de-DE" sz="1800" dirty="0" err="1">
                <a:latin typeface="Arial" charset="0"/>
              </a:rPr>
              <a:t>Yangtze</a:t>
            </a:r>
            <a:r>
              <a:rPr lang="es-ES_tradnl" altLang="de-DE" sz="1800" dirty="0">
                <a:latin typeface="Arial" charset="0"/>
              </a:rPr>
              <a:t>, Orinoco y todos ríos y lagos navegables tienen sus características propias y especiales </a:t>
            </a:r>
          </a:p>
          <a:p>
            <a:pPr marL="447675" indent="-447675" algn="just">
              <a:spcBef>
                <a:spcPct val="20000"/>
              </a:spcBef>
              <a:buFontTx/>
              <a:buBlip>
                <a:blip r:embed="rId3"/>
              </a:buBlip>
            </a:pPr>
            <a:r>
              <a:rPr lang="es-ES_tradnl" altLang="de-DE" sz="1800" dirty="0">
                <a:latin typeface="Arial" charset="0"/>
              </a:rPr>
              <a:t>Existen regulaciones específicas tales como señales, marcas y reglas del tráfico marítimo, elementos conspicuos en tierra, etc.)</a:t>
            </a:r>
          </a:p>
          <a:p>
            <a:pPr marL="447675" indent="-447675" algn="just">
              <a:spcBef>
                <a:spcPct val="20000"/>
              </a:spcBef>
              <a:buFontTx/>
              <a:buBlip>
                <a:blip r:embed="rId3"/>
              </a:buBlip>
            </a:pPr>
            <a:r>
              <a:rPr lang="es-ES_tradnl" altLang="de-DE" sz="1800" dirty="0">
                <a:latin typeface="Arial" charset="0"/>
              </a:rPr>
              <a:t>La parte de las grandes  vías interiores que desembocan en el mar son utilizadas tanto por las naves de navegación marítima  como por las naves de aguas interiores fluviales.</a:t>
            </a:r>
          </a:p>
          <a:p>
            <a:pPr marL="447675" indent="-447675" algn="just">
              <a:spcBef>
                <a:spcPct val="20000"/>
              </a:spcBef>
              <a:buFontTx/>
              <a:buBlip>
                <a:blip r:embed="rId3"/>
              </a:buBlip>
            </a:pPr>
            <a:r>
              <a:rPr lang="es-ES_tradnl" altLang="de-DE" sz="1800" dirty="0">
                <a:latin typeface="Arial" charset="0"/>
              </a:rPr>
              <a:t>Las  cartas de navegación ENC de aguas interiores necesitan respetar los requerimientos para sus vías y también deberán estar disponibles  para los buques de navegación marítima</a:t>
            </a:r>
          </a:p>
        </p:txBody>
      </p:sp>
      <p:pic>
        <p:nvPicPr>
          <p:cNvPr id="5124" name="Picture 10" descr="bcnlat fairway on right side with light"/>
          <p:cNvPicPr>
            <a:picLocks noChangeAspect="1" noChangeArrowheads="1"/>
          </p:cNvPicPr>
          <p:nvPr/>
        </p:nvPicPr>
        <p:blipFill>
          <a:blip r:embed="rId4" cstate="print"/>
          <a:srcRect/>
          <a:stretch>
            <a:fillRect/>
          </a:stretch>
        </p:blipFill>
        <p:spPr bwMode="auto">
          <a:xfrm>
            <a:off x="6357938" y="5357813"/>
            <a:ext cx="1633537" cy="792162"/>
          </a:xfrm>
          <a:prstGeom prst="rect">
            <a:avLst/>
          </a:prstGeom>
          <a:noFill/>
          <a:ln w="9525">
            <a:noFill/>
            <a:miter lim="800000"/>
            <a:headEnd/>
            <a:tailEnd/>
          </a:ln>
        </p:spPr>
      </p:pic>
    </p:spTree>
  </p:cSld>
  <p:clrMapOvr>
    <a:masterClrMapping/>
  </p:clrMapOvr>
  <p:transition spd="med">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dirty="0">
                <a:solidFill>
                  <a:schemeClr val="bg1"/>
                </a:solidFill>
                <a:latin typeface="Arial" charset="0"/>
              </a:rPr>
              <a:t>Necesidades</a:t>
            </a:r>
            <a:r>
              <a:rPr lang="en-US" altLang="de-DE" sz="2800" dirty="0">
                <a:solidFill>
                  <a:schemeClr val="bg1"/>
                </a:solidFill>
                <a:latin typeface="Arial" charset="0"/>
              </a:rPr>
              <a:t> de las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endParaRPr lang="en-US" altLang="de-DE" sz="2800" dirty="0">
              <a:solidFill>
                <a:schemeClr val="bg1"/>
              </a:solidFill>
              <a:latin typeface="Arial" charset="0"/>
            </a:endParaRPr>
          </a:p>
        </p:txBody>
      </p:sp>
      <p:sp>
        <p:nvSpPr>
          <p:cNvPr id="6147" name="Rectangle 3"/>
          <p:cNvSpPr>
            <a:spLocks noChangeArrowheads="1"/>
          </p:cNvSpPr>
          <p:nvPr/>
        </p:nvSpPr>
        <p:spPr bwMode="auto">
          <a:xfrm>
            <a:off x="684213" y="1844675"/>
            <a:ext cx="7772400" cy="4105275"/>
          </a:xfrm>
          <a:prstGeom prst="rect">
            <a:avLst/>
          </a:prstGeom>
          <a:noFill/>
          <a:ln w="9525">
            <a:noFill/>
            <a:miter lim="800000"/>
            <a:headEnd/>
            <a:tailEnd/>
          </a:ln>
        </p:spPr>
        <p:txBody>
          <a:bodyPr/>
          <a:lstStyle/>
          <a:p>
            <a:pPr marL="447675" indent="-447675">
              <a:spcBef>
                <a:spcPct val="20000"/>
              </a:spcBef>
              <a:buFontTx/>
              <a:buBlip>
                <a:blip r:embed="rId3"/>
              </a:buBlip>
            </a:pPr>
            <a:r>
              <a:rPr lang="en-GB" altLang="de-DE" sz="2000" dirty="0">
                <a:latin typeface="Arial" charset="0"/>
              </a:rPr>
              <a:t>El </a:t>
            </a:r>
            <a:r>
              <a:rPr lang="es-ES_tradnl" altLang="de-DE" sz="2000" dirty="0">
                <a:latin typeface="Arial" charset="0"/>
              </a:rPr>
              <a:t>tráfico fluvial en aguas interiores no es regulado ni por COLREG o SOLAS, solamente está reglamentado  por las  regulaciones regionales </a:t>
            </a:r>
            <a:r>
              <a:rPr lang="en-GB" altLang="de-DE" sz="2000" dirty="0">
                <a:latin typeface="Arial" charset="0"/>
              </a:rPr>
              <a:t>o </a:t>
            </a:r>
            <a:r>
              <a:rPr lang="en-GB" altLang="de-DE" sz="2000" dirty="0" err="1">
                <a:latin typeface="Arial" charset="0"/>
              </a:rPr>
              <a:t>nacionales</a:t>
            </a:r>
            <a:r>
              <a:rPr lang="en-GB" altLang="de-DE" sz="2000" dirty="0">
                <a:latin typeface="Arial" charset="0"/>
              </a:rPr>
              <a:t> :</a:t>
            </a:r>
          </a:p>
          <a:p>
            <a:pPr marL="1079500" lvl="1" indent="-452438">
              <a:spcBef>
                <a:spcPct val="20000"/>
              </a:spcBef>
              <a:buFontTx/>
              <a:buBlip>
                <a:blip r:embed="rId3"/>
              </a:buBlip>
            </a:pPr>
            <a:r>
              <a:rPr lang="es-ES_tradnl" altLang="de-DE" sz="1800" dirty="0">
                <a:latin typeface="Arial" charset="0"/>
              </a:rPr>
              <a:t>Europa: Código europeo para vías de aguas interiores  </a:t>
            </a:r>
            <a:r>
              <a:rPr lang="en-GB" altLang="de-DE" sz="1800" dirty="0">
                <a:latin typeface="Arial" charset="0"/>
              </a:rPr>
              <a:t>(CEVNI) de las </a:t>
            </a:r>
            <a:r>
              <a:rPr lang="es-CO" altLang="de-DE" sz="1800" dirty="0">
                <a:latin typeface="Arial" charset="0"/>
              </a:rPr>
              <a:t>Naciones</a:t>
            </a:r>
            <a:r>
              <a:rPr lang="en-GB" altLang="de-DE" sz="1800" dirty="0">
                <a:latin typeface="Arial" charset="0"/>
              </a:rPr>
              <a:t> </a:t>
            </a:r>
            <a:r>
              <a:rPr lang="en-GB" altLang="de-DE" sz="1800" dirty="0" err="1">
                <a:latin typeface="Arial" charset="0"/>
              </a:rPr>
              <a:t>Unidas</a:t>
            </a:r>
            <a:r>
              <a:rPr lang="en-GB" altLang="de-DE" sz="1800" dirty="0">
                <a:latin typeface="Arial" charset="0"/>
              </a:rPr>
              <a:t>.</a:t>
            </a:r>
          </a:p>
          <a:p>
            <a:pPr marL="1079500" lvl="1" indent="-452438">
              <a:spcBef>
                <a:spcPct val="20000"/>
              </a:spcBef>
              <a:buFontTx/>
              <a:buBlip>
                <a:blip r:embed="rId3"/>
              </a:buBlip>
            </a:pPr>
            <a:r>
              <a:rPr lang="en-GB" altLang="de-DE" sz="1800" dirty="0" err="1">
                <a:latin typeface="Arial" charset="0"/>
              </a:rPr>
              <a:t>Estados</a:t>
            </a:r>
            <a:r>
              <a:rPr lang="en-GB" altLang="de-DE" sz="1800" dirty="0">
                <a:latin typeface="Arial" charset="0"/>
              </a:rPr>
              <a:t> </a:t>
            </a:r>
            <a:r>
              <a:rPr lang="es-ES_tradnl" altLang="de-DE" sz="1800" dirty="0">
                <a:latin typeface="Arial" charset="0"/>
              </a:rPr>
              <a:t>Unidos: </a:t>
            </a:r>
            <a:r>
              <a:rPr lang="es-ES_tradnl" altLang="de-DE" sz="1800" dirty="0" err="1">
                <a:latin typeface="Arial" charset="0"/>
              </a:rPr>
              <a:t>Code</a:t>
            </a:r>
            <a:r>
              <a:rPr lang="es-ES_tradnl" altLang="de-DE" sz="1800" dirty="0">
                <a:latin typeface="Arial" charset="0"/>
              </a:rPr>
              <a:t> </a:t>
            </a:r>
            <a:r>
              <a:rPr lang="es-ES_tradnl" altLang="de-DE" sz="1800" dirty="0" err="1">
                <a:latin typeface="Arial" charset="0"/>
              </a:rPr>
              <a:t>of</a:t>
            </a:r>
            <a:r>
              <a:rPr lang="es-ES_tradnl" altLang="de-DE" sz="1800" dirty="0">
                <a:latin typeface="Arial" charset="0"/>
              </a:rPr>
              <a:t> Fed. </a:t>
            </a:r>
            <a:r>
              <a:rPr lang="es-ES_tradnl" altLang="de-DE" sz="1800" dirty="0" err="1">
                <a:latin typeface="Arial" charset="0"/>
              </a:rPr>
              <a:t>Regulations</a:t>
            </a:r>
            <a:r>
              <a:rPr lang="es-ES_tradnl" altLang="de-DE" sz="1800" dirty="0">
                <a:latin typeface="Arial" charset="0"/>
              </a:rPr>
              <a:t> 33 CFR</a:t>
            </a:r>
          </a:p>
          <a:p>
            <a:pPr marL="1079500" lvl="1" indent="-452438">
              <a:spcBef>
                <a:spcPct val="20000"/>
              </a:spcBef>
              <a:buFontTx/>
              <a:buBlip>
                <a:blip r:embed="rId3"/>
              </a:buBlip>
            </a:pPr>
            <a:r>
              <a:rPr lang="es-ES_tradnl" altLang="de-DE" sz="1800" dirty="0">
                <a:latin typeface="Arial" charset="0"/>
              </a:rPr>
              <a:t>Rusia: Reglas  de navegación para  vías de aguas interiores de</a:t>
            </a:r>
            <a:r>
              <a:rPr lang="en-GB" altLang="de-DE" sz="1800" dirty="0">
                <a:latin typeface="Arial" charset="0"/>
              </a:rPr>
              <a:t> la </a:t>
            </a:r>
            <a:r>
              <a:rPr lang="es-ES_tradnl" altLang="de-DE" sz="1800" dirty="0">
                <a:latin typeface="Arial" charset="0"/>
              </a:rPr>
              <a:t>Federación Rusa.</a:t>
            </a:r>
          </a:p>
          <a:p>
            <a:pPr marL="1079500" lvl="1" indent="-452438">
              <a:spcBef>
                <a:spcPct val="20000"/>
              </a:spcBef>
              <a:buFontTx/>
              <a:buBlip>
                <a:blip r:embed="rId3"/>
              </a:buBlip>
            </a:pPr>
            <a:r>
              <a:rPr lang="es-ES_tradnl" altLang="de-DE" sz="1800" dirty="0">
                <a:latin typeface="Arial" charset="0"/>
              </a:rPr>
              <a:t>China y Brasil: un conjunto de regulaciones nacionales y regionales.</a:t>
            </a:r>
          </a:p>
          <a:p>
            <a:pPr marL="1079500" lvl="1" indent="-452438">
              <a:spcBef>
                <a:spcPct val="20000"/>
              </a:spcBef>
              <a:buFontTx/>
              <a:buBlip>
                <a:blip r:embed="rId3"/>
              </a:buBlip>
            </a:pPr>
            <a:r>
              <a:rPr lang="es-ES_tradnl" altLang="de-DE" sz="1800" dirty="0">
                <a:latin typeface="Arial" charset="0"/>
              </a:rPr>
              <a:t>Corea del Sur y Venezuela: regulaciones nacionales.</a:t>
            </a:r>
          </a:p>
          <a:p>
            <a:pPr marL="447675" indent="-447675">
              <a:spcBef>
                <a:spcPct val="20000"/>
              </a:spcBef>
              <a:buFontTx/>
              <a:buBlip>
                <a:blip r:embed="rId3"/>
              </a:buBlip>
            </a:pPr>
            <a:r>
              <a:rPr lang="es-ES_tradnl" altLang="de-DE" sz="2000" dirty="0">
                <a:latin typeface="Arial" charset="0"/>
              </a:rPr>
              <a:t>Estas regulaciones contienen señales y marcas para navegación en canales.</a:t>
            </a:r>
          </a:p>
          <a:p>
            <a:pPr marL="447675" indent="-447675">
              <a:spcBef>
                <a:spcPct val="20000"/>
              </a:spcBef>
            </a:pPr>
            <a:endParaRPr lang="en-GB" altLang="de-DE" sz="2000" dirty="0">
              <a:latin typeface="Arial" charset="0"/>
            </a:endParaRPr>
          </a:p>
        </p:txBody>
      </p:sp>
      <p:pic>
        <p:nvPicPr>
          <p:cNvPr id="6148" name="Picture 4" descr="turning basin"/>
          <p:cNvPicPr>
            <a:picLocks noChangeAspect="1" noChangeArrowheads="1"/>
          </p:cNvPicPr>
          <p:nvPr/>
        </p:nvPicPr>
        <p:blipFill>
          <a:blip r:embed="rId4" cstate="print"/>
          <a:srcRect/>
          <a:stretch>
            <a:fillRect/>
          </a:stretch>
        </p:blipFill>
        <p:spPr bwMode="auto">
          <a:xfrm>
            <a:off x="7885113" y="1700213"/>
            <a:ext cx="1104900" cy="1120775"/>
          </a:xfrm>
          <a:prstGeom prst="rect">
            <a:avLst/>
          </a:prstGeom>
          <a:noFill/>
          <a:ln w="9525">
            <a:noFill/>
            <a:miter lim="800000"/>
            <a:headEnd/>
            <a:tailEnd/>
          </a:ln>
        </p:spPr>
      </p:pic>
    </p:spTree>
  </p:cSld>
  <p:clrMapOvr>
    <a:masterClrMapping/>
  </p:clrMapOvr>
  <p:transition spd="med">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a:solidFill>
                  <a:schemeClr val="bg1"/>
                </a:solidFill>
                <a:latin typeface="Arial" charset="0"/>
              </a:rPr>
              <a:t>¿</a:t>
            </a:r>
            <a:r>
              <a:rPr lang="es-CO" altLang="de-DE" sz="2800" dirty="0">
                <a:solidFill>
                  <a:schemeClr val="bg1"/>
                </a:solidFill>
                <a:latin typeface="Arial" charset="0"/>
              </a:rPr>
              <a:t>Por qué</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r>
              <a:rPr lang="en-US" altLang="de-DE" sz="3200" dirty="0">
                <a:solidFill>
                  <a:schemeClr val="bg1"/>
                </a:solidFill>
                <a:latin typeface="Arial" charset="0"/>
              </a:rPr>
              <a:t>?</a:t>
            </a:r>
          </a:p>
        </p:txBody>
      </p:sp>
      <p:sp>
        <p:nvSpPr>
          <p:cNvPr id="7171" name="Rectangle 3"/>
          <p:cNvSpPr>
            <a:spLocks noChangeArrowheads="1"/>
          </p:cNvSpPr>
          <p:nvPr/>
        </p:nvSpPr>
        <p:spPr bwMode="auto">
          <a:xfrm>
            <a:off x="685800" y="1773238"/>
            <a:ext cx="7772400" cy="4464074"/>
          </a:xfrm>
          <a:prstGeom prst="rect">
            <a:avLst/>
          </a:prstGeom>
          <a:noFill/>
          <a:ln w="9525">
            <a:noFill/>
            <a:miter lim="800000"/>
            <a:headEnd/>
            <a:tailEnd/>
          </a:ln>
        </p:spPr>
        <p:txBody>
          <a:bodyPr/>
          <a:lstStyle/>
          <a:p>
            <a:pPr marL="447675" indent="-447675" algn="just">
              <a:spcBef>
                <a:spcPct val="20000"/>
              </a:spcBef>
              <a:buFontTx/>
              <a:buBlip>
                <a:blip r:embed="rId3"/>
              </a:buBlip>
            </a:pPr>
            <a:r>
              <a:rPr lang="es-ES_tradnl" altLang="de-DE" sz="2000" dirty="0">
                <a:latin typeface="Arial" charset="0"/>
              </a:rPr>
              <a:t>Los objetos tipo “puente” solo pueden ser codificados en una forma básica para las </a:t>
            </a:r>
            <a:r>
              <a:rPr lang="es-ES_tradnl" altLang="de-DE" sz="2000" dirty="0" err="1">
                <a:latin typeface="Arial" charset="0"/>
              </a:rPr>
              <a:t>ENCs</a:t>
            </a:r>
            <a:r>
              <a:rPr lang="es-ES_tradnl" altLang="de-DE" sz="2000" dirty="0">
                <a:latin typeface="Arial" charset="0"/>
              </a:rPr>
              <a:t>, pero son muy importantes para una navegación de aguas interiores.</a:t>
            </a:r>
          </a:p>
          <a:p>
            <a:pPr marL="447675" indent="-447675" algn="just">
              <a:spcBef>
                <a:spcPct val="20000"/>
              </a:spcBef>
              <a:buFontTx/>
              <a:buBlip>
                <a:blip r:embed="rId3"/>
              </a:buBlip>
            </a:pPr>
            <a:r>
              <a:rPr lang="es-ES_tradnl" altLang="de-DE" sz="2000" dirty="0">
                <a:latin typeface="Arial" charset="0"/>
              </a:rPr>
              <a:t>En la navegación de aguas interiores normalmente no es posible tomar otra ruta, si hay un problema en el rumbo original: la información detallada es vital para el planeamiento de un viaje (Ejem. dimensiones y horas de operación de las esclusas y puentes móviles)</a:t>
            </a:r>
          </a:p>
          <a:p>
            <a:pPr marL="447675" indent="-447675">
              <a:spcBef>
                <a:spcPct val="20000"/>
              </a:spcBef>
            </a:pPr>
            <a:endParaRPr lang="es-ES_tradnl" altLang="de-DE" sz="2000" dirty="0">
              <a:latin typeface="Arial" charset="0"/>
            </a:endParaRPr>
          </a:p>
        </p:txBody>
      </p:sp>
      <p:pic>
        <p:nvPicPr>
          <p:cNvPr id="7172" name="Picture 4" descr="Bridge_height"/>
          <p:cNvPicPr>
            <a:picLocks noChangeAspect="1" noChangeArrowheads="1"/>
          </p:cNvPicPr>
          <p:nvPr/>
        </p:nvPicPr>
        <p:blipFill>
          <a:blip r:embed="rId4" cstate="print"/>
          <a:srcRect b="33881"/>
          <a:stretch>
            <a:fillRect/>
          </a:stretch>
        </p:blipFill>
        <p:spPr bwMode="auto">
          <a:xfrm>
            <a:off x="2843213" y="4437063"/>
            <a:ext cx="1368425" cy="1800225"/>
          </a:xfrm>
          <a:prstGeom prst="rect">
            <a:avLst/>
          </a:prstGeom>
          <a:noFill/>
          <a:ln w="9525">
            <a:noFill/>
            <a:miter lim="800000"/>
            <a:headEnd/>
            <a:tailEnd/>
          </a:ln>
        </p:spPr>
      </p:pic>
      <p:pic>
        <p:nvPicPr>
          <p:cNvPr id="7173" name="Picture 7" descr="lock with bridge and signals"/>
          <p:cNvPicPr>
            <a:picLocks noChangeAspect="1" noChangeArrowheads="1"/>
          </p:cNvPicPr>
          <p:nvPr/>
        </p:nvPicPr>
        <p:blipFill>
          <a:blip r:embed="rId5" cstate="print"/>
          <a:srcRect/>
          <a:stretch>
            <a:fillRect/>
          </a:stretch>
        </p:blipFill>
        <p:spPr bwMode="auto">
          <a:xfrm>
            <a:off x="4572000" y="4508500"/>
            <a:ext cx="2600325" cy="1735138"/>
          </a:xfrm>
          <a:prstGeom prst="rect">
            <a:avLst/>
          </a:prstGeom>
          <a:noFill/>
          <a:ln w="9525">
            <a:noFill/>
            <a:miter lim="800000"/>
            <a:headEnd/>
            <a:tailEnd/>
          </a:ln>
        </p:spPr>
      </p:pic>
    </p:spTree>
  </p:cSld>
  <p:clrMapOvr>
    <a:masterClrMapping/>
  </p:clrMapOvr>
  <p:transition spd="med">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a:solidFill>
                  <a:schemeClr val="bg1"/>
                </a:solidFill>
                <a:latin typeface="Arial" charset="0"/>
              </a:rPr>
              <a:t>¿</a:t>
            </a:r>
            <a:r>
              <a:rPr lang="es-CO" altLang="de-DE" sz="2800" dirty="0">
                <a:solidFill>
                  <a:schemeClr val="bg1"/>
                </a:solidFill>
                <a:latin typeface="Arial" charset="0"/>
              </a:rPr>
              <a:t>Por qué</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r>
              <a:rPr lang="en-US" altLang="de-DE" sz="3200" dirty="0">
                <a:solidFill>
                  <a:schemeClr val="bg1"/>
                </a:solidFill>
                <a:latin typeface="Arial" charset="0"/>
              </a:rPr>
              <a:t>?</a:t>
            </a:r>
          </a:p>
        </p:txBody>
      </p:sp>
      <p:pic>
        <p:nvPicPr>
          <p:cNvPr id="8195" name="Picture 494" descr="Graphic_329"/>
          <p:cNvPicPr>
            <a:picLocks noChangeAspect="1" noChangeArrowheads="1"/>
          </p:cNvPicPr>
          <p:nvPr/>
        </p:nvPicPr>
        <p:blipFill>
          <a:blip r:embed="rId3" cstate="print"/>
          <a:srcRect/>
          <a:stretch>
            <a:fillRect/>
          </a:stretch>
        </p:blipFill>
        <p:spPr bwMode="auto">
          <a:xfrm>
            <a:off x="1187450" y="2276475"/>
            <a:ext cx="2084388" cy="1573213"/>
          </a:xfrm>
          <a:prstGeom prst="rect">
            <a:avLst/>
          </a:prstGeom>
          <a:noFill/>
          <a:ln w="9525">
            <a:solidFill>
              <a:schemeClr val="accent1"/>
            </a:solidFill>
            <a:miter lim="800000"/>
            <a:headEnd/>
            <a:tailEnd/>
          </a:ln>
        </p:spPr>
      </p:pic>
      <p:pic>
        <p:nvPicPr>
          <p:cNvPr id="8196" name="Grafik 1"/>
          <p:cNvPicPr>
            <a:picLocks noChangeAspect="1"/>
          </p:cNvPicPr>
          <p:nvPr/>
        </p:nvPicPr>
        <p:blipFill>
          <a:blip r:embed="rId4" cstate="print"/>
          <a:srcRect/>
          <a:stretch>
            <a:fillRect/>
          </a:stretch>
        </p:blipFill>
        <p:spPr bwMode="auto">
          <a:xfrm>
            <a:off x="1187450" y="3933825"/>
            <a:ext cx="2881313" cy="2159000"/>
          </a:xfrm>
          <a:prstGeom prst="rect">
            <a:avLst/>
          </a:prstGeom>
          <a:ln>
            <a:noFill/>
          </a:ln>
          <a:effectLst>
            <a:outerShdw blurRad="292100" dist="139700" dir="2700000" algn="tl" rotWithShape="0">
              <a:srgbClr val="333333">
                <a:alpha val="65000"/>
              </a:srgbClr>
            </a:outerShdw>
          </a:effectLst>
        </p:spPr>
      </p:pic>
      <p:pic>
        <p:nvPicPr>
          <p:cNvPr id="8197" name="Picture 1" descr="cid:image003.png@01CC948A.2DF6ABC0"/>
          <p:cNvPicPr>
            <a:picLocks noChangeAspect="1" noChangeArrowheads="1"/>
          </p:cNvPicPr>
          <p:nvPr/>
        </p:nvPicPr>
        <p:blipFill>
          <a:blip r:embed="rId5" cstate="print"/>
          <a:srcRect/>
          <a:stretch>
            <a:fillRect/>
          </a:stretch>
        </p:blipFill>
        <p:spPr bwMode="auto">
          <a:xfrm>
            <a:off x="5364163" y="4652963"/>
            <a:ext cx="2014537" cy="1508125"/>
          </a:xfrm>
          <a:prstGeom prst="rect">
            <a:avLst/>
          </a:prstGeom>
          <a:noFill/>
          <a:ln w="9525">
            <a:solidFill>
              <a:schemeClr val="accent1"/>
            </a:solidFill>
            <a:miter lim="800000"/>
            <a:headEnd/>
            <a:tailEnd/>
          </a:ln>
        </p:spPr>
      </p:pic>
      <p:pic>
        <p:nvPicPr>
          <p:cNvPr id="7" name="Picture 2" descr="http://js.china.com.cn/upload/Image/mrtp/2671803413.jpg"/>
          <p:cNvPicPr>
            <a:picLocks noChangeAspect="1" noChangeArrowheads="1"/>
          </p:cNvPicPr>
          <p:nvPr/>
        </p:nvPicPr>
        <p:blipFill>
          <a:blip r:embed="rId6" cstate="print"/>
          <a:srcRect/>
          <a:stretch>
            <a:fillRect/>
          </a:stretch>
        </p:blipFill>
        <p:spPr bwMode="auto">
          <a:xfrm>
            <a:off x="4427538" y="1916113"/>
            <a:ext cx="3956050" cy="2611437"/>
          </a:xfrm>
          <a:prstGeom prst="rect">
            <a:avLst/>
          </a:prstGeom>
          <a:ln>
            <a:noFill/>
          </a:ln>
          <a:effectLst>
            <a:outerShdw blurRad="292100" dist="139700" dir="2700000" algn="tl" rotWithShape="0">
              <a:srgbClr val="333333">
                <a:alpha val="65000"/>
              </a:srgbClr>
            </a:outerShdw>
          </a:effectLst>
        </p:spPr>
      </p:pic>
      <p:sp>
        <p:nvSpPr>
          <p:cNvPr id="8199" name="Rectangle 3"/>
          <p:cNvSpPr>
            <a:spLocks noChangeArrowheads="1"/>
          </p:cNvSpPr>
          <p:nvPr/>
        </p:nvSpPr>
        <p:spPr bwMode="auto">
          <a:xfrm>
            <a:off x="685800" y="1773238"/>
            <a:ext cx="7772400" cy="4017962"/>
          </a:xfrm>
          <a:prstGeom prst="rect">
            <a:avLst/>
          </a:prstGeom>
          <a:noFill/>
          <a:ln w="9525">
            <a:noFill/>
            <a:miter lim="800000"/>
            <a:headEnd/>
            <a:tailEnd/>
          </a:ln>
        </p:spPr>
        <p:txBody>
          <a:bodyPr/>
          <a:lstStyle/>
          <a:p>
            <a:pPr marL="447675" indent="-447675">
              <a:spcBef>
                <a:spcPct val="20000"/>
              </a:spcBef>
              <a:buFontTx/>
              <a:buBlip>
                <a:blip r:embed="rId7"/>
              </a:buBlip>
            </a:pPr>
            <a:r>
              <a:rPr lang="en-GB" altLang="de-DE" sz="2000">
                <a:latin typeface="Arial" charset="0"/>
              </a:rPr>
              <a:t>Imágenes de ejemplo:</a:t>
            </a:r>
          </a:p>
          <a:p>
            <a:pPr marL="447675" indent="-447675">
              <a:spcBef>
                <a:spcPct val="20000"/>
              </a:spcBef>
            </a:pPr>
            <a:endParaRPr lang="en-GB" altLang="de-DE" sz="2000">
              <a:latin typeface="Arial" charset="0"/>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4213" y="404813"/>
            <a:ext cx="7772400" cy="803275"/>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dirty="0">
                <a:solidFill>
                  <a:schemeClr val="bg1"/>
                </a:solidFill>
                <a:latin typeface="Arial" charset="0"/>
              </a:rPr>
              <a:t>Definición de una  ENC de Aguas Interiores</a:t>
            </a:r>
          </a:p>
        </p:txBody>
      </p:sp>
      <p:sp>
        <p:nvSpPr>
          <p:cNvPr id="9219" name="Rectangle 3"/>
          <p:cNvSpPr>
            <a:spLocks noChangeArrowheads="1"/>
          </p:cNvSpPr>
          <p:nvPr/>
        </p:nvSpPr>
        <p:spPr bwMode="auto">
          <a:xfrm>
            <a:off x="684213" y="1557338"/>
            <a:ext cx="7772400" cy="4090987"/>
          </a:xfrm>
          <a:prstGeom prst="rect">
            <a:avLst/>
          </a:prstGeom>
          <a:noFill/>
          <a:ln w="9525">
            <a:noFill/>
            <a:miter lim="800000"/>
            <a:headEnd/>
            <a:tailEnd/>
          </a:ln>
        </p:spPr>
        <p:txBody>
          <a:bodyPr/>
          <a:lstStyle/>
          <a:p>
            <a:pPr algn="just">
              <a:spcBef>
                <a:spcPct val="20000"/>
              </a:spcBef>
            </a:pPr>
            <a:r>
              <a:rPr lang="es-ES_tradnl" altLang="de-DE" sz="1800" i="1" dirty="0">
                <a:latin typeface="Arial" charset="0"/>
              </a:rPr>
              <a:t>Es una base de datos estandarizada en contenido, estructura y formato, para uso en un navegador de aguas interiores y / o sistema ECS  de información, operado a bordo de los buques que transitan en las vías interiores. </a:t>
            </a:r>
          </a:p>
          <a:p>
            <a:pPr algn="just">
              <a:spcBef>
                <a:spcPct val="20000"/>
              </a:spcBef>
            </a:pPr>
            <a:r>
              <a:rPr lang="es-ES_tradnl" altLang="de-DE" sz="1800" i="1" dirty="0">
                <a:latin typeface="Arial" charset="0"/>
              </a:rPr>
              <a:t>Una IENC es publicada por la autoridad competente del gobierno, conforme a los estándares inicialmente desarrollados por la Organización Hidrográfica Internacional (OHI) y verificados por el Grupo de harmonización de </a:t>
            </a:r>
            <a:r>
              <a:rPr lang="es-ES_tradnl" altLang="de-DE" sz="1800" i="1" dirty="0" err="1">
                <a:latin typeface="Arial" charset="0"/>
              </a:rPr>
              <a:t>ENCs</a:t>
            </a:r>
            <a:r>
              <a:rPr lang="es-ES_tradnl" altLang="de-DE" sz="1800" i="1" dirty="0">
                <a:latin typeface="Arial" charset="0"/>
              </a:rPr>
              <a:t> de aguas interiores (IEHG). Una IENC  contiene toda la información cartográfica necesaria para realizar una navegación segura en aguas interiores y puede contener información suplementaria adicional  a la contenida en la carta de papel (Ejem. derroteros, horarios de operación de máquinas, etc.) los cuales  pueden ser considerados necesarios para una navegación y planeamiento de un viaje. </a:t>
            </a:r>
          </a:p>
          <a:p>
            <a:pPr algn="just">
              <a:spcBef>
                <a:spcPct val="20000"/>
              </a:spcBef>
            </a:pPr>
            <a:r>
              <a:rPr lang="es-ES_tradnl" altLang="de-DE" sz="1800" i="1" dirty="0">
                <a:latin typeface="Arial" charset="0"/>
              </a:rPr>
              <a:t>[IENC </a:t>
            </a:r>
            <a:r>
              <a:rPr lang="es-ES_tradnl" altLang="de-DE" sz="1800" i="1" dirty="0" err="1">
                <a:latin typeface="Arial" charset="0"/>
              </a:rPr>
              <a:t>Encoding</a:t>
            </a:r>
            <a:r>
              <a:rPr lang="es-ES_tradnl" altLang="de-DE" sz="1800" i="1" dirty="0">
                <a:latin typeface="Arial" charset="0"/>
              </a:rPr>
              <a:t> Guide, </a:t>
            </a:r>
            <a:r>
              <a:rPr lang="es-ES_tradnl" altLang="de-DE" sz="1800" i="1" dirty="0" err="1">
                <a:latin typeface="Arial" charset="0"/>
              </a:rPr>
              <a:t>Edition</a:t>
            </a:r>
            <a:r>
              <a:rPr lang="es-ES_tradnl" altLang="de-DE" sz="1800" i="1" dirty="0">
                <a:latin typeface="Arial" charset="0"/>
              </a:rPr>
              <a:t> 2.2, Feb 2010]</a:t>
            </a:r>
          </a:p>
        </p:txBody>
      </p:sp>
    </p:spTree>
  </p:cSld>
  <p:clrMapOvr>
    <a:masterClrMapping/>
  </p:clrMapOvr>
  <p:transition spd="med">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09600"/>
            <a:ext cx="7772400" cy="803275"/>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a:solidFill>
                  <a:schemeClr val="bg1"/>
                </a:solidFill>
                <a:latin typeface="Arial" charset="0"/>
              </a:rPr>
              <a:t>Aproximación S-57 </a:t>
            </a:r>
            <a:r>
              <a:rPr lang="es-ES_tradnl" altLang="de-DE" sz="2800">
                <a:solidFill>
                  <a:schemeClr val="bg1"/>
                </a:solidFill>
                <a:latin typeface="Arial" charset="0"/>
                <a:sym typeface="Wingdings" pitchFamily="2" charset="2"/>
              </a:rPr>
              <a:t></a:t>
            </a:r>
            <a:r>
              <a:rPr lang="es-ES_tradnl" altLang="de-DE" sz="2800">
                <a:solidFill>
                  <a:schemeClr val="bg1"/>
                </a:solidFill>
                <a:latin typeface="Arial" charset="0"/>
              </a:rPr>
              <a:t> S-100 </a:t>
            </a:r>
          </a:p>
        </p:txBody>
      </p:sp>
      <p:sp>
        <p:nvSpPr>
          <p:cNvPr id="10243" name="Rectangle 3"/>
          <p:cNvSpPr>
            <a:spLocks noChangeArrowheads="1"/>
          </p:cNvSpPr>
          <p:nvPr/>
        </p:nvSpPr>
        <p:spPr bwMode="auto">
          <a:xfrm>
            <a:off x="684213" y="1773238"/>
            <a:ext cx="7772400" cy="3875087"/>
          </a:xfrm>
          <a:prstGeom prst="rect">
            <a:avLst/>
          </a:prstGeom>
          <a:noFill/>
          <a:ln w="9525">
            <a:noFill/>
            <a:miter lim="800000"/>
            <a:headEnd/>
            <a:tailEnd/>
          </a:ln>
        </p:spPr>
        <p:txBody>
          <a:bodyPr/>
          <a:lstStyle/>
          <a:p>
            <a:pPr marL="447675" indent="-447675" algn="just">
              <a:spcBef>
                <a:spcPct val="20000"/>
              </a:spcBef>
              <a:buFontTx/>
              <a:buBlip>
                <a:blip r:embed="rId3"/>
              </a:buBlip>
            </a:pPr>
            <a:r>
              <a:rPr lang="es-ES_tradnl" altLang="de-DE" sz="1600" dirty="0">
                <a:latin typeface="Arial" charset="0"/>
              </a:rPr>
              <a:t>IENC es similar a las cartas ENC “marítimas” con algunas excepciones:</a:t>
            </a:r>
          </a:p>
          <a:p>
            <a:pPr marL="1079500" lvl="1" indent="-452438" algn="just">
              <a:spcBef>
                <a:spcPct val="20000"/>
              </a:spcBef>
              <a:buFontTx/>
              <a:buBlip>
                <a:blip r:embed="rId3"/>
              </a:buBlip>
            </a:pPr>
            <a:r>
              <a:rPr lang="es-ES_tradnl" altLang="de-DE" sz="1600" dirty="0">
                <a:latin typeface="Arial" charset="0"/>
              </a:rPr>
              <a:t>Uso de clases de objeto, atributos y valores de atributos  de S-57, tanto como sea posible. </a:t>
            </a:r>
          </a:p>
          <a:p>
            <a:pPr marL="1079500" lvl="1" indent="-452438" algn="just">
              <a:spcBef>
                <a:spcPct val="20000"/>
              </a:spcBef>
              <a:buFontTx/>
              <a:buBlip>
                <a:blip r:embed="rId3"/>
              </a:buBlip>
            </a:pPr>
            <a:r>
              <a:rPr lang="es-ES_tradnl" altLang="de-DE" sz="1600" dirty="0">
                <a:latin typeface="Arial" charset="0"/>
              </a:rPr>
              <a:t>Introduce nuevas  combinaciones de elementos existentes, cuando sea  necesario.</a:t>
            </a:r>
          </a:p>
          <a:p>
            <a:pPr marL="1079500" lvl="1" indent="-452438" algn="just">
              <a:spcBef>
                <a:spcPct val="20000"/>
              </a:spcBef>
              <a:buFontTx/>
              <a:buBlip>
                <a:blip r:embed="rId3"/>
              </a:buBlip>
            </a:pPr>
            <a:r>
              <a:rPr lang="es-ES_tradnl" altLang="de-DE" sz="1600" dirty="0">
                <a:latin typeface="Arial" charset="0"/>
              </a:rPr>
              <a:t>Incluye nuevas características, atributos o enumeraciones, si es necesario.</a:t>
            </a:r>
          </a:p>
          <a:p>
            <a:pPr marL="447675" indent="-447675" algn="just">
              <a:spcBef>
                <a:spcPct val="20000"/>
              </a:spcBef>
              <a:buFontTx/>
              <a:buBlip>
                <a:blip r:embed="rId3"/>
              </a:buBlip>
            </a:pPr>
            <a:r>
              <a:rPr lang="es-ES_tradnl" altLang="de-DE" sz="1600" dirty="0">
                <a:latin typeface="Arial" charset="0"/>
              </a:rPr>
              <a:t>Antes de la adopción de S-100, era necesario designar acrónimos </a:t>
            </a:r>
            <a:r>
              <a:rPr lang="es-ES" altLang="de-DE" sz="1600" dirty="0">
                <a:latin typeface="Arial" charset="0"/>
              </a:rPr>
              <a:t>con letras minúsculas a</a:t>
            </a:r>
            <a:r>
              <a:rPr lang="en-GB" altLang="de-DE" sz="1600" dirty="0">
                <a:latin typeface="Arial" charset="0"/>
              </a:rPr>
              <a:t> </a:t>
            </a:r>
            <a:r>
              <a:rPr lang="es-ES_tradnl" altLang="de-DE" sz="1600" dirty="0">
                <a:latin typeface="Arial" charset="0"/>
              </a:rPr>
              <a:t>ciertas clases de objetos </a:t>
            </a:r>
            <a:r>
              <a:rPr lang="en-GB" altLang="de-DE" sz="1600" dirty="0">
                <a:latin typeface="Arial" charset="0"/>
              </a:rPr>
              <a:t>de </a:t>
            </a:r>
            <a:r>
              <a:rPr lang="es-ES_tradnl" altLang="de-DE" sz="1600" dirty="0">
                <a:latin typeface="Arial" charset="0"/>
              </a:rPr>
              <a:t>S-57 para ser usados  como nuevos  atributos /enumeraciones  para nuevos elementos</a:t>
            </a:r>
            <a:r>
              <a:rPr lang="en-GB" altLang="de-DE" sz="1600" dirty="0">
                <a:latin typeface="Arial" charset="0"/>
              </a:rPr>
              <a:t>.</a:t>
            </a:r>
          </a:p>
          <a:p>
            <a:pPr marL="447675" indent="-447675" algn="just">
              <a:spcBef>
                <a:spcPct val="20000"/>
              </a:spcBef>
              <a:buFontTx/>
              <a:buBlip>
                <a:blip r:embed="rId3"/>
              </a:buBlip>
            </a:pPr>
            <a:r>
              <a:rPr lang="es-ES" altLang="de-DE" sz="1600" dirty="0">
                <a:latin typeface="Arial" charset="0"/>
              </a:rPr>
              <a:t>Los elementos de letras pequeñas han sido reemplazados por elementos de los dominios HYDRO e IENC en la Especificación de Producto S-401, que se basa en la S-101</a:t>
            </a:r>
            <a:r>
              <a:rPr lang="en-GB" altLang="de-DE" sz="1600" dirty="0">
                <a:latin typeface="Arial" charset="0"/>
              </a:rPr>
              <a:t>.</a:t>
            </a:r>
          </a:p>
        </p:txBody>
      </p:sp>
    </p:spTree>
  </p:cSld>
  <p:clrMapOvr>
    <a:masterClrMapping/>
  </p:clrMapOvr>
  <p:transition spd="med">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09600"/>
            <a:ext cx="7772400" cy="7318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s-ES_tradnl" altLang="de-DE" sz="2800">
                <a:solidFill>
                  <a:schemeClr val="bg1"/>
                </a:solidFill>
                <a:latin typeface="Arial" charset="0"/>
              </a:rPr>
              <a:t>Elementos copiados  y nuevos</a:t>
            </a:r>
          </a:p>
        </p:txBody>
      </p:sp>
      <p:sp>
        <p:nvSpPr>
          <p:cNvPr id="11267" name="Rectangle 3"/>
          <p:cNvSpPr>
            <a:spLocks noChangeArrowheads="1"/>
          </p:cNvSpPr>
          <p:nvPr/>
        </p:nvSpPr>
        <p:spPr bwMode="auto">
          <a:xfrm>
            <a:off x="684213" y="1557338"/>
            <a:ext cx="7772400" cy="3733800"/>
          </a:xfrm>
          <a:prstGeom prst="rect">
            <a:avLst/>
          </a:prstGeom>
          <a:noFill/>
          <a:ln w="9525">
            <a:noFill/>
            <a:miter lim="800000"/>
            <a:headEnd/>
            <a:tailEnd/>
          </a:ln>
        </p:spPr>
        <p:txBody>
          <a:bodyPr/>
          <a:lstStyle/>
          <a:p>
            <a:pPr marL="447675" indent="-447675" algn="just">
              <a:spcBef>
                <a:spcPct val="20000"/>
              </a:spcBef>
              <a:buFontTx/>
              <a:buBlip>
                <a:blip r:embed="rId3"/>
              </a:buBlip>
            </a:pPr>
            <a:r>
              <a:rPr lang="es-ES_tradnl" altLang="de-DE" sz="1800" dirty="0">
                <a:latin typeface="Arial" charset="0"/>
              </a:rPr>
              <a:t>El atributo  S-57  VERDAT (vertical datum) solo contiene enumeraciones para  datum verticales de navegación marítima.</a:t>
            </a:r>
          </a:p>
          <a:p>
            <a:pPr marL="447675" indent="-447675" algn="just">
              <a:spcBef>
                <a:spcPct val="20000"/>
              </a:spcBef>
              <a:buFontTx/>
              <a:buBlip>
                <a:blip r:embed="rId3"/>
              </a:buBlip>
            </a:pPr>
            <a:r>
              <a:rPr lang="es-ES_tradnl" altLang="de-DE" sz="1800" dirty="0">
                <a:latin typeface="Arial" charset="0"/>
              </a:rPr>
              <a:t>En la navegación de aguas interiores existen diferentes datum  en uso  (Ohio </a:t>
            </a:r>
            <a:r>
              <a:rPr lang="es-ES_tradnl" altLang="de-DE" sz="1800" dirty="0" err="1">
                <a:latin typeface="Arial" charset="0"/>
              </a:rPr>
              <a:t>River</a:t>
            </a:r>
            <a:r>
              <a:rPr lang="es-ES_tradnl" altLang="de-DE" sz="1800" dirty="0">
                <a:latin typeface="Arial" charset="0"/>
              </a:rPr>
              <a:t> Datum, </a:t>
            </a:r>
            <a:r>
              <a:rPr lang="es-ES_tradnl" altLang="de-DE" sz="1800" dirty="0" err="1">
                <a:latin typeface="Arial" charset="0"/>
              </a:rPr>
              <a:t>Russian</a:t>
            </a:r>
            <a:r>
              <a:rPr lang="es-ES_tradnl" altLang="de-DE" sz="1800" dirty="0">
                <a:latin typeface="Arial" charset="0"/>
              </a:rPr>
              <a:t> Project </a:t>
            </a:r>
            <a:r>
              <a:rPr lang="es-ES_tradnl" altLang="de-DE" sz="1800" dirty="0" err="1">
                <a:latin typeface="Arial" charset="0"/>
              </a:rPr>
              <a:t>Water</a:t>
            </a:r>
            <a:r>
              <a:rPr lang="es-ES_tradnl" altLang="de-DE" sz="1800" dirty="0">
                <a:latin typeface="Arial" charset="0"/>
              </a:rPr>
              <a:t> </a:t>
            </a:r>
            <a:r>
              <a:rPr lang="es-ES_tradnl" altLang="de-DE" sz="1800" dirty="0" err="1">
                <a:latin typeface="Arial" charset="0"/>
              </a:rPr>
              <a:t>Level</a:t>
            </a:r>
            <a:r>
              <a:rPr lang="es-ES_tradnl" altLang="de-DE" sz="1800" dirty="0">
                <a:latin typeface="Arial" charset="0"/>
              </a:rPr>
              <a:t>, Reference Low </a:t>
            </a:r>
            <a:r>
              <a:rPr lang="es-ES_tradnl" altLang="de-DE" sz="1800" dirty="0" err="1">
                <a:latin typeface="Arial" charset="0"/>
              </a:rPr>
              <a:t>water</a:t>
            </a:r>
            <a:r>
              <a:rPr lang="es-ES_tradnl" altLang="de-DE" sz="1800" dirty="0">
                <a:latin typeface="Arial" charset="0"/>
              </a:rPr>
              <a:t> </a:t>
            </a:r>
            <a:r>
              <a:rPr lang="es-ES_tradnl" altLang="de-DE" sz="1800" dirty="0" err="1">
                <a:latin typeface="Arial" charset="0"/>
              </a:rPr>
              <a:t>Level</a:t>
            </a:r>
            <a:r>
              <a:rPr lang="es-ES_tradnl" altLang="de-DE" sz="1800" dirty="0">
                <a:latin typeface="Arial" charset="0"/>
              </a:rPr>
              <a:t> </a:t>
            </a:r>
            <a:r>
              <a:rPr lang="es-ES_tradnl" altLang="de-DE" sz="1800" dirty="0" err="1">
                <a:latin typeface="Arial" charset="0"/>
              </a:rPr>
              <a:t>of</a:t>
            </a:r>
            <a:r>
              <a:rPr lang="es-ES_tradnl" altLang="de-DE" sz="1800" dirty="0">
                <a:latin typeface="Arial" charset="0"/>
              </a:rPr>
              <a:t> </a:t>
            </a:r>
            <a:r>
              <a:rPr lang="es-ES_tradnl" altLang="de-DE" sz="1800" dirty="0" err="1">
                <a:latin typeface="Arial" charset="0"/>
              </a:rPr>
              <a:t>Danube</a:t>
            </a:r>
            <a:r>
              <a:rPr lang="es-ES_tradnl" altLang="de-DE" sz="1800" dirty="0">
                <a:latin typeface="Arial" charset="0"/>
              </a:rPr>
              <a:t> </a:t>
            </a:r>
            <a:r>
              <a:rPr lang="es-ES_tradnl" altLang="de-DE" sz="1800" dirty="0" err="1">
                <a:latin typeface="Arial" charset="0"/>
              </a:rPr>
              <a:t>Commission</a:t>
            </a:r>
            <a:r>
              <a:rPr lang="es-ES_tradnl" altLang="de-DE" sz="1800" dirty="0">
                <a:latin typeface="Arial" charset="0"/>
              </a:rPr>
              <a:t>, etc.)</a:t>
            </a:r>
          </a:p>
          <a:p>
            <a:pPr marL="447675" indent="-447675" algn="just">
              <a:spcBef>
                <a:spcPct val="20000"/>
              </a:spcBef>
              <a:buFontTx/>
              <a:buBlip>
                <a:blip r:embed="rId3"/>
              </a:buBlip>
            </a:pPr>
            <a:r>
              <a:rPr lang="es-ES_tradnl" altLang="de-DE" sz="1800" dirty="0">
                <a:latin typeface="Arial" charset="0"/>
              </a:rPr>
              <a:t>Las </a:t>
            </a:r>
            <a:r>
              <a:rPr lang="es-ES_tradnl" altLang="de-DE" sz="1800" dirty="0" err="1">
                <a:latin typeface="Arial" charset="0"/>
              </a:rPr>
              <a:t>IENCs</a:t>
            </a:r>
            <a:r>
              <a:rPr lang="es-ES_tradnl" altLang="de-DE" sz="1800" dirty="0">
                <a:latin typeface="Arial" charset="0"/>
              </a:rPr>
              <a:t> contienen el atributo copiado “</a:t>
            </a:r>
            <a:r>
              <a:rPr lang="es-ES_tradnl" altLang="de-DE" sz="1800" dirty="0" err="1">
                <a:latin typeface="Arial" charset="0"/>
              </a:rPr>
              <a:t>verdat</a:t>
            </a:r>
            <a:r>
              <a:rPr lang="es-ES_tradnl" altLang="de-DE" sz="1800" dirty="0">
                <a:latin typeface="Arial" charset="0"/>
              </a:rPr>
              <a:t>” con enumeraciones adicionales.</a:t>
            </a:r>
          </a:p>
          <a:p>
            <a:pPr marL="447675" indent="-447675" algn="just">
              <a:spcBef>
                <a:spcPct val="20000"/>
              </a:spcBef>
              <a:buFontTx/>
              <a:buBlip>
                <a:blip r:embed="rId3"/>
              </a:buBlip>
            </a:pPr>
            <a:r>
              <a:rPr lang="es-ES_tradnl" altLang="de-DE" sz="1800" dirty="0">
                <a:latin typeface="Arial" charset="0"/>
              </a:rPr>
              <a:t>Con este atributo copiado, también es necesario  introducir  la característica “</a:t>
            </a:r>
            <a:r>
              <a:rPr lang="es-ES_tradnl" altLang="de-DE" sz="1800" dirty="0" err="1">
                <a:latin typeface="Arial" charset="0"/>
              </a:rPr>
              <a:t>m_sdat</a:t>
            </a:r>
            <a:r>
              <a:rPr lang="es-ES_tradnl" altLang="de-DE" sz="1800" dirty="0">
                <a:latin typeface="Arial" charset="0"/>
              </a:rPr>
              <a:t>”</a:t>
            </a:r>
          </a:p>
          <a:p>
            <a:pPr marL="447675" indent="-447675" algn="just">
              <a:spcBef>
                <a:spcPct val="20000"/>
              </a:spcBef>
              <a:buFontTx/>
              <a:buBlip>
                <a:blip r:embed="rId3"/>
              </a:buBlip>
            </a:pPr>
            <a:r>
              <a:rPr lang="es-ES_tradnl" altLang="de-DE" sz="1800" dirty="0">
                <a:latin typeface="Arial" charset="0"/>
              </a:rPr>
              <a:t>Para  algunas características  que no están cubiertas por el “S-57” fue necesario introducir nuevas características (Ejem. </a:t>
            </a:r>
            <a:r>
              <a:rPr lang="es-ES_tradnl" altLang="de-DE" sz="1800" dirty="0" err="1">
                <a:latin typeface="Arial" charset="0"/>
              </a:rPr>
              <a:t>notice</a:t>
            </a:r>
            <a:r>
              <a:rPr lang="es-ES_tradnl" altLang="de-DE" sz="1800" dirty="0">
                <a:latin typeface="Arial" charset="0"/>
              </a:rPr>
              <a:t> </a:t>
            </a:r>
            <a:r>
              <a:rPr lang="es-ES_tradnl" altLang="de-DE" sz="1800" dirty="0" err="1">
                <a:latin typeface="Arial" charset="0"/>
              </a:rPr>
              <a:t>marks</a:t>
            </a:r>
            <a:r>
              <a:rPr lang="es-ES_tradnl" altLang="de-DE" sz="2000" dirty="0">
                <a:latin typeface="Arial" charset="0"/>
              </a:rPr>
              <a:t>)</a:t>
            </a:r>
          </a:p>
        </p:txBody>
      </p:sp>
      <p:sp>
        <p:nvSpPr>
          <p:cNvPr id="11268" name="AutoShape 4">
            <a:hlinkClick r:id="rId4" action="ppaction://hlinkfile" highlightClick="1"/>
          </p:cNvPr>
          <p:cNvSpPr>
            <a:spLocks noChangeArrowheads="1"/>
          </p:cNvSpPr>
          <p:nvPr/>
        </p:nvSpPr>
        <p:spPr bwMode="auto">
          <a:xfrm>
            <a:off x="1258888" y="5373688"/>
            <a:ext cx="1800225" cy="431800"/>
          </a:xfrm>
          <a:prstGeom prst="actionButtonBlank">
            <a:avLst/>
          </a:prstGeom>
          <a:solidFill>
            <a:srgbClr val="B7AD66"/>
          </a:solidFill>
          <a:ln w="9525">
            <a:noFill/>
            <a:miter lim="800000"/>
            <a:headEnd/>
            <a:tailEnd/>
          </a:ln>
        </p:spPr>
        <p:txBody>
          <a:bodyPr wrap="none" anchor="ctr"/>
          <a:lstStyle/>
          <a:p>
            <a:pPr algn="ctr"/>
            <a:r>
              <a:rPr lang="es-ES_tradnl" altLang="de-DE" sz="1800">
                <a:latin typeface="Arial" charset="0"/>
              </a:rPr>
              <a:t>Características</a:t>
            </a:r>
          </a:p>
        </p:txBody>
      </p:sp>
      <p:sp>
        <p:nvSpPr>
          <p:cNvPr id="11269" name="AutoShape 5">
            <a:hlinkClick r:id="rId5" action="ppaction://hlinkfile" highlightClick="1"/>
          </p:cNvPr>
          <p:cNvSpPr>
            <a:spLocks noChangeArrowheads="1"/>
          </p:cNvSpPr>
          <p:nvPr/>
        </p:nvSpPr>
        <p:spPr bwMode="auto">
          <a:xfrm>
            <a:off x="3924300" y="5373688"/>
            <a:ext cx="1800225" cy="431800"/>
          </a:xfrm>
          <a:prstGeom prst="actionButtonBlank">
            <a:avLst/>
          </a:prstGeom>
          <a:solidFill>
            <a:srgbClr val="B7AD66"/>
          </a:solidFill>
          <a:ln w="9525">
            <a:noFill/>
            <a:miter lim="800000"/>
            <a:headEnd/>
            <a:tailEnd/>
          </a:ln>
        </p:spPr>
        <p:txBody>
          <a:bodyPr wrap="none" anchor="ctr"/>
          <a:lstStyle/>
          <a:p>
            <a:pPr algn="ctr"/>
            <a:r>
              <a:rPr lang="de-AT" altLang="de-DE" sz="1800">
                <a:latin typeface="Arial" charset="0"/>
              </a:rPr>
              <a:t>Atributos</a:t>
            </a:r>
            <a:endParaRPr lang="de-DE" altLang="de-DE" sz="1800">
              <a:latin typeface="Arial" charset="0"/>
            </a:endParaRPr>
          </a:p>
        </p:txBody>
      </p:sp>
      <p:sp>
        <p:nvSpPr>
          <p:cNvPr id="11270" name="AutoShape 6">
            <a:hlinkClick r:id="rId6" action="ppaction://hlinkfile" highlightClick="1"/>
          </p:cNvPr>
          <p:cNvSpPr>
            <a:spLocks noChangeArrowheads="1"/>
          </p:cNvSpPr>
          <p:nvPr/>
        </p:nvSpPr>
        <p:spPr bwMode="auto">
          <a:xfrm>
            <a:off x="6516688" y="5373688"/>
            <a:ext cx="1800225" cy="431800"/>
          </a:xfrm>
          <a:prstGeom prst="actionButtonBlank">
            <a:avLst/>
          </a:prstGeom>
          <a:solidFill>
            <a:srgbClr val="B7AD66"/>
          </a:solidFill>
          <a:ln w="9525">
            <a:noFill/>
            <a:miter lim="800000"/>
            <a:headEnd/>
            <a:tailEnd/>
          </a:ln>
        </p:spPr>
        <p:txBody>
          <a:bodyPr wrap="none" anchor="ctr"/>
          <a:lstStyle/>
          <a:p>
            <a:pPr algn="ctr"/>
            <a:r>
              <a:rPr lang="de-AT" altLang="de-DE" sz="1800">
                <a:latin typeface="Arial" charset="0"/>
              </a:rPr>
              <a:t>Enumeraciones</a:t>
            </a:r>
            <a:endParaRPr lang="de-DE" altLang="de-DE" sz="1800">
              <a:latin typeface="Arial" charset="0"/>
            </a:endParaRPr>
          </a:p>
        </p:txBody>
      </p:sp>
    </p:spTree>
  </p:cSld>
  <p:clrMapOvr>
    <a:masterClrMapping/>
  </p:clrMapOvr>
  <p:transition spd="med">
    <p:cover dir="ld"/>
  </p:transition>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6027</Words>
  <Application>Microsoft Office PowerPoint</Application>
  <PresentationFormat>Apresentação na tela (4:3)</PresentationFormat>
  <Paragraphs>366</Paragraphs>
  <Slides>28</Slides>
  <Notes>28</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28</vt:i4>
      </vt:variant>
    </vt:vector>
  </HeadingPairs>
  <TitlesOfParts>
    <vt:vector size="31" baseType="lpstr">
      <vt:lpstr>Arial</vt:lpstr>
      <vt:lpstr>Times New Roman</vt:lpstr>
      <vt:lpstr>Standarddesign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bmvit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Inland ENCs</dc:title>
  <dc:subject>IENC</dc:subject>
  <dc:creator>Birklhuber</dc:creator>
  <dc:description>Edition and changes to some translations in the Spanish language.
Made by QUADRANT-ENC.
March 21, 2015.</dc:description>
  <cp:lastModifiedBy>Vitor Bravo Pimentel</cp:lastModifiedBy>
  <cp:revision>370</cp:revision>
  <dcterms:created xsi:type="dcterms:W3CDTF">2005-03-31T19:15:26Z</dcterms:created>
  <dcterms:modified xsi:type="dcterms:W3CDTF">2023-11-22T02:19:08Z</dcterms:modified>
</cp:coreProperties>
</file>