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1" autoAdjust="0"/>
    <p:restoredTop sz="60162" autoAdjust="0"/>
  </p:normalViewPr>
  <p:slideViewPr>
    <p:cSldViewPr snapToGrid="0">
      <p:cViewPr>
        <p:scale>
          <a:sx n="45" d="100"/>
          <a:sy n="45" d="100"/>
        </p:scale>
        <p:origin x="39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Rectangle 1"/>
          <p:cNvSpPr/>
          <p:nvPr/>
        </p:nvSpPr>
        <p:spPr>
          <a:xfrm>
            <a:off x="0" y="0"/>
            <a:ext cx="6858000" cy="9144000"/>
          </a:xfrm>
          <a:prstGeom prst="rect">
            <a:avLst/>
          </a:prstGeom>
          <a:solidFill>
            <a:srgbClr val="FFFFFF"/>
          </a:solidFill>
          <a:ln w="0">
            <a:noFill/>
          </a:ln>
        </p:spPr>
      </p:sp>
      <p:sp>
        <p:nvSpPr>
          <p:cNvPr id="78" name="PlaceHolder 2"/>
          <p:cNvSpPr>
            <a:spLocks noGrp="1"/>
          </p:cNvSpPr>
          <p:nvPr>
            <p:ph type="hdr"/>
          </p:nvPr>
        </p:nvSpPr>
        <p:spPr>
          <a:xfrm>
            <a:off x="-360" y="0"/>
            <a:ext cx="2971800" cy="457200"/>
          </a:xfrm>
          <a:prstGeom prst="rect">
            <a:avLst/>
          </a:prstGeom>
        </p:spPr>
        <p:txBody>
          <a:bodyPr lIns="90000" tIns="46800" rIns="90000" bIns="46800">
            <a:noAutofit/>
          </a:bodyPr>
          <a:lstStyle/>
          <a:p>
            <a:endParaRPr lang="en-US" sz="2400" b="0" strike="noStrike" spc="-1">
              <a:latin typeface="Times New Roman"/>
            </a:endParaRPr>
          </a:p>
        </p:txBody>
      </p:sp>
      <p:sp>
        <p:nvSpPr>
          <p:cNvPr id="79" name="PlaceHolder 3"/>
          <p:cNvSpPr>
            <a:spLocks noGrp="1"/>
          </p:cNvSpPr>
          <p:nvPr>
            <p:ph type="dt"/>
          </p:nvPr>
        </p:nvSpPr>
        <p:spPr>
          <a:xfrm>
            <a:off x="3885840" y="0"/>
            <a:ext cx="2971800" cy="457200"/>
          </a:xfrm>
          <a:prstGeom prst="rect">
            <a:avLst/>
          </a:prstGeom>
        </p:spPr>
        <p:txBody>
          <a:bodyPr lIns="90000" tIns="46800" rIns="90000" bIns="46800">
            <a:noAutofit/>
          </a:bodyPr>
          <a:lstStyle/>
          <a:p>
            <a:endParaRPr lang="en-US" sz="2400" b="0" strike="noStrike" spc="-1">
              <a:latin typeface="Times New Roman"/>
            </a:endParaRPr>
          </a:p>
        </p:txBody>
      </p:sp>
      <p:sp>
        <p:nvSpPr>
          <p:cNvPr id="80" name="PlaceHolder 4"/>
          <p:cNvSpPr>
            <a:spLocks noGrp="1" noRot="1" noChangeAspect="1"/>
          </p:cNvSpPr>
          <p:nvPr>
            <p:ph type="sldImg"/>
          </p:nvPr>
        </p:nvSpPr>
        <p:spPr>
          <a:xfrm>
            <a:off x="1143000" y="685440"/>
            <a:ext cx="4572000" cy="3429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Times New Roman"/>
              </a:rPr>
              <a:t>Click to move the slide</a:t>
            </a:r>
          </a:p>
        </p:txBody>
      </p:sp>
      <p:sp>
        <p:nvSpPr>
          <p:cNvPr id="81" name="PlaceHolder 5"/>
          <p:cNvSpPr>
            <a:spLocks noGrp="1"/>
          </p:cNvSpPr>
          <p:nvPr>
            <p:ph type="body"/>
          </p:nvPr>
        </p:nvSpPr>
        <p:spPr>
          <a:xfrm>
            <a:off x="914400" y="4343400"/>
            <a:ext cx="5029200" cy="4114800"/>
          </a:xfrm>
          <a:prstGeom prst="rect">
            <a:avLst/>
          </a:prstGeom>
        </p:spPr>
        <p:txBody>
          <a:bodyPr lIns="90000" tIns="46800" rIns="90000" bIns="46800">
            <a:noAutofit/>
          </a:bodyPr>
          <a:lstStyle/>
          <a:p>
            <a:r>
              <a:rPr lang="en-US" sz="1200" b="0" strike="noStrike" spc="-1">
                <a:solidFill>
                  <a:srgbClr val="000000"/>
                </a:solidFill>
                <a:latin typeface="Times New Roman"/>
              </a:rPr>
              <a:t>Click to edit the notes format</a:t>
            </a:r>
          </a:p>
        </p:txBody>
      </p:sp>
      <p:sp>
        <p:nvSpPr>
          <p:cNvPr id="82" name="PlaceHolder 6"/>
          <p:cNvSpPr>
            <a:spLocks noGrp="1"/>
          </p:cNvSpPr>
          <p:nvPr>
            <p:ph type="ftr"/>
          </p:nvPr>
        </p:nvSpPr>
        <p:spPr>
          <a:xfrm>
            <a:off x="-360" y="8686800"/>
            <a:ext cx="2971800" cy="457200"/>
          </a:xfrm>
          <a:prstGeom prst="rect">
            <a:avLst/>
          </a:prstGeom>
        </p:spPr>
        <p:txBody>
          <a:bodyPr lIns="90000" tIns="46800" rIns="90000" bIns="46800" anchor="b">
            <a:noAutofit/>
          </a:bodyPr>
          <a:lstStyle/>
          <a:p>
            <a:endParaRPr lang="en-US" sz="2400" b="0" strike="noStrike" spc="-1">
              <a:latin typeface="Times New Roman"/>
            </a:endParaRPr>
          </a:p>
        </p:txBody>
      </p:sp>
      <p:sp>
        <p:nvSpPr>
          <p:cNvPr id="83" name="PlaceHolder 7"/>
          <p:cNvSpPr>
            <a:spLocks noGrp="1"/>
          </p:cNvSpPr>
          <p:nvPr>
            <p:ph type="sldNum"/>
          </p:nvPr>
        </p:nvSpPr>
        <p:spPr>
          <a:xfrm>
            <a:off x="3885840" y="8686800"/>
            <a:ext cx="2971800" cy="457200"/>
          </a:xfrm>
          <a:prstGeom prst="rect">
            <a:avLst/>
          </a:prstGeom>
        </p:spPr>
        <p:txBody>
          <a:bodyPr lIns="90000" tIns="46800" rIns="90000" bIns="46800" anchor="b">
            <a:noAutofit/>
          </a:bodyPr>
          <a:lstStyle/>
          <a:p>
            <a:pPr marL="216000" indent="-216000" algn="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6BDD262-43A1-41C2-A766-C05D33111DFD}" type="slidenum">
              <a:rPr lang="de-AT" sz="1200" b="0" strike="noStrike" spc="-1">
                <a:latin typeface="Times New Roman"/>
              </a:rPr>
              <a:t>‹Nr.›</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ienc.openecdis.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464E263-F71B-46B9-8E4A-611DBEECFFD2}" type="slidenum">
              <a:rPr lang="de-AT" sz="1200" b="0" strike="noStrike" spc="-1">
                <a:solidFill>
                  <a:srgbClr val="000000"/>
                </a:solidFill>
                <a:latin typeface="Times New Roman"/>
              </a:rPr>
              <a:t>1</a:t>
            </a:fld>
            <a:endParaRPr lang="en-US" sz="1200" b="0" strike="noStrike" spc="-1">
              <a:solidFill>
                <a:srgbClr val="000000"/>
              </a:solidFill>
              <a:latin typeface="Times New Roman"/>
            </a:endParaRPr>
          </a:p>
        </p:txBody>
      </p:sp>
      <p:sp>
        <p:nvSpPr>
          <p:cNvPr id="169" name="PlaceHolder 2"/>
          <p:cNvSpPr>
            <a:spLocks noGrp="1" noRot="1" noChangeAspect="1"/>
          </p:cNvSpPr>
          <p:nvPr>
            <p:ph type="sldImg"/>
          </p:nvPr>
        </p:nvSpPr>
        <p:spPr>
          <a:xfrm>
            <a:off x="1143000" y="685800"/>
            <a:ext cx="4572000" cy="3429000"/>
          </a:xfrm>
          <a:prstGeom prst="rect">
            <a:avLst/>
          </a:prstGeom>
        </p:spPr>
      </p:sp>
      <p:sp>
        <p:nvSpPr>
          <p:cNvPr id="170"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err="1">
                <a:solidFill>
                  <a:srgbClr val="000000"/>
                </a:solidFill>
                <a:latin typeface="Arial"/>
              </a:rPr>
              <a:t>Diese</a:t>
            </a:r>
            <a:r>
              <a:rPr lang="en-US" sz="1200" b="0" strike="noStrike" spc="-1" dirty="0">
                <a:solidFill>
                  <a:srgbClr val="000000"/>
                </a:solidFill>
                <a:latin typeface="Arial"/>
              </a:rPr>
              <a:t> </a:t>
            </a:r>
            <a:r>
              <a:rPr lang="en-US" sz="1200" b="0" strike="noStrike" spc="-1" dirty="0" err="1">
                <a:solidFill>
                  <a:srgbClr val="000000"/>
                </a:solidFill>
                <a:latin typeface="Arial"/>
              </a:rPr>
              <a:t>Präsentation</a:t>
            </a:r>
            <a:r>
              <a:rPr lang="en-US" sz="1200" b="0" strike="noStrike" spc="-1" dirty="0">
                <a:solidFill>
                  <a:srgbClr val="000000"/>
                </a:solidFill>
                <a:latin typeface="Arial"/>
              </a:rPr>
              <a:t> </a:t>
            </a:r>
            <a:r>
              <a:rPr lang="en-US" sz="1200" b="0" strike="noStrike" spc="-1" dirty="0" err="1">
                <a:solidFill>
                  <a:srgbClr val="000000"/>
                </a:solidFill>
                <a:latin typeface="Arial"/>
              </a:rPr>
              <a:t>wurde</a:t>
            </a:r>
            <a:r>
              <a:rPr lang="en-US" sz="1200" b="0" strike="noStrike" spc="-1" dirty="0">
                <a:solidFill>
                  <a:srgbClr val="000000"/>
                </a:solidFill>
                <a:latin typeface="Arial"/>
              </a:rPr>
              <a:t> von der Inland ENC </a:t>
            </a:r>
            <a:r>
              <a:rPr lang="en-US" sz="1200" b="0" strike="noStrike" spc="-1" dirty="0" err="1" smtClean="0">
                <a:solidFill>
                  <a:srgbClr val="000000"/>
                </a:solidFill>
                <a:latin typeface="Arial"/>
              </a:rPr>
              <a:t>Harmonisierungsgruppe</a:t>
            </a:r>
            <a:r>
              <a:rPr lang="en-US" sz="1200" b="0" strike="noStrike" spc="-1" dirty="0" smtClean="0">
                <a:solidFill>
                  <a:srgbClr val="000000"/>
                </a:solidFill>
                <a:latin typeface="Arial"/>
              </a:rPr>
              <a:t> </a:t>
            </a:r>
            <a:r>
              <a:rPr lang="en-US" sz="1200" b="0" strike="noStrike" spc="-1" dirty="0" err="1">
                <a:solidFill>
                  <a:srgbClr val="000000"/>
                </a:solidFill>
                <a:latin typeface="Arial"/>
              </a:rPr>
              <a:t>erstellt</a:t>
            </a:r>
            <a:r>
              <a:rPr lang="en-US" sz="1200" b="0" strike="noStrike" spc="-1" dirty="0">
                <a:solidFill>
                  <a:srgbClr val="000000"/>
                </a:solidFill>
                <a:latin typeface="Arial"/>
              </a:rPr>
              <a:t>, um das </a:t>
            </a:r>
            <a:r>
              <a:rPr lang="en-US" sz="1200" b="0" strike="noStrike" spc="-1" dirty="0" err="1">
                <a:solidFill>
                  <a:srgbClr val="000000"/>
                </a:solidFill>
                <a:latin typeface="Arial"/>
              </a:rPr>
              <a:t>Konzept</a:t>
            </a:r>
            <a:r>
              <a:rPr lang="en-US" sz="1200" b="0" strike="noStrike" spc="-1" dirty="0">
                <a:solidFill>
                  <a:srgbClr val="000000"/>
                </a:solidFill>
                <a:latin typeface="Arial"/>
              </a:rPr>
              <a:t> der Inland ENCs und den Status der </a:t>
            </a:r>
            <a:r>
              <a:rPr lang="en-US" sz="1200" b="0" strike="noStrike" spc="-1" dirty="0" err="1">
                <a:solidFill>
                  <a:srgbClr val="000000"/>
                </a:solidFill>
                <a:latin typeface="Arial"/>
              </a:rPr>
              <a:t>Harmonisierungsgruppe</a:t>
            </a:r>
            <a:r>
              <a:rPr lang="en-US" sz="1200" b="0" strike="noStrike" spc="-1" dirty="0">
                <a:solidFill>
                  <a:srgbClr val="000000"/>
                </a:solidFill>
                <a:latin typeface="Arial"/>
              </a:rPr>
              <a:t> </a:t>
            </a:r>
            <a:r>
              <a:rPr lang="en-US" sz="1200" b="0" strike="noStrike" spc="-1" dirty="0" err="1">
                <a:solidFill>
                  <a:srgbClr val="000000"/>
                </a:solidFill>
                <a:latin typeface="Arial"/>
              </a:rPr>
              <a:t>zu</a:t>
            </a:r>
            <a:r>
              <a:rPr lang="en-US" sz="1200" b="0" strike="noStrike" spc="-1" dirty="0">
                <a:solidFill>
                  <a:srgbClr val="000000"/>
                </a:solidFill>
                <a:latin typeface="Arial"/>
              </a:rPr>
              <a:t> </a:t>
            </a:r>
            <a:r>
              <a:rPr lang="en-US" sz="1200" b="0" strike="noStrike" spc="-1" dirty="0" err="1">
                <a:solidFill>
                  <a:srgbClr val="000000"/>
                </a:solidFill>
                <a:latin typeface="Arial"/>
              </a:rPr>
              <a:t>erläutern</a:t>
            </a:r>
            <a:r>
              <a:rPr lang="en-US" sz="1200" b="0" strike="noStrike" spc="-1" dirty="0">
                <a:solidFill>
                  <a:srgbClr val="000000"/>
                </a:solidFill>
                <a:latin typeface="Arial"/>
              </a:rPr>
              <a:t>.</a:t>
            </a:r>
            <a:endParaRPr lang="en-US" sz="1200" b="0" strike="noStrike" spc="-1" dirty="0">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8B95B92-A846-46F0-8D3D-12CE482D046F}" type="slidenum">
              <a:rPr lang="de-AT" sz="1200" b="0" strike="noStrike" spc="-1">
                <a:solidFill>
                  <a:srgbClr val="000000"/>
                </a:solidFill>
                <a:latin typeface="Times New Roman"/>
              </a:rPr>
              <a:t>10</a:t>
            </a:fld>
            <a:endParaRPr lang="en-US" sz="1200" b="0" strike="noStrike" spc="-1">
              <a:solidFill>
                <a:srgbClr val="000000"/>
              </a:solidFill>
              <a:latin typeface="Times New Roman"/>
            </a:endParaRPr>
          </a:p>
        </p:txBody>
      </p:sp>
      <p:sp>
        <p:nvSpPr>
          <p:cNvPr id="196" name="PlaceHolder 2"/>
          <p:cNvSpPr>
            <a:spLocks noGrp="1" noRot="1" noChangeAspect="1"/>
          </p:cNvSpPr>
          <p:nvPr>
            <p:ph type="sldImg"/>
          </p:nvPr>
        </p:nvSpPr>
        <p:spPr>
          <a:xfrm>
            <a:off x="1143000" y="685800"/>
            <a:ext cx="4572000" cy="3429000"/>
          </a:xfrm>
          <a:prstGeom prst="rect">
            <a:avLst/>
          </a:prstGeom>
        </p:spPr>
      </p:sp>
      <p:sp>
        <p:nvSpPr>
          <p:cNvPr id="197"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Das </a:t>
            </a:r>
            <a:r>
              <a:rPr lang="en-GB" sz="1000" b="0" strike="noStrike" spc="-1" dirty="0" err="1">
                <a:solidFill>
                  <a:srgbClr val="000000"/>
                </a:solidFill>
                <a:latin typeface="Arial"/>
                <a:ea typeface="Times New Roman"/>
              </a:rPr>
              <a:t>wichtigste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Werkzeug</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des </a:t>
            </a:r>
            <a:r>
              <a:rPr lang="en-GB" sz="1000" b="0" strike="noStrike" spc="-1" dirty="0" err="1">
                <a:solidFill>
                  <a:srgbClr val="000000"/>
                </a:solidFill>
                <a:latin typeface="Arial"/>
                <a:ea typeface="Times New Roman"/>
              </a:rPr>
              <a:t>Harmonisierungsprozesses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die </a:t>
            </a:r>
            <a:r>
              <a:rPr lang="en-GB" sz="1000" b="0" strike="noStrike" spc="-1" dirty="0" err="1" smtClean="0">
                <a:solidFill>
                  <a:srgbClr val="000000"/>
                </a:solidFill>
                <a:latin typeface="Arial"/>
                <a:ea typeface="Times New Roman"/>
              </a:rPr>
              <a:t>Kodierungsanleitung</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für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ENCs. </a:t>
            </a:r>
            <a:r>
              <a:rPr lang="en-GB" sz="1000" b="0" strike="noStrike" spc="-1" dirty="0" err="1" smtClean="0">
                <a:solidFill>
                  <a:srgbClr val="000000"/>
                </a:solidFill>
                <a:latin typeface="Arial"/>
                <a:ea typeface="Times New Roman"/>
              </a:rPr>
              <a:t>Sie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gewährleistet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gemeinsames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Verständnis</a:t>
            </a:r>
            <a:r>
              <a:rPr lang="en-GB" sz="1000" b="0" strike="noStrike" spc="-1" dirty="0">
                <a:solidFill>
                  <a:srgbClr val="000000"/>
                </a:solidFill>
                <a:latin typeface="Arial"/>
                <a:ea typeface="Times New Roman"/>
              </a:rPr>
              <a:t> und die </a:t>
            </a:r>
            <a:r>
              <a:rPr lang="en-GB" sz="1000" b="0" strike="noStrike" spc="-1" dirty="0" err="1">
                <a:solidFill>
                  <a:srgbClr val="000000"/>
                </a:solidFill>
                <a:latin typeface="Arial"/>
                <a:ea typeface="Times New Roman"/>
              </a:rPr>
              <a:t>gleiche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Kodierung</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verschiedenen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Gebieten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Diese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Kodierungsanleitung</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ersetzt</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Abschnitt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Verwendung</a:t>
            </a:r>
            <a:r>
              <a:rPr lang="en-GB" sz="1000" b="0" strike="noStrike" spc="-1" dirty="0">
                <a:solidFill>
                  <a:srgbClr val="000000"/>
                </a:solidFill>
                <a:latin typeface="Arial"/>
                <a:ea typeface="Times New Roman"/>
              </a:rPr>
              <a:t> des </a:t>
            </a:r>
            <a:r>
              <a:rPr lang="en-GB" sz="1000" b="0" strike="noStrike" spc="-1" dirty="0" err="1">
                <a:solidFill>
                  <a:srgbClr val="000000"/>
                </a:solidFill>
                <a:latin typeface="Arial"/>
                <a:ea typeface="Times New Roman"/>
              </a:rPr>
              <a:t>Objektkatalogs</a:t>
            </a:r>
            <a:r>
              <a:rPr lang="en-GB" sz="1000" b="0" strike="noStrike" spc="-1" dirty="0">
                <a:solidFill>
                  <a:srgbClr val="000000"/>
                </a:solidFill>
                <a:latin typeface="Arial"/>
                <a:ea typeface="Times New Roman"/>
              </a:rPr>
              <a:t>“ des S-57-Standards.</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Hier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A784356-F5FD-4167-968E-B5F8DE9F9FF2}" type="slidenum">
              <a:rPr lang="de-AT" sz="1200" b="0" strike="noStrike" spc="-1">
                <a:solidFill>
                  <a:srgbClr val="000000"/>
                </a:solidFill>
                <a:latin typeface="Times New Roman"/>
              </a:rPr>
              <a:t>11</a:t>
            </a:fld>
            <a:endParaRPr lang="en-US" sz="1200" b="0" strike="noStrike" spc="-1">
              <a:solidFill>
                <a:srgbClr val="000000"/>
              </a:solidFill>
              <a:latin typeface="Times New Roman"/>
            </a:endParaRPr>
          </a:p>
        </p:txBody>
      </p:sp>
      <p:sp>
        <p:nvSpPr>
          <p:cNvPr id="199" name="PlaceHolder 2"/>
          <p:cNvSpPr>
            <a:spLocks noGrp="1" noRot="1" noChangeAspect="1"/>
          </p:cNvSpPr>
          <p:nvPr>
            <p:ph type="sldImg"/>
          </p:nvPr>
        </p:nvSpPr>
        <p:spPr>
          <a:xfrm>
            <a:off x="1143000" y="685800"/>
            <a:ext cx="4572000" cy="3429000"/>
          </a:xfrm>
          <a:prstGeom prst="rect">
            <a:avLst/>
          </a:prstGeom>
        </p:spPr>
      </p:sp>
      <p:sp>
        <p:nvSpPr>
          <p:cNvPr id="200" name="PlaceHolder 3"/>
          <p:cNvSpPr>
            <a:spLocks noGrp="1"/>
          </p:cNvSpPr>
          <p:nvPr>
            <p:ph type="body"/>
          </p:nvPr>
        </p:nvSpPr>
        <p:spPr>
          <a:xfrm>
            <a:off x="914400" y="4343400"/>
            <a:ext cx="5029200" cy="4114800"/>
          </a:xfrm>
          <a:prstGeom prst="rect">
            <a:avLst/>
          </a:prstGeom>
        </p:spPr>
        <p:txBody>
          <a:bodyPr>
            <a:noAutofit/>
          </a:bodyPr>
          <a:lstStyle/>
          <a:p>
            <a:pPr algn="l" rtl="0">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err="1">
                <a:solidFill>
                  <a:srgbClr val="000000"/>
                </a:solidFill>
                <a:latin typeface="Times New Roman"/>
              </a:rPr>
              <a:t>Wie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Sie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sehen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enthält</a:t>
            </a:r>
            <a:r>
              <a:rPr lang="en-US" sz="1200" b="0" strike="noStrike" spc="-1" dirty="0">
                <a:solidFill>
                  <a:srgbClr val="000000"/>
                </a:solidFill>
                <a:latin typeface="Times New Roman"/>
              </a:rPr>
              <a:t> </a:t>
            </a:r>
            <a:r>
              <a:rPr lang="en-US" sz="1200" b="0" strike="noStrike" spc="-1" dirty="0" smtClean="0">
                <a:solidFill>
                  <a:srgbClr val="000000"/>
                </a:solidFill>
                <a:latin typeface="Times New Roman"/>
              </a:rPr>
              <a:t>die </a:t>
            </a:r>
            <a:r>
              <a:rPr lang="en-US" sz="1200" b="0" strike="noStrike" spc="-1" dirty="0" err="1" smtClean="0">
                <a:solidFill>
                  <a:srgbClr val="000000"/>
                </a:solidFill>
                <a:latin typeface="Times New Roman"/>
              </a:rPr>
              <a:t>Kodierungsanleitung</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Regeln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für</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Codierung</a:t>
            </a:r>
            <a:r>
              <a:rPr lang="en-US" sz="1200" b="0" strike="noStrike" spc="-1" dirty="0">
                <a:solidFill>
                  <a:srgbClr val="000000"/>
                </a:solidFill>
                <a:latin typeface="Times New Roman"/>
              </a:rPr>
              <a:t> realer </a:t>
            </a:r>
            <a:r>
              <a:rPr lang="en-US" sz="1200" b="0" strike="noStrike" spc="-1" dirty="0" err="1">
                <a:solidFill>
                  <a:srgbClr val="000000"/>
                </a:solidFill>
                <a:latin typeface="Times New Roman"/>
              </a:rPr>
              <a:t>Objekte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wie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zum</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Beispiel</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Brücken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mit</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Brückenbögen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Es</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liefert</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eine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Beschreibung</a:t>
            </a:r>
            <a:r>
              <a:rPr lang="en-US" sz="1200" b="0" strike="noStrike" spc="-1" dirty="0">
                <a:solidFill>
                  <a:srgbClr val="000000"/>
                </a:solidFill>
                <a:latin typeface="Times New Roman"/>
              </a:rPr>
              <a:t> und </a:t>
            </a:r>
            <a:r>
              <a:rPr lang="en-US" sz="1200" b="0" strike="noStrike" spc="-1" dirty="0" err="1">
                <a:solidFill>
                  <a:srgbClr val="000000"/>
                </a:solidFill>
                <a:latin typeface="Times New Roman"/>
              </a:rPr>
              <a:t>ein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Bild</a:t>
            </a:r>
            <a:r>
              <a:rPr lang="en-US" sz="1200" b="0" strike="noStrike" spc="-1" dirty="0">
                <a:solidFill>
                  <a:srgbClr val="000000"/>
                </a:solidFill>
                <a:latin typeface="Times New Roman"/>
              </a:rPr>
              <a:t> des </a:t>
            </a:r>
            <a:r>
              <a:rPr lang="en-US" sz="1200" b="0" strike="noStrike" spc="-1" dirty="0" err="1">
                <a:solidFill>
                  <a:srgbClr val="000000"/>
                </a:solidFill>
                <a:latin typeface="Times New Roman"/>
              </a:rPr>
              <a:t>realen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Objekts</a:t>
            </a:r>
            <a:r>
              <a:rPr lang="en-US" sz="1200" b="0" strike="noStrike" spc="-1" dirty="0">
                <a:solidFill>
                  <a:srgbClr val="000000"/>
                </a:solidFill>
                <a:latin typeface="Times New Roman"/>
              </a:rPr>
              <a:t>, um </a:t>
            </a:r>
            <a:r>
              <a:rPr lang="en-US" sz="1200" b="0" strike="noStrike" spc="-1" dirty="0" err="1">
                <a:solidFill>
                  <a:srgbClr val="000000"/>
                </a:solidFill>
                <a:latin typeface="Times New Roman"/>
              </a:rPr>
              <a:t>Fehlinterpretationen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zu</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vermeiden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Es</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enthält</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ein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Bild</a:t>
            </a:r>
            <a:r>
              <a:rPr lang="en-US" sz="1200" b="0" strike="noStrike" spc="-1" dirty="0">
                <a:solidFill>
                  <a:srgbClr val="000000"/>
                </a:solidFill>
                <a:latin typeface="Times New Roman"/>
              </a:rPr>
              <a:t> der </a:t>
            </a:r>
            <a:r>
              <a:rPr lang="en-US" sz="1200" b="0" strike="noStrike" spc="-1" dirty="0" err="1">
                <a:solidFill>
                  <a:srgbClr val="000000"/>
                </a:solidFill>
                <a:latin typeface="Times New Roman"/>
              </a:rPr>
              <a:t>korrekten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Anzeige</a:t>
            </a:r>
            <a:r>
              <a:rPr lang="en-US" sz="1200" b="0" strike="noStrike" spc="-1" dirty="0">
                <a:solidFill>
                  <a:srgbClr val="000000"/>
                </a:solidFill>
                <a:latin typeface="Times New Roman"/>
              </a:rPr>
              <a:t> in </a:t>
            </a:r>
            <a:r>
              <a:rPr lang="en-US" sz="1200" b="0" strike="noStrike" spc="-1" dirty="0" err="1" smtClean="0">
                <a:solidFill>
                  <a:srgbClr val="000000"/>
                </a:solidFill>
                <a:latin typeface="Times New Roman"/>
              </a:rPr>
              <a:t>einer</a:t>
            </a:r>
            <a:r>
              <a:rPr lang="en-US" sz="1200" b="0" strike="noStrike" spc="-1" dirty="0" smtClean="0">
                <a:solidFill>
                  <a:srgbClr val="000000"/>
                </a:solidFill>
                <a:latin typeface="Times New Roman"/>
              </a:rPr>
              <a:t> </a:t>
            </a:r>
            <a:r>
              <a:rPr lang="en-US" sz="1200" b="0" strike="noStrike" spc="-1" dirty="0">
                <a:solidFill>
                  <a:srgbClr val="000000"/>
                </a:solidFill>
                <a:latin typeface="Times New Roman"/>
              </a:rPr>
              <a:t>Inland ENC und </a:t>
            </a:r>
            <a:r>
              <a:rPr lang="en-US" sz="1200" b="0" strike="noStrike" spc="-1" dirty="0" err="1">
                <a:solidFill>
                  <a:srgbClr val="000000"/>
                </a:solidFill>
                <a:latin typeface="Times New Roman"/>
              </a:rPr>
              <a:t>detaillierte</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Codierungsanweisungen</a:t>
            </a:r>
            <a:r>
              <a:rPr lang="en-US" sz="1200" b="0" strike="noStrike" spc="-1" dirty="0" smtClean="0">
                <a:solidFill>
                  <a:srgbClr val="000000"/>
                </a:solidFill>
                <a:latin typeface="Times New Roman"/>
              </a:rPr>
              <a:t>. </a:t>
            </a:r>
            <a:r>
              <a:rPr lang="en-US" sz="1200" b="0" strike="noStrike" spc="-1" dirty="0">
                <a:solidFill>
                  <a:srgbClr val="000000"/>
                </a:solidFill>
                <a:latin typeface="Times New Roman"/>
              </a:rPr>
              <a:t>Die </a:t>
            </a:r>
            <a:r>
              <a:rPr lang="en-US" sz="1200" b="0" strike="noStrike" spc="-1" dirty="0" err="1">
                <a:solidFill>
                  <a:srgbClr val="000000"/>
                </a:solidFill>
                <a:latin typeface="Times New Roman"/>
              </a:rPr>
              <a:t>dritte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Spalte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listet</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Objekte</a:t>
            </a:r>
            <a:r>
              <a:rPr lang="en-US" sz="1200" b="0" strike="noStrike" spc="-1" dirty="0">
                <a:solidFill>
                  <a:srgbClr val="000000"/>
                </a:solidFill>
                <a:latin typeface="Times New Roman"/>
              </a:rPr>
              <a:t>, Attribute und </a:t>
            </a:r>
            <a:r>
              <a:rPr lang="en-US" sz="1200" b="0" strike="noStrike" spc="-1" dirty="0" err="1">
                <a:solidFill>
                  <a:srgbClr val="000000"/>
                </a:solidFill>
                <a:latin typeface="Times New Roman"/>
              </a:rPr>
              <a:t>Attributwerte</a:t>
            </a:r>
            <a:r>
              <a:rPr lang="en-US" sz="1200" b="0" strike="noStrike" spc="-1" dirty="0">
                <a:solidFill>
                  <a:srgbClr val="000000"/>
                </a:solidFill>
                <a:latin typeface="Times New Roman"/>
              </a:rPr>
              <a:t> auf, die </a:t>
            </a:r>
            <a:r>
              <a:rPr lang="en-US" sz="1200" b="0" strike="noStrike" spc="-1" dirty="0" err="1">
                <a:solidFill>
                  <a:srgbClr val="000000"/>
                </a:solidFill>
                <a:latin typeface="Times New Roman"/>
              </a:rPr>
              <a:t>zur</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Kodierung</a:t>
            </a:r>
            <a:r>
              <a:rPr lang="en-US" sz="1200" b="0" strike="noStrike" spc="-1" dirty="0">
                <a:solidFill>
                  <a:srgbClr val="000000"/>
                </a:solidFill>
                <a:latin typeface="Times New Roman"/>
              </a:rPr>
              <a:t> dieses </a:t>
            </a:r>
            <a:r>
              <a:rPr lang="en-US" sz="1200" b="0" strike="noStrike" spc="-1" dirty="0" err="1">
                <a:solidFill>
                  <a:srgbClr val="000000"/>
                </a:solidFill>
                <a:latin typeface="Times New Roman"/>
              </a:rPr>
              <a:t>Objekts</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verwendet</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werden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müssen</a:t>
            </a:r>
            <a:r>
              <a:rPr lang="en-US" sz="1200" b="0" strike="noStrike" spc="-1" dirty="0">
                <a:solidFill>
                  <a:srgbClr val="000000"/>
                </a:solidFill>
                <a:latin typeface="Times New Roman"/>
              </a:rPr>
              <a:t>.</a:t>
            </a:r>
          </a:p>
          <a:p>
            <a:pPr algn="l" rtl="0">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err="1">
                <a:solidFill>
                  <a:srgbClr val="000000"/>
                </a:solidFill>
                <a:latin typeface="Times New Roman"/>
              </a:rPr>
              <a:t>Als</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Grundlage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diente</a:t>
            </a:r>
            <a:r>
              <a:rPr lang="en-US" sz="1200" b="0" strike="noStrike" spc="-1" dirty="0">
                <a:solidFill>
                  <a:srgbClr val="000000"/>
                </a:solidFill>
                <a:latin typeface="Times New Roman"/>
              </a:rPr>
              <a:t> </a:t>
            </a:r>
            <a:r>
              <a:rPr lang="en-US" sz="1200" b="0" strike="noStrike" spc="-1" dirty="0" smtClean="0">
                <a:solidFill>
                  <a:srgbClr val="000000"/>
                </a:solidFill>
                <a:latin typeface="Times New Roman"/>
              </a:rPr>
              <a:t>die </a:t>
            </a:r>
            <a:r>
              <a:rPr lang="en-US" sz="1200" b="0" strike="noStrike" spc="-1" dirty="0" err="1">
                <a:solidFill>
                  <a:srgbClr val="000000"/>
                </a:solidFill>
                <a:latin typeface="Times New Roman"/>
              </a:rPr>
              <a:t>bereits</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bestehende</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Kodierungsanleitung</a:t>
            </a:r>
            <a:r>
              <a:rPr lang="en-US" sz="1200" b="0" strike="noStrike" spc="-1" dirty="0" smtClean="0">
                <a:solidFill>
                  <a:srgbClr val="000000"/>
                </a:solidFill>
                <a:latin typeface="Times New Roman"/>
              </a:rPr>
              <a:t> </a:t>
            </a:r>
            <a:r>
              <a:rPr lang="en-US" sz="1200" b="0" strike="noStrike" spc="-1" dirty="0">
                <a:solidFill>
                  <a:srgbClr val="000000"/>
                </a:solidFill>
                <a:latin typeface="Times New Roman"/>
              </a:rPr>
              <a:t>der USACE und die </a:t>
            </a:r>
            <a:r>
              <a:rPr lang="en-US" sz="1200" b="0" strike="noStrike" spc="-1" dirty="0" err="1">
                <a:solidFill>
                  <a:srgbClr val="000000"/>
                </a:solidFill>
                <a:latin typeface="Times New Roman"/>
              </a:rPr>
              <a:t>europäischen</a:t>
            </a:r>
            <a:r>
              <a:rPr lang="en-US" sz="1200" b="0" strike="noStrike" spc="-1" dirty="0">
                <a:solidFill>
                  <a:srgbClr val="000000"/>
                </a:solidFill>
                <a:latin typeface="Times New Roman"/>
              </a:rPr>
              <a:t> Partner </a:t>
            </a:r>
            <a:r>
              <a:rPr lang="en-US" sz="1200" b="0" strike="noStrike" spc="-1" dirty="0" err="1">
                <a:solidFill>
                  <a:srgbClr val="000000"/>
                </a:solidFill>
                <a:latin typeface="Times New Roman"/>
              </a:rPr>
              <a:t>nutzten</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Vorlage</a:t>
            </a:r>
            <a:r>
              <a:rPr lang="en-US" sz="1200" b="0" strike="noStrike" spc="-1" dirty="0">
                <a:solidFill>
                  <a:srgbClr val="000000"/>
                </a:solidFill>
                <a:latin typeface="Times New Roman"/>
              </a:rPr>
              <a:t>, um </a:t>
            </a:r>
            <a:r>
              <a:rPr lang="en-US" sz="1200" b="0" strike="noStrike" spc="-1" dirty="0" err="1">
                <a:solidFill>
                  <a:srgbClr val="000000"/>
                </a:solidFill>
                <a:latin typeface="Times New Roman"/>
              </a:rPr>
              <a:t>ihre</a:t>
            </a:r>
            <a:r>
              <a:rPr lang="en-US" sz="1200" b="0" strike="noStrike" spc="-1" dirty="0">
                <a:solidFill>
                  <a:srgbClr val="000000"/>
                </a:solidFill>
                <a:latin typeface="Times New Roman"/>
              </a:rPr>
              <a:t> Art der </a:t>
            </a:r>
            <a:r>
              <a:rPr lang="en-US" sz="1200" b="0" strike="noStrike" spc="-1" dirty="0" err="1">
                <a:solidFill>
                  <a:srgbClr val="000000"/>
                </a:solidFill>
                <a:latin typeface="Times New Roman"/>
              </a:rPr>
              <a:t>Kodierung</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zu</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erläutern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Anschließend</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haben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wir</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unterschiedlichen</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Herangehensweisen</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besprochen</a:t>
            </a:r>
            <a:r>
              <a:rPr lang="en-US" sz="1200" b="0" strike="noStrike" spc="-1" dirty="0">
                <a:solidFill>
                  <a:srgbClr val="000000"/>
                </a:solidFill>
                <a:latin typeface="Times New Roman"/>
              </a:rPr>
              <a:t> und </a:t>
            </a:r>
            <a:r>
              <a:rPr lang="en-US" sz="1200" b="0" strike="noStrike" spc="-1" dirty="0" err="1">
                <a:solidFill>
                  <a:srgbClr val="000000"/>
                </a:solidFill>
                <a:latin typeface="Times New Roman"/>
              </a:rPr>
              <a:t>uns</a:t>
            </a:r>
            <a:r>
              <a:rPr lang="en-US" sz="1200" b="0" strike="noStrike" spc="-1" dirty="0">
                <a:solidFill>
                  <a:srgbClr val="000000"/>
                </a:solidFill>
                <a:latin typeface="Times New Roman"/>
              </a:rPr>
              <a:t> auf </a:t>
            </a:r>
            <a:r>
              <a:rPr lang="en-US" sz="1200" b="0" strike="noStrike" spc="-1" dirty="0" err="1">
                <a:solidFill>
                  <a:srgbClr val="000000"/>
                </a:solidFill>
                <a:latin typeface="Times New Roman"/>
              </a:rPr>
              <a:t>ein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gemeinsames</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Vorgehen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geeinigt</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gleiche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Methode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wurde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später</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für</a:t>
            </a:r>
            <a:r>
              <a:rPr lang="en-US" sz="1200" b="0" strike="noStrike" spc="-1" dirty="0">
                <a:solidFill>
                  <a:srgbClr val="000000"/>
                </a:solidFill>
                <a:latin typeface="Times New Roman"/>
              </a:rPr>
              <a:t> die </a:t>
            </a:r>
            <a:r>
              <a:rPr lang="en-US" sz="1200" b="0" strike="noStrike" spc="-1" dirty="0" err="1">
                <a:solidFill>
                  <a:srgbClr val="000000"/>
                </a:solidFill>
                <a:latin typeface="Times New Roman"/>
              </a:rPr>
              <a:t>russischen</a:t>
            </a:r>
            <a:r>
              <a:rPr lang="en-US" sz="1200" b="0" strike="noStrike" spc="-1" dirty="0">
                <a:solidFill>
                  <a:srgbClr val="000000"/>
                </a:solidFill>
                <a:latin typeface="Times New Roman"/>
              </a:rPr>
              <a:t> und </a:t>
            </a:r>
            <a:r>
              <a:rPr lang="en-US" sz="1200" b="0" strike="noStrike" spc="-1" dirty="0" err="1">
                <a:solidFill>
                  <a:srgbClr val="000000"/>
                </a:solidFill>
                <a:latin typeface="Times New Roman"/>
              </a:rPr>
              <a:t>brasilianischen</a:t>
            </a:r>
            <a:r>
              <a:rPr lang="en-US" sz="1200" b="0" strike="noStrike" spc="-1" dirty="0">
                <a:solidFill>
                  <a:srgbClr val="000000"/>
                </a:solidFill>
                <a:latin typeface="Times New Roman"/>
              </a:rPr>
              <a:t> </a:t>
            </a:r>
            <a:r>
              <a:rPr lang="en-US" sz="1200" b="0" strike="noStrike" spc="-1" dirty="0" smtClean="0">
                <a:solidFill>
                  <a:srgbClr val="000000"/>
                </a:solidFill>
                <a:latin typeface="Times New Roman"/>
              </a:rPr>
              <a:t>Inland ENCs </a:t>
            </a:r>
            <a:r>
              <a:rPr lang="en-US" sz="1200" b="0" strike="noStrike" spc="-1" dirty="0" err="1">
                <a:solidFill>
                  <a:srgbClr val="000000"/>
                </a:solidFill>
                <a:latin typeface="Times New Roman"/>
              </a:rPr>
              <a:t>verwendet</a:t>
            </a:r>
            <a:r>
              <a:rPr lang="en-US" sz="1200" b="0" strike="noStrike" spc="-1" dirty="0">
                <a:solidFill>
                  <a:srgbClr val="000000"/>
                </a:solidFill>
                <a:latin typeface="Times New Roman"/>
              </a:rPr>
              <a:t>. Der </a:t>
            </a:r>
            <a:r>
              <a:rPr lang="en-US" sz="1200" b="0" strike="noStrike" spc="-1" dirty="0" err="1">
                <a:solidFill>
                  <a:srgbClr val="000000"/>
                </a:solidFill>
                <a:latin typeface="Times New Roman"/>
              </a:rPr>
              <a:t>harmonisierte</a:t>
            </a:r>
            <a:r>
              <a:rPr lang="en-US" sz="1200" b="0" strike="noStrike" spc="-1" dirty="0">
                <a:solidFill>
                  <a:srgbClr val="000000"/>
                </a:solidFill>
                <a:latin typeface="Times New Roman"/>
              </a:rPr>
              <a:t> </a:t>
            </a:r>
            <a:r>
              <a:rPr lang="en-US" sz="1200" b="0" strike="noStrike" spc="-1" dirty="0" err="1" smtClean="0">
                <a:solidFill>
                  <a:srgbClr val="000000"/>
                </a:solidFill>
                <a:latin typeface="Times New Roman"/>
              </a:rPr>
              <a:t>Kodierungsanleitung</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ist</a:t>
            </a:r>
            <a:r>
              <a:rPr lang="en-US" sz="1200" b="0" strike="noStrike" spc="-1" dirty="0">
                <a:solidFill>
                  <a:srgbClr val="000000"/>
                </a:solidFill>
                <a:latin typeface="Times New Roman"/>
              </a:rPr>
              <a:t> nun die </a:t>
            </a:r>
            <a:r>
              <a:rPr lang="en-US" sz="1200" b="0" strike="noStrike" spc="-1" dirty="0" err="1">
                <a:solidFill>
                  <a:srgbClr val="000000"/>
                </a:solidFill>
                <a:latin typeface="Times New Roman"/>
              </a:rPr>
              <a:t>Grundlage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für</a:t>
            </a:r>
            <a:r>
              <a:rPr lang="en-US" sz="1200" b="0" strike="noStrike" spc="-1" dirty="0">
                <a:solidFill>
                  <a:srgbClr val="000000"/>
                </a:solidFill>
                <a:latin typeface="Times New Roman"/>
              </a:rPr>
              <a:t> die </a:t>
            </a:r>
            <a:r>
              <a:rPr lang="en-US" sz="1200" b="0" strike="noStrike" spc="-1" dirty="0" err="1" smtClean="0">
                <a:solidFill>
                  <a:srgbClr val="000000"/>
                </a:solidFill>
                <a:latin typeface="Times New Roman"/>
              </a:rPr>
              <a:t>Kartenherstellung</a:t>
            </a:r>
            <a:r>
              <a:rPr lang="en-US" sz="1200" b="0" strike="noStrike" spc="-1" dirty="0" smtClean="0">
                <a:solidFill>
                  <a:srgbClr val="000000"/>
                </a:solidFill>
                <a:latin typeface="Times New Roman"/>
              </a:rPr>
              <a:t> </a:t>
            </a:r>
            <a:r>
              <a:rPr lang="en-US" sz="1200" b="0" strike="noStrike" spc="-1" dirty="0">
                <a:solidFill>
                  <a:srgbClr val="000000"/>
                </a:solidFill>
                <a:latin typeface="Times New Roman"/>
              </a:rPr>
              <a:t>in </a:t>
            </a:r>
            <a:r>
              <a:rPr lang="en-US" sz="1200" b="0" strike="noStrike" spc="-1" dirty="0" err="1" smtClean="0">
                <a:solidFill>
                  <a:srgbClr val="000000"/>
                </a:solidFill>
                <a:latin typeface="Times New Roman"/>
              </a:rPr>
              <a:t>allen</a:t>
            </a:r>
            <a:r>
              <a:rPr lang="en-US" sz="1200" b="0" strike="noStrike" spc="-1" dirty="0" smtClean="0">
                <a:solidFill>
                  <a:srgbClr val="000000"/>
                </a:solidFill>
                <a:latin typeface="Times New Roman"/>
              </a:rPr>
              <a:t> </a:t>
            </a:r>
            <a:r>
              <a:rPr lang="en-US" sz="1200" b="0" strike="noStrike" spc="-1" dirty="0" err="1">
                <a:solidFill>
                  <a:srgbClr val="000000"/>
                </a:solidFill>
                <a:latin typeface="Times New Roman"/>
              </a:rPr>
              <a:t>diesen</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Regionen</a:t>
            </a:r>
            <a:r>
              <a:rPr lang="en-US" sz="1200" b="0" strike="noStrike" spc="-1" dirty="0">
                <a:solidFill>
                  <a:srgbClr val="000000"/>
                </a:solidFill>
                <a:latin typeface="Times New Roman"/>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B84ED9-24FA-43E4-968D-BC78BEBCE3BB}" type="slidenum">
              <a:rPr lang="de-AT" sz="1200" b="0" strike="noStrike" spc="-1">
                <a:solidFill>
                  <a:srgbClr val="000000"/>
                </a:solidFill>
                <a:latin typeface="Times New Roman"/>
              </a:rPr>
              <a:t>12</a:t>
            </a:fld>
            <a:endParaRPr lang="en-US" sz="1200" b="0" strike="noStrike" spc="-1">
              <a:solidFill>
                <a:srgbClr val="000000"/>
              </a:solidFill>
              <a:latin typeface="Times New Roman"/>
            </a:endParaRPr>
          </a:p>
        </p:txBody>
      </p:sp>
      <p:sp>
        <p:nvSpPr>
          <p:cNvPr id="202" name="PlaceHolder 2"/>
          <p:cNvSpPr>
            <a:spLocks noGrp="1" noRot="1" noChangeAspect="1"/>
          </p:cNvSpPr>
          <p:nvPr>
            <p:ph type="sldImg"/>
          </p:nvPr>
        </p:nvSpPr>
        <p:spPr>
          <a:xfrm>
            <a:off x="1143000" y="685800"/>
            <a:ext cx="4572000" cy="3429000"/>
          </a:xfrm>
          <a:prstGeom prst="rect">
            <a:avLst/>
          </a:prstGeom>
        </p:spPr>
      </p:sp>
      <p:sp>
        <p:nvSpPr>
          <p:cNvPr id="203"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weiterer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zwischen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S-57-ENCs und </a:t>
            </a:r>
            <a:r>
              <a:rPr lang="en-GB" sz="1000" b="0" strike="noStrike" spc="-1" dirty="0" smtClean="0">
                <a:solidFill>
                  <a:srgbClr val="000000"/>
                </a:solidFill>
                <a:latin typeface="Arial"/>
                <a:ea typeface="Times New Roman"/>
              </a:rPr>
              <a:t>Inland ENCs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die „</a:t>
            </a:r>
            <a:r>
              <a:rPr lang="en-GB" sz="1000" b="0" strike="noStrike" spc="-1" dirty="0" err="1" smtClean="0">
                <a:solidFill>
                  <a:srgbClr val="000000"/>
                </a:solidFill>
                <a:latin typeface="Arial"/>
                <a:ea typeface="Times New Roman"/>
              </a:rPr>
              <a:t>Verwendungszwecke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S-57 </a:t>
            </a:r>
            <a:r>
              <a:rPr lang="en-GB" sz="1000" b="0" strike="noStrike" spc="-1" dirty="0" err="1">
                <a:solidFill>
                  <a:srgbClr val="000000"/>
                </a:solidFill>
                <a:latin typeface="Arial"/>
                <a:ea typeface="Times New Roman"/>
              </a:rPr>
              <a:t>definiert</a:t>
            </a:r>
            <a:r>
              <a:rPr lang="en-GB" sz="1000" b="0" strike="noStrike" spc="-1" dirty="0">
                <a:solidFill>
                  <a:srgbClr val="000000"/>
                </a:solidFill>
                <a:latin typeface="Arial"/>
                <a:ea typeface="Times New Roman"/>
              </a:rPr>
              <a:t> 6 </a:t>
            </a:r>
            <a:r>
              <a:rPr lang="en-GB" sz="1000" b="0" strike="noStrike" spc="-1" dirty="0" err="1">
                <a:solidFill>
                  <a:srgbClr val="000000"/>
                </a:solidFill>
                <a:latin typeface="Arial"/>
                <a:ea typeface="Times New Roman"/>
              </a:rPr>
              <a:t>Verwendungszwecke</a:t>
            </a:r>
            <a:r>
              <a:rPr lang="en-GB" sz="1000" b="0" strike="noStrike" spc="-1" dirty="0">
                <a:solidFill>
                  <a:srgbClr val="000000"/>
                </a:solidFill>
                <a:latin typeface="Arial"/>
                <a:ea typeface="Times New Roman"/>
              </a:rPr>
              <a:t>, die von der </a:t>
            </a:r>
            <a:r>
              <a:rPr lang="en-GB" sz="1000" b="0" strike="noStrike" spc="-1" dirty="0" err="1">
                <a:solidFill>
                  <a:srgbClr val="000000"/>
                </a:solidFill>
                <a:latin typeface="Arial"/>
                <a:ea typeface="Times New Roman"/>
              </a:rPr>
              <a:t>Übersicht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Anlegen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reichen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err="1" smtClean="0">
                <a:solidFill>
                  <a:srgbClr val="000000"/>
                </a:solidFill>
                <a:latin typeface="Arial"/>
                <a:ea typeface="Times New Roman"/>
              </a:rPr>
              <a:t>hingegen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normalerweise</a:t>
            </a:r>
            <a:r>
              <a:rPr lang="en-GB" sz="1000" b="0" strike="noStrike" spc="-1" dirty="0">
                <a:solidFill>
                  <a:srgbClr val="000000"/>
                </a:solidFill>
                <a:latin typeface="Arial"/>
                <a:ea typeface="Times New Roman"/>
              </a:rPr>
              <a:t> in </a:t>
            </a:r>
            <a:r>
              <a:rPr lang="en-GB" sz="1000" b="0" strike="noStrike" spc="-1" dirty="0" err="1" smtClean="0">
                <a:solidFill>
                  <a:srgbClr val="000000"/>
                </a:solidFill>
                <a:latin typeface="Arial"/>
                <a:ea typeface="Times New Roman"/>
              </a:rPr>
              <a:t>größeren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Maßstäben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als</a:t>
            </a:r>
            <a:r>
              <a:rPr lang="en-GB" sz="1000" b="0" strike="noStrike" spc="-1" dirty="0">
                <a:solidFill>
                  <a:srgbClr val="000000"/>
                </a:solidFill>
                <a:latin typeface="Arial"/>
                <a:ea typeface="Times New Roman"/>
              </a:rPr>
              <a:t> die S-57-ENCs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Verwendung</a:t>
            </a:r>
            <a:r>
              <a:rPr lang="en-GB" sz="1000" b="0" strike="noStrike" spc="-1" dirty="0">
                <a:solidFill>
                  <a:srgbClr val="000000"/>
                </a:solidFill>
                <a:latin typeface="Arial"/>
                <a:ea typeface="Times New Roman"/>
              </a:rPr>
              <a:t> 6, </a:t>
            </a:r>
            <a:r>
              <a:rPr lang="en-GB" sz="1000" b="0" strike="noStrike" spc="-1" dirty="0" err="1">
                <a:solidFill>
                  <a:srgbClr val="000000"/>
                </a:solidFill>
                <a:latin typeface="Arial"/>
                <a:ea typeface="Times New Roman"/>
              </a:rPr>
              <a:t>Anlegen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Deshalb</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zusätzliche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Verwendungszwecke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eingeführt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7 – </a:t>
            </a:r>
            <a:r>
              <a:rPr lang="en-GB" sz="1000" b="0" strike="noStrike" spc="-1" dirty="0" smtClean="0">
                <a:solidFill>
                  <a:srgbClr val="000000"/>
                </a:solidFill>
                <a:latin typeface="+mn-lt"/>
                <a:ea typeface="Times New Roman"/>
              </a:rPr>
              <a:t>Navigation auf </a:t>
            </a:r>
            <a:r>
              <a:rPr lang="en-GB" sz="1000" b="0" strike="noStrike" spc="-1" dirty="0" err="1" smtClean="0">
                <a:solidFill>
                  <a:srgbClr val="000000"/>
                </a:solidFill>
                <a:latin typeface="+mn-lt"/>
                <a:ea typeface="Times New Roman"/>
              </a:rPr>
              <a:t>Binnenschifffahrtsstraßen</a:t>
            </a:r>
            <a:endParaRPr lang="en-GB" sz="1000" b="0" strike="noStrike" spc="-1" dirty="0" smtClean="0">
              <a:solidFill>
                <a:srgbClr val="000000"/>
              </a:solidFill>
              <a:latin typeface="+mn-lt"/>
              <a:ea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mn-lt"/>
                <a:ea typeface="Times New Roman"/>
              </a:rPr>
              <a:t>8 </a:t>
            </a:r>
            <a:r>
              <a:rPr lang="en-GB" sz="1000" b="0" strike="noStrike" spc="-1" dirty="0">
                <a:solidFill>
                  <a:srgbClr val="000000"/>
                </a:solidFill>
                <a:latin typeface="Arial"/>
                <a:ea typeface="Times New Roman"/>
              </a:rPr>
              <a:t>– </a:t>
            </a:r>
            <a:r>
              <a:rPr lang="de-DE" sz="1000" b="0" strike="noStrike" spc="-1" dirty="0" smtClean="0">
                <a:solidFill>
                  <a:srgbClr val="000000"/>
                </a:solidFill>
                <a:latin typeface="+mn-lt"/>
                <a:ea typeface="Times New Roman"/>
              </a:rPr>
              <a:t>Navigation in Häfen der Binnenschifffahrtsstraßen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und</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9 – </a:t>
            </a:r>
            <a:r>
              <a:rPr lang="de-DE" sz="1000" b="0" strike="noStrike" spc="-1" dirty="0" smtClean="0">
                <a:solidFill>
                  <a:srgbClr val="000000"/>
                </a:solidFill>
                <a:latin typeface="+mn-lt"/>
                <a:ea typeface="Times New Roman"/>
              </a:rPr>
              <a:t>Detaillierte Informationen für Anlegemanöver auf Binnenschifffahrtsstraßen</a:t>
            </a:r>
            <a:endParaRPr lang="en-US" sz="1000" b="0" strike="noStrike" spc="-1" dirty="0">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595C06-59DC-4B79-854B-9959922E486B}" type="slidenum">
              <a:rPr lang="de-AT" sz="1200" b="0" strike="noStrike" spc="-1">
                <a:solidFill>
                  <a:srgbClr val="000000"/>
                </a:solidFill>
                <a:latin typeface="Times New Roman"/>
              </a:rPr>
              <a:t>13</a:t>
            </a:fld>
            <a:endParaRPr lang="en-US" sz="1200" b="0" strike="noStrike" spc="-1">
              <a:solidFill>
                <a:srgbClr val="000000"/>
              </a:solidFill>
              <a:latin typeface="Times New Roman"/>
            </a:endParaRPr>
          </a:p>
        </p:txBody>
      </p:sp>
      <p:sp>
        <p:nvSpPr>
          <p:cNvPr id="205" name="PlaceHolder 2"/>
          <p:cNvSpPr>
            <a:spLocks noGrp="1" noRot="1" noChangeAspect="1"/>
          </p:cNvSpPr>
          <p:nvPr>
            <p:ph type="sldImg"/>
          </p:nvPr>
        </p:nvSpPr>
        <p:spPr>
          <a:xfrm>
            <a:off x="1143000" y="685800"/>
            <a:ext cx="4572000" cy="3429000"/>
          </a:xfrm>
          <a:prstGeom prst="rect">
            <a:avLst/>
          </a:prstGeom>
        </p:spPr>
      </p:sp>
      <p:sp>
        <p:nvSpPr>
          <p:cNvPr id="206"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weiterer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zwischen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S-57-ENCs und </a:t>
            </a:r>
            <a:r>
              <a:rPr lang="en-GB" sz="1000" b="0" strike="noStrike" spc="-1" dirty="0" smtClean="0">
                <a:solidFill>
                  <a:srgbClr val="000000"/>
                </a:solidFill>
                <a:latin typeface="Arial"/>
                <a:ea typeface="Times New Roman"/>
              </a:rPr>
              <a:t>Inland ENCs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die „</a:t>
            </a:r>
            <a:r>
              <a:rPr lang="en-GB" sz="1000" b="0" strike="noStrike" spc="-1" dirty="0" err="1" smtClean="0">
                <a:solidFill>
                  <a:srgbClr val="000000"/>
                </a:solidFill>
                <a:latin typeface="Arial"/>
                <a:ea typeface="Times New Roman"/>
              </a:rPr>
              <a:t>Verwendungszwecke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S-57 </a:t>
            </a:r>
            <a:r>
              <a:rPr lang="en-GB" sz="1000" b="0" strike="noStrike" spc="-1" dirty="0" err="1">
                <a:solidFill>
                  <a:srgbClr val="000000"/>
                </a:solidFill>
                <a:latin typeface="Arial"/>
                <a:ea typeface="Times New Roman"/>
              </a:rPr>
              <a:t>definiert</a:t>
            </a:r>
            <a:r>
              <a:rPr lang="en-GB" sz="1000" b="0" strike="noStrike" spc="-1" dirty="0">
                <a:solidFill>
                  <a:srgbClr val="000000"/>
                </a:solidFill>
                <a:latin typeface="Arial"/>
                <a:ea typeface="Times New Roman"/>
              </a:rPr>
              <a:t> 6 </a:t>
            </a:r>
            <a:r>
              <a:rPr lang="en-GB" sz="1000" b="0" strike="noStrike" spc="-1" dirty="0" err="1">
                <a:solidFill>
                  <a:srgbClr val="000000"/>
                </a:solidFill>
                <a:latin typeface="Arial"/>
                <a:ea typeface="Times New Roman"/>
              </a:rPr>
              <a:t>Verwendungszwecke</a:t>
            </a:r>
            <a:r>
              <a:rPr lang="en-GB" sz="1000" b="0" strike="noStrike" spc="-1" dirty="0">
                <a:solidFill>
                  <a:srgbClr val="000000"/>
                </a:solidFill>
                <a:latin typeface="Arial"/>
                <a:ea typeface="Times New Roman"/>
              </a:rPr>
              <a:t>, die von der </a:t>
            </a:r>
            <a:r>
              <a:rPr lang="en-GB" sz="1000" b="0" strike="noStrike" spc="-1" dirty="0" err="1">
                <a:solidFill>
                  <a:srgbClr val="000000"/>
                </a:solidFill>
                <a:latin typeface="Arial"/>
                <a:ea typeface="Times New Roman"/>
              </a:rPr>
              <a:t>Übersicht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Anlegen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reichen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err="1" smtClean="0">
                <a:solidFill>
                  <a:srgbClr val="000000"/>
                </a:solidFill>
                <a:latin typeface="Arial"/>
                <a:ea typeface="Times New Roman"/>
              </a:rPr>
              <a:t>hingegen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werden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normalerweise</a:t>
            </a:r>
            <a:r>
              <a:rPr lang="en-GB" sz="1000" b="0" strike="noStrike" spc="-1" dirty="0">
                <a:solidFill>
                  <a:srgbClr val="000000"/>
                </a:solidFill>
                <a:latin typeface="Arial"/>
                <a:ea typeface="Times New Roman"/>
              </a:rPr>
              <a:t> in </a:t>
            </a:r>
            <a:r>
              <a:rPr lang="en-GB" sz="1000" b="0" strike="noStrike" spc="-1" dirty="0" err="1" smtClean="0">
                <a:solidFill>
                  <a:srgbClr val="000000"/>
                </a:solidFill>
                <a:latin typeface="Arial"/>
                <a:ea typeface="Times New Roman"/>
              </a:rPr>
              <a:t>größeren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Maßstäben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wie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die S-57-ENCs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Verwendungszweck</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6, </a:t>
            </a:r>
            <a:r>
              <a:rPr lang="en-GB" sz="1000" b="0" strike="noStrike" spc="-1" dirty="0" err="1">
                <a:solidFill>
                  <a:srgbClr val="000000"/>
                </a:solidFill>
                <a:latin typeface="Arial"/>
                <a:ea typeface="Times New Roman"/>
              </a:rPr>
              <a:t>Anlegen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Deshalb</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zusätzliche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Verwendungszwecke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eingeführt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mn-lt"/>
                <a:ea typeface="Times New Roman"/>
              </a:rPr>
              <a:t>7 – Navigation auf </a:t>
            </a:r>
            <a:r>
              <a:rPr lang="en-GB" sz="1000" b="0" strike="noStrike" spc="-1" dirty="0" err="1" smtClean="0">
                <a:solidFill>
                  <a:srgbClr val="000000"/>
                </a:solidFill>
                <a:latin typeface="+mn-lt"/>
                <a:ea typeface="Times New Roman"/>
              </a:rPr>
              <a:t>Binnenschifffahrtsstraßen</a:t>
            </a:r>
            <a:endParaRPr lang="en-GB" sz="1000" b="0" strike="noStrike" spc="-1" dirty="0" smtClean="0">
              <a:solidFill>
                <a:srgbClr val="000000"/>
              </a:solidFill>
              <a:latin typeface="+mn-lt"/>
              <a:ea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mn-lt"/>
                <a:ea typeface="Times New Roman"/>
              </a:rPr>
              <a:t>8 – </a:t>
            </a:r>
            <a:r>
              <a:rPr lang="de-DE" sz="1000" b="0" strike="noStrike" spc="-1" dirty="0" smtClean="0">
                <a:solidFill>
                  <a:srgbClr val="000000"/>
                </a:solidFill>
                <a:latin typeface="+mn-lt"/>
                <a:ea typeface="Times New Roman"/>
              </a:rPr>
              <a:t>Navigation in Häfen der Binnenschifffahrtsstraßen</a:t>
            </a:r>
            <a:r>
              <a:rPr lang="en-GB" sz="1000" b="0" strike="noStrike" spc="-1" dirty="0" smtClean="0">
                <a:solidFill>
                  <a:srgbClr val="000000"/>
                </a:solidFill>
                <a:latin typeface="+mn-lt"/>
                <a:ea typeface="Times New Roman"/>
              </a:rPr>
              <a:t> und</a:t>
            </a:r>
            <a:endParaRPr lang="en-US" sz="1000" b="0" strike="noStrike" spc="-1" dirty="0" smtClean="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mn-lt"/>
                <a:ea typeface="Times New Roman"/>
              </a:rPr>
              <a:t>9 – </a:t>
            </a:r>
            <a:r>
              <a:rPr lang="de-DE" sz="1000" b="0" strike="noStrike" spc="-1" dirty="0" smtClean="0">
                <a:solidFill>
                  <a:srgbClr val="000000"/>
                </a:solidFill>
                <a:latin typeface="+mn-lt"/>
                <a:ea typeface="Times New Roman"/>
              </a:rPr>
              <a:t>Detaillierte Informationen für Anlegemanöver auf Binnenschifffahrtsstraßen</a:t>
            </a:r>
            <a:endParaRPr lang="en-US" sz="1000" b="0" strike="noStrike" spc="-1" dirty="0">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FD5F751-5F89-4477-82B2-E3A643CC6496}" type="slidenum">
              <a:rPr lang="de-AT" sz="1200" b="0" strike="noStrike" spc="-1">
                <a:solidFill>
                  <a:srgbClr val="000000"/>
                </a:solidFill>
                <a:latin typeface="Times New Roman"/>
              </a:rPr>
              <a:t>14</a:t>
            </a:fld>
            <a:endParaRPr lang="en-US" sz="1200" b="0" strike="noStrike" spc="-1">
              <a:solidFill>
                <a:srgbClr val="000000"/>
              </a:solidFill>
              <a:latin typeface="Times New Roman"/>
            </a:endParaRPr>
          </a:p>
        </p:txBody>
      </p:sp>
      <p:sp>
        <p:nvSpPr>
          <p:cNvPr id="208" name="PlaceHolder 2"/>
          <p:cNvSpPr>
            <a:spLocks noGrp="1" noRot="1" noChangeAspect="1"/>
          </p:cNvSpPr>
          <p:nvPr>
            <p:ph type="sldImg"/>
          </p:nvPr>
        </p:nvSpPr>
        <p:spPr>
          <a:xfrm>
            <a:off x="1143000" y="685800"/>
            <a:ext cx="4572000" cy="3429000"/>
          </a:xfrm>
          <a:prstGeom prst="rect">
            <a:avLst/>
          </a:prstGeom>
        </p:spPr>
      </p:sp>
      <p:sp>
        <p:nvSpPr>
          <p:cNvPr id="209"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Während die Hydrographischen Dienste die einzigen offiziellen Kartenhersteller in der maritimen Welt sind, gibt es in der Binnenschifffahrt einige Gebiete, in denen verschiedene Behörden für die Unterhaltung der Wasserstraße (einschließlich der damit verbundenen Kartenerstellung) und für Verkehrsregeln (einschließlich der Informationen über Tonnen, Baken, Schifffahrtszeichen, Signale, Gebiete mit Einschränkung usw.) zuständig sind. Dies war der erste Grund, überlagernde Zellen zu entwickeln.</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Aber es gibt noch einen weiteren wichtigen Grund: Tiefeninformationen sind auf Binnenwasserstraßen äußerst wichtig. Eine Kielfreiheit von 50 cm ist normal. Es gibt jedoch Gebiete, in denen sich die Tiefe schnell ändert. Es ist daher notwendig, die Tiefeninformationen viel häufiger als die übrigen Informationen in einer Inland ENC zu aktualisieren.</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Das Überlagerungskonzept ermöglicht die Bereitstellung einer Zelle, die nur aktualisierte Tiefeninformationen enthält. (Alle Objekte, die sich innerhalb der Wasserstraße befinden, z. B. Tonnen oder Brücken, müssen in einer überlagernden Zelle platziert werden und werden daher nicht von der Tiefenzelle „überdeckt“, sondern über den aktualisierten Tiefeninformationen angezeigt.)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31E5A1F-D0AF-438A-AC65-83F0BDE55845}" type="slidenum">
              <a:rPr lang="de-AT" sz="1200" b="0" strike="noStrike" spc="-1">
                <a:solidFill>
                  <a:srgbClr val="000000"/>
                </a:solidFill>
                <a:latin typeface="Times New Roman"/>
              </a:rPr>
              <a:t>15</a:t>
            </a:fld>
            <a:endParaRPr lang="en-US" sz="1200" b="0" strike="noStrike" spc="-1">
              <a:solidFill>
                <a:srgbClr val="000000"/>
              </a:solidFill>
              <a:latin typeface="Times New Roman"/>
            </a:endParaRPr>
          </a:p>
        </p:txBody>
      </p:sp>
      <p:sp>
        <p:nvSpPr>
          <p:cNvPr id="211" name="PlaceHolder 2"/>
          <p:cNvSpPr>
            <a:spLocks noGrp="1" noRot="1" noChangeAspect="1"/>
          </p:cNvSpPr>
          <p:nvPr>
            <p:ph type="sldImg"/>
          </p:nvPr>
        </p:nvSpPr>
        <p:spPr>
          <a:xfrm>
            <a:off x="1143000" y="685800"/>
            <a:ext cx="4572000" cy="3429000"/>
          </a:xfrm>
          <a:prstGeom prst="rect">
            <a:avLst/>
          </a:prstGeom>
        </p:spPr>
      </p:sp>
      <p:sp>
        <p:nvSpPr>
          <p:cNvPr id="212"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Wie funktioniert das?</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Überlagernde Zellen dürfen keine Gruppe 1-Objekte (wie Landfläche, Wasserfläche) enthalten. (Alle Gruppe 1-Objekte müssen sich in der Basiszelle befinden.)</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Die überlagernden Zellen werden zusammen mit den Inland ENCs der Verwendungszwecke 1 bis 9 angezeigt.</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Die Anwendung verwendet die Anzeigeprioritäten, um die Darstellung korrekt zusammenzustellen.</a:t>
            </a: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000" b="0" strike="noStrike" spc="-1" dirty="0" smtClean="0">
                <a:solidFill>
                  <a:srgbClr val="000000"/>
                </a:solidFill>
                <a:latin typeface="Times New Roman"/>
              </a:rPr>
              <a:t>In diesem Beispiel sehen Sie eine Inland ENC, die alle topographischen Informationen enthält. Die überlagernde Zelle enthält alle Informationen, die sich auf Verkehrsregeln beziehen (Tonnen, Baken, Schifffahrtszeichen, Signale, Gebiete mit Einschränkung). Die beiden Ebenen werden zu einem Bild zusammengefasst, das alle Informationen enthält. Der Benutzer sieht keinen Unterschied zu einem Bild, das von einer einzelnen ENC abgeleitet ist.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0D7A945-021F-40B3-B6F3-248A42E92FC2}" type="slidenum">
              <a:rPr lang="de-AT" sz="1200" b="0" strike="noStrike" spc="-1">
                <a:solidFill>
                  <a:srgbClr val="000000"/>
                </a:solidFill>
                <a:latin typeface="Times New Roman"/>
              </a:rPr>
              <a:t>16</a:t>
            </a:fld>
            <a:endParaRPr lang="en-US" sz="1200" b="0" strike="noStrike" spc="-1">
              <a:solidFill>
                <a:srgbClr val="000000"/>
              </a:solidFill>
              <a:latin typeface="Times New Roman"/>
            </a:endParaRPr>
          </a:p>
        </p:txBody>
      </p:sp>
      <p:sp>
        <p:nvSpPr>
          <p:cNvPr id="214" name="PlaceHolder 2"/>
          <p:cNvSpPr>
            <a:spLocks noGrp="1" noRot="1" noChangeAspect="1"/>
          </p:cNvSpPr>
          <p:nvPr>
            <p:ph type="sldImg"/>
          </p:nvPr>
        </p:nvSpPr>
        <p:spPr>
          <a:xfrm>
            <a:off x="1143000" y="685800"/>
            <a:ext cx="4572000" cy="3429000"/>
          </a:xfrm>
          <a:prstGeom prst="rect">
            <a:avLst/>
          </a:prstGeom>
        </p:spPr>
      </p:sp>
      <p:sp>
        <p:nvSpPr>
          <p:cNvPr id="215"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jetzt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gesehen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warum</a:t>
            </a:r>
            <a:r>
              <a:rPr lang="en-GB" sz="1000" b="0" strike="noStrike" spc="-1" dirty="0">
                <a:solidFill>
                  <a:srgbClr val="000000"/>
                </a:solidFill>
                <a:latin typeface="Arial"/>
                <a:ea typeface="Times New Roman"/>
              </a:rPr>
              <a:t> maritime </a:t>
            </a:r>
            <a:r>
              <a:rPr lang="en-GB" sz="1000" b="0" strike="noStrike" spc="-1" dirty="0" smtClean="0">
                <a:solidFill>
                  <a:srgbClr val="000000"/>
                </a:solidFill>
                <a:latin typeface="+mn-lt"/>
                <a:ea typeface="Times New Roman"/>
              </a:rPr>
              <a:t>ENCs </a:t>
            </a:r>
            <a:r>
              <a:rPr lang="en-GB" sz="1000" b="0" strike="noStrike" spc="-1" dirty="0" err="1" smtClean="0">
                <a:solidFill>
                  <a:srgbClr val="000000"/>
                </a:solidFill>
                <a:latin typeface="+mn-lt"/>
                <a:ea typeface="Times New Roman"/>
              </a:rPr>
              <a:t>nicht</a:t>
            </a:r>
            <a:r>
              <a:rPr lang="en-GB" sz="1000" b="0" strike="noStrike" spc="-1" dirty="0" smtClean="0">
                <a:solidFill>
                  <a:srgbClr val="000000"/>
                </a:solidFill>
                <a:latin typeface="+mn-lt"/>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ausreichen</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Hauptunterschiede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zwischen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a:solidFill>
                  <a:srgbClr val="000000"/>
                </a:solidFill>
                <a:latin typeface="Arial"/>
                <a:ea typeface="Times New Roman"/>
              </a:rPr>
              <a:t>und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ENCs </a:t>
            </a:r>
            <a:r>
              <a:rPr lang="en-GB" sz="1000" b="0" strike="noStrike" spc="-1" dirty="0" err="1">
                <a:solidFill>
                  <a:srgbClr val="000000"/>
                </a:solidFill>
                <a:latin typeface="Arial"/>
                <a:ea typeface="Times New Roman"/>
              </a:rPr>
              <a:t>gesehen</a:t>
            </a:r>
            <a:r>
              <a:rPr lang="en-GB" sz="1000" b="0" strike="noStrike" spc="-1" dirty="0">
                <a:solidFill>
                  <a:srgbClr val="000000"/>
                </a:solidFill>
                <a:latin typeface="Arial"/>
                <a:ea typeface="Times New Roman"/>
              </a:rPr>
              <a:t>. Das </a:t>
            </a:r>
            <a:r>
              <a:rPr lang="en-GB" sz="1000" b="0" strike="noStrike" spc="-1" dirty="0" err="1">
                <a:solidFill>
                  <a:srgbClr val="000000"/>
                </a:solidFill>
                <a:latin typeface="Arial"/>
                <a:ea typeface="Times New Roman"/>
              </a:rPr>
              <a:t>Ergebnis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Entwicklung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Produktspezifikation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ENCs, die auf der S-57-Produktspezifikation </a:t>
            </a:r>
            <a:r>
              <a:rPr lang="en-GB" sz="1000" b="0" strike="noStrike" spc="-1" dirty="0" smtClean="0">
                <a:solidFill>
                  <a:srgbClr val="000000"/>
                </a:solidFill>
                <a:latin typeface="Arial"/>
                <a:ea typeface="Times New Roman"/>
              </a:rPr>
              <a:t>der </a:t>
            </a:r>
            <a:r>
              <a:rPr lang="en-GB" sz="1000" b="0" strike="noStrike" spc="-1" dirty="0">
                <a:solidFill>
                  <a:srgbClr val="000000"/>
                </a:solidFill>
                <a:latin typeface="Arial"/>
                <a:ea typeface="Times New Roman"/>
              </a:rPr>
              <a:t>IHO </a:t>
            </a:r>
            <a:r>
              <a:rPr lang="en-GB" sz="1000" b="0" strike="noStrike" spc="-1" dirty="0" err="1">
                <a:solidFill>
                  <a:srgbClr val="000000"/>
                </a:solidFill>
                <a:latin typeface="Arial"/>
                <a:ea typeface="Times New Roman"/>
              </a:rPr>
              <a:t>basiert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Produktspezifikation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err="1">
                <a:solidFill>
                  <a:srgbClr val="000000"/>
                </a:solidFill>
                <a:latin typeface="Arial"/>
                <a:ea typeface="Times New Roman"/>
              </a:rPr>
              <a:t>enthält</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notwendigen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Änderungen</a:t>
            </a:r>
            <a:r>
              <a:rPr lang="en-GB" sz="1000" b="0" strike="noStrike" spc="-1" dirty="0">
                <a:solidFill>
                  <a:srgbClr val="000000"/>
                </a:solidFill>
                <a:latin typeface="Arial"/>
                <a:ea typeface="Times New Roman"/>
              </a:rPr>
              <a:t>, um die </a:t>
            </a:r>
            <a:r>
              <a:rPr lang="en-GB" sz="1000" b="0" strike="noStrike" spc="-1" dirty="0" err="1">
                <a:solidFill>
                  <a:srgbClr val="000000"/>
                </a:solidFill>
                <a:latin typeface="Arial"/>
                <a:ea typeface="Times New Roman"/>
              </a:rPr>
              <a:t>Kodierung</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zusätzlichen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ermöglichen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smtClean="0">
                <a:solidFill>
                  <a:srgbClr val="000000"/>
                </a:solidFill>
                <a:latin typeface="Arial"/>
                <a:ea typeface="Times New Roman"/>
              </a:rPr>
              <a:t>Sie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beschreibt</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Unterschiede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im</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Zellkopf</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die </a:t>
            </a: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Zelle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als</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eine</a:t>
            </a:r>
            <a:r>
              <a:rPr lang="en-GB" sz="1000" b="0" strike="noStrike" spc="-1" dirty="0" smtClean="0">
                <a:solidFill>
                  <a:srgbClr val="000000"/>
                </a:solidFill>
                <a:latin typeface="Arial"/>
                <a:ea typeface="Times New Roman"/>
              </a:rPr>
              <a:t> Inland </a:t>
            </a:r>
            <a:r>
              <a:rPr lang="en-GB" sz="1000" b="0" strike="noStrike" spc="-1" dirty="0">
                <a:solidFill>
                  <a:srgbClr val="000000"/>
                </a:solidFill>
                <a:latin typeface="Arial"/>
                <a:ea typeface="Times New Roman"/>
              </a:rPr>
              <a:t>ENC </a:t>
            </a:r>
            <a:r>
              <a:rPr lang="en-GB" sz="1000" b="0" strike="noStrike" spc="-1" dirty="0" err="1" smtClean="0">
                <a:solidFill>
                  <a:srgbClr val="000000"/>
                </a:solidFill>
                <a:latin typeface="Arial"/>
                <a:ea typeface="Times New Roman"/>
              </a:rPr>
              <a:t>identifizieren</a:t>
            </a:r>
            <a:r>
              <a:rPr lang="en-GB" sz="1000" b="0" strike="noStrike" spc="-1" dirty="0" smtClean="0">
                <a:solidFill>
                  <a:srgbClr val="000000"/>
                </a:solidFill>
                <a:latin typeface="Arial"/>
                <a:ea typeface="Times New Roman"/>
              </a:rPr>
              <a:t>, den </a:t>
            </a:r>
            <a:r>
              <a:rPr lang="en-GB" sz="1000" b="0" strike="noStrike" spc="-1" dirty="0" err="1" smtClean="0">
                <a:solidFill>
                  <a:srgbClr val="000000"/>
                </a:solidFill>
                <a:latin typeface="Arial"/>
                <a:ea typeface="Times New Roman"/>
              </a:rPr>
              <a:t>Verwendungszweck</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usw</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Produktspezifikation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enthält</a:t>
            </a:r>
            <a:r>
              <a:rPr lang="en-GB" sz="1000" b="0" strike="noStrike" spc="-1" dirty="0">
                <a:solidFill>
                  <a:srgbClr val="000000"/>
                </a:solidFill>
                <a:latin typeface="Arial"/>
                <a:ea typeface="Times New Roman"/>
              </a:rPr>
              <a:t> den </a:t>
            </a:r>
            <a:r>
              <a:rPr lang="en-GB" sz="1000" b="0" strike="noStrike" spc="-1" dirty="0" err="1" smtClean="0">
                <a:solidFill>
                  <a:srgbClr val="000000"/>
                </a:solidFill>
                <a:latin typeface="Arial"/>
                <a:ea typeface="Times New Roman"/>
              </a:rPr>
              <a:t>Objektartenkatalog</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ENCs und </a:t>
            </a:r>
            <a:r>
              <a:rPr lang="en-GB" sz="1000" b="0" strike="noStrike" spc="-1" dirty="0" smtClean="0">
                <a:solidFill>
                  <a:srgbClr val="000000"/>
                </a:solidFill>
                <a:latin typeface="Arial"/>
                <a:ea typeface="Times New Roman"/>
              </a:rPr>
              <a:t>die </a:t>
            </a:r>
            <a:r>
              <a:rPr lang="en-GB" sz="1000" b="0" strike="noStrike" spc="-1" dirty="0" err="1" smtClean="0">
                <a:solidFill>
                  <a:srgbClr val="000000"/>
                </a:solidFill>
                <a:latin typeface="+mn-lt"/>
              </a:rPr>
              <a:t>Kodierungsanleitung</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ENCs.)</a:t>
            </a:r>
            <a:endParaRPr lang="en-US" sz="1000" b="0" strike="noStrike" spc="-1" dirty="0">
              <a:solidFill>
                <a:srgbClr val="000000"/>
              </a:solid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5B78EBF-CC16-40A7-A7DE-D9E43A79ABAE}" type="slidenum">
              <a:rPr lang="de-AT" sz="1200" b="0" strike="noStrike" spc="-1">
                <a:solidFill>
                  <a:srgbClr val="000000"/>
                </a:solidFill>
                <a:latin typeface="Times New Roman"/>
              </a:rPr>
              <a:t>17</a:t>
            </a:fld>
            <a:endParaRPr lang="en-US" sz="1200" b="0" strike="noStrike" spc="-1">
              <a:solidFill>
                <a:srgbClr val="000000"/>
              </a:solidFill>
              <a:latin typeface="Times New Roman"/>
            </a:endParaRPr>
          </a:p>
        </p:txBody>
      </p:sp>
      <p:sp>
        <p:nvSpPr>
          <p:cNvPr id="217" name="PlaceHolder 2"/>
          <p:cNvSpPr>
            <a:spLocks noGrp="1" noRot="1" noChangeAspect="1"/>
          </p:cNvSpPr>
          <p:nvPr>
            <p:ph type="sldImg"/>
          </p:nvPr>
        </p:nvSpPr>
        <p:spPr>
          <a:xfrm>
            <a:off x="1143000" y="685800"/>
            <a:ext cx="4572000" cy="3429000"/>
          </a:xfrm>
          <a:prstGeom prst="rect">
            <a:avLst/>
          </a:prstGeom>
        </p:spPr>
      </p:sp>
      <p:sp>
        <p:nvSpPr>
          <p:cNvPr id="218"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Lassen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mich</a:t>
            </a:r>
            <a:r>
              <a:rPr lang="en-GB" sz="1000" b="0" strike="noStrike" spc="-1" dirty="0">
                <a:solidFill>
                  <a:srgbClr val="000000"/>
                </a:solidFill>
                <a:latin typeface="Arial"/>
                <a:ea typeface="Times New Roman"/>
              </a:rPr>
              <a:t> die </a:t>
            </a:r>
            <a:r>
              <a:rPr lang="en-GB" sz="1000" b="0" strike="noStrike" spc="-1" dirty="0" err="1" smtClean="0">
                <a:solidFill>
                  <a:srgbClr val="000000"/>
                </a:solidFill>
                <a:latin typeface="Arial"/>
                <a:ea typeface="Times New Roman"/>
              </a:rPr>
              <a:t>neueste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Entwicklung</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 </a:t>
            </a:r>
            <a:r>
              <a:rPr lang="en-GB" sz="1000" b="0" strike="noStrike" spc="-1" dirty="0" err="1">
                <a:solidFill>
                  <a:srgbClr val="000000"/>
                </a:solidFill>
                <a:latin typeface="Arial"/>
                <a:ea typeface="Times New Roman"/>
              </a:rPr>
              <a:t>Bezug</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Tiefendaten</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Wasserstandsinformationen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vorstellen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teilweise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außerhalb</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Produktspezifikation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liegt</a:t>
            </a:r>
            <a:r>
              <a:rPr lang="en-GB" sz="1000" b="0" strike="noStrike" spc="-1" dirty="0" smtClean="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Tiefendaten</a:t>
            </a:r>
            <a:r>
              <a:rPr lang="en-GB" sz="1000" b="0" strike="noStrike" spc="-1" dirty="0">
                <a:solidFill>
                  <a:srgbClr val="000000"/>
                </a:solidFill>
                <a:latin typeface="Arial"/>
                <a:ea typeface="Times New Roman"/>
              </a:rPr>
              <a:t> in </a:t>
            </a:r>
            <a:r>
              <a:rPr lang="en-GB" sz="1000" b="0" strike="noStrike" spc="-1" dirty="0" smtClean="0">
                <a:solidFill>
                  <a:srgbClr val="000000"/>
                </a:solidFill>
                <a:latin typeface="Arial"/>
                <a:ea typeface="Times New Roman"/>
              </a:rPr>
              <a:t>Inland ENCs </a:t>
            </a:r>
            <a:r>
              <a:rPr lang="en-GB" sz="1000" b="0" strike="noStrike" spc="-1" dirty="0" err="1">
                <a:solidFill>
                  <a:srgbClr val="000000"/>
                </a:solidFill>
                <a:latin typeface="Arial"/>
                <a:ea typeface="Times New Roman"/>
              </a:rPr>
              <a:t>beziehen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horizontalen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Referenzwasserstand</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sondern</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geneigten</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nichtlinearen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Referenzwasserstand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beispielsweise</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Referenz-Niedrigwasserstand</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gemäß</a:t>
            </a:r>
            <a:r>
              <a:rPr lang="en-GB" sz="1000" b="0" strike="noStrike" spc="-1" dirty="0" smtClean="0">
                <a:solidFill>
                  <a:srgbClr val="000000"/>
                </a:solidFill>
                <a:latin typeface="Arial"/>
                <a:ea typeface="Times New Roman"/>
              </a:rPr>
              <a:t> der </a:t>
            </a:r>
            <a:r>
              <a:rPr lang="en-GB" sz="1000" b="0" strike="noStrike" spc="-1" dirty="0" err="1">
                <a:solidFill>
                  <a:srgbClr val="000000"/>
                </a:solidFill>
                <a:latin typeface="Arial"/>
                <a:ea typeface="Times New Roman"/>
              </a:rPr>
              <a:t>Donaukommission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Der </a:t>
            </a:r>
            <a:r>
              <a:rPr lang="en-GB" sz="1000" b="0" strike="noStrike" spc="-1" dirty="0" err="1">
                <a:solidFill>
                  <a:srgbClr val="000000"/>
                </a:solidFill>
                <a:latin typeface="Arial"/>
                <a:ea typeface="Times New Roman"/>
              </a:rPr>
              <a:t>tatsächliche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Wasserstand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kann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anhand</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Gezeitentabellen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ermittelt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sondern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völlig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unregelmäßig</a:t>
            </a:r>
            <a:r>
              <a:rPr lang="en-GB" sz="1000" b="0" strike="noStrike" spc="-1" dirty="0">
                <a:solidFill>
                  <a:srgbClr val="000000"/>
                </a:solidFill>
                <a:latin typeface="Arial"/>
                <a:ea typeface="Times New Roman"/>
              </a:rPr>
              <a:t> und muss </a:t>
            </a:r>
            <a:r>
              <a:rPr lang="en-GB" sz="1000" b="0" strike="noStrike" spc="-1" dirty="0" err="1">
                <a:solidFill>
                  <a:srgbClr val="000000"/>
                </a:solidFill>
                <a:latin typeface="Arial"/>
                <a:ea typeface="Times New Roman"/>
              </a:rPr>
              <a:t>aus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Pegeln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abgeleitet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Aufgrund</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der </a:t>
            </a:r>
            <a:r>
              <a:rPr lang="en-GB" sz="1000" b="0" strike="noStrike" spc="-1" dirty="0" err="1" smtClean="0">
                <a:solidFill>
                  <a:srgbClr val="000000"/>
                </a:solidFill>
                <a:latin typeface="Arial"/>
                <a:ea typeface="Times New Roman"/>
              </a:rPr>
              <a:t>Schwankungen</a:t>
            </a:r>
            <a:r>
              <a:rPr lang="en-GB" sz="1000" b="0" strike="noStrike" spc="-1" dirty="0" smtClean="0">
                <a:solidFill>
                  <a:srgbClr val="000000"/>
                </a:solidFill>
                <a:latin typeface="Arial"/>
                <a:ea typeface="Times New Roman"/>
              </a:rPr>
              <a:t> der </a:t>
            </a:r>
            <a:r>
              <a:rPr lang="en-GB" sz="1000" b="0" strike="noStrike" spc="-1" dirty="0" err="1">
                <a:solidFill>
                  <a:srgbClr val="000000"/>
                </a:solidFill>
                <a:latin typeface="Arial"/>
                <a:ea typeface="Times New Roman"/>
              </a:rPr>
              <a:t>Querschnitte</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und der </a:t>
            </a:r>
            <a:r>
              <a:rPr lang="en-GB" sz="1000" b="0" strike="noStrike" spc="-1" dirty="0" err="1" smtClean="0">
                <a:solidFill>
                  <a:srgbClr val="000000"/>
                </a:solidFill>
                <a:latin typeface="Arial"/>
                <a:ea typeface="Times New Roman"/>
              </a:rPr>
              <a:t>Neigung</a:t>
            </a:r>
            <a:r>
              <a:rPr lang="en-GB" sz="1000" b="0" strike="noStrike" spc="-1" dirty="0" smtClean="0">
                <a:solidFill>
                  <a:srgbClr val="000000"/>
                </a:solidFill>
                <a:latin typeface="Arial"/>
                <a:ea typeface="Times New Roman"/>
              </a:rPr>
              <a:t> des</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Arial"/>
                <a:ea typeface="Times New Roman"/>
              </a:rPr>
              <a:t>Flussbetts</a:t>
            </a:r>
            <a:r>
              <a:rPr lang="en-GB" sz="1000" b="0" strike="noStrike" spc="-1" baseline="0"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sowie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dynamischer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Einflüsse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unterschiedliche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Wasserstände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parallel </a:t>
            </a:r>
            <a:r>
              <a:rPr lang="en-GB" sz="1000" b="0" strike="noStrike" spc="-1" dirty="0" err="1">
                <a:solidFill>
                  <a:srgbClr val="000000"/>
                </a:solidFill>
                <a:latin typeface="Arial"/>
                <a:ea typeface="Times New Roman"/>
              </a:rPr>
              <a:t>zueinander</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Daher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benötigen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ausgefeilte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Wasserstandsmodelle</a:t>
            </a:r>
            <a:r>
              <a:rPr lang="en-GB" sz="1000" b="0" strike="noStrike" spc="-1" dirty="0">
                <a:solidFill>
                  <a:srgbClr val="000000"/>
                </a:solidFill>
                <a:latin typeface="Arial"/>
                <a:ea typeface="Times New Roman"/>
              </a:rPr>
              <a:t>, um den </a:t>
            </a:r>
            <a:r>
              <a:rPr lang="en-GB" sz="1000" b="0" strike="noStrike" spc="-1" dirty="0" err="1">
                <a:solidFill>
                  <a:srgbClr val="000000"/>
                </a:solidFill>
                <a:latin typeface="Arial"/>
                <a:ea typeface="Times New Roman"/>
              </a:rPr>
              <a:t>tatsächlichen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Wasserstand</a:t>
            </a:r>
            <a:r>
              <a:rPr lang="en-GB" sz="1000" b="0" strike="noStrike" spc="-1" dirty="0">
                <a:solidFill>
                  <a:srgbClr val="000000"/>
                </a:solidFill>
                <a:latin typeface="Arial"/>
                <a:ea typeface="Times New Roman"/>
              </a:rPr>
              <a:t> und die </a:t>
            </a:r>
            <a:r>
              <a:rPr lang="en-GB" sz="1000" b="0" strike="noStrike" spc="-1" dirty="0" err="1">
                <a:solidFill>
                  <a:srgbClr val="000000"/>
                </a:solidFill>
                <a:latin typeface="Arial"/>
                <a:ea typeface="Times New Roman"/>
              </a:rPr>
              <a:t>tatsächliche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Tiefe</a:t>
            </a:r>
            <a:r>
              <a:rPr lang="en-GB" sz="1000" b="0" strike="noStrike" spc="-1" dirty="0">
                <a:solidFill>
                  <a:srgbClr val="000000"/>
                </a:solidFill>
                <a:latin typeface="Arial"/>
                <a:ea typeface="Times New Roman"/>
              </a:rPr>
              <a:t> an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bestimmten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Punkt</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Wasserstraße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bestimmten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Zeitpunkt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berechnen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D05056-B857-4848-BCC8-9140B337B5CD}" type="slidenum">
              <a:rPr lang="de-AT" sz="1200" b="0" strike="noStrike" spc="-1">
                <a:solidFill>
                  <a:srgbClr val="000000"/>
                </a:solidFill>
                <a:latin typeface="Times New Roman"/>
              </a:rPr>
              <a:t>18</a:t>
            </a:fld>
            <a:endParaRPr lang="en-US" sz="1200" b="0" strike="noStrike" spc="-1">
              <a:solidFill>
                <a:srgbClr val="000000"/>
              </a:solidFill>
              <a:latin typeface="Times New Roman"/>
            </a:endParaRPr>
          </a:p>
        </p:txBody>
      </p:sp>
      <p:sp>
        <p:nvSpPr>
          <p:cNvPr id="220" name="PlaceHolder 2"/>
          <p:cNvSpPr>
            <a:spLocks noGrp="1" noRot="1" noChangeAspect="1"/>
          </p:cNvSpPr>
          <p:nvPr>
            <p:ph type="sldImg"/>
          </p:nvPr>
        </p:nvSpPr>
        <p:spPr>
          <a:xfrm>
            <a:off x="1143000" y="685800"/>
            <a:ext cx="4572000" cy="3429000"/>
          </a:xfrm>
          <a:prstGeom prst="rect">
            <a:avLst/>
          </a:prstGeom>
        </p:spPr>
      </p:sp>
      <p:sp>
        <p:nvSpPr>
          <p:cNvPr id="221"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gibt</a:t>
            </a:r>
            <a:r>
              <a:rPr lang="en-GB" sz="1000" b="0" strike="noStrike" spc="-1" dirty="0">
                <a:solidFill>
                  <a:srgbClr val="000000"/>
                </a:solidFill>
                <a:latin typeface="Arial"/>
                <a:ea typeface="Times New Roman"/>
              </a:rPr>
              <a:t> so </a:t>
            </a:r>
            <a:r>
              <a:rPr lang="en-GB" sz="1000" b="0" strike="noStrike" spc="-1" dirty="0" err="1">
                <a:solidFill>
                  <a:srgbClr val="000000"/>
                </a:solidFill>
                <a:latin typeface="Arial"/>
                <a:ea typeface="Times New Roman"/>
              </a:rPr>
              <a:t>viele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verschiedene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Wasserstandsmodelle</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Modelle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so </a:t>
            </a:r>
            <a:r>
              <a:rPr lang="en-GB" sz="1000" b="0" strike="noStrike" spc="-1" dirty="0" err="1">
                <a:solidFill>
                  <a:srgbClr val="000000"/>
                </a:solidFill>
                <a:latin typeface="Arial"/>
                <a:ea typeface="Times New Roman"/>
              </a:rPr>
              <a:t>viele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unterschiedliche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Eingabewerte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darunter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Durchsatz</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Turbinen</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Wasserkraftwerken</a:t>
            </a:r>
            <a:r>
              <a:rPr lang="en-GB" sz="1000" b="0" strike="noStrike" spc="-1" dirty="0">
                <a:solidFill>
                  <a:srgbClr val="000000"/>
                </a:solidFill>
                <a:latin typeface="Arial"/>
                <a:ea typeface="Times New Roman"/>
              </a:rPr>
              <a:t> und die </a:t>
            </a:r>
            <a:r>
              <a:rPr lang="en-GB" sz="1000" b="0" strike="noStrike" spc="-1" dirty="0" err="1">
                <a:solidFill>
                  <a:srgbClr val="000000"/>
                </a:solidFill>
                <a:latin typeface="Arial"/>
                <a:ea typeface="Times New Roman"/>
              </a:rPr>
              <a:t>Positionen</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Wehren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Niederschlagsmenge</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bestimmten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Gebiet</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usw</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dass</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es</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nicht</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möglich</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ist</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alle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Modelle</a:t>
            </a:r>
            <a:r>
              <a:rPr lang="en-GB" sz="1000" b="0" strike="noStrike" spc="-1" dirty="0">
                <a:solidFill>
                  <a:srgbClr val="000000"/>
                </a:solidFill>
                <a:latin typeface="Arial"/>
                <a:ea typeface="Times New Roman"/>
              </a:rPr>
              <a:t> in die </a:t>
            </a:r>
            <a:r>
              <a:rPr lang="en-GB" sz="1000" b="0" strike="noStrike" spc="-1" dirty="0" err="1">
                <a:solidFill>
                  <a:srgbClr val="000000"/>
                </a:solidFill>
                <a:latin typeface="Arial"/>
                <a:ea typeface="Times New Roman"/>
              </a:rPr>
              <a:t>Bordanwendungen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einzubeziehen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Deshalb</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standardisiertes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Datenaustauschformat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entwickelt</a:t>
            </a:r>
            <a:r>
              <a:rPr lang="en-GB" sz="1000" b="0" strike="noStrike" spc="-1" dirty="0">
                <a:solidFill>
                  <a:srgbClr val="000000"/>
                </a:solidFill>
                <a:latin typeface="Arial"/>
                <a:ea typeface="Times New Roman"/>
              </a:rPr>
              <a:t>, um die </a:t>
            </a:r>
            <a:r>
              <a:rPr lang="en-GB" sz="1000" b="0" strike="noStrike" spc="-1" dirty="0" err="1">
                <a:solidFill>
                  <a:srgbClr val="000000"/>
                </a:solidFill>
                <a:latin typeface="Arial"/>
                <a:ea typeface="Times New Roman"/>
              </a:rPr>
              <a:t>Ergebnisse</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aus</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Wasserstandsmodellen</a:t>
            </a:r>
            <a:r>
              <a:rPr lang="en-GB" sz="1000" b="0" strike="noStrike" spc="-1" dirty="0">
                <a:solidFill>
                  <a:srgbClr val="000000"/>
                </a:solidFill>
                <a:latin typeface="Arial"/>
                <a:ea typeface="Times New Roman"/>
              </a:rPr>
              <a:t> (an Land) </a:t>
            </a:r>
            <a:r>
              <a:rPr lang="en-GB" sz="1000" b="0" strike="noStrike" spc="-1" dirty="0" err="1">
                <a:solidFill>
                  <a:srgbClr val="000000"/>
                </a:solidFill>
                <a:latin typeface="Arial"/>
                <a:ea typeface="Times New Roman"/>
              </a:rPr>
              <a:t>abgeleitet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an die </a:t>
            </a:r>
            <a:r>
              <a:rPr lang="en-GB" sz="1000" b="0" strike="noStrike" spc="-1" dirty="0" err="1">
                <a:solidFill>
                  <a:srgbClr val="000000"/>
                </a:solidFill>
                <a:latin typeface="Arial"/>
                <a:ea typeface="Times New Roman"/>
              </a:rPr>
              <a:t>Bordanwendungen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übertragen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um die </a:t>
            </a:r>
            <a:r>
              <a:rPr lang="en-GB" sz="1000" b="0" strike="noStrike" spc="-1" dirty="0" err="1">
                <a:solidFill>
                  <a:srgbClr val="000000"/>
                </a:solidFill>
                <a:latin typeface="Arial"/>
                <a:ea typeface="Times New Roman"/>
              </a:rPr>
              <a:t>tatsächliche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Wassertiefe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elektronischen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Kartenanzeige</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Informationssystem</a:t>
            </a:r>
            <a:r>
              <a:rPr lang="en-GB" sz="1000" b="0" strike="noStrike" spc="-1" dirty="0">
                <a:solidFill>
                  <a:srgbClr val="000000"/>
                </a:solidFill>
                <a:latin typeface="Arial"/>
                <a:ea typeface="Times New Roman"/>
              </a:rPr>
              <a:t> (Inland ECDIS </a:t>
            </a:r>
            <a:r>
              <a:rPr lang="en-GB" sz="1000" b="0" strike="noStrike" spc="-1" dirty="0" err="1">
                <a:solidFill>
                  <a:srgbClr val="000000"/>
                </a:solidFill>
                <a:latin typeface="Arial"/>
                <a:ea typeface="Times New Roman"/>
              </a:rPr>
              <a:t>oder</a:t>
            </a:r>
            <a:r>
              <a:rPr lang="en-GB" sz="1000" b="0" strike="noStrike" spc="-1" dirty="0">
                <a:solidFill>
                  <a:srgbClr val="000000"/>
                </a:solidFill>
                <a:latin typeface="Arial"/>
                <a:ea typeface="Times New Roman"/>
              </a:rPr>
              <a:t> Inland ECS) </a:t>
            </a:r>
            <a:r>
              <a:rPr lang="en-GB" sz="1000" b="0" strike="noStrike" spc="-1" dirty="0" err="1">
                <a:solidFill>
                  <a:srgbClr val="000000"/>
                </a:solidFill>
                <a:latin typeface="Arial"/>
                <a:ea typeface="Times New Roman"/>
              </a:rPr>
              <a:t>anzuzeigen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ohne</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die Inland </a:t>
            </a:r>
            <a:r>
              <a:rPr lang="en-GB" sz="1000" b="0" strike="noStrike" spc="-1" dirty="0">
                <a:solidFill>
                  <a:srgbClr val="000000"/>
                </a:solidFill>
                <a:latin typeface="Arial"/>
                <a:ea typeface="Times New Roman"/>
              </a:rPr>
              <a:t>ENC </a:t>
            </a:r>
            <a:r>
              <a:rPr lang="en-GB" sz="1000" b="0" strike="noStrike" spc="-1" dirty="0" err="1" smtClean="0">
                <a:solidFill>
                  <a:srgbClr val="000000"/>
                </a:solidFill>
                <a:latin typeface="Arial"/>
                <a:ea typeface="Times New Roman"/>
              </a:rPr>
              <a:t>auszutauschen</a:t>
            </a:r>
            <a:r>
              <a:rPr lang="en-GB" sz="1000" b="0" strike="noStrike" spc="-1" dirty="0" smtClean="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23A3384-C42A-42FB-9E9B-DAB1E5378CDB}" type="slidenum">
              <a:rPr lang="de-AT" sz="1200" b="0" strike="noStrike" spc="-1">
                <a:solidFill>
                  <a:srgbClr val="000000"/>
                </a:solidFill>
                <a:latin typeface="Times New Roman"/>
              </a:rPr>
              <a:t>19</a:t>
            </a:fld>
            <a:endParaRPr lang="en-US" sz="1200" b="0" strike="noStrike" spc="-1">
              <a:solidFill>
                <a:srgbClr val="000000"/>
              </a:solidFill>
              <a:latin typeface="Times New Roman"/>
            </a:endParaRPr>
          </a:p>
        </p:txBody>
      </p:sp>
      <p:sp>
        <p:nvSpPr>
          <p:cNvPr id="223" name="PlaceHolder 2"/>
          <p:cNvSpPr>
            <a:spLocks noGrp="1" noRot="1" noChangeAspect="1"/>
          </p:cNvSpPr>
          <p:nvPr>
            <p:ph type="sldImg"/>
          </p:nvPr>
        </p:nvSpPr>
        <p:spPr>
          <a:xfrm>
            <a:off x="1143000" y="685800"/>
            <a:ext cx="4572000" cy="3429000"/>
          </a:xfrm>
          <a:prstGeom prst="rect">
            <a:avLst/>
          </a:prstGeom>
        </p:spPr>
      </p:sp>
      <p:sp>
        <p:nvSpPr>
          <p:cNvPr id="224"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Lassen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mich</a:t>
            </a:r>
            <a:r>
              <a:rPr lang="en-GB" sz="1000" b="0" strike="noStrike" spc="-1" dirty="0">
                <a:solidFill>
                  <a:srgbClr val="000000"/>
                </a:solidFill>
                <a:latin typeface="Arial"/>
                <a:ea typeface="Times New Roman"/>
              </a:rPr>
              <a:t> nun die Inland </a:t>
            </a:r>
            <a:r>
              <a:rPr lang="en-GB" sz="1000" b="0" strike="noStrike" spc="-1" dirty="0" smtClean="0">
                <a:solidFill>
                  <a:srgbClr val="000000"/>
                </a:solidFill>
                <a:latin typeface="Arial"/>
                <a:ea typeface="Times New Roman"/>
              </a:rPr>
              <a:t>ENC</a:t>
            </a:r>
            <a:r>
              <a:rPr lang="en-GB" sz="1000" b="0" strike="noStrike" spc="-1" baseline="0" dirty="0" smtClean="0">
                <a:solidFill>
                  <a:srgbClr val="000000"/>
                </a:solidFill>
                <a:latin typeface="Arial"/>
                <a:ea typeface="Times New Roman"/>
              </a:rPr>
              <a:t> </a:t>
            </a:r>
            <a:r>
              <a:rPr lang="en-US" sz="1000" b="0" strike="noStrike" spc="-1" dirty="0" err="1" smtClean="0">
                <a:solidFill>
                  <a:srgbClr val="FFFFFF"/>
                </a:solidFill>
                <a:latin typeface="+mn-lt"/>
              </a:rPr>
              <a:t>Harmonisierungsgruppe</a:t>
            </a:r>
            <a:r>
              <a:rPr lang="en-US" sz="1000" b="0" strike="noStrike" spc="-1" dirty="0" smtClean="0">
                <a:solidFill>
                  <a:srgbClr val="FFFFFF"/>
                </a:solidFill>
                <a:latin typeface="+mn-lt"/>
              </a:rPr>
              <a:t> </a:t>
            </a:r>
            <a:r>
              <a:rPr lang="en-GB" sz="1000" b="0" strike="noStrike" spc="-1" dirty="0" smtClean="0">
                <a:solidFill>
                  <a:srgbClr val="000000"/>
                </a:solidFill>
                <a:latin typeface="Arial"/>
                <a:ea typeface="Times New Roman"/>
              </a:rPr>
              <a:t>(IEHG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vorstellen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1" strike="noStrike" spc="-1" dirty="0">
                <a:solidFill>
                  <a:srgbClr val="000000"/>
                </a:solidFill>
                <a:latin typeface="Arial"/>
              </a:rPr>
              <a:t>Das </a:t>
            </a:r>
            <a:r>
              <a:rPr lang="en-GB" sz="600" b="1" strike="noStrike" spc="-1" dirty="0" err="1">
                <a:solidFill>
                  <a:srgbClr val="000000"/>
                </a:solidFill>
                <a:latin typeface="Arial"/>
              </a:rPr>
              <a:t>Ziel</a:t>
            </a:r>
            <a:r>
              <a:rPr lang="en-GB" sz="600" b="1" strike="noStrike" spc="-1" dirty="0">
                <a:solidFill>
                  <a:srgbClr val="000000"/>
                </a:solidFill>
                <a:latin typeface="Arial"/>
              </a:rPr>
              <a:t> </a:t>
            </a:r>
            <a:r>
              <a:rPr lang="en-GB" sz="600" b="1" strike="noStrike" spc="-1" dirty="0" smtClean="0">
                <a:solidFill>
                  <a:srgbClr val="000000"/>
                </a:solidFill>
                <a:latin typeface="Arial"/>
              </a:rPr>
              <a:t>der IEHG </a:t>
            </a:r>
            <a:r>
              <a:rPr lang="en-GB" sz="600" b="0" strike="noStrike" spc="-1" dirty="0" err="1" smtClean="0">
                <a:solidFill>
                  <a:srgbClr val="000000"/>
                </a:solidFill>
                <a:latin typeface="Arial"/>
              </a:rPr>
              <a:t>ist</a:t>
            </a:r>
            <a:r>
              <a:rPr lang="en-GB" sz="600" b="0" strike="noStrike" spc="-1" dirty="0" smtClean="0">
                <a:solidFill>
                  <a:srgbClr val="000000"/>
                </a:solidFill>
                <a:latin typeface="Arial"/>
              </a:rPr>
              <a:t> </a:t>
            </a:r>
            <a:r>
              <a:rPr lang="en-GB" sz="600" b="0" strike="noStrike" spc="-1" dirty="0">
                <a:solidFill>
                  <a:srgbClr val="000000"/>
                </a:solidFill>
                <a:latin typeface="Arial"/>
              </a:rPr>
              <a:t>die </a:t>
            </a:r>
            <a:r>
              <a:rPr lang="en-GB" sz="600" b="0" strike="noStrike" spc="-1" dirty="0" err="1">
                <a:solidFill>
                  <a:srgbClr val="000000"/>
                </a:solidFill>
                <a:latin typeface="Arial"/>
              </a:rPr>
              <a:t>Entwicklung</a:t>
            </a:r>
            <a:r>
              <a:rPr lang="en-GB" sz="600" b="0" strike="noStrike" spc="-1" dirty="0">
                <a:solidFill>
                  <a:srgbClr val="000000"/>
                </a:solidFill>
                <a:latin typeface="Arial"/>
              </a:rPr>
              <a:t> und </a:t>
            </a:r>
            <a:r>
              <a:rPr lang="en-GB" sz="600" b="0" strike="noStrike" spc="-1" dirty="0" err="1" smtClean="0">
                <a:solidFill>
                  <a:srgbClr val="000000"/>
                </a:solidFill>
                <a:latin typeface="Arial"/>
              </a:rPr>
              <a:t>Pflege</a:t>
            </a:r>
            <a:r>
              <a:rPr lang="en-GB" sz="600" b="0" strike="noStrike" spc="-1" dirty="0" smtClean="0">
                <a:solidFill>
                  <a:srgbClr val="000000"/>
                </a:solidFill>
                <a:latin typeface="Arial"/>
              </a:rPr>
              <a:t> </a:t>
            </a:r>
            <a:r>
              <a:rPr lang="en-GB" sz="600" b="0" strike="noStrike" spc="-1" dirty="0" err="1">
                <a:solidFill>
                  <a:srgbClr val="000000"/>
                </a:solidFill>
                <a:latin typeface="Arial"/>
              </a:rPr>
              <a:t>eines</a:t>
            </a:r>
            <a:r>
              <a:rPr lang="en-GB" sz="600" b="0" strike="noStrike" spc="-1" dirty="0">
                <a:solidFill>
                  <a:srgbClr val="000000"/>
                </a:solidFill>
                <a:latin typeface="Arial"/>
              </a:rPr>
              <a:t> </a:t>
            </a:r>
            <a:r>
              <a:rPr lang="en-GB" sz="600" b="0" strike="noStrike" spc="-1" dirty="0" err="1">
                <a:solidFill>
                  <a:srgbClr val="000000"/>
                </a:solidFill>
                <a:latin typeface="Arial"/>
              </a:rPr>
              <a:t>harmonisierten</a:t>
            </a:r>
            <a:r>
              <a:rPr lang="en-GB" sz="600" b="0" strike="noStrike" spc="-1" dirty="0">
                <a:solidFill>
                  <a:srgbClr val="000000"/>
                </a:solidFill>
                <a:latin typeface="Arial"/>
              </a:rPr>
              <a:t> Standards </a:t>
            </a:r>
            <a:r>
              <a:rPr lang="en-GB" sz="600" b="0" strike="noStrike" spc="-1" dirty="0" err="1">
                <a:solidFill>
                  <a:srgbClr val="000000"/>
                </a:solidFill>
                <a:latin typeface="Arial"/>
              </a:rPr>
              <a:t>für</a:t>
            </a:r>
            <a:r>
              <a:rPr lang="en-GB" sz="600" b="0" strike="noStrike" spc="-1" dirty="0">
                <a:solidFill>
                  <a:srgbClr val="000000"/>
                </a:solidFill>
                <a:latin typeface="Arial"/>
              </a:rPr>
              <a:t> </a:t>
            </a:r>
            <a:r>
              <a:rPr lang="en-GB" sz="600" b="0" strike="noStrike" spc="-1" dirty="0" err="1">
                <a:solidFill>
                  <a:srgbClr val="000000"/>
                </a:solidFill>
                <a:latin typeface="Arial"/>
              </a:rPr>
              <a:t>elektronische</a:t>
            </a:r>
            <a:r>
              <a:rPr lang="en-GB" sz="600" b="0" strike="noStrike" spc="-1" dirty="0">
                <a:solidFill>
                  <a:srgbClr val="000000"/>
                </a:solidFill>
                <a:latin typeface="Arial"/>
              </a:rPr>
              <a:t> </a:t>
            </a:r>
            <a:r>
              <a:rPr lang="en-GB" sz="600" b="0" strike="noStrike" spc="-1" dirty="0" err="1">
                <a:solidFill>
                  <a:srgbClr val="000000"/>
                </a:solidFill>
                <a:latin typeface="Arial"/>
              </a:rPr>
              <a:t>Binnenschifffahrtskarten</a:t>
            </a:r>
            <a:r>
              <a:rPr lang="en-GB" sz="600" b="0" strike="noStrike" spc="-1" dirty="0">
                <a:solidFill>
                  <a:srgbClr val="000000"/>
                </a:solidFill>
                <a:latin typeface="Arial"/>
              </a:rPr>
              <a:t> (IENCs), der </a:t>
            </a:r>
            <a:r>
              <a:rPr lang="en-GB" sz="600" b="0" strike="noStrike" spc="-1" dirty="0" err="1">
                <a:solidFill>
                  <a:srgbClr val="000000"/>
                </a:solidFill>
                <a:latin typeface="Arial"/>
              </a:rPr>
              <a:t>für</a:t>
            </a:r>
            <a:r>
              <a:rPr lang="en-GB" sz="600" b="0" strike="noStrike" spc="-1" dirty="0">
                <a:solidFill>
                  <a:srgbClr val="000000"/>
                </a:solidFill>
                <a:latin typeface="Arial"/>
              </a:rPr>
              <a:t> die </a:t>
            </a:r>
            <a:r>
              <a:rPr lang="en-GB" sz="600" b="0" strike="noStrike" spc="-1" dirty="0" err="1">
                <a:solidFill>
                  <a:srgbClr val="000000"/>
                </a:solidFill>
                <a:latin typeface="Arial"/>
              </a:rPr>
              <a:t>Binnenschifffahrt</a:t>
            </a:r>
            <a:r>
              <a:rPr lang="en-GB" sz="600" b="0" strike="noStrike" spc="-1" dirty="0">
                <a:solidFill>
                  <a:srgbClr val="000000"/>
                </a:solidFill>
                <a:latin typeface="Arial"/>
              </a:rPr>
              <a:t> </a:t>
            </a:r>
            <a:r>
              <a:rPr lang="en-GB" sz="600" b="0" strike="noStrike" spc="-1" dirty="0" err="1">
                <a:solidFill>
                  <a:srgbClr val="000000"/>
                </a:solidFill>
                <a:latin typeface="Arial"/>
              </a:rPr>
              <a:t>geeignet</a:t>
            </a:r>
            <a:r>
              <a:rPr lang="en-GB" sz="600" b="0" strike="noStrike" spc="-1" dirty="0">
                <a:solidFill>
                  <a:srgbClr val="000000"/>
                </a:solidFill>
                <a:latin typeface="Arial"/>
              </a:rPr>
              <a:t> </a:t>
            </a:r>
            <a:r>
              <a:rPr lang="en-GB" sz="600" b="0" strike="noStrike" spc="-1" dirty="0" err="1">
                <a:solidFill>
                  <a:srgbClr val="000000"/>
                </a:solidFill>
                <a:latin typeface="Arial"/>
              </a:rPr>
              <a:t>ist</a:t>
            </a:r>
            <a:r>
              <a:rPr lang="en-GB" sz="600" b="0" strike="noStrike" spc="-1" dirty="0">
                <a:solidFill>
                  <a:srgbClr val="000000"/>
                </a:solidFill>
                <a:latin typeface="Arial"/>
              </a:rPr>
              <a:t> und auf den Standards </a:t>
            </a:r>
            <a:r>
              <a:rPr lang="en-GB" sz="600" b="0" strike="noStrike" spc="-1" dirty="0" smtClean="0">
                <a:solidFill>
                  <a:srgbClr val="000000"/>
                </a:solidFill>
                <a:latin typeface="Arial"/>
              </a:rPr>
              <a:t>der </a:t>
            </a:r>
            <a:r>
              <a:rPr lang="en-GB" sz="600" b="0" strike="noStrike" spc="-1" dirty="0">
                <a:solidFill>
                  <a:srgbClr val="000000"/>
                </a:solidFill>
                <a:latin typeface="Arial"/>
              </a:rPr>
              <a:t>IHO </a:t>
            </a:r>
            <a:r>
              <a:rPr lang="en-GB" sz="600" b="0" strike="noStrike" spc="-1" dirty="0" err="1">
                <a:solidFill>
                  <a:srgbClr val="000000"/>
                </a:solidFill>
                <a:latin typeface="Arial"/>
              </a:rPr>
              <a:t>für</a:t>
            </a:r>
            <a:r>
              <a:rPr lang="en-GB" sz="600" b="0" strike="noStrike" spc="-1" dirty="0">
                <a:solidFill>
                  <a:srgbClr val="000000"/>
                </a:solidFill>
                <a:latin typeface="Arial"/>
              </a:rPr>
              <a:t> „maritime“ ENC </a:t>
            </a:r>
            <a:r>
              <a:rPr lang="en-GB" sz="600" b="0" strike="noStrike" spc="-1" dirty="0" err="1">
                <a:solidFill>
                  <a:srgbClr val="000000"/>
                </a:solidFill>
                <a:latin typeface="Arial"/>
              </a:rPr>
              <a:t>basiert</a:t>
            </a:r>
            <a:r>
              <a:rPr dirty="0"/>
              <a:t/>
            </a:r>
            <a:br>
              <a:rPr dirty="0"/>
            </a:br>
            <a:r>
              <a:rPr lang="en-GB" sz="600" b="1" strike="noStrike" spc="-1" dirty="0">
                <a:solidFill>
                  <a:srgbClr val="000000"/>
                </a:solidFill>
                <a:latin typeface="Arial"/>
              </a:rPr>
              <a:t>Das </a:t>
            </a:r>
            <a:r>
              <a:rPr lang="en-GB" sz="600" b="1" strike="noStrike" spc="-1" dirty="0" err="1" smtClean="0">
                <a:solidFill>
                  <a:srgbClr val="000000"/>
                </a:solidFill>
                <a:latin typeface="Arial"/>
              </a:rPr>
              <a:t>Ziel</a:t>
            </a:r>
            <a:r>
              <a:rPr lang="en-GB" sz="600" b="1" strike="noStrike" spc="-1" dirty="0" smtClean="0">
                <a:solidFill>
                  <a:srgbClr val="000000"/>
                </a:solidFill>
                <a:latin typeface="Arial"/>
              </a:rPr>
              <a:t> </a:t>
            </a:r>
            <a:r>
              <a:rPr lang="en-GB" sz="600" b="0" strike="noStrike" spc="-1" dirty="0" err="1" smtClean="0">
                <a:solidFill>
                  <a:srgbClr val="000000"/>
                </a:solidFill>
                <a:latin typeface="Arial"/>
              </a:rPr>
              <a:t>besteht</a:t>
            </a:r>
            <a:r>
              <a:rPr lang="en-GB" sz="600" b="0" strike="noStrike" spc="-1" dirty="0" smtClean="0">
                <a:solidFill>
                  <a:srgbClr val="000000"/>
                </a:solidFill>
                <a:latin typeface="Arial"/>
              </a:rPr>
              <a:t> </a:t>
            </a:r>
            <a:r>
              <a:rPr lang="en-GB" sz="600" b="0" strike="noStrike" spc="-1" dirty="0" err="1">
                <a:solidFill>
                  <a:srgbClr val="000000"/>
                </a:solidFill>
                <a:latin typeface="Arial"/>
              </a:rPr>
              <a:t>darin</a:t>
            </a:r>
            <a:r>
              <a:rPr lang="en-GB" sz="600" b="0" strike="noStrike" spc="-1" dirty="0">
                <a:solidFill>
                  <a:srgbClr val="000000"/>
                </a:solidFill>
                <a:latin typeface="Arial"/>
              </a:rPr>
              <a:t>, </a:t>
            </a:r>
            <a:r>
              <a:rPr lang="en-GB" sz="600" b="0" strike="noStrike" spc="-1" dirty="0" err="1">
                <a:solidFill>
                  <a:srgbClr val="000000"/>
                </a:solidFill>
                <a:latin typeface="Arial"/>
              </a:rPr>
              <a:t>sich</a:t>
            </a:r>
            <a:r>
              <a:rPr lang="en-GB" sz="600" b="0" strike="noStrike" spc="-1" dirty="0">
                <a:solidFill>
                  <a:srgbClr val="000000"/>
                </a:solidFill>
                <a:latin typeface="Arial"/>
              </a:rPr>
              <a:t> auf </a:t>
            </a:r>
            <a:r>
              <a:rPr lang="en-GB" sz="600" b="0" strike="noStrike" spc="-1" dirty="0" err="1">
                <a:solidFill>
                  <a:srgbClr val="000000"/>
                </a:solidFill>
                <a:latin typeface="Arial"/>
              </a:rPr>
              <a:t>Spezifikationen</a:t>
            </a:r>
            <a:r>
              <a:rPr lang="en-GB" sz="600" b="0" strike="noStrike" spc="-1" dirty="0">
                <a:solidFill>
                  <a:srgbClr val="000000"/>
                </a:solidFill>
                <a:latin typeface="Arial"/>
              </a:rPr>
              <a:t> </a:t>
            </a:r>
            <a:r>
              <a:rPr lang="en-GB" sz="600" b="0" strike="noStrike" spc="-1" dirty="0" err="1">
                <a:solidFill>
                  <a:srgbClr val="000000"/>
                </a:solidFill>
                <a:latin typeface="Arial"/>
              </a:rPr>
              <a:t>für</a:t>
            </a:r>
            <a:r>
              <a:rPr lang="en-GB" sz="600" b="0" strike="noStrike" spc="-1" dirty="0">
                <a:solidFill>
                  <a:srgbClr val="000000"/>
                </a:solidFill>
                <a:latin typeface="Arial"/>
              </a:rPr>
              <a:t> </a:t>
            </a:r>
            <a:r>
              <a:rPr lang="en-GB" sz="600" b="0" strike="noStrike" spc="-1" dirty="0" smtClean="0">
                <a:solidFill>
                  <a:srgbClr val="000000"/>
                </a:solidFill>
                <a:latin typeface="Arial"/>
              </a:rPr>
              <a:t>Inland ENCs </a:t>
            </a:r>
            <a:r>
              <a:rPr lang="en-GB" sz="600" b="0" strike="noStrike" spc="-1" dirty="0" err="1">
                <a:solidFill>
                  <a:srgbClr val="000000"/>
                </a:solidFill>
                <a:latin typeface="Arial"/>
              </a:rPr>
              <a:t>zu</a:t>
            </a:r>
            <a:r>
              <a:rPr lang="en-GB" sz="600" b="0" strike="noStrike" spc="-1" dirty="0">
                <a:solidFill>
                  <a:srgbClr val="000000"/>
                </a:solidFill>
                <a:latin typeface="Arial"/>
              </a:rPr>
              <a:t> </a:t>
            </a:r>
            <a:r>
              <a:rPr lang="en-GB" sz="600" b="0" strike="noStrike" spc="-1" dirty="0" err="1">
                <a:solidFill>
                  <a:srgbClr val="000000"/>
                </a:solidFill>
                <a:latin typeface="Arial"/>
              </a:rPr>
              <a:t>einigen</a:t>
            </a:r>
            <a:r>
              <a:rPr lang="en-GB" sz="600" b="0" strike="noStrike" spc="-1" dirty="0">
                <a:solidFill>
                  <a:srgbClr val="000000"/>
                </a:solidFill>
                <a:latin typeface="Arial"/>
              </a:rPr>
              <a:t>, die </a:t>
            </a:r>
            <a:r>
              <a:rPr lang="en-GB" sz="600" b="0" strike="noStrike" spc="-1" dirty="0" err="1">
                <a:solidFill>
                  <a:srgbClr val="000000"/>
                </a:solidFill>
                <a:latin typeface="Arial"/>
              </a:rPr>
              <a:t>für</a:t>
            </a:r>
            <a:r>
              <a:rPr lang="en-GB" sz="600" b="0" strike="noStrike" spc="-1" dirty="0">
                <a:solidFill>
                  <a:srgbClr val="000000"/>
                </a:solidFill>
                <a:latin typeface="Arial"/>
              </a:rPr>
              <a:t> </a:t>
            </a:r>
            <a:r>
              <a:rPr lang="en-GB" sz="600" b="0" strike="noStrike" spc="-1" dirty="0" err="1">
                <a:solidFill>
                  <a:srgbClr val="000000"/>
                </a:solidFill>
                <a:latin typeface="Arial"/>
              </a:rPr>
              <a:t>alle</a:t>
            </a:r>
            <a:r>
              <a:rPr lang="en-GB" sz="600" b="0" strike="noStrike" spc="-1" dirty="0">
                <a:solidFill>
                  <a:srgbClr val="000000"/>
                </a:solidFill>
                <a:latin typeface="Arial"/>
              </a:rPr>
              <a:t> </a:t>
            </a:r>
            <a:r>
              <a:rPr lang="en-GB" sz="600" b="0" strike="noStrike" spc="-1" dirty="0" err="1">
                <a:solidFill>
                  <a:srgbClr val="000000"/>
                </a:solidFill>
                <a:latin typeface="Arial"/>
              </a:rPr>
              <a:t>bekannten</a:t>
            </a:r>
            <a:r>
              <a:rPr lang="en-GB" sz="600" b="0" strike="noStrike" spc="-1" dirty="0">
                <a:solidFill>
                  <a:srgbClr val="000000"/>
                </a:solidFill>
                <a:latin typeface="Arial"/>
              </a:rPr>
              <a:t> </a:t>
            </a:r>
            <a:r>
              <a:rPr lang="en-GB" sz="600" b="0" strike="noStrike" spc="-1" dirty="0" smtClean="0">
                <a:solidFill>
                  <a:srgbClr val="000000"/>
                </a:solidFill>
                <a:latin typeface="Arial"/>
              </a:rPr>
              <a:t>Inland ENC-</a:t>
            </a:r>
            <a:r>
              <a:rPr lang="en-GB" sz="600" b="0" strike="noStrike" spc="-1" dirty="0" err="1" smtClean="0">
                <a:solidFill>
                  <a:srgbClr val="000000"/>
                </a:solidFill>
                <a:latin typeface="Arial"/>
              </a:rPr>
              <a:t>Datenanforderungen</a:t>
            </a:r>
            <a:r>
              <a:rPr lang="en-GB" sz="600" b="0" strike="noStrike" spc="-1" dirty="0" smtClean="0">
                <a:solidFill>
                  <a:srgbClr val="000000"/>
                </a:solidFill>
                <a:latin typeface="Arial"/>
              </a:rPr>
              <a:t> </a:t>
            </a:r>
            <a:r>
              <a:rPr lang="en-GB" sz="600" b="0" strike="noStrike" spc="-1" dirty="0" err="1">
                <a:solidFill>
                  <a:srgbClr val="000000"/>
                </a:solidFill>
                <a:latin typeface="Arial"/>
              </a:rPr>
              <a:t>für</a:t>
            </a:r>
            <a:r>
              <a:rPr lang="en-GB" sz="600" b="0" strike="noStrike" spc="-1" dirty="0">
                <a:solidFill>
                  <a:srgbClr val="000000"/>
                </a:solidFill>
                <a:latin typeface="Arial"/>
              </a:rPr>
              <a:t> </a:t>
            </a:r>
            <a:r>
              <a:rPr lang="en-GB" sz="600" b="0" strike="noStrike" spc="-1" dirty="0" err="1">
                <a:solidFill>
                  <a:srgbClr val="000000"/>
                </a:solidFill>
                <a:latin typeface="Arial"/>
              </a:rPr>
              <a:t>eine</a:t>
            </a:r>
            <a:r>
              <a:rPr lang="en-GB" sz="600" b="0" strike="noStrike" spc="-1" dirty="0">
                <a:solidFill>
                  <a:srgbClr val="000000"/>
                </a:solidFill>
                <a:latin typeface="Arial"/>
              </a:rPr>
              <a:t> </a:t>
            </a:r>
            <a:r>
              <a:rPr lang="en-GB" sz="600" b="0" strike="noStrike" spc="-1" dirty="0" err="1">
                <a:solidFill>
                  <a:srgbClr val="000000"/>
                </a:solidFill>
                <a:latin typeface="Arial"/>
              </a:rPr>
              <a:t>sichere</a:t>
            </a:r>
            <a:r>
              <a:rPr lang="en-GB" sz="600" b="0" strike="noStrike" spc="-1" dirty="0">
                <a:solidFill>
                  <a:srgbClr val="000000"/>
                </a:solidFill>
                <a:latin typeface="Arial"/>
              </a:rPr>
              <a:t> und </a:t>
            </a:r>
            <a:r>
              <a:rPr lang="en-GB" sz="600" b="0" strike="noStrike" spc="-1" dirty="0" err="1">
                <a:solidFill>
                  <a:srgbClr val="000000"/>
                </a:solidFill>
                <a:latin typeface="Arial"/>
              </a:rPr>
              <a:t>effiziente</a:t>
            </a:r>
            <a:r>
              <a:rPr lang="en-GB" sz="600" b="0" strike="noStrike" spc="-1" dirty="0">
                <a:solidFill>
                  <a:srgbClr val="000000"/>
                </a:solidFill>
                <a:latin typeface="Arial"/>
              </a:rPr>
              <a:t> Navigation </a:t>
            </a:r>
            <a:r>
              <a:rPr lang="en-GB" sz="600" b="0" strike="noStrike" spc="-1" dirty="0" err="1">
                <a:solidFill>
                  <a:srgbClr val="000000"/>
                </a:solidFill>
                <a:latin typeface="Arial"/>
              </a:rPr>
              <a:t>geeignet</a:t>
            </a:r>
            <a:r>
              <a:rPr lang="en-GB" sz="600" b="0" strike="noStrike" spc="-1" dirty="0">
                <a:solidFill>
                  <a:srgbClr val="000000"/>
                </a:solidFill>
                <a:latin typeface="Arial"/>
              </a:rPr>
              <a:t> </a:t>
            </a:r>
            <a:r>
              <a:rPr lang="en-GB" sz="600" b="0" strike="noStrike" spc="-1" dirty="0" err="1">
                <a:solidFill>
                  <a:srgbClr val="000000"/>
                </a:solidFill>
                <a:latin typeface="Arial"/>
              </a:rPr>
              <a:t>sind</a:t>
            </a:r>
            <a:r>
              <a:rPr lang="en-GB" sz="600" b="0" strike="noStrike" spc="-1" dirty="0">
                <a:solidFill>
                  <a:srgbClr val="000000"/>
                </a:solidFill>
                <a:latin typeface="Arial"/>
              </a:rPr>
              <a:t>. </a:t>
            </a:r>
            <a:r>
              <a:rPr lang="en-GB" sz="600" b="0" strike="noStrike" spc="-1" dirty="0" err="1">
                <a:solidFill>
                  <a:srgbClr val="000000"/>
                </a:solidFill>
                <a:latin typeface="Arial"/>
              </a:rPr>
              <a:t>Derzeit</a:t>
            </a:r>
            <a:r>
              <a:rPr lang="en-GB" sz="600" b="0" strike="noStrike" spc="-1" dirty="0">
                <a:solidFill>
                  <a:srgbClr val="000000"/>
                </a:solidFill>
                <a:latin typeface="Arial"/>
              </a:rPr>
              <a:t> </a:t>
            </a:r>
            <a:r>
              <a:rPr lang="en-GB" sz="600" b="0" strike="noStrike" spc="-1" dirty="0" err="1">
                <a:solidFill>
                  <a:srgbClr val="000000"/>
                </a:solidFill>
                <a:latin typeface="Arial"/>
              </a:rPr>
              <a:t>beteiligen</a:t>
            </a:r>
            <a:r>
              <a:rPr lang="en-GB" sz="600" b="0" strike="noStrike" spc="-1" dirty="0">
                <a:solidFill>
                  <a:srgbClr val="000000"/>
                </a:solidFill>
                <a:latin typeface="Arial"/>
              </a:rPr>
              <a:t> </a:t>
            </a:r>
            <a:r>
              <a:rPr lang="en-GB" sz="600" b="0" strike="noStrike" spc="-1" dirty="0" err="1">
                <a:solidFill>
                  <a:srgbClr val="000000"/>
                </a:solidFill>
                <a:latin typeface="Arial"/>
              </a:rPr>
              <a:t>sich</a:t>
            </a:r>
            <a:r>
              <a:rPr lang="en-GB" sz="600" b="0" strike="noStrike" spc="-1" dirty="0">
                <a:solidFill>
                  <a:srgbClr val="000000"/>
                </a:solidFill>
                <a:latin typeface="Arial"/>
              </a:rPr>
              <a:t> </a:t>
            </a:r>
            <a:r>
              <a:rPr lang="en-GB" sz="600" b="0" strike="noStrike" spc="-1" dirty="0" err="1">
                <a:solidFill>
                  <a:srgbClr val="000000"/>
                </a:solidFill>
                <a:latin typeface="Arial"/>
              </a:rPr>
              <a:t>alle</a:t>
            </a:r>
            <a:r>
              <a:rPr lang="en-GB" sz="600" b="0" strike="noStrike" spc="-1" dirty="0">
                <a:solidFill>
                  <a:srgbClr val="000000"/>
                </a:solidFill>
                <a:latin typeface="Arial"/>
              </a:rPr>
              <a:t> </a:t>
            </a:r>
            <a:r>
              <a:rPr lang="en-GB" sz="600" b="0" strike="noStrike" spc="-1" dirty="0" err="1">
                <a:solidFill>
                  <a:srgbClr val="000000"/>
                </a:solidFill>
                <a:latin typeface="Arial"/>
              </a:rPr>
              <a:t>europäischen</a:t>
            </a:r>
            <a:r>
              <a:rPr lang="en-GB" sz="600" b="0" strike="noStrike" spc="-1" dirty="0">
                <a:solidFill>
                  <a:srgbClr val="000000"/>
                </a:solidFill>
                <a:latin typeface="Arial"/>
              </a:rPr>
              <a:t> </a:t>
            </a:r>
            <a:r>
              <a:rPr lang="en-GB" sz="600" b="0" strike="noStrike" spc="-1" dirty="0" err="1">
                <a:solidFill>
                  <a:srgbClr val="000000"/>
                </a:solidFill>
                <a:latin typeface="Arial"/>
              </a:rPr>
              <a:t>Länder</a:t>
            </a:r>
            <a:r>
              <a:rPr lang="en-GB" sz="600" b="0" strike="noStrike" spc="-1" dirty="0">
                <a:solidFill>
                  <a:srgbClr val="000000"/>
                </a:solidFill>
                <a:latin typeface="Arial"/>
              </a:rPr>
              <a:t> </a:t>
            </a:r>
            <a:r>
              <a:rPr lang="en-GB" sz="600" b="0" strike="noStrike" spc="-1" dirty="0" err="1">
                <a:solidFill>
                  <a:srgbClr val="000000"/>
                </a:solidFill>
                <a:latin typeface="Arial"/>
              </a:rPr>
              <a:t>mit</a:t>
            </a:r>
            <a:r>
              <a:rPr lang="en-GB" sz="600" b="0" strike="noStrike" spc="-1" dirty="0">
                <a:solidFill>
                  <a:srgbClr val="000000"/>
                </a:solidFill>
                <a:latin typeface="Arial"/>
              </a:rPr>
              <a:t> </a:t>
            </a:r>
            <a:r>
              <a:rPr lang="en-GB" sz="600" b="0" strike="noStrike" spc="-1" dirty="0" err="1" smtClean="0">
                <a:solidFill>
                  <a:srgbClr val="000000"/>
                </a:solidFill>
                <a:latin typeface="Arial"/>
              </a:rPr>
              <a:t>einem</a:t>
            </a:r>
            <a:r>
              <a:rPr lang="en-GB" sz="600" b="0" strike="noStrike" spc="-1" dirty="0" smtClean="0">
                <a:solidFill>
                  <a:srgbClr val="000000"/>
                </a:solidFill>
                <a:latin typeface="Arial"/>
              </a:rPr>
              <a:t> </a:t>
            </a:r>
            <a:r>
              <a:rPr lang="en-GB" sz="600" b="0" strike="noStrike" spc="-1" dirty="0" err="1" smtClean="0">
                <a:solidFill>
                  <a:srgbClr val="000000"/>
                </a:solidFill>
                <a:latin typeface="Arial"/>
              </a:rPr>
              <a:t>zusammenhängenden</a:t>
            </a:r>
            <a:r>
              <a:rPr lang="en-GB" sz="600" b="0" strike="noStrike" spc="-1" dirty="0" smtClean="0">
                <a:solidFill>
                  <a:srgbClr val="000000"/>
                </a:solidFill>
                <a:latin typeface="Arial"/>
              </a:rPr>
              <a:t> </a:t>
            </a:r>
            <a:r>
              <a:rPr lang="en-GB" sz="600" b="0" strike="noStrike" spc="-1" dirty="0" err="1">
                <a:solidFill>
                  <a:srgbClr val="000000"/>
                </a:solidFill>
                <a:latin typeface="Arial"/>
              </a:rPr>
              <a:t>Binnenwasserstraßennetz</a:t>
            </a:r>
            <a:r>
              <a:rPr lang="en-GB" sz="600" b="0" strike="noStrike" spc="-1" dirty="0">
                <a:solidFill>
                  <a:srgbClr val="000000"/>
                </a:solidFill>
                <a:latin typeface="Arial"/>
              </a:rPr>
              <a:t>, die </a:t>
            </a:r>
            <a:r>
              <a:rPr lang="en-GB" sz="600" b="0" strike="noStrike" spc="-1" dirty="0" err="1">
                <a:solidFill>
                  <a:srgbClr val="000000"/>
                </a:solidFill>
                <a:latin typeface="Arial"/>
              </a:rPr>
              <a:t>Russische</a:t>
            </a:r>
            <a:r>
              <a:rPr lang="en-GB" sz="600" b="0" strike="noStrike" spc="-1" dirty="0">
                <a:solidFill>
                  <a:srgbClr val="000000"/>
                </a:solidFill>
                <a:latin typeface="Arial"/>
              </a:rPr>
              <a:t> </a:t>
            </a:r>
            <a:r>
              <a:rPr lang="en-GB" sz="600" b="0" strike="noStrike" spc="-1" dirty="0" err="1">
                <a:solidFill>
                  <a:srgbClr val="000000"/>
                </a:solidFill>
                <a:latin typeface="Arial"/>
              </a:rPr>
              <a:t>Föderation</a:t>
            </a:r>
            <a:r>
              <a:rPr lang="en-GB" sz="600" b="0" strike="noStrike" spc="-1" dirty="0">
                <a:solidFill>
                  <a:srgbClr val="000000"/>
                </a:solidFill>
                <a:latin typeface="Arial"/>
              </a:rPr>
              <a:t>, die </a:t>
            </a:r>
            <a:r>
              <a:rPr lang="en-GB" sz="600" b="0" strike="noStrike" spc="-1" dirty="0" err="1">
                <a:solidFill>
                  <a:srgbClr val="000000"/>
                </a:solidFill>
                <a:latin typeface="Arial"/>
              </a:rPr>
              <a:t>Vereinigten</a:t>
            </a:r>
            <a:r>
              <a:rPr lang="en-GB" sz="600" b="0" strike="noStrike" spc="-1" dirty="0">
                <a:solidFill>
                  <a:srgbClr val="000000"/>
                </a:solidFill>
                <a:latin typeface="Arial"/>
              </a:rPr>
              <a:t> </a:t>
            </a:r>
            <a:r>
              <a:rPr lang="en-GB" sz="600" b="0" strike="noStrike" spc="-1" dirty="0" err="1">
                <a:solidFill>
                  <a:srgbClr val="000000"/>
                </a:solidFill>
                <a:latin typeface="Arial"/>
              </a:rPr>
              <a:t>Staaten</a:t>
            </a:r>
            <a:r>
              <a:rPr lang="en-GB" sz="600" b="0" strike="noStrike" spc="-1" dirty="0">
                <a:solidFill>
                  <a:srgbClr val="000000"/>
                </a:solidFill>
                <a:latin typeface="Arial"/>
              </a:rPr>
              <a:t> von Amerika, </a:t>
            </a:r>
            <a:r>
              <a:rPr lang="en-GB" sz="600" b="0" strike="noStrike" spc="-1" dirty="0" err="1">
                <a:solidFill>
                  <a:srgbClr val="000000"/>
                </a:solidFill>
                <a:latin typeface="Arial"/>
              </a:rPr>
              <a:t>Brasilien</a:t>
            </a:r>
            <a:r>
              <a:rPr lang="en-GB" sz="600" b="0" strike="noStrike" spc="-1" dirty="0">
                <a:solidFill>
                  <a:srgbClr val="000000"/>
                </a:solidFill>
                <a:latin typeface="Arial"/>
              </a:rPr>
              <a:t>, die </a:t>
            </a:r>
            <a:r>
              <a:rPr lang="en-GB" sz="600" b="0" strike="noStrike" spc="-1" dirty="0" err="1">
                <a:solidFill>
                  <a:srgbClr val="000000"/>
                </a:solidFill>
                <a:latin typeface="Arial"/>
              </a:rPr>
              <a:t>Volksrepublik</a:t>
            </a:r>
            <a:r>
              <a:rPr lang="en-GB" sz="600" b="0" strike="noStrike" spc="-1" dirty="0">
                <a:solidFill>
                  <a:srgbClr val="000000"/>
                </a:solidFill>
                <a:latin typeface="Arial"/>
              </a:rPr>
              <a:t> China und die </a:t>
            </a:r>
            <a:r>
              <a:rPr lang="en-GB" sz="600" b="0" strike="noStrike" spc="-1" dirty="0" err="1">
                <a:solidFill>
                  <a:srgbClr val="000000"/>
                </a:solidFill>
                <a:latin typeface="Arial"/>
              </a:rPr>
              <a:t>Republik</a:t>
            </a:r>
            <a:r>
              <a:rPr lang="en-GB" sz="600" b="0" strike="noStrike" spc="-1" dirty="0">
                <a:solidFill>
                  <a:srgbClr val="000000"/>
                </a:solidFill>
                <a:latin typeface="Arial"/>
              </a:rPr>
              <a:t> Korea </a:t>
            </a:r>
            <a:r>
              <a:rPr lang="en-GB" sz="600" b="0" strike="noStrike" spc="-1" dirty="0" err="1">
                <a:solidFill>
                  <a:srgbClr val="000000"/>
                </a:solidFill>
                <a:latin typeface="Arial"/>
              </a:rPr>
              <a:t>aktiv</a:t>
            </a:r>
            <a:r>
              <a:rPr lang="en-GB" sz="600" b="0" strike="noStrike" spc="-1" dirty="0">
                <a:solidFill>
                  <a:srgbClr val="000000"/>
                </a:solidFill>
                <a:latin typeface="Arial"/>
              </a:rPr>
              <a:t> an der IEHG.</a:t>
            </a:r>
            <a:endParaRPr lang="en-US" sz="600" b="0" strike="noStrike" spc="-1" dirty="0">
              <a:solidFill>
                <a:srgbClr val="000000"/>
              </a:solidFill>
              <a:latin typeface="Times New Roman"/>
            </a:endParaRPr>
          </a:p>
          <a:p>
            <a:pPr marL="457200" lvl="1"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0" strike="noStrike" spc="-1" dirty="0" err="1">
                <a:solidFill>
                  <a:srgbClr val="000000"/>
                </a:solidFill>
                <a:latin typeface="Arial"/>
              </a:rPr>
              <a:t>Darüber</a:t>
            </a:r>
            <a:r>
              <a:rPr lang="en-GB" sz="600" b="0" strike="noStrike" spc="-1" dirty="0">
                <a:solidFill>
                  <a:srgbClr val="000000"/>
                </a:solidFill>
                <a:latin typeface="Arial"/>
              </a:rPr>
              <a:t> </a:t>
            </a:r>
            <a:r>
              <a:rPr lang="en-GB" sz="600" b="0" strike="noStrike" spc="-1" dirty="0" err="1">
                <a:solidFill>
                  <a:srgbClr val="000000"/>
                </a:solidFill>
                <a:latin typeface="Arial"/>
              </a:rPr>
              <a:t>hinaus</a:t>
            </a:r>
            <a:r>
              <a:rPr lang="en-GB" sz="600" b="0" strike="noStrike" spc="-1" dirty="0">
                <a:solidFill>
                  <a:srgbClr val="000000"/>
                </a:solidFill>
                <a:latin typeface="Arial"/>
              </a:rPr>
              <a:t> </a:t>
            </a:r>
            <a:r>
              <a:rPr lang="en-GB" sz="600" b="0" strike="noStrike" spc="-1" dirty="0" err="1">
                <a:solidFill>
                  <a:srgbClr val="000000"/>
                </a:solidFill>
                <a:latin typeface="Arial"/>
              </a:rPr>
              <a:t>ist</a:t>
            </a:r>
            <a:r>
              <a:rPr lang="en-GB" sz="600" b="0" strike="noStrike" spc="-1" dirty="0">
                <a:solidFill>
                  <a:srgbClr val="000000"/>
                </a:solidFill>
                <a:latin typeface="Arial"/>
              </a:rPr>
              <a:t> </a:t>
            </a:r>
            <a:r>
              <a:rPr lang="en-GB" sz="600" b="0" strike="noStrike" spc="-1" dirty="0" err="1">
                <a:solidFill>
                  <a:srgbClr val="000000"/>
                </a:solidFill>
                <a:latin typeface="Arial"/>
              </a:rPr>
              <a:t>beabsichtigt</a:t>
            </a:r>
            <a:r>
              <a:rPr lang="en-GB" sz="600" b="0" strike="noStrike" spc="-1" dirty="0">
                <a:solidFill>
                  <a:srgbClr val="000000"/>
                </a:solidFill>
                <a:latin typeface="Arial"/>
              </a:rPr>
              <a:t>, </a:t>
            </a:r>
            <a:r>
              <a:rPr lang="en-GB" sz="600" b="0" strike="noStrike" spc="-1" dirty="0" err="1">
                <a:solidFill>
                  <a:srgbClr val="000000"/>
                </a:solidFill>
                <a:latin typeface="Arial"/>
              </a:rPr>
              <a:t>dass</a:t>
            </a:r>
            <a:r>
              <a:rPr lang="en-GB" sz="600" b="0" strike="noStrike" spc="-1" dirty="0">
                <a:solidFill>
                  <a:srgbClr val="000000"/>
                </a:solidFill>
                <a:latin typeface="Arial"/>
              </a:rPr>
              <a:t> die IENC-Standards die </a:t>
            </a:r>
            <a:r>
              <a:rPr lang="en-GB" sz="600" b="0" strike="noStrike" spc="-1" dirty="0" err="1">
                <a:solidFill>
                  <a:srgbClr val="000000"/>
                </a:solidFill>
                <a:latin typeface="Arial"/>
              </a:rPr>
              <a:t>grundlegenden</a:t>
            </a:r>
            <a:r>
              <a:rPr lang="en-GB" sz="600" b="0" strike="noStrike" spc="-1" dirty="0">
                <a:solidFill>
                  <a:srgbClr val="000000"/>
                </a:solidFill>
                <a:latin typeface="Arial"/>
              </a:rPr>
              <a:t> </a:t>
            </a:r>
            <a:r>
              <a:rPr lang="en-GB" sz="600" b="0" strike="noStrike" spc="-1" dirty="0" err="1">
                <a:solidFill>
                  <a:srgbClr val="000000"/>
                </a:solidFill>
                <a:latin typeface="Arial"/>
              </a:rPr>
              <a:t>Anforderungen</a:t>
            </a:r>
            <a:r>
              <a:rPr lang="en-GB" sz="600" b="0" strike="noStrike" spc="-1" dirty="0">
                <a:solidFill>
                  <a:srgbClr val="000000"/>
                </a:solidFill>
                <a:latin typeface="Arial"/>
              </a:rPr>
              <a:t> </a:t>
            </a:r>
            <a:r>
              <a:rPr lang="en-GB" sz="600" b="0" strike="noStrike" spc="-1" dirty="0" err="1">
                <a:solidFill>
                  <a:srgbClr val="000000"/>
                </a:solidFill>
                <a:latin typeface="Arial"/>
              </a:rPr>
              <a:t>für</a:t>
            </a:r>
            <a:r>
              <a:rPr lang="en-GB" sz="600" b="0" strike="noStrike" spc="-1" dirty="0">
                <a:solidFill>
                  <a:srgbClr val="000000"/>
                </a:solidFill>
                <a:latin typeface="Arial"/>
              </a:rPr>
              <a:t> </a:t>
            </a:r>
            <a:r>
              <a:rPr lang="en-GB" sz="600" b="0" strike="noStrike" spc="-1" dirty="0" smtClean="0">
                <a:solidFill>
                  <a:srgbClr val="000000"/>
                </a:solidFill>
                <a:latin typeface="Arial"/>
              </a:rPr>
              <a:t>Inland ENC-</a:t>
            </a:r>
            <a:r>
              <a:rPr lang="en-GB" sz="600" b="0" strike="noStrike" spc="-1" dirty="0" err="1" smtClean="0">
                <a:solidFill>
                  <a:srgbClr val="000000"/>
                </a:solidFill>
                <a:latin typeface="Arial"/>
              </a:rPr>
              <a:t>Anwendungen</a:t>
            </a:r>
            <a:r>
              <a:rPr lang="en-GB" sz="600" b="0" strike="noStrike" spc="-1" dirty="0" smtClean="0">
                <a:solidFill>
                  <a:srgbClr val="000000"/>
                </a:solidFill>
                <a:latin typeface="Arial"/>
              </a:rPr>
              <a:t> </a:t>
            </a:r>
            <a:r>
              <a:rPr lang="en-GB" sz="600" b="0" strike="noStrike" spc="-1" dirty="0" err="1">
                <a:solidFill>
                  <a:srgbClr val="000000"/>
                </a:solidFill>
                <a:latin typeface="Arial"/>
              </a:rPr>
              <a:t>weltweit</a:t>
            </a:r>
            <a:r>
              <a:rPr lang="en-GB" sz="600" b="0" strike="noStrike" spc="-1" dirty="0">
                <a:solidFill>
                  <a:srgbClr val="000000"/>
                </a:solidFill>
                <a:latin typeface="Arial"/>
              </a:rPr>
              <a:t> </a:t>
            </a:r>
            <a:r>
              <a:rPr lang="en-GB" sz="600" b="0" strike="noStrike" spc="-1" dirty="0" err="1">
                <a:solidFill>
                  <a:srgbClr val="000000"/>
                </a:solidFill>
                <a:latin typeface="Arial"/>
              </a:rPr>
              <a:t>erfüllen</a:t>
            </a:r>
            <a:r>
              <a:rPr lang="en-GB" sz="600" b="0" strike="noStrike" spc="-1" dirty="0">
                <a:solidFill>
                  <a:srgbClr val="000000"/>
                </a:solidFill>
                <a:latin typeface="Arial"/>
              </a:rPr>
              <a:t>.</a:t>
            </a:r>
            <a:endParaRPr lang="en-US" sz="600" b="0" strike="noStrike" spc="-1" dirty="0">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6EF6EBC-E9A2-4AAF-85A0-6DEDBAEE914C}" type="slidenum">
              <a:rPr lang="de-AT" sz="1200" b="0" strike="noStrike" spc="-1">
                <a:solidFill>
                  <a:srgbClr val="000000"/>
                </a:solidFill>
                <a:latin typeface="Times New Roman"/>
              </a:rPr>
              <a:t>2</a:t>
            </a:fld>
            <a:endParaRPr lang="en-US" sz="1200" b="0" strike="noStrike" spc="-1">
              <a:solidFill>
                <a:srgbClr val="000000"/>
              </a:solidFill>
              <a:latin typeface="Times New Roman"/>
            </a:endParaRPr>
          </a:p>
        </p:txBody>
      </p:sp>
      <p:sp>
        <p:nvSpPr>
          <p:cNvPr id="172" name="PlaceHolder 2"/>
          <p:cNvSpPr>
            <a:spLocks noGrp="1" noRot="1" noChangeAspect="1"/>
          </p:cNvSpPr>
          <p:nvPr>
            <p:ph type="sldImg"/>
          </p:nvPr>
        </p:nvSpPr>
        <p:spPr>
          <a:xfrm>
            <a:off x="1143000" y="685800"/>
            <a:ext cx="4572000" cy="3429000"/>
          </a:xfrm>
          <a:prstGeom prst="rect">
            <a:avLst/>
          </a:prstGeom>
        </p:spPr>
      </p:sp>
      <p:sp>
        <p:nvSpPr>
          <p:cNvPr id="173"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Bevor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err="1">
                <a:solidFill>
                  <a:srgbClr val="000000"/>
                </a:solidFill>
                <a:latin typeface="Arial"/>
                <a:ea typeface="Times New Roman"/>
              </a:rPr>
              <a:t>sprechen</a:t>
            </a:r>
            <a:r>
              <a:rPr lang="en-GB" sz="1000" b="0" strike="noStrike" spc="-1" dirty="0">
                <a:solidFill>
                  <a:srgbClr val="000000"/>
                </a:solidFill>
                <a:latin typeface="Arial"/>
                <a:ea typeface="Times New Roman"/>
              </a:rPr>
              <a:t>, muss </a:t>
            </a:r>
            <a:r>
              <a:rPr lang="en-GB" sz="1000" b="0" strike="noStrike" spc="-1" dirty="0" err="1">
                <a:solidFill>
                  <a:srgbClr val="000000"/>
                </a:solidFill>
                <a:latin typeface="Arial"/>
                <a:ea typeface="Times New Roman"/>
              </a:rPr>
              <a:t>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erklären</a:t>
            </a:r>
            <a:r>
              <a:rPr lang="en-GB" sz="1000" b="0" strike="noStrike" spc="-1" dirty="0">
                <a:solidFill>
                  <a:srgbClr val="000000"/>
                </a:solidFill>
                <a:latin typeface="Arial"/>
                <a:ea typeface="Times New Roman"/>
              </a:rPr>
              <a:t>, was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Binnenwasserstraße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sprechen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Dann</a:t>
            </a:r>
            <a:r>
              <a:rPr lang="en-GB" sz="1000" b="0" strike="noStrike" spc="-1" dirty="0">
                <a:solidFill>
                  <a:srgbClr val="000000"/>
                </a:solidFill>
                <a:latin typeface="Arial"/>
                <a:ea typeface="Times New Roman"/>
              </a:rPr>
              <a:t> muss </a:t>
            </a:r>
            <a:r>
              <a:rPr lang="en-GB" sz="1000" b="0" strike="noStrike" spc="-1" dirty="0" err="1">
                <a:solidFill>
                  <a:srgbClr val="000000"/>
                </a:solidFill>
                <a:latin typeface="Arial"/>
                <a:ea typeface="Times New Roman"/>
              </a:rPr>
              <a:t>ich</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erläutern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warum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elektronische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Seekarten</a:t>
            </a:r>
            <a:r>
              <a:rPr lang="en-GB" sz="1000" b="0" strike="noStrike" spc="-1" dirty="0">
                <a:solidFill>
                  <a:srgbClr val="000000"/>
                </a:solidFill>
                <a:latin typeface="Arial"/>
                <a:ea typeface="Times New Roman"/>
              </a:rPr>
              <a:t> (ENCs)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Seeschifffahrt</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nicht</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für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Binnenschifffahrt</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ausreichen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Dies </a:t>
            </a:r>
            <a:r>
              <a:rPr lang="en-GB" sz="1000" b="0" strike="noStrike" spc="-1" dirty="0" err="1">
                <a:solidFill>
                  <a:srgbClr val="000000"/>
                </a:solidFill>
                <a:latin typeface="Arial"/>
                <a:ea typeface="Times New Roman"/>
              </a:rPr>
              <a:t>führt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zur</a:t>
            </a:r>
            <a:r>
              <a:rPr lang="en-GB" sz="1000" b="0" strike="noStrike" spc="-1" dirty="0">
                <a:solidFill>
                  <a:srgbClr val="000000"/>
                </a:solidFill>
                <a:latin typeface="Arial"/>
                <a:ea typeface="Times New Roman"/>
              </a:rPr>
              <a:t> Definition </a:t>
            </a:r>
            <a:r>
              <a:rPr lang="en-GB" sz="1000" b="0" strike="noStrike" spc="-1" dirty="0" err="1" smtClean="0">
                <a:solidFill>
                  <a:srgbClr val="000000"/>
                </a:solidFill>
                <a:latin typeface="Arial"/>
                <a:ea typeface="Times New Roman"/>
              </a:rPr>
              <a:t>einer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ich</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zur</a:t>
            </a:r>
            <a:r>
              <a:rPr lang="en-GB" sz="1000" b="0" strike="noStrike" spc="-1" dirty="0" smtClean="0">
                <a:solidFill>
                  <a:srgbClr val="000000"/>
                </a:solidFill>
                <a:latin typeface="Arial"/>
                <a:ea typeface="Times New Roman"/>
              </a:rPr>
              <a:t> S-100-Vorgehensweise der IHO </a:t>
            </a:r>
            <a:r>
              <a:rPr lang="en-GB" sz="1000" b="0" strike="noStrike" spc="-1" dirty="0" err="1" smtClean="0">
                <a:solidFill>
                  <a:srgbClr val="000000"/>
                </a:solidFill>
                <a:latin typeface="Arial"/>
                <a:ea typeface="Times New Roman"/>
              </a:rPr>
              <a:t>kommen</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und </a:t>
            </a:r>
            <a:r>
              <a:rPr lang="en-GB" sz="1000" b="0" strike="noStrike" spc="-1" dirty="0" smtClean="0">
                <a:solidFill>
                  <a:srgbClr val="000000"/>
                </a:solidFill>
                <a:latin typeface="Arial"/>
                <a:ea typeface="Times New Roman"/>
              </a:rPr>
              <a:t>die </a:t>
            </a:r>
            <a:r>
              <a:rPr lang="en-GB" sz="1000" b="0" strike="noStrike" spc="-1" dirty="0" err="1">
                <a:solidFill>
                  <a:srgbClr val="000000"/>
                </a:solidFill>
                <a:latin typeface="Arial"/>
                <a:ea typeface="Times New Roman"/>
              </a:rPr>
              <a:t>Verwendung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kopierter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Attribute und </a:t>
            </a:r>
            <a:r>
              <a:rPr lang="en-GB" sz="1000" b="0" strike="noStrike" spc="-1" dirty="0" err="1" smtClean="0">
                <a:solidFill>
                  <a:srgbClr val="000000"/>
                </a:solidFill>
                <a:latin typeface="Arial"/>
                <a:ea typeface="Times New Roman"/>
              </a:rPr>
              <a:t>Attributwerte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 Inland </a:t>
            </a:r>
            <a:r>
              <a:rPr lang="en-GB" sz="1000" b="0" strike="noStrike" spc="-1" dirty="0" smtClean="0">
                <a:solidFill>
                  <a:srgbClr val="000000"/>
                </a:solidFill>
                <a:latin typeface="+mn-lt"/>
                <a:ea typeface="Times New Roman"/>
              </a:rPr>
              <a:t>ENCs </a:t>
            </a:r>
            <a:r>
              <a:rPr lang="en-GB" sz="1000" b="0" strike="noStrike" spc="-1" dirty="0" err="1" smtClean="0">
                <a:solidFill>
                  <a:srgbClr val="000000"/>
                </a:solidFill>
                <a:latin typeface="+mn-lt"/>
                <a:ea typeface="Times New Roman"/>
              </a:rPr>
              <a:t>erläutern</a:t>
            </a:r>
            <a:r>
              <a:rPr lang="en-GB" sz="1000" b="0" strike="noStrike" spc="-1" dirty="0" smtClean="0">
                <a:solidFill>
                  <a:srgbClr val="000000"/>
                </a:solidFill>
                <a:latin typeface="+mn-lt"/>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die </a:t>
            </a:r>
            <a:r>
              <a:rPr lang="en-GB" sz="1000" b="0" strike="noStrike" spc="-1" dirty="0" err="1" smtClean="0">
                <a:solidFill>
                  <a:srgbClr val="000000"/>
                </a:solidFill>
                <a:latin typeface="Arial"/>
                <a:ea typeface="Times New Roman"/>
              </a:rPr>
              <a:t>Kodierungsanleitung</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a:t>
            </a:r>
            <a:r>
              <a:rPr lang="en-GB" sz="1000" b="0" strike="noStrike" spc="-1" dirty="0" smtClean="0">
                <a:solidFill>
                  <a:srgbClr val="000000"/>
                </a:solidFill>
                <a:latin typeface="Arial"/>
                <a:ea typeface="Times New Roman"/>
              </a:rPr>
              <a:t>ENCs,</a:t>
            </a:r>
            <a:r>
              <a:rPr dirty="0"/>
              <a:t/>
            </a:r>
            <a:br>
              <a:rPr dirty="0"/>
            </a:b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unterschiedlichen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Verwendungszwecke</a:t>
            </a:r>
            <a:r>
              <a:rPr lang="en-GB" sz="1000" b="0" strike="noStrike" spc="-1" dirty="0">
                <a:solidFill>
                  <a:srgbClr val="000000"/>
                </a:solidFill>
                <a:latin typeface="Arial"/>
                <a:ea typeface="Times New Roman"/>
              </a:rPr>
              <a:t> und die </a:t>
            </a:r>
            <a:r>
              <a:rPr lang="en-GB" sz="1000" b="0" strike="noStrike" spc="-1" dirty="0" err="1">
                <a:solidFill>
                  <a:srgbClr val="000000"/>
                </a:solidFill>
                <a:latin typeface="Arial"/>
                <a:ea typeface="Times New Roman"/>
              </a:rPr>
              <a:t>Verwendung</a:t>
            </a:r>
            <a:r>
              <a:rPr lang="en-GB" sz="1000" b="0" strike="noStrike" spc="-1" dirty="0">
                <a:solidFill>
                  <a:srgbClr val="000000"/>
                </a:solidFill>
                <a:latin typeface="Arial"/>
                <a:ea typeface="Times New Roman"/>
              </a:rPr>
              <a:t> von </a:t>
            </a:r>
            <a:r>
              <a:rPr lang="en-GB" sz="1000" b="0" strike="noStrike" spc="-1" dirty="0" err="1" smtClean="0">
                <a:solidFill>
                  <a:srgbClr val="000000"/>
                </a:solidFill>
                <a:latin typeface="Arial"/>
                <a:ea typeface="Times New Roman"/>
              </a:rPr>
              <a:t>überlagernden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Zellen</a:t>
            </a:r>
            <a:r>
              <a:rPr lang="en-GB" sz="1000" b="0" strike="noStrike" spc="-1" dirty="0" smtClean="0">
                <a:solidFill>
                  <a:srgbClr val="000000"/>
                </a:solidFill>
                <a:latin typeface="Arial"/>
                <a:ea typeface="Times New Roman"/>
              </a:rPr>
              <a:t>,</a:t>
            </a:r>
            <a:r>
              <a:rPr dirty="0"/>
              <a:t/>
            </a:r>
            <a:br>
              <a:rPr dirty="0"/>
            </a:b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Produktspezifikation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ENCs,</a:t>
            </a:r>
            <a:r>
              <a:rPr dirty="0"/>
              <a:t/>
            </a:r>
            <a:br>
              <a:rPr dirty="0"/>
            </a:br>
            <a:r>
              <a:rPr lang="en-GB" sz="1000" b="0" strike="noStrike" spc="-1" dirty="0">
                <a:solidFill>
                  <a:srgbClr val="000000"/>
                </a:solidFill>
                <a:latin typeface="Arial"/>
                <a:ea typeface="Times New Roman"/>
              </a:rPr>
              <a:t>und die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Tiefendaten</a:t>
            </a:r>
            <a:r>
              <a:rPr lang="en-GB" sz="1000" b="0" strike="noStrike" spc="-1" dirty="0">
                <a:solidFill>
                  <a:srgbClr val="000000"/>
                </a:solidFill>
                <a:latin typeface="Arial"/>
                <a:ea typeface="Times New Roman"/>
              </a:rPr>
              <a:t> und </a:t>
            </a:r>
            <a:r>
              <a:rPr lang="en-GB" sz="1000" b="0" strike="noStrike" spc="-1" dirty="0" err="1" smtClean="0">
                <a:solidFill>
                  <a:srgbClr val="000000"/>
                </a:solidFill>
                <a:latin typeface="Arial"/>
                <a:ea typeface="Times New Roman"/>
              </a:rPr>
              <a:t>Wasserständen</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vorstellen</a:t>
            </a:r>
            <a:r>
              <a:rPr lang="en-GB" sz="1000" b="0" strike="noStrike" spc="-1" dirty="0" smtClean="0">
                <a:solidFill>
                  <a:srgbClr val="000000"/>
                </a:solidFill>
                <a:latin typeface="+mn-lt"/>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Nach</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technischen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Punkten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ich</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zur</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organisatorischen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Beziehung</a:t>
            </a:r>
            <a:r>
              <a:rPr lang="en-GB" sz="1000" b="0" strike="noStrike" spc="-1" dirty="0">
                <a:solidFill>
                  <a:srgbClr val="000000"/>
                </a:solidFill>
                <a:latin typeface="Arial"/>
                <a:ea typeface="Times New Roman"/>
              </a:rPr>
              <a:t> der Inland ENC </a:t>
            </a:r>
            <a:r>
              <a:rPr lang="en-GB" sz="1000" b="0" strike="noStrike" spc="-1" dirty="0" err="1" smtClean="0">
                <a:solidFill>
                  <a:srgbClr val="000000"/>
                </a:solidFill>
                <a:latin typeface="Arial"/>
                <a:ea typeface="Times New Roman"/>
              </a:rPr>
              <a:t>Harmonisierungsgruppe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(IEHG) und der </a:t>
            </a:r>
            <a:r>
              <a:rPr lang="en-GB" sz="1000" b="0" strike="noStrike" spc="-1" dirty="0" err="1" smtClean="0">
                <a:solidFill>
                  <a:srgbClr val="000000"/>
                </a:solidFill>
                <a:latin typeface="Arial"/>
                <a:ea typeface="Times New Roman"/>
              </a:rPr>
              <a:t>Internationalen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Hydrographischen</a:t>
            </a:r>
            <a:r>
              <a:rPr lang="en-GB" sz="1000" b="0" strike="noStrike" spc="-1" dirty="0" smtClean="0">
                <a:solidFill>
                  <a:srgbClr val="000000"/>
                </a:solidFill>
                <a:latin typeface="Arial"/>
                <a:ea typeface="Times New Roman"/>
              </a:rPr>
              <a:t> Organisation </a:t>
            </a:r>
            <a:r>
              <a:rPr lang="en-GB" sz="1000" b="0" strike="noStrike" spc="-1" dirty="0">
                <a:solidFill>
                  <a:srgbClr val="000000"/>
                </a:solidFill>
                <a:latin typeface="Arial"/>
                <a:ea typeface="Times New Roman"/>
              </a:rPr>
              <a:t>(IHO) </a:t>
            </a:r>
            <a:r>
              <a:rPr lang="en-GB" sz="1000" b="0" strike="noStrike" spc="-1" dirty="0" err="1" smtClean="0">
                <a:solidFill>
                  <a:srgbClr val="000000"/>
                </a:solidFill>
                <a:latin typeface="Arial"/>
                <a:ea typeface="Times New Roman"/>
              </a:rPr>
              <a:t>kommen</a:t>
            </a:r>
            <a:r>
              <a:rPr lang="en-GB" sz="1000" b="0" strike="noStrike" spc="-1" dirty="0" smtClean="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smtClean="0">
                <a:solidFill>
                  <a:srgbClr val="000000"/>
                </a:solidFill>
                <a:latin typeface="Arial"/>
                <a:ea typeface="Times New Roman"/>
              </a:rPr>
              <a:t>Ich</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werde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Präsentation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Überblick</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Regulierungsstatus</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der </a:t>
            </a:r>
            <a:r>
              <a:rPr lang="en-GB" sz="1000" b="0" strike="noStrike" spc="-1" dirty="0">
                <a:solidFill>
                  <a:srgbClr val="000000"/>
                </a:solidFill>
                <a:latin typeface="Arial"/>
                <a:ea typeface="Times New Roman"/>
              </a:rPr>
              <a:t>Inland ENCs in den </a:t>
            </a:r>
            <a:r>
              <a:rPr lang="en-GB" sz="1000" b="0" strike="noStrike" spc="-1" dirty="0" err="1">
                <a:solidFill>
                  <a:srgbClr val="000000"/>
                </a:solidFill>
                <a:latin typeface="Arial"/>
                <a:ea typeface="Times New Roman"/>
              </a:rPr>
              <a:t>verschiedenen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Regionen</a:t>
            </a:r>
            <a:r>
              <a:rPr lang="en-GB" sz="1000" b="0" strike="noStrike" spc="-1" dirty="0" smtClean="0">
                <a:solidFill>
                  <a:srgbClr val="000000"/>
                </a:solidFill>
                <a:latin typeface="Arial"/>
                <a:ea typeface="Times New Roman"/>
              </a:rPr>
              <a:t>,</a:t>
            </a:r>
            <a:r>
              <a:rPr dirty="0"/>
              <a:t/>
            </a:r>
            <a:br>
              <a:rPr dirty="0"/>
            </a:b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Abdeckung</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der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Inland ENCs,</a:t>
            </a:r>
            <a:r>
              <a:rPr dirty="0"/>
              <a:t/>
            </a:r>
            <a:br>
              <a:rPr dirty="0"/>
            </a:br>
            <a:r>
              <a:rPr lang="en-GB" sz="1000" b="0" strike="noStrike" spc="-1" dirty="0">
                <a:solidFill>
                  <a:srgbClr val="000000"/>
                </a:solidFill>
                <a:latin typeface="Arial"/>
                <a:ea typeface="Times New Roman"/>
              </a:rPr>
              <a:t>und </a:t>
            </a:r>
            <a:r>
              <a:rPr lang="en-GB" sz="1000" b="0" strike="noStrike" spc="-1" dirty="0" smtClean="0">
                <a:solidFill>
                  <a:srgbClr val="000000"/>
                </a:solidFill>
                <a:latin typeface="Arial"/>
                <a:ea typeface="Times New Roman"/>
              </a:rPr>
              <a:t>der </a:t>
            </a:r>
            <a:r>
              <a:rPr lang="en-GB" sz="1000" b="0" strike="noStrike" spc="-1" dirty="0" err="1">
                <a:solidFill>
                  <a:srgbClr val="000000"/>
                </a:solidFill>
                <a:latin typeface="Arial"/>
                <a:ea typeface="Times New Roman"/>
              </a:rPr>
              <a:t>Anzahl</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Benutzer</a:t>
            </a:r>
            <a:r>
              <a:rPr lang="en-GB" sz="1000" b="0" strike="noStrike" spc="-1" dirty="0">
                <a:solidFill>
                  <a:srgbClr val="000000"/>
                </a:solidFill>
                <a:latin typeface="Arial"/>
                <a:ea typeface="Times New Roman"/>
              </a:rPr>
              <a:t> von Inland </a:t>
            </a:r>
            <a:r>
              <a:rPr lang="en-GB" sz="1000" b="0" strike="noStrike" spc="-1" dirty="0" smtClean="0">
                <a:solidFill>
                  <a:srgbClr val="000000"/>
                </a:solidFill>
                <a:latin typeface="+mn-lt"/>
                <a:ea typeface="Times New Roman"/>
              </a:rPr>
              <a:t>ENCs </a:t>
            </a:r>
            <a:r>
              <a:rPr lang="en-GB" sz="1000" b="0" strike="noStrike" spc="-1" dirty="0" err="1" smtClean="0">
                <a:solidFill>
                  <a:srgbClr val="000000"/>
                </a:solidFill>
                <a:latin typeface="+mn-lt"/>
                <a:ea typeface="Times New Roman"/>
              </a:rPr>
              <a:t>abschließen</a:t>
            </a:r>
            <a:r>
              <a:rPr lang="en-GB" sz="1000" b="0" strike="noStrike" spc="-1" dirty="0" smtClean="0">
                <a:solidFill>
                  <a:srgbClr val="000000"/>
                </a:solidFill>
                <a:latin typeface="+mn-lt"/>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3867EB6-439E-4E24-9DE8-BFB7D0FDAC9D}" type="slidenum">
              <a:rPr lang="de-AT" sz="1200" b="0" strike="noStrike" spc="-1">
                <a:solidFill>
                  <a:srgbClr val="000000"/>
                </a:solidFill>
                <a:latin typeface="Times New Roman"/>
              </a:rPr>
              <a:t>20</a:t>
            </a:fld>
            <a:endParaRPr lang="en-US" sz="1200" b="0" strike="noStrike" spc="-1">
              <a:solidFill>
                <a:srgbClr val="000000"/>
              </a:solidFill>
              <a:latin typeface="Times New Roman"/>
            </a:endParaRPr>
          </a:p>
        </p:txBody>
      </p:sp>
      <p:sp>
        <p:nvSpPr>
          <p:cNvPr id="226" name="PlaceHolder 2"/>
          <p:cNvSpPr>
            <a:spLocks noGrp="1" noRot="1" noChangeAspect="1"/>
          </p:cNvSpPr>
          <p:nvPr>
            <p:ph type="sldImg"/>
          </p:nvPr>
        </p:nvSpPr>
        <p:spPr>
          <a:xfrm>
            <a:off x="1143000" y="685800"/>
            <a:ext cx="4572000" cy="3429000"/>
          </a:xfrm>
          <a:prstGeom prst="rect">
            <a:avLst/>
          </a:prstGeom>
        </p:spPr>
      </p:sp>
      <p:sp>
        <p:nvSpPr>
          <p:cNvPr id="227"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Arial"/>
                <a:ea typeface="Times New Roman"/>
              </a:rPr>
              <a:t>Die IEHG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internationale</a:t>
            </a:r>
            <a:r>
              <a:rPr lang="en-GB" sz="1000" b="0" strike="noStrike" spc="-1" dirty="0">
                <a:solidFill>
                  <a:srgbClr val="000000"/>
                </a:solidFill>
                <a:latin typeface="Arial"/>
                <a:ea typeface="Times New Roman"/>
              </a:rPr>
              <a:t> Organisation </a:t>
            </a:r>
            <a:r>
              <a:rPr lang="en-GB" sz="1000" b="0" strike="noStrike" spc="-1" dirty="0" err="1" smtClean="0">
                <a:solidFill>
                  <a:srgbClr val="000000"/>
                </a:solidFill>
                <a:latin typeface="Arial"/>
                <a:ea typeface="Times New Roman"/>
              </a:rPr>
              <a:t>wie</a:t>
            </a:r>
            <a:r>
              <a:rPr lang="en-GB" sz="1000" b="0" strike="noStrike" spc="-1" dirty="0" smtClean="0">
                <a:solidFill>
                  <a:srgbClr val="000000"/>
                </a:solidFill>
                <a:latin typeface="Arial"/>
                <a:ea typeface="Times New Roman"/>
              </a:rPr>
              <a:t> die </a:t>
            </a:r>
            <a:r>
              <a:rPr lang="en-GB" sz="1000" b="0" strike="noStrike" spc="-1" dirty="0">
                <a:solidFill>
                  <a:srgbClr val="000000"/>
                </a:solidFill>
                <a:latin typeface="Arial"/>
                <a:ea typeface="Times New Roman"/>
              </a:rPr>
              <a:t>IHO, </a:t>
            </a:r>
            <a:r>
              <a:rPr lang="en-GB" sz="1000" b="0" strike="noStrike" spc="-1" dirty="0" err="1" smtClean="0">
                <a:solidFill>
                  <a:srgbClr val="000000"/>
                </a:solidFill>
                <a:latin typeface="Arial"/>
                <a:ea typeface="Times New Roman"/>
              </a:rPr>
              <a:t>wird</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aber</a:t>
            </a:r>
            <a:r>
              <a:rPr lang="en-GB" sz="1000" b="0" strike="noStrike" spc="-1" dirty="0" smtClean="0">
                <a:solidFill>
                  <a:srgbClr val="000000"/>
                </a:solidFill>
                <a:latin typeface="Arial"/>
                <a:ea typeface="Times New Roman"/>
              </a:rPr>
              <a:t> </a:t>
            </a:r>
            <a:r>
              <a:rPr lang="en-GB" sz="600" b="0" strike="noStrike" spc="-1" dirty="0" smtClean="0">
                <a:solidFill>
                  <a:srgbClr val="000000"/>
                </a:solidFill>
                <a:latin typeface="Arial"/>
              </a:rPr>
              <a:t>von der</a:t>
            </a:r>
            <a:endParaRPr lang="en-US" sz="6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Der </a:t>
            </a:r>
            <a:r>
              <a:rPr lang="en-GB" sz="700" b="0" strike="noStrike" spc="-1" dirty="0" err="1" smtClean="0">
                <a:solidFill>
                  <a:srgbClr val="000000"/>
                </a:solidFill>
                <a:latin typeface="Arial"/>
              </a:rPr>
              <a:t>Europäischen</a:t>
            </a:r>
            <a:r>
              <a:rPr lang="en-GB" sz="700" b="0" strike="noStrike" spc="-1" dirty="0" smtClean="0">
                <a:solidFill>
                  <a:srgbClr val="000000"/>
                </a:solidFill>
                <a:latin typeface="Arial"/>
              </a:rPr>
              <a:t> </a:t>
            </a:r>
            <a:r>
              <a:rPr lang="en-GB" sz="700" b="0" strike="noStrike" spc="-1" dirty="0">
                <a:solidFill>
                  <a:srgbClr val="000000"/>
                </a:solidFill>
                <a:latin typeface="Arial"/>
              </a:rPr>
              <a:t>Union, </a:t>
            </a:r>
            <a:r>
              <a:rPr lang="en-GB" sz="700" b="0" strike="noStrike" spc="-1" dirty="0" smtClean="0">
                <a:solidFill>
                  <a:srgbClr val="000000"/>
                </a:solidFill>
                <a:latin typeface="Arial"/>
              </a:rPr>
              <a:t>der </a:t>
            </a:r>
            <a:r>
              <a:rPr lang="en-GB" sz="700" b="0" strike="noStrike" spc="-1" dirty="0" err="1">
                <a:solidFill>
                  <a:srgbClr val="000000"/>
                </a:solidFill>
                <a:latin typeface="Arial"/>
              </a:rPr>
              <a:t>Zentralkommission</a:t>
            </a:r>
            <a:r>
              <a:rPr lang="en-GB" sz="700" b="0" strike="noStrike" spc="-1" dirty="0">
                <a:solidFill>
                  <a:srgbClr val="000000"/>
                </a:solidFill>
                <a:latin typeface="Arial"/>
              </a:rPr>
              <a:t> </a:t>
            </a:r>
            <a:r>
              <a:rPr lang="en-GB" sz="700" b="0" strike="noStrike" spc="-1" dirty="0" err="1">
                <a:solidFill>
                  <a:srgbClr val="000000"/>
                </a:solidFill>
                <a:latin typeface="Arial"/>
              </a:rPr>
              <a:t>für</a:t>
            </a:r>
            <a:r>
              <a:rPr lang="en-GB" sz="700" b="0" strike="noStrike" spc="-1" dirty="0">
                <a:solidFill>
                  <a:srgbClr val="000000"/>
                </a:solidFill>
                <a:latin typeface="Arial"/>
              </a:rPr>
              <a:t> die </a:t>
            </a:r>
            <a:r>
              <a:rPr lang="en-GB" sz="700" b="0" strike="noStrike" spc="-1" dirty="0" err="1">
                <a:solidFill>
                  <a:srgbClr val="000000"/>
                </a:solidFill>
                <a:latin typeface="Arial"/>
              </a:rPr>
              <a:t>Rheinschifffahrt</a:t>
            </a:r>
            <a:r>
              <a:rPr lang="en-GB" sz="700" b="0" strike="noStrike" spc="-1" dirty="0">
                <a:solidFill>
                  <a:srgbClr val="000000"/>
                </a:solidFill>
                <a:latin typeface="Arial"/>
              </a:rPr>
              <a:t> (ZKR),</a:t>
            </a:r>
            <a:endParaRPr lang="en-US" sz="7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Dem </a:t>
            </a:r>
            <a:r>
              <a:rPr lang="en-GB" sz="700" b="0" strike="noStrike" spc="-1" dirty="0" err="1">
                <a:solidFill>
                  <a:srgbClr val="000000"/>
                </a:solidFill>
                <a:latin typeface="Arial"/>
              </a:rPr>
              <a:t>Ingenieurkorps</a:t>
            </a:r>
            <a:r>
              <a:rPr lang="en-GB" sz="700" b="0" strike="noStrike" spc="-1" dirty="0">
                <a:solidFill>
                  <a:srgbClr val="000000"/>
                </a:solidFill>
                <a:latin typeface="Arial"/>
              </a:rPr>
              <a:t> der US-</a:t>
            </a:r>
            <a:r>
              <a:rPr lang="en-GB" sz="700" b="0" strike="noStrike" spc="-1" dirty="0" err="1">
                <a:solidFill>
                  <a:srgbClr val="000000"/>
                </a:solidFill>
                <a:latin typeface="Arial"/>
              </a:rPr>
              <a:t>Armee</a:t>
            </a:r>
            <a:r>
              <a:rPr lang="en-GB" sz="700" b="0" strike="noStrike" spc="-1" dirty="0">
                <a:solidFill>
                  <a:srgbClr val="000000"/>
                </a:solidFill>
                <a:latin typeface="Arial"/>
              </a:rPr>
              <a:t>,</a:t>
            </a:r>
            <a:endParaRPr lang="en-US" sz="7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Dem </a:t>
            </a:r>
            <a:r>
              <a:rPr lang="en-GB" sz="700" b="0" strike="noStrike" spc="-1" dirty="0" err="1" smtClean="0">
                <a:solidFill>
                  <a:srgbClr val="000000"/>
                </a:solidFill>
                <a:latin typeface="Arial"/>
              </a:rPr>
              <a:t>russischen</a:t>
            </a:r>
            <a:r>
              <a:rPr lang="en-GB" sz="700" b="0" strike="noStrike" spc="-1" dirty="0" smtClean="0">
                <a:solidFill>
                  <a:srgbClr val="000000"/>
                </a:solidFill>
                <a:latin typeface="Arial"/>
              </a:rPr>
              <a:t> </a:t>
            </a:r>
            <a:r>
              <a:rPr lang="en-GB" sz="700" b="0" strike="noStrike" spc="-1" dirty="0" err="1">
                <a:solidFill>
                  <a:srgbClr val="000000"/>
                </a:solidFill>
                <a:latin typeface="Arial"/>
              </a:rPr>
              <a:t>Verkehrsministerium</a:t>
            </a:r>
            <a:r>
              <a:rPr lang="en-GB" sz="700" b="0" strike="noStrike" spc="-1" dirty="0">
                <a:solidFill>
                  <a:srgbClr val="000000"/>
                </a:solidFill>
                <a:latin typeface="Arial"/>
              </a:rPr>
              <a:t>,</a:t>
            </a:r>
            <a:endParaRPr lang="en-US" sz="7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Den </a:t>
            </a:r>
            <a:r>
              <a:rPr lang="en-GB" sz="700" b="0" strike="noStrike" spc="-1" dirty="0" err="1">
                <a:solidFill>
                  <a:srgbClr val="000000"/>
                </a:solidFill>
                <a:latin typeface="Arial"/>
              </a:rPr>
              <a:t>Direktionen</a:t>
            </a:r>
            <a:r>
              <a:rPr lang="en-GB" sz="700" b="0" strike="noStrike" spc="-1" dirty="0">
                <a:solidFill>
                  <a:srgbClr val="000000"/>
                </a:solidFill>
                <a:latin typeface="Arial"/>
              </a:rPr>
              <a:t> und </a:t>
            </a:r>
            <a:r>
              <a:rPr lang="en-GB" sz="700" b="0" strike="noStrike" spc="-1" dirty="0" err="1" smtClean="0">
                <a:solidFill>
                  <a:srgbClr val="000000"/>
                </a:solidFill>
                <a:latin typeface="Arial"/>
              </a:rPr>
              <a:t>Diensten</a:t>
            </a:r>
            <a:r>
              <a:rPr lang="en-GB" sz="700" b="0" strike="noStrike" spc="-1" dirty="0" smtClean="0">
                <a:solidFill>
                  <a:srgbClr val="000000"/>
                </a:solidFill>
                <a:latin typeface="Arial"/>
              </a:rPr>
              <a:t> </a:t>
            </a:r>
            <a:r>
              <a:rPr lang="en-GB" sz="700" b="0" strike="noStrike" spc="-1" dirty="0" err="1">
                <a:solidFill>
                  <a:srgbClr val="000000"/>
                </a:solidFill>
                <a:latin typeface="Arial"/>
              </a:rPr>
              <a:t>für</a:t>
            </a:r>
            <a:r>
              <a:rPr lang="en-GB" sz="700" b="0" strike="noStrike" spc="-1" dirty="0">
                <a:solidFill>
                  <a:srgbClr val="000000"/>
                </a:solidFill>
                <a:latin typeface="Arial"/>
              </a:rPr>
              <a:t> </a:t>
            </a:r>
            <a:r>
              <a:rPr lang="en-GB" sz="700" b="0" strike="noStrike" spc="-1" dirty="0" err="1">
                <a:solidFill>
                  <a:srgbClr val="000000"/>
                </a:solidFill>
                <a:latin typeface="Arial"/>
              </a:rPr>
              <a:t>Hydrographie</a:t>
            </a:r>
            <a:r>
              <a:rPr lang="en-GB" sz="700" b="0" strike="noStrike" spc="-1" dirty="0">
                <a:solidFill>
                  <a:srgbClr val="000000"/>
                </a:solidFill>
                <a:latin typeface="Arial"/>
              </a:rPr>
              <a:t> und Navigation der </a:t>
            </a:r>
            <a:r>
              <a:rPr lang="en-GB" sz="700" b="0" strike="noStrike" spc="-1" dirty="0" err="1">
                <a:solidFill>
                  <a:srgbClr val="000000"/>
                </a:solidFill>
                <a:latin typeface="Arial"/>
              </a:rPr>
              <a:t>brasilianischen</a:t>
            </a:r>
            <a:r>
              <a:rPr lang="en-GB" sz="700" b="0" strike="noStrike" spc="-1" dirty="0">
                <a:solidFill>
                  <a:srgbClr val="000000"/>
                </a:solidFill>
                <a:latin typeface="Arial"/>
              </a:rPr>
              <a:t> Marine, </a:t>
            </a:r>
            <a:r>
              <a:rPr lang="en-GB" sz="700" b="0" strike="noStrike" spc="-1" dirty="0" smtClean="0">
                <a:solidFill>
                  <a:srgbClr val="000000"/>
                </a:solidFill>
                <a:latin typeface="Arial"/>
              </a:rPr>
              <a:t>Peru </a:t>
            </a:r>
            <a:r>
              <a:rPr lang="en-GB" sz="700" b="0" strike="noStrike" spc="-1" dirty="0" err="1">
                <a:solidFill>
                  <a:srgbClr val="000000"/>
                </a:solidFill>
                <a:latin typeface="Arial"/>
              </a:rPr>
              <a:t>und</a:t>
            </a:r>
            <a:r>
              <a:rPr lang="en-GB" sz="700" b="0" strike="noStrike" spc="-1" dirty="0">
                <a:solidFill>
                  <a:srgbClr val="000000"/>
                </a:solidFill>
                <a:latin typeface="Arial"/>
              </a:rPr>
              <a:t> </a:t>
            </a:r>
            <a:r>
              <a:rPr lang="en-GB" sz="700" b="0" strike="noStrike" spc="-1" dirty="0" smtClean="0">
                <a:solidFill>
                  <a:srgbClr val="000000"/>
                </a:solidFill>
                <a:latin typeface="Arial"/>
              </a:rPr>
              <a:t>Venezuela</a:t>
            </a:r>
            <a:endParaRPr lang="en-US" sz="7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Dem </a:t>
            </a:r>
            <a:r>
              <a:rPr lang="en-GB" sz="700" b="0" strike="noStrike" spc="-1" dirty="0" err="1">
                <a:solidFill>
                  <a:srgbClr val="000000"/>
                </a:solidFill>
                <a:latin typeface="Arial"/>
              </a:rPr>
              <a:t>Verkehrsministerium</a:t>
            </a:r>
            <a:r>
              <a:rPr lang="en-GB" sz="700" b="0" strike="noStrike" spc="-1" dirty="0">
                <a:solidFill>
                  <a:srgbClr val="000000"/>
                </a:solidFill>
                <a:latin typeface="Arial"/>
              </a:rPr>
              <a:t> der </a:t>
            </a:r>
            <a:r>
              <a:rPr lang="en-GB" sz="700" b="0" strike="noStrike" spc="-1" dirty="0" err="1">
                <a:solidFill>
                  <a:srgbClr val="000000"/>
                </a:solidFill>
                <a:latin typeface="Arial"/>
              </a:rPr>
              <a:t>Volksrepublik</a:t>
            </a:r>
            <a:r>
              <a:rPr lang="en-GB" sz="700" b="0" strike="noStrike" spc="-1" dirty="0">
                <a:solidFill>
                  <a:srgbClr val="000000"/>
                </a:solidFill>
                <a:latin typeface="Arial"/>
              </a:rPr>
              <a:t> China, </a:t>
            </a:r>
            <a:r>
              <a:rPr lang="en-GB" sz="700" b="0" strike="noStrike" spc="-1" dirty="0" smtClean="0">
                <a:solidFill>
                  <a:srgbClr val="000000"/>
                </a:solidFill>
                <a:latin typeface="Arial"/>
              </a:rPr>
              <a:t>der </a:t>
            </a:r>
            <a:r>
              <a:rPr lang="en-GB" sz="700" b="0" strike="noStrike" spc="-1" dirty="0" err="1" smtClean="0">
                <a:solidFill>
                  <a:srgbClr val="000000"/>
                </a:solidFill>
                <a:latin typeface="Arial"/>
              </a:rPr>
              <a:t>koreanischen</a:t>
            </a:r>
            <a:r>
              <a:rPr lang="en-GB" sz="700" b="0" strike="noStrike" spc="-1" dirty="0" smtClean="0">
                <a:solidFill>
                  <a:srgbClr val="000000"/>
                </a:solidFill>
                <a:latin typeface="Arial"/>
              </a:rPr>
              <a:t> </a:t>
            </a:r>
            <a:r>
              <a:rPr lang="en-GB" sz="700" b="0" strike="noStrike" spc="-1" dirty="0" err="1" smtClean="0">
                <a:solidFill>
                  <a:srgbClr val="000000"/>
                </a:solidFill>
                <a:latin typeface="Arial"/>
              </a:rPr>
              <a:t>hydrographischen</a:t>
            </a:r>
            <a:r>
              <a:rPr lang="en-GB" sz="700" b="0" strike="noStrike" spc="-1" dirty="0" smtClean="0">
                <a:solidFill>
                  <a:srgbClr val="000000"/>
                </a:solidFill>
                <a:latin typeface="Arial"/>
              </a:rPr>
              <a:t> </a:t>
            </a:r>
            <a:r>
              <a:rPr lang="en-GB" sz="700" b="0" strike="noStrike" spc="-1" dirty="0">
                <a:solidFill>
                  <a:srgbClr val="000000"/>
                </a:solidFill>
                <a:latin typeface="Arial"/>
              </a:rPr>
              <a:t>und </a:t>
            </a:r>
            <a:r>
              <a:rPr lang="en-GB" sz="700" b="0" strike="noStrike" spc="-1" dirty="0" err="1" smtClean="0">
                <a:solidFill>
                  <a:srgbClr val="000000"/>
                </a:solidFill>
                <a:latin typeface="Arial"/>
              </a:rPr>
              <a:t>ozeanographischen</a:t>
            </a:r>
            <a:r>
              <a:rPr lang="en-GB" sz="700" b="0" strike="noStrike" spc="-1" baseline="0" dirty="0" smtClean="0">
                <a:solidFill>
                  <a:srgbClr val="000000"/>
                </a:solidFill>
                <a:latin typeface="Arial"/>
              </a:rPr>
              <a:t> </a:t>
            </a:r>
            <a:r>
              <a:rPr lang="en-GB" sz="700" b="0" strike="noStrike" spc="-1" dirty="0" err="1" smtClean="0">
                <a:solidFill>
                  <a:srgbClr val="000000"/>
                </a:solidFill>
                <a:latin typeface="Arial"/>
              </a:rPr>
              <a:t>Verwaltung</a:t>
            </a:r>
            <a:r>
              <a:rPr lang="en-GB" sz="700" b="0" strike="noStrike" spc="-1" dirty="0" smtClean="0">
                <a:solidFill>
                  <a:srgbClr val="000000"/>
                </a:solidFill>
                <a:latin typeface="Arial"/>
              </a:rPr>
              <a:t> </a:t>
            </a:r>
            <a:r>
              <a:rPr lang="en-GB" sz="700" b="0" strike="noStrike" spc="-1" dirty="0">
                <a:solidFill>
                  <a:srgbClr val="000000"/>
                </a:solidFill>
                <a:latin typeface="Arial"/>
              </a:rPr>
              <a:t>und</a:t>
            </a:r>
            <a:endParaRPr lang="en-US" sz="700" b="0" strike="noStrike" spc="-1" dirty="0">
              <a:solidFill>
                <a:srgbClr val="000000"/>
              </a:solidFill>
              <a:latin typeface="Times New Roman"/>
            </a:endParaRPr>
          </a:p>
          <a:p>
            <a:pPr marL="914400" lvl="2" algn="l" rtl="0">
              <a:lnSpc>
                <a:spcPct val="100000"/>
              </a:lnSpc>
              <a:spcBef>
                <a:spcPts val="85"/>
              </a:spcBef>
              <a:tabLst>
                <a:tab pos="0" algn="l"/>
                <a:tab pos="1828800" algn="l"/>
                <a:tab pos="2743200" algn="l"/>
                <a:tab pos="3657600" algn="l"/>
                <a:tab pos="4572000" algn="l"/>
                <a:tab pos="5486400" algn="l"/>
                <a:tab pos="6400800" algn="l"/>
                <a:tab pos="7315200" algn="l"/>
                <a:tab pos="8229600" algn="l"/>
                <a:tab pos="9144000" algn="l"/>
                <a:tab pos="10058400" algn="l"/>
              </a:tabLst>
            </a:pPr>
            <a:r>
              <a:rPr lang="en-GB" sz="700" b="0" strike="noStrike" spc="-1" dirty="0" smtClean="0">
                <a:solidFill>
                  <a:srgbClr val="000000"/>
                </a:solidFill>
                <a:latin typeface="Arial"/>
              </a:rPr>
              <a:t>der </a:t>
            </a:r>
            <a:r>
              <a:rPr lang="en-GB" sz="700" b="0" strike="noStrike" spc="-1" dirty="0" err="1" smtClean="0">
                <a:solidFill>
                  <a:srgbClr val="000000"/>
                </a:solidFill>
                <a:latin typeface="Arial"/>
              </a:rPr>
              <a:t>Internationalen</a:t>
            </a:r>
            <a:r>
              <a:rPr lang="en-GB" sz="700" b="0" strike="noStrike" spc="-1" dirty="0" smtClean="0">
                <a:solidFill>
                  <a:srgbClr val="000000"/>
                </a:solidFill>
                <a:latin typeface="Arial"/>
              </a:rPr>
              <a:t> </a:t>
            </a:r>
            <a:r>
              <a:rPr lang="en-GB" sz="700" b="0" strike="noStrike" spc="-1" dirty="0" err="1" smtClean="0">
                <a:solidFill>
                  <a:srgbClr val="000000"/>
                </a:solidFill>
                <a:latin typeface="Arial"/>
              </a:rPr>
              <a:t>Hydrographischen</a:t>
            </a:r>
            <a:r>
              <a:rPr lang="en-GB" sz="700" b="0" strike="noStrike" spc="-1" dirty="0" smtClean="0">
                <a:solidFill>
                  <a:srgbClr val="000000"/>
                </a:solidFill>
                <a:latin typeface="Arial"/>
              </a:rPr>
              <a:t> </a:t>
            </a:r>
            <a:r>
              <a:rPr lang="en-GB" sz="700" b="0" strike="noStrike" spc="-1" dirty="0">
                <a:solidFill>
                  <a:srgbClr val="000000"/>
                </a:solidFill>
                <a:latin typeface="Arial"/>
              </a:rPr>
              <a:t>Organisation (IHO</a:t>
            </a:r>
            <a:r>
              <a:rPr lang="en-GB" sz="700" b="0" strike="noStrike" spc="-1" dirty="0" smtClean="0">
                <a:solidFill>
                  <a:srgbClr val="000000"/>
                </a:solidFill>
                <a:latin typeface="Arial"/>
              </a:rPr>
              <a:t>)</a:t>
            </a:r>
            <a:r>
              <a:rPr lang="en-GB" sz="700" b="0" strike="noStrike" spc="-1" baseline="0" dirty="0" smtClean="0">
                <a:solidFill>
                  <a:srgbClr val="000000"/>
                </a:solidFill>
                <a:latin typeface="Arial"/>
              </a:rPr>
              <a:t> </a:t>
            </a:r>
            <a:r>
              <a:rPr lang="en-GB" sz="700" b="0" strike="noStrike" spc="-1" baseline="0" dirty="0" err="1" smtClean="0">
                <a:solidFill>
                  <a:srgbClr val="000000"/>
                </a:solidFill>
                <a:latin typeface="Arial"/>
              </a:rPr>
              <a:t>anerkannt</a:t>
            </a:r>
            <a:r>
              <a:rPr lang="en-GB" sz="700" b="0" strike="noStrike" spc="-1" baseline="0" dirty="0" smtClean="0">
                <a:solidFill>
                  <a:srgbClr val="000000"/>
                </a:solidFill>
                <a:latin typeface="Arial"/>
              </a:rPr>
              <a:t>.</a:t>
            </a:r>
            <a:endParaRPr lang="en-US" sz="700" b="0" strike="noStrike" spc="-1" dirty="0">
              <a:solidFill>
                <a:srgbClr val="000000"/>
              </a:solidFill>
              <a:latin typeface="Times New Roman"/>
            </a:endParaRPr>
          </a:p>
          <a:p>
            <a:pPr algn="l" rtl="0">
              <a:lnSpc>
                <a:spcPct val="100000"/>
              </a:lnSpc>
              <a:spcBef>
                <a:spcPts val="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0" strike="noStrike" spc="-1" dirty="0">
                <a:solidFill>
                  <a:srgbClr val="000000"/>
                </a:solidFill>
                <a:latin typeface="Arial"/>
              </a:rPr>
              <a:t>Da </a:t>
            </a:r>
            <a:r>
              <a:rPr lang="en-GB" sz="600" b="0" strike="noStrike" spc="-1" dirty="0" err="1">
                <a:solidFill>
                  <a:srgbClr val="000000"/>
                </a:solidFill>
                <a:latin typeface="Arial"/>
              </a:rPr>
              <a:t>es</a:t>
            </a:r>
            <a:r>
              <a:rPr lang="en-GB" sz="600" b="0" strike="noStrike" spc="-1" dirty="0">
                <a:solidFill>
                  <a:srgbClr val="000000"/>
                </a:solidFill>
                <a:latin typeface="Arial"/>
              </a:rPr>
              <a:t> </a:t>
            </a:r>
            <a:r>
              <a:rPr lang="en-GB" sz="600" b="0" strike="noStrike" spc="-1" dirty="0" err="1">
                <a:solidFill>
                  <a:srgbClr val="000000"/>
                </a:solidFill>
                <a:latin typeface="Arial"/>
              </a:rPr>
              <a:t>mehrere</a:t>
            </a:r>
            <a:r>
              <a:rPr lang="en-GB" sz="600" b="0" strike="noStrike" spc="-1" dirty="0">
                <a:solidFill>
                  <a:srgbClr val="000000"/>
                </a:solidFill>
                <a:latin typeface="Arial"/>
              </a:rPr>
              <a:t> </a:t>
            </a:r>
            <a:r>
              <a:rPr lang="en-GB" sz="600" b="0" strike="noStrike" spc="-1" dirty="0" err="1">
                <a:solidFill>
                  <a:srgbClr val="000000"/>
                </a:solidFill>
                <a:latin typeface="Arial"/>
              </a:rPr>
              <a:t>Länder</a:t>
            </a:r>
            <a:r>
              <a:rPr lang="en-GB" sz="600" b="0" strike="noStrike" spc="-1" dirty="0">
                <a:solidFill>
                  <a:srgbClr val="000000"/>
                </a:solidFill>
                <a:latin typeface="Arial"/>
              </a:rPr>
              <a:t> </a:t>
            </a:r>
            <a:r>
              <a:rPr lang="en-GB" sz="600" b="0" strike="noStrike" spc="-1" dirty="0" err="1">
                <a:solidFill>
                  <a:srgbClr val="000000"/>
                </a:solidFill>
                <a:latin typeface="Arial"/>
              </a:rPr>
              <a:t>mit</a:t>
            </a:r>
            <a:r>
              <a:rPr lang="en-GB" sz="600" b="0" strike="noStrike" spc="-1" dirty="0">
                <a:solidFill>
                  <a:srgbClr val="000000"/>
                </a:solidFill>
                <a:latin typeface="Arial"/>
              </a:rPr>
              <a:t> </a:t>
            </a:r>
            <a:r>
              <a:rPr lang="en-GB" sz="600" b="0" strike="noStrike" spc="-1" dirty="0" err="1">
                <a:solidFill>
                  <a:srgbClr val="000000"/>
                </a:solidFill>
                <a:latin typeface="Arial"/>
              </a:rPr>
              <a:t>Binnenschifffahrt</a:t>
            </a:r>
            <a:r>
              <a:rPr lang="en-GB" sz="600" b="0" strike="noStrike" spc="-1" dirty="0">
                <a:solidFill>
                  <a:srgbClr val="000000"/>
                </a:solidFill>
                <a:latin typeface="Arial"/>
              </a:rPr>
              <a:t> </a:t>
            </a:r>
            <a:r>
              <a:rPr lang="en-GB" sz="600" b="0" strike="noStrike" spc="-1" dirty="0" err="1">
                <a:solidFill>
                  <a:srgbClr val="000000"/>
                </a:solidFill>
                <a:latin typeface="Arial"/>
              </a:rPr>
              <a:t>gibt</a:t>
            </a:r>
            <a:r>
              <a:rPr lang="en-GB" sz="600" b="0" strike="noStrike" spc="-1" dirty="0">
                <a:solidFill>
                  <a:srgbClr val="000000"/>
                </a:solidFill>
                <a:latin typeface="Arial"/>
              </a:rPr>
              <a:t>, die </a:t>
            </a:r>
            <a:r>
              <a:rPr lang="en-GB" sz="600" b="0" strike="noStrike" spc="-1" dirty="0" err="1">
                <a:solidFill>
                  <a:srgbClr val="000000"/>
                </a:solidFill>
                <a:latin typeface="Arial"/>
              </a:rPr>
              <a:t>keine</a:t>
            </a:r>
            <a:r>
              <a:rPr lang="en-GB" sz="600" b="0" strike="noStrike" spc="-1" dirty="0">
                <a:solidFill>
                  <a:srgbClr val="000000"/>
                </a:solidFill>
                <a:latin typeface="Arial"/>
              </a:rPr>
              <a:t> </a:t>
            </a:r>
            <a:r>
              <a:rPr lang="en-GB" sz="600" b="0" strike="noStrike" spc="-1" dirty="0" err="1">
                <a:solidFill>
                  <a:srgbClr val="000000"/>
                </a:solidFill>
                <a:latin typeface="Arial"/>
              </a:rPr>
              <a:t>Mitgliedstaaten</a:t>
            </a:r>
            <a:r>
              <a:rPr lang="en-GB" sz="600" b="0" strike="noStrike" spc="-1" dirty="0">
                <a:solidFill>
                  <a:srgbClr val="000000"/>
                </a:solidFill>
                <a:latin typeface="Arial"/>
              </a:rPr>
              <a:t> der IHO </a:t>
            </a:r>
            <a:r>
              <a:rPr lang="en-GB" sz="600" b="0" strike="noStrike" spc="-1" dirty="0" err="1">
                <a:solidFill>
                  <a:srgbClr val="000000"/>
                </a:solidFill>
                <a:latin typeface="Arial"/>
              </a:rPr>
              <a:t>sind</a:t>
            </a:r>
            <a:r>
              <a:rPr lang="en-GB" sz="600" b="0" strike="noStrike" spc="-1" dirty="0">
                <a:solidFill>
                  <a:srgbClr val="000000"/>
                </a:solidFill>
                <a:latin typeface="Arial"/>
              </a:rPr>
              <a:t>, </a:t>
            </a:r>
            <a:r>
              <a:rPr lang="en-GB" sz="600" b="0" strike="noStrike" spc="-1" dirty="0" err="1" smtClean="0">
                <a:solidFill>
                  <a:srgbClr val="000000"/>
                </a:solidFill>
                <a:latin typeface="Arial"/>
              </a:rPr>
              <a:t>beabsichtigt</a:t>
            </a:r>
            <a:r>
              <a:rPr lang="en-GB" sz="600" b="0" strike="noStrike" spc="-1" dirty="0" smtClean="0">
                <a:solidFill>
                  <a:srgbClr val="000000"/>
                </a:solidFill>
                <a:latin typeface="Arial"/>
              </a:rPr>
              <a:t> die </a:t>
            </a:r>
            <a:r>
              <a:rPr lang="en-GB" sz="600" b="0" strike="noStrike" spc="-1" dirty="0">
                <a:solidFill>
                  <a:srgbClr val="000000"/>
                </a:solidFill>
                <a:latin typeface="Arial"/>
              </a:rPr>
              <a:t>IEHG </a:t>
            </a:r>
            <a:r>
              <a:rPr lang="en-GB" sz="600" b="0" strike="noStrike" spc="-1" dirty="0" err="1">
                <a:solidFill>
                  <a:srgbClr val="000000"/>
                </a:solidFill>
                <a:latin typeface="Arial"/>
              </a:rPr>
              <a:t>nicht</a:t>
            </a:r>
            <a:r>
              <a:rPr lang="en-GB" sz="600" b="0" strike="noStrike" spc="-1" dirty="0">
                <a:solidFill>
                  <a:srgbClr val="000000"/>
                </a:solidFill>
                <a:latin typeface="Arial"/>
              </a:rPr>
              <a:t>, </a:t>
            </a:r>
            <a:r>
              <a:rPr lang="en-GB" sz="600" b="0" strike="noStrike" spc="-1" dirty="0" err="1">
                <a:solidFill>
                  <a:srgbClr val="000000"/>
                </a:solidFill>
                <a:latin typeface="Arial"/>
              </a:rPr>
              <a:t>Mitglied</a:t>
            </a:r>
            <a:r>
              <a:rPr lang="en-GB" sz="600" b="0" strike="noStrike" spc="-1" dirty="0">
                <a:solidFill>
                  <a:srgbClr val="000000"/>
                </a:solidFill>
                <a:latin typeface="Arial"/>
              </a:rPr>
              <a:t> der IHO </a:t>
            </a:r>
            <a:r>
              <a:rPr lang="en-GB" sz="600" b="0" strike="noStrike" spc="-1" dirty="0" err="1">
                <a:solidFill>
                  <a:srgbClr val="000000"/>
                </a:solidFill>
                <a:latin typeface="Arial"/>
              </a:rPr>
              <a:t>zu</a:t>
            </a:r>
            <a:r>
              <a:rPr lang="en-GB" sz="600" b="0" strike="noStrike" spc="-1" dirty="0">
                <a:solidFill>
                  <a:srgbClr val="000000"/>
                </a:solidFill>
                <a:latin typeface="Arial"/>
              </a:rPr>
              <a:t> </a:t>
            </a:r>
            <a:r>
              <a:rPr lang="en-GB" sz="600" b="0" strike="noStrike" spc="-1" dirty="0" err="1">
                <a:solidFill>
                  <a:srgbClr val="000000"/>
                </a:solidFill>
                <a:latin typeface="Arial"/>
              </a:rPr>
              <a:t>werden</a:t>
            </a:r>
            <a:r>
              <a:rPr lang="en-GB"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00000"/>
              </a:lnSpc>
              <a:spcBef>
                <a:spcPts val="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 b="0" strike="noStrike" spc="-1" dirty="0" err="1">
                <a:solidFill>
                  <a:srgbClr val="000000"/>
                </a:solidFill>
                <a:latin typeface="Arial"/>
              </a:rPr>
              <a:t>Stattdessen</a:t>
            </a:r>
            <a:r>
              <a:rPr lang="en-GB" sz="600" b="0" strike="noStrike" spc="-1" dirty="0">
                <a:solidFill>
                  <a:srgbClr val="000000"/>
                </a:solidFill>
                <a:latin typeface="Arial"/>
              </a:rPr>
              <a:t> </a:t>
            </a:r>
            <a:r>
              <a:rPr lang="en-GB" sz="600" b="0" strike="noStrike" spc="-1" dirty="0" err="1">
                <a:solidFill>
                  <a:srgbClr val="000000"/>
                </a:solidFill>
                <a:latin typeface="Arial"/>
              </a:rPr>
              <a:t>unterstützt</a:t>
            </a:r>
            <a:r>
              <a:rPr lang="en-GB" sz="600" b="0" strike="noStrike" spc="-1" dirty="0">
                <a:solidFill>
                  <a:srgbClr val="000000"/>
                </a:solidFill>
                <a:latin typeface="Arial"/>
              </a:rPr>
              <a:t>, </a:t>
            </a:r>
            <a:r>
              <a:rPr lang="en-GB" sz="600" b="0" strike="noStrike" spc="-1" dirty="0" err="1">
                <a:solidFill>
                  <a:srgbClr val="000000"/>
                </a:solidFill>
                <a:latin typeface="Arial"/>
              </a:rPr>
              <a:t>berät</a:t>
            </a:r>
            <a:r>
              <a:rPr lang="en-GB" sz="600" b="0" strike="noStrike" spc="-1" dirty="0">
                <a:solidFill>
                  <a:srgbClr val="000000"/>
                </a:solidFill>
                <a:latin typeface="Arial"/>
              </a:rPr>
              <a:t> und </a:t>
            </a:r>
            <a:r>
              <a:rPr lang="en-GB" sz="600" b="0" strike="noStrike" spc="-1" dirty="0" err="1">
                <a:solidFill>
                  <a:srgbClr val="000000"/>
                </a:solidFill>
                <a:latin typeface="Arial"/>
              </a:rPr>
              <a:t>liefert</a:t>
            </a:r>
            <a:r>
              <a:rPr lang="en-GB" sz="600" b="0" strike="noStrike" spc="-1" dirty="0">
                <a:solidFill>
                  <a:srgbClr val="000000"/>
                </a:solidFill>
                <a:latin typeface="Arial"/>
              </a:rPr>
              <a:t> </a:t>
            </a:r>
            <a:r>
              <a:rPr lang="en-GB" sz="600" b="0" strike="noStrike" spc="-1" dirty="0" smtClean="0">
                <a:solidFill>
                  <a:srgbClr val="000000"/>
                </a:solidFill>
                <a:latin typeface="Arial"/>
              </a:rPr>
              <a:t>die IEHG der IHO </a:t>
            </a:r>
            <a:r>
              <a:rPr lang="en-GB" sz="600" b="0" strike="noStrike" spc="-1" dirty="0" err="1" smtClean="0">
                <a:solidFill>
                  <a:srgbClr val="000000"/>
                </a:solidFill>
                <a:latin typeface="Arial"/>
              </a:rPr>
              <a:t>Beiträge</a:t>
            </a:r>
            <a:r>
              <a:rPr lang="en-GB" sz="600" b="0" strike="noStrike" spc="-1" dirty="0" smtClean="0">
                <a:solidFill>
                  <a:srgbClr val="000000"/>
                </a:solidFill>
                <a:latin typeface="Arial"/>
              </a:rPr>
              <a:t> </a:t>
            </a:r>
            <a:r>
              <a:rPr lang="en-GB" sz="600" b="0" strike="noStrike" spc="-1" dirty="0" err="1">
                <a:solidFill>
                  <a:srgbClr val="000000"/>
                </a:solidFill>
                <a:latin typeface="Arial"/>
              </a:rPr>
              <a:t>zu</a:t>
            </a:r>
            <a:r>
              <a:rPr lang="en-GB" sz="600" b="0" strike="noStrike" spc="-1" dirty="0">
                <a:solidFill>
                  <a:srgbClr val="000000"/>
                </a:solidFill>
                <a:latin typeface="Arial"/>
              </a:rPr>
              <a:t> </a:t>
            </a:r>
            <a:r>
              <a:rPr lang="en-GB" sz="600" b="0" strike="noStrike" spc="-1" dirty="0" smtClean="0">
                <a:solidFill>
                  <a:srgbClr val="000000"/>
                </a:solidFill>
                <a:latin typeface="Arial"/>
              </a:rPr>
              <a:t>Inland ENC-</a:t>
            </a:r>
            <a:r>
              <a:rPr lang="en-GB" sz="600" b="0" strike="noStrike" spc="-1" dirty="0" err="1" smtClean="0">
                <a:solidFill>
                  <a:srgbClr val="000000"/>
                </a:solidFill>
                <a:latin typeface="Arial"/>
              </a:rPr>
              <a:t>Angelegenheiten</a:t>
            </a:r>
            <a:r>
              <a:rPr lang="en-GB"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00000"/>
              </a:lnSpc>
              <a:spcBef>
                <a:spcPts val="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600" b="0" strike="noStrike" spc="-1" dirty="0">
              <a:solidFill>
                <a:srgbClr val="000000"/>
              </a:solid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4278A9B-C5A3-4A44-9B52-62549B8BF703}" type="slidenum">
              <a:rPr lang="de-AT" sz="1200" b="0" strike="noStrike" spc="-1">
                <a:solidFill>
                  <a:srgbClr val="000000"/>
                </a:solidFill>
                <a:latin typeface="Times New Roman"/>
              </a:rPr>
              <a:t>21</a:t>
            </a:fld>
            <a:endParaRPr lang="en-US" sz="1200" b="0" strike="noStrike" spc="-1">
              <a:solidFill>
                <a:srgbClr val="000000"/>
              </a:solidFill>
              <a:latin typeface="Times New Roman"/>
            </a:endParaRPr>
          </a:p>
        </p:txBody>
      </p:sp>
      <p:sp>
        <p:nvSpPr>
          <p:cNvPr id="229" name="PlaceHolder 2"/>
          <p:cNvSpPr>
            <a:spLocks noGrp="1" noRot="1" noChangeAspect="1"/>
          </p:cNvSpPr>
          <p:nvPr>
            <p:ph type="sldImg"/>
          </p:nvPr>
        </p:nvSpPr>
        <p:spPr>
          <a:xfrm>
            <a:off x="1143000" y="685800"/>
            <a:ext cx="4572000" cy="3429000"/>
          </a:xfrm>
          <a:prstGeom prst="rect">
            <a:avLst/>
          </a:prstGeom>
        </p:spPr>
      </p:sp>
      <p:sp>
        <p:nvSpPr>
          <p:cNvPr id="230" name="PlaceHolder 3"/>
          <p:cNvSpPr>
            <a:spLocks noGrp="1"/>
          </p:cNvSpPr>
          <p:nvPr>
            <p:ph type="body"/>
          </p:nvPr>
        </p:nvSpPr>
        <p:spPr>
          <a:xfrm>
            <a:off x="914400" y="4343400"/>
            <a:ext cx="5029200" cy="4114800"/>
          </a:xfrm>
          <a:prstGeom prst="rect">
            <a:avLst/>
          </a:prstGeom>
        </p:spPr>
        <p:txBody>
          <a:bodyPr>
            <a:noAutofit/>
          </a:bodyPr>
          <a:lstStyle/>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b="0" strike="noStrike" spc="-1" dirty="0" smtClean="0">
                <a:solidFill>
                  <a:srgbClr val="000000"/>
                </a:solidFill>
                <a:latin typeface="Arial"/>
              </a:rPr>
              <a:t>Die IEHG </a:t>
            </a:r>
            <a:r>
              <a:rPr lang="en-GB" sz="800" b="0" strike="noStrike" spc="-1" dirty="0" err="1">
                <a:solidFill>
                  <a:srgbClr val="000000"/>
                </a:solidFill>
                <a:latin typeface="Arial"/>
              </a:rPr>
              <a:t>wurde</a:t>
            </a:r>
            <a:r>
              <a:rPr lang="en-GB" sz="800" b="0" strike="noStrike" spc="-1" dirty="0">
                <a:solidFill>
                  <a:srgbClr val="000000"/>
                </a:solidFill>
                <a:latin typeface="Arial"/>
              </a:rPr>
              <a:t> 2009 von der IHO </a:t>
            </a:r>
            <a:r>
              <a:rPr lang="en-GB" sz="800" b="0" strike="noStrike" spc="-1" dirty="0" err="1">
                <a:solidFill>
                  <a:srgbClr val="000000"/>
                </a:solidFill>
                <a:latin typeface="Arial"/>
              </a:rPr>
              <a:t>als</a:t>
            </a:r>
            <a:r>
              <a:rPr lang="en-GB" sz="800" b="0" strike="noStrike" spc="-1" dirty="0">
                <a:solidFill>
                  <a:srgbClr val="000000"/>
                </a:solidFill>
                <a:latin typeface="Arial"/>
              </a:rPr>
              <a:t> </a:t>
            </a:r>
            <a:r>
              <a:rPr lang="en-GB" sz="800" b="0" strike="noStrike" spc="-1" dirty="0" err="1">
                <a:solidFill>
                  <a:srgbClr val="000000"/>
                </a:solidFill>
                <a:latin typeface="Arial"/>
              </a:rPr>
              <a:t>nichtstaatliche</a:t>
            </a:r>
            <a:r>
              <a:rPr lang="en-GB" sz="800" b="0" strike="noStrike" spc="-1" dirty="0">
                <a:solidFill>
                  <a:srgbClr val="000000"/>
                </a:solidFill>
                <a:latin typeface="Arial"/>
              </a:rPr>
              <a:t> </a:t>
            </a:r>
            <a:r>
              <a:rPr lang="en-GB" sz="800" b="0" strike="noStrike" spc="-1" dirty="0" err="1">
                <a:solidFill>
                  <a:srgbClr val="000000"/>
                </a:solidFill>
                <a:latin typeface="Arial"/>
              </a:rPr>
              <a:t>internationale</a:t>
            </a:r>
            <a:r>
              <a:rPr lang="en-GB" sz="800" b="0" strike="noStrike" spc="-1" dirty="0">
                <a:solidFill>
                  <a:srgbClr val="000000"/>
                </a:solidFill>
                <a:latin typeface="Arial"/>
              </a:rPr>
              <a:t> Organisation (NGIO) </a:t>
            </a:r>
            <a:r>
              <a:rPr lang="en-GB" sz="800" b="0" strike="noStrike" spc="-1" dirty="0" err="1">
                <a:solidFill>
                  <a:srgbClr val="000000"/>
                </a:solidFill>
                <a:latin typeface="Arial"/>
              </a:rPr>
              <a:t>mit</a:t>
            </a:r>
            <a:r>
              <a:rPr lang="en-GB" sz="800" b="0" strike="noStrike" spc="-1" dirty="0">
                <a:solidFill>
                  <a:srgbClr val="000000"/>
                </a:solidFill>
                <a:latin typeface="Arial"/>
              </a:rPr>
              <a:t> </a:t>
            </a:r>
            <a:r>
              <a:rPr lang="en-GB" sz="800" b="0" strike="noStrike" spc="-1" dirty="0" err="1">
                <a:solidFill>
                  <a:srgbClr val="000000"/>
                </a:solidFill>
                <a:latin typeface="Arial"/>
              </a:rPr>
              <a:t>Beobachterstatus</a:t>
            </a:r>
            <a:r>
              <a:rPr lang="en-GB" sz="800" b="0" strike="noStrike" spc="-1" dirty="0">
                <a:solidFill>
                  <a:srgbClr val="000000"/>
                </a:solidFill>
                <a:latin typeface="Arial"/>
              </a:rPr>
              <a:t> </a:t>
            </a:r>
            <a:r>
              <a:rPr lang="en-GB" sz="800" b="0" strike="noStrike" spc="-1" dirty="0" err="1">
                <a:solidFill>
                  <a:srgbClr val="000000"/>
                </a:solidFill>
                <a:latin typeface="Arial"/>
              </a:rPr>
              <a:t>anerkannt</a:t>
            </a:r>
            <a:r>
              <a:rPr lang="en-GB" sz="800" b="0" strike="noStrike" spc="-1" dirty="0">
                <a:solidFill>
                  <a:srgbClr val="000000"/>
                </a:solidFill>
                <a:latin typeface="Arial"/>
              </a:rPr>
              <a:t>.</a:t>
            </a:r>
            <a:endParaRPr lang="en-US" sz="800" b="0" strike="noStrike" spc="-1" dirty="0">
              <a:solidFill>
                <a:srgbClr val="000000"/>
              </a:solidFill>
              <a:latin typeface="Times New Roman"/>
            </a:endParaRPr>
          </a:p>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800" b="0" strike="noStrike" spc="-1" dirty="0">
              <a:solidFill>
                <a:srgbClr val="000000"/>
              </a:solidFill>
              <a:latin typeface="Times New Roman"/>
            </a:endParaRPr>
          </a:p>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dirty="0" err="1">
                <a:solidFill>
                  <a:srgbClr val="000000"/>
                </a:solidFill>
                <a:latin typeface="Arial"/>
              </a:rPr>
              <a:t>Derzeitige</a:t>
            </a:r>
            <a:r>
              <a:rPr lang="en-US" sz="800" b="0" strike="noStrike" spc="-1" dirty="0">
                <a:solidFill>
                  <a:srgbClr val="000000"/>
                </a:solidFill>
                <a:latin typeface="Arial"/>
              </a:rPr>
              <a:t> </a:t>
            </a:r>
            <a:r>
              <a:rPr lang="en-US" sz="800" b="0" strike="noStrike" spc="-1" dirty="0" err="1">
                <a:solidFill>
                  <a:srgbClr val="000000"/>
                </a:solidFill>
                <a:latin typeface="Arial"/>
              </a:rPr>
              <a:t>Mitglieder</a:t>
            </a:r>
            <a:r>
              <a:rPr lang="en-US" sz="800" b="0" strike="noStrike" spc="-1" dirty="0">
                <a:solidFill>
                  <a:srgbClr val="000000"/>
                </a:solidFill>
                <a:latin typeface="Arial"/>
              </a:rPr>
              <a:t> der IEHG </a:t>
            </a:r>
            <a:r>
              <a:rPr lang="en-US" sz="800" b="0" strike="noStrike" spc="-1" dirty="0" err="1">
                <a:solidFill>
                  <a:srgbClr val="000000"/>
                </a:solidFill>
                <a:latin typeface="Arial"/>
              </a:rPr>
              <a:t>sind</a:t>
            </a:r>
            <a:r>
              <a:rPr lang="en-US" sz="800" b="0" strike="noStrike" spc="-1" dirty="0">
                <a:solidFill>
                  <a:srgbClr val="000000"/>
                </a:solidFill>
                <a:latin typeface="Arial"/>
              </a:rPr>
              <a:t> die </a:t>
            </a:r>
            <a:r>
              <a:rPr lang="en-US" sz="800" b="0" strike="noStrike" spc="-1" dirty="0" err="1">
                <a:solidFill>
                  <a:srgbClr val="000000"/>
                </a:solidFill>
                <a:latin typeface="Arial"/>
              </a:rPr>
              <a:t>europäischen</a:t>
            </a:r>
            <a:r>
              <a:rPr lang="en-US" sz="800" b="0" strike="noStrike" spc="-1" dirty="0">
                <a:solidFill>
                  <a:srgbClr val="000000"/>
                </a:solidFill>
                <a:latin typeface="Arial"/>
              </a:rPr>
              <a:t> </a:t>
            </a:r>
            <a:r>
              <a:rPr lang="en-US" sz="800" b="0" strike="noStrike" spc="-1" dirty="0" err="1">
                <a:solidFill>
                  <a:srgbClr val="000000"/>
                </a:solidFill>
                <a:latin typeface="Arial"/>
              </a:rPr>
              <a:t>Länder</a:t>
            </a:r>
            <a:r>
              <a:rPr lang="en-US" sz="800" b="0" strike="noStrike" spc="-1" dirty="0">
                <a:solidFill>
                  <a:srgbClr val="000000"/>
                </a:solidFill>
                <a:latin typeface="Arial"/>
              </a:rPr>
              <a:t> </a:t>
            </a:r>
            <a:r>
              <a:rPr lang="en-US" sz="800" b="0" strike="noStrike" spc="-1" dirty="0" err="1">
                <a:solidFill>
                  <a:srgbClr val="000000"/>
                </a:solidFill>
                <a:latin typeface="Arial"/>
              </a:rPr>
              <a:t>mit</a:t>
            </a:r>
            <a:r>
              <a:rPr lang="en-US" sz="800" b="0" strike="noStrike" spc="-1" dirty="0">
                <a:solidFill>
                  <a:srgbClr val="000000"/>
                </a:solidFill>
                <a:latin typeface="Arial"/>
              </a:rPr>
              <a:t> </a:t>
            </a:r>
            <a:r>
              <a:rPr lang="en-US" sz="800" b="0" strike="noStrike" spc="-1" dirty="0" err="1" smtClean="0">
                <a:solidFill>
                  <a:srgbClr val="000000"/>
                </a:solidFill>
                <a:latin typeface="Arial"/>
              </a:rPr>
              <a:t>zusammenhängendem</a:t>
            </a:r>
            <a:r>
              <a:rPr lang="en-US" sz="800" b="0" strike="noStrike" spc="-1" dirty="0" smtClean="0">
                <a:solidFill>
                  <a:srgbClr val="000000"/>
                </a:solidFill>
                <a:latin typeface="Arial"/>
              </a:rPr>
              <a:t> </a:t>
            </a:r>
            <a:r>
              <a:rPr lang="en-US" sz="800" b="0" strike="noStrike" spc="-1" dirty="0" err="1">
                <a:solidFill>
                  <a:srgbClr val="000000"/>
                </a:solidFill>
                <a:latin typeface="Arial"/>
              </a:rPr>
              <a:t>Binnenwasserstraßennetz</a:t>
            </a:r>
            <a:r>
              <a:rPr lang="en-US" sz="800" b="0" strike="noStrike" spc="-1" dirty="0">
                <a:solidFill>
                  <a:srgbClr val="000000"/>
                </a:solidFill>
                <a:latin typeface="Arial"/>
              </a:rPr>
              <a:t>, die </a:t>
            </a:r>
            <a:r>
              <a:rPr lang="en-US" sz="800" b="0" strike="noStrike" spc="-1" dirty="0" err="1">
                <a:solidFill>
                  <a:srgbClr val="000000"/>
                </a:solidFill>
                <a:latin typeface="Arial"/>
              </a:rPr>
              <a:t>Russische</a:t>
            </a:r>
            <a:r>
              <a:rPr lang="en-US" sz="800" b="0" strike="noStrike" spc="-1" dirty="0">
                <a:solidFill>
                  <a:srgbClr val="000000"/>
                </a:solidFill>
                <a:latin typeface="Arial"/>
              </a:rPr>
              <a:t> </a:t>
            </a:r>
            <a:r>
              <a:rPr lang="en-US" sz="800" b="0" strike="noStrike" spc="-1" dirty="0" err="1">
                <a:solidFill>
                  <a:srgbClr val="000000"/>
                </a:solidFill>
                <a:latin typeface="Arial"/>
              </a:rPr>
              <a:t>Föderation</a:t>
            </a:r>
            <a:r>
              <a:rPr lang="en-US" sz="800" b="0" strike="noStrike" spc="-1" dirty="0">
                <a:solidFill>
                  <a:srgbClr val="000000"/>
                </a:solidFill>
                <a:latin typeface="Arial"/>
              </a:rPr>
              <a:t>, die </a:t>
            </a:r>
            <a:r>
              <a:rPr lang="en-US" sz="800" b="0" strike="noStrike" spc="-1" dirty="0" err="1">
                <a:solidFill>
                  <a:srgbClr val="000000"/>
                </a:solidFill>
                <a:latin typeface="Arial"/>
              </a:rPr>
              <a:t>Vereinigten</a:t>
            </a:r>
            <a:r>
              <a:rPr lang="en-US" sz="800" b="0" strike="noStrike" spc="-1" dirty="0">
                <a:solidFill>
                  <a:srgbClr val="000000"/>
                </a:solidFill>
                <a:latin typeface="Arial"/>
              </a:rPr>
              <a:t> </a:t>
            </a:r>
            <a:r>
              <a:rPr lang="en-US" sz="800" b="0" strike="noStrike" spc="-1" dirty="0" err="1">
                <a:solidFill>
                  <a:srgbClr val="000000"/>
                </a:solidFill>
                <a:latin typeface="Arial"/>
              </a:rPr>
              <a:t>Staaten</a:t>
            </a:r>
            <a:r>
              <a:rPr lang="en-US" sz="800" b="0" strike="noStrike" spc="-1" dirty="0">
                <a:solidFill>
                  <a:srgbClr val="000000"/>
                </a:solidFill>
                <a:latin typeface="Arial"/>
              </a:rPr>
              <a:t> von Amerika, </a:t>
            </a:r>
            <a:r>
              <a:rPr lang="en-US" sz="800" b="0" strike="noStrike" spc="-1" dirty="0" err="1">
                <a:solidFill>
                  <a:srgbClr val="000000"/>
                </a:solidFill>
                <a:latin typeface="Arial"/>
              </a:rPr>
              <a:t>Brasilien</a:t>
            </a:r>
            <a:r>
              <a:rPr lang="en-US" sz="800" b="0" strike="noStrike" spc="-1" dirty="0">
                <a:solidFill>
                  <a:srgbClr val="000000"/>
                </a:solidFill>
                <a:latin typeface="Arial"/>
              </a:rPr>
              <a:t>, die </a:t>
            </a:r>
            <a:r>
              <a:rPr lang="en-US" sz="800" b="0" strike="noStrike" spc="-1" dirty="0" err="1">
                <a:solidFill>
                  <a:srgbClr val="000000"/>
                </a:solidFill>
                <a:latin typeface="Arial"/>
              </a:rPr>
              <a:t>Volksrepublik</a:t>
            </a:r>
            <a:r>
              <a:rPr lang="en-US" sz="800" b="0" strike="noStrike" spc="-1" dirty="0">
                <a:solidFill>
                  <a:srgbClr val="000000"/>
                </a:solidFill>
                <a:latin typeface="Arial"/>
              </a:rPr>
              <a:t> China, die </a:t>
            </a:r>
            <a:r>
              <a:rPr lang="en-US" sz="800" b="0" strike="noStrike" spc="-1" dirty="0" err="1">
                <a:solidFill>
                  <a:srgbClr val="000000"/>
                </a:solidFill>
                <a:latin typeface="Arial"/>
              </a:rPr>
              <a:t>Republik</a:t>
            </a:r>
            <a:r>
              <a:rPr lang="en-US" sz="800" b="0" strike="noStrike" spc="-1" dirty="0">
                <a:solidFill>
                  <a:srgbClr val="000000"/>
                </a:solidFill>
                <a:latin typeface="Arial"/>
              </a:rPr>
              <a:t> Korea, Peru </a:t>
            </a:r>
            <a:r>
              <a:rPr lang="en-US" sz="800" b="0" strike="noStrike" spc="-1" dirty="0" err="1">
                <a:solidFill>
                  <a:srgbClr val="000000"/>
                </a:solidFill>
                <a:latin typeface="Arial"/>
              </a:rPr>
              <a:t>und</a:t>
            </a:r>
            <a:r>
              <a:rPr lang="en-US" sz="800" b="0" strike="noStrike" spc="-1" dirty="0">
                <a:solidFill>
                  <a:srgbClr val="000000"/>
                </a:solidFill>
                <a:latin typeface="Arial"/>
              </a:rPr>
              <a:t> Venezuela. Aber </a:t>
            </a:r>
            <a:r>
              <a:rPr lang="en-US" sz="800" b="0" strike="noStrike" spc="-1" dirty="0" err="1">
                <a:solidFill>
                  <a:srgbClr val="000000"/>
                </a:solidFill>
                <a:latin typeface="Arial"/>
              </a:rPr>
              <a:t>natürlich</a:t>
            </a:r>
            <a:r>
              <a:rPr lang="en-US" sz="800" b="0" strike="noStrike" spc="-1" dirty="0">
                <a:solidFill>
                  <a:srgbClr val="000000"/>
                </a:solidFill>
                <a:latin typeface="Arial"/>
              </a:rPr>
              <a:t> </a:t>
            </a:r>
            <a:r>
              <a:rPr lang="en-US" sz="800" b="0" strike="noStrike" spc="-1" dirty="0" err="1">
                <a:solidFill>
                  <a:srgbClr val="000000"/>
                </a:solidFill>
                <a:latin typeface="Arial"/>
              </a:rPr>
              <a:t>heißt</a:t>
            </a:r>
            <a:r>
              <a:rPr lang="en-US" sz="800" b="0" strike="noStrike" spc="-1" dirty="0">
                <a:solidFill>
                  <a:srgbClr val="000000"/>
                </a:solidFill>
                <a:latin typeface="Arial"/>
              </a:rPr>
              <a:t> </a:t>
            </a:r>
            <a:r>
              <a:rPr lang="en-US" sz="800" b="0" strike="noStrike" spc="-1" dirty="0" smtClean="0">
                <a:solidFill>
                  <a:srgbClr val="000000"/>
                </a:solidFill>
                <a:latin typeface="Arial"/>
              </a:rPr>
              <a:t>die</a:t>
            </a:r>
            <a:r>
              <a:rPr lang="en-US" sz="800" b="0" strike="noStrike" spc="-1" baseline="0" dirty="0" smtClean="0">
                <a:solidFill>
                  <a:srgbClr val="000000"/>
                </a:solidFill>
                <a:latin typeface="Arial"/>
              </a:rPr>
              <a:t> </a:t>
            </a:r>
            <a:r>
              <a:rPr lang="en-US" sz="800" b="0" strike="noStrike" spc="-1" dirty="0" smtClean="0">
                <a:solidFill>
                  <a:srgbClr val="000000"/>
                </a:solidFill>
                <a:latin typeface="Arial"/>
              </a:rPr>
              <a:t>IEHG </a:t>
            </a:r>
            <a:r>
              <a:rPr lang="en-US" sz="800" b="0" strike="noStrike" spc="-1" dirty="0" err="1">
                <a:solidFill>
                  <a:srgbClr val="000000"/>
                </a:solidFill>
                <a:latin typeface="Arial"/>
              </a:rPr>
              <a:t>jedes</a:t>
            </a:r>
            <a:r>
              <a:rPr lang="en-US" sz="800" b="0" strike="noStrike" spc="-1" dirty="0">
                <a:solidFill>
                  <a:srgbClr val="000000"/>
                </a:solidFill>
                <a:latin typeface="Arial"/>
              </a:rPr>
              <a:t> Land </a:t>
            </a:r>
            <a:r>
              <a:rPr lang="en-US" sz="800" b="0" strike="noStrike" spc="-1" dirty="0" err="1">
                <a:solidFill>
                  <a:srgbClr val="000000"/>
                </a:solidFill>
                <a:latin typeface="Arial"/>
              </a:rPr>
              <a:t>mit</a:t>
            </a:r>
            <a:r>
              <a:rPr lang="en-US" sz="800" b="0" strike="noStrike" spc="-1" dirty="0">
                <a:solidFill>
                  <a:srgbClr val="000000"/>
                </a:solidFill>
                <a:latin typeface="Arial"/>
              </a:rPr>
              <a:t> </a:t>
            </a:r>
            <a:r>
              <a:rPr lang="en-US" sz="800" b="0" strike="noStrike" spc="-1" dirty="0" err="1">
                <a:solidFill>
                  <a:srgbClr val="000000"/>
                </a:solidFill>
                <a:latin typeface="Arial"/>
              </a:rPr>
              <a:t>Binnenwasserstraßen</a:t>
            </a:r>
            <a:r>
              <a:rPr lang="en-US" sz="800" b="0" strike="noStrike" spc="-1" dirty="0">
                <a:solidFill>
                  <a:srgbClr val="000000"/>
                </a:solidFill>
                <a:latin typeface="Arial"/>
              </a:rPr>
              <a:t> </a:t>
            </a:r>
            <a:r>
              <a:rPr lang="en-US" sz="800" b="0" strike="noStrike" spc="-1" dirty="0" err="1">
                <a:solidFill>
                  <a:srgbClr val="000000"/>
                </a:solidFill>
                <a:latin typeface="Arial"/>
              </a:rPr>
              <a:t>willkommen</a:t>
            </a:r>
            <a:r>
              <a:rPr lang="en-US" sz="800" b="0" strike="noStrike" spc="-1" dirty="0">
                <a:solidFill>
                  <a:srgbClr val="000000"/>
                </a:solidFill>
                <a:latin typeface="Arial"/>
              </a:rPr>
              <a:t>.</a:t>
            </a:r>
            <a:endParaRPr lang="en-US" sz="800" b="0" strike="noStrike" spc="-1" dirty="0">
              <a:solidFill>
                <a:srgbClr val="000000"/>
              </a:solidFill>
              <a:latin typeface="Times New Roman"/>
            </a:endParaRPr>
          </a:p>
          <a:p>
            <a:pPr algn="l" rtl="0">
              <a:lnSpc>
                <a:spcPct val="100000"/>
              </a:lnSpc>
              <a:spcBef>
                <a:spcPts val="2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800" b="0" strike="noStrike" spc="-1" dirty="0">
              <a:solidFill>
                <a:srgbClr val="000000"/>
              </a:solid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35B2D7E-0082-4402-82E8-C1F2E473E3C4}" type="slidenum">
              <a:rPr lang="de-AT" sz="1200" b="0" strike="noStrike" spc="-1">
                <a:solidFill>
                  <a:srgbClr val="000000"/>
                </a:solidFill>
                <a:latin typeface="Times New Roman"/>
              </a:rPr>
              <a:t>22</a:t>
            </a:fld>
            <a:endParaRPr lang="en-US" sz="1200" b="0" strike="noStrike" spc="-1">
              <a:solidFill>
                <a:srgbClr val="000000"/>
              </a:solidFill>
              <a:latin typeface="Times New Roman"/>
            </a:endParaRPr>
          </a:p>
        </p:txBody>
      </p:sp>
      <p:sp>
        <p:nvSpPr>
          <p:cNvPr id="232" name="PlaceHolder 2"/>
          <p:cNvSpPr>
            <a:spLocks noGrp="1" noRot="1" noChangeAspect="1"/>
          </p:cNvSpPr>
          <p:nvPr>
            <p:ph type="sldImg"/>
          </p:nvPr>
        </p:nvSpPr>
        <p:spPr>
          <a:xfrm>
            <a:off x="1143000" y="685800"/>
            <a:ext cx="4572000" cy="3429000"/>
          </a:xfrm>
          <a:prstGeom prst="rect">
            <a:avLst/>
          </a:prstGeom>
        </p:spPr>
      </p:sp>
      <p:sp>
        <p:nvSpPr>
          <p:cNvPr id="233"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smtClean="0">
                <a:solidFill>
                  <a:srgbClr val="000000"/>
                </a:solidFill>
                <a:latin typeface="Arial"/>
                <a:ea typeface="Times New Roman"/>
              </a:rPr>
              <a:t>Die IEHG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in der </a:t>
            </a:r>
            <a:r>
              <a:rPr lang="en-GB" sz="1000" b="0" strike="noStrike" spc="-1" dirty="0" err="1">
                <a:solidFill>
                  <a:srgbClr val="000000"/>
                </a:solidFill>
                <a:latin typeface="Arial"/>
                <a:ea typeface="Times New Roman"/>
              </a:rPr>
              <a:t>Lage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verbindliche</a:t>
            </a:r>
            <a:r>
              <a:rPr lang="en-GB" sz="1000" b="0" strike="noStrike" spc="-1" dirty="0">
                <a:solidFill>
                  <a:srgbClr val="000000"/>
                </a:solidFill>
                <a:latin typeface="Arial"/>
                <a:ea typeface="Times New Roman"/>
              </a:rPr>
              <a:t> Standards </a:t>
            </a:r>
            <a:r>
              <a:rPr lang="en-GB" sz="1000" b="0" strike="noStrike" spc="-1" dirty="0" err="1">
                <a:solidFill>
                  <a:srgbClr val="000000"/>
                </a:solidFill>
                <a:latin typeface="Arial"/>
                <a:ea typeface="Times New Roman"/>
              </a:rPr>
              <a:t>festzulegen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Stattdessen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übermittelt</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sie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ihre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Vorschläge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zur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Formalisierung</a:t>
            </a:r>
            <a:r>
              <a:rPr lang="en-GB" sz="1000" b="0" strike="noStrike" spc="-1" dirty="0">
                <a:solidFill>
                  <a:srgbClr val="000000"/>
                </a:solidFill>
                <a:latin typeface="Arial"/>
                <a:ea typeface="Times New Roman"/>
              </a:rPr>
              <a:t> an </a:t>
            </a:r>
            <a:r>
              <a:rPr lang="en-GB" sz="1000" b="0" strike="noStrike" spc="-1" dirty="0" err="1">
                <a:solidFill>
                  <a:srgbClr val="000000"/>
                </a:solidFill>
                <a:latin typeface="Arial"/>
                <a:ea typeface="Times New Roman"/>
              </a:rPr>
              <a:t>internationale</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nationale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Organisationen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Lassen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Ihnen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kurzen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Überblick</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Regulierungsstatus</a:t>
            </a:r>
            <a:r>
              <a:rPr lang="en-GB" sz="1000" b="0" strike="noStrike" spc="-1" dirty="0">
                <a:solidFill>
                  <a:srgbClr val="000000"/>
                </a:solidFill>
                <a:latin typeface="Arial"/>
                <a:ea typeface="Times New Roman"/>
              </a:rPr>
              <a:t> von Inland ENCs in den </a:t>
            </a:r>
            <a:r>
              <a:rPr lang="en-GB" sz="1000" b="0" strike="noStrike" spc="-1" dirty="0" err="1">
                <a:solidFill>
                  <a:srgbClr val="000000"/>
                </a:solidFill>
                <a:latin typeface="Arial"/>
                <a:ea typeface="Times New Roman"/>
              </a:rPr>
              <a:t>verschiedenen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Regionen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geben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Der </a:t>
            </a:r>
            <a:r>
              <a:rPr lang="en-US" sz="600" b="0" strike="noStrike" spc="-1" dirty="0" err="1">
                <a:solidFill>
                  <a:srgbClr val="000000"/>
                </a:solidFill>
                <a:latin typeface="Arial"/>
              </a:rPr>
              <a:t>europäische</a:t>
            </a:r>
            <a:r>
              <a:rPr lang="en-US" sz="600" b="0" strike="noStrike" spc="-1" dirty="0">
                <a:solidFill>
                  <a:srgbClr val="000000"/>
                </a:solidFill>
                <a:latin typeface="Arial"/>
              </a:rPr>
              <a:t> Inland ECDIS-Standard, der die </a:t>
            </a:r>
            <a:r>
              <a:rPr lang="en-US" sz="600" b="0" strike="noStrike" spc="-1" dirty="0" err="1">
                <a:solidFill>
                  <a:srgbClr val="000000"/>
                </a:solidFill>
                <a:latin typeface="Arial"/>
              </a:rPr>
              <a:t>Produktspezifikation</a:t>
            </a:r>
            <a:r>
              <a:rPr lang="en-US" sz="600" b="0" strike="noStrike" spc="-1" dirty="0">
                <a:solidFill>
                  <a:srgbClr val="000000"/>
                </a:solidFill>
                <a:latin typeface="Arial"/>
              </a:rPr>
              <a:t> </a:t>
            </a:r>
            <a:r>
              <a:rPr lang="en-US" sz="600" b="0" strike="noStrike" spc="-1" dirty="0" err="1">
                <a:solidFill>
                  <a:srgbClr val="000000"/>
                </a:solidFill>
                <a:latin typeface="Arial"/>
              </a:rPr>
              <a:t>für</a:t>
            </a:r>
            <a:r>
              <a:rPr lang="en-US" sz="600" b="0" strike="noStrike" spc="-1" dirty="0">
                <a:solidFill>
                  <a:srgbClr val="000000"/>
                </a:solidFill>
                <a:latin typeface="Arial"/>
              </a:rPr>
              <a:t> Inland ENCs und </a:t>
            </a:r>
            <a:r>
              <a:rPr lang="en-US" sz="600" b="0" strike="noStrike" spc="-1" dirty="0" err="1">
                <a:solidFill>
                  <a:srgbClr val="000000"/>
                </a:solidFill>
                <a:latin typeface="Arial"/>
              </a:rPr>
              <a:t>einen</a:t>
            </a:r>
            <a:r>
              <a:rPr lang="en-US" sz="600" b="0" strike="noStrike" spc="-1" dirty="0">
                <a:solidFill>
                  <a:srgbClr val="000000"/>
                </a:solidFill>
                <a:latin typeface="Arial"/>
              </a:rPr>
              <a:t> </a:t>
            </a:r>
            <a:r>
              <a:rPr lang="en-US" sz="600" b="0" strike="noStrike" spc="-1" dirty="0" err="1">
                <a:solidFill>
                  <a:srgbClr val="000000"/>
                </a:solidFill>
                <a:latin typeface="Arial"/>
              </a:rPr>
              <a:t>Leistungs</a:t>
            </a:r>
            <a:r>
              <a:rPr lang="en-US" sz="600" b="0" strike="noStrike" spc="-1" dirty="0">
                <a:solidFill>
                  <a:srgbClr val="000000"/>
                </a:solidFill>
                <a:latin typeface="Arial"/>
              </a:rPr>
              <a:t>- und </a:t>
            </a:r>
            <a:r>
              <a:rPr lang="en-US" sz="600" b="0" strike="noStrike" spc="-1" dirty="0" err="1">
                <a:solidFill>
                  <a:srgbClr val="000000"/>
                </a:solidFill>
                <a:latin typeface="Arial"/>
              </a:rPr>
              <a:t>Teststandard</a:t>
            </a:r>
            <a:r>
              <a:rPr lang="en-US" sz="600" b="0" strike="noStrike" spc="-1" dirty="0">
                <a:solidFill>
                  <a:srgbClr val="000000"/>
                </a:solidFill>
                <a:latin typeface="Arial"/>
              </a:rPr>
              <a:t> </a:t>
            </a:r>
            <a:r>
              <a:rPr lang="en-US" sz="600" b="0" strike="noStrike" spc="-1" dirty="0" err="1">
                <a:solidFill>
                  <a:srgbClr val="000000"/>
                </a:solidFill>
                <a:latin typeface="Arial"/>
              </a:rPr>
              <a:t>für</a:t>
            </a:r>
            <a:r>
              <a:rPr lang="en-US" sz="600" b="0" strike="noStrike" spc="-1" dirty="0">
                <a:solidFill>
                  <a:srgbClr val="000000"/>
                </a:solidFill>
                <a:latin typeface="Arial"/>
              </a:rPr>
              <a:t> Inland ECDIS-</a:t>
            </a:r>
            <a:r>
              <a:rPr lang="en-US" sz="600" b="0" strike="noStrike" spc="-1" dirty="0" err="1">
                <a:solidFill>
                  <a:srgbClr val="000000"/>
                </a:solidFill>
                <a:latin typeface="Arial"/>
              </a:rPr>
              <a:t>Anwendungen</a:t>
            </a:r>
            <a:r>
              <a:rPr lang="en-US" sz="600" b="0" strike="noStrike" spc="-1" dirty="0">
                <a:solidFill>
                  <a:srgbClr val="000000"/>
                </a:solidFill>
                <a:latin typeface="Arial"/>
              </a:rPr>
              <a:t> </a:t>
            </a:r>
            <a:r>
              <a:rPr lang="en-US" sz="600" b="0" strike="noStrike" spc="-1" dirty="0" err="1">
                <a:solidFill>
                  <a:srgbClr val="000000"/>
                </a:solidFill>
                <a:latin typeface="Arial"/>
              </a:rPr>
              <a:t>enthält</a:t>
            </a:r>
            <a:r>
              <a:rPr lang="en-US" sz="600" b="0" strike="noStrike" spc="-1" dirty="0">
                <a:solidFill>
                  <a:srgbClr val="000000"/>
                </a:solidFill>
                <a:latin typeface="Arial"/>
              </a:rPr>
              <a:t>, </a:t>
            </a:r>
            <a:r>
              <a:rPr lang="en-US" sz="600" b="0" strike="noStrike" spc="-1" dirty="0" err="1">
                <a:solidFill>
                  <a:srgbClr val="000000"/>
                </a:solidFill>
                <a:latin typeface="Arial"/>
              </a:rPr>
              <a:t>wurde</a:t>
            </a:r>
            <a:r>
              <a:rPr lang="en-US" sz="600" b="0" strike="noStrike" spc="-1" dirty="0">
                <a:solidFill>
                  <a:srgbClr val="000000"/>
                </a:solidFill>
                <a:latin typeface="Arial"/>
              </a:rPr>
              <a:t> </a:t>
            </a:r>
            <a:r>
              <a:rPr lang="en-US" sz="600" b="0" strike="noStrike" spc="-1" dirty="0" smtClean="0">
                <a:solidFill>
                  <a:srgbClr val="000000"/>
                </a:solidFill>
                <a:latin typeface="Arial"/>
              </a:rPr>
              <a:t>von</a:t>
            </a:r>
            <a:endParaRPr lang="en-US" sz="600" b="0" strike="noStrike" spc="-1" dirty="0">
              <a:solidFill>
                <a:srgbClr val="000000"/>
              </a:solidFill>
              <a:latin typeface="Times New Roman"/>
            </a:endParaRPr>
          </a:p>
          <a:p>
            <a:pPr marL="457200" lvl="1"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smtClean="0">
                <a:solidFill>
                  <a:srgbClr val="000000"/>
                </a:solidFill>
                <a:latin typeface="Arial"/>
              </a:rPr>
              <a:t>der </a:t>
            </a:r>
            <a:r>
              <a:rPr lang="en-US" sz="600" b="0" strike="noStrike" spc="-1" dirty="0" err="1" smtClean="0">
                <a:solidFill>
                  <a:srgbClr val="000000"/>
                </a:solidFill>
                <a:latin typeface="Arial"/>
              </a:rPr>
              <a:t>Wirtschaftskommission</a:t>
            </a:r>
            <a:r>
              <a:rPr lang="en-US" sz="600" b="0" strike="noStrike" spc="-1" dirty="0" smtClean="0">
                <a:solidFill>
                  <a:srgbClr val="000000"/>
                </a:solidFill>
                <a:latin typeface="Arial"/>
              </a:rPr>
              <a:t> </a:t>
            </a:r>
            <a:r>
              <a:rPr lang="en-US" sz="600" b="0" strike="noStrike" spc="-1" dirty="0" err="1" smtClean="0">
                <a:solidFill>
                  <a:srgbClr val="000000"/>
                </a:solidFill>
                <a:latin typeface="+mn-lt"/>
              </a:rPr>
              <a:t>für</a:t>
            </a:r>
            <a:r>
              <a:rPr lang="en-US" sz="600" b="0" strike="noStrike" spc="-1" dirty="0" smtClean="0">
                <a:solidFill>
                  <a:srgbClr val="000000"/>
                </a:solidFill>
                <a:latin typeface="+mn-lt"/>
              </a:rPr>
              <a:t> Europa</a:t>
            </a:r>
            <a:r>
              <a:rPr lang="en-US" sz="600" b="0" strike="noStrike" spc="-1" dirty="0" smtClean="0">
                <a:solidFill>
                  <a:srgbClr val="000000"/>
                </a:solidFill>
                <a:latin typeface="Arial"/>
              </a:rPr>
              <a:t> der </a:t>
            </a:r>
            <a:r>
              <a:rPr lang="en-US" sz="600" b="0" strike="noStrike" spc="-1" dirty="0" err="1">
                <a:solidFill>
                  <a:srgbClr val="000000"/>
                </a:solidFill>
                <a:latin typeface="Arial"/>
              </a:rPr>
              <a:t>Vereinten</a:t>
            </a:r>
            <a:r>
              <a:rPr lang="en-US" sz="600" b="0" strike="noStrike" spc="-1" dirty="0">
                <a:solidFill>
                  <a:srgbClr val="000000"/>
                </a:solidFill>
                <a:latin typeface="Arial"/>
              </a:rPr>
              <a:t> </a:t>
            </a:r>
            <a:r>
              <a:rPr lang="en-US" sz="600" b="0" strike="noStrike" spc="-1" dirty="0" err="1" smtClean="0">
                <a:solidFill>
                  <a:srgbClr val="000000"/>
                </a:solidFill>
                <a:latin typeface="Arial"/>
              </a:rPr>
              <a:t>Nationen</a:t>
            </a:r>
            <a:r>
              <a:rPr lang="en-US" sz="600" b="0" strike="noStrike" spc="-1" dirty="0" smtClean="0">
                <a:solidFill>
                  <a:srgbClr val="000000"/>
                </a:solidFill>
                <a:latin typeface="+mn-lt"/>
              </a:rPr>
              <a:t>, </a:t>
            </a:r>
            <a:r>
              <a:rPr lang="de-AT" sz="600" b="0" strike="noStrike" spc="-1" dirty="0" smtClean="0">
                <a:solidFill>
                  <a:srgbClr val="B7AD66"/>
                </a:solidFill>
                <a:latin typeface="Arial"/>
              </a:rPr>
              <a:t>www.unece.org</a:t>
            </a:r>
            <a:endParaRPr lang="en-US" sz="600" b="0" strike="noStrike" spc="-1" dirty="0">
              <a:solidFill>
                <a:srgbClr val="000000"/>
              </a:solidFill>
              <a:latin typeface="Times New Roman"/>
            </a:endParaRPr>
          </a:p>
          <a:p>
            <a:pPr marL="457200" lvl="1"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smtClean="0">
                <a:solidFill>
                  <a:srgbClr val="000000"/>
                </a:solidFill>
                <a:latin typeface="Arial"/>
              </a:rPr>
              <a:t>der</a:t>
            </a:r>
            <a:r>
              <a:rPr lang="en-US" sz="600" b="0" strike="noStrike" spc="-1" baseline="0" dirty="0" smtClean="0">
                <a:solidFill>
                  <a:srgbClr val="000000"/>
                </a:solidFill>
                <a:latin typeface="Arial"/>
              </a:rPr>
              <a:t> </a:t>
            </a:r>
            <a:r>
              <a:rPr lang="en-US" sz="600" b="0" strike="noStrike" spc="-1" dirty="0" err="1" smtClean="0">
                <a:solidFill>
                  <a:srgbClr val="000000"/>
                </a:solidFill>
                <a:latin typeface="Arial"/>
              </a:rPr>
              <a:t>Zentralkommission</a:t>
            </a:r>
            <a:r>
              <a:rPr lang="en-US" sz="600" b="0" strike="noStrike" spc="-1" dirty="0" smtClean="0">
                <a:solidFill>
                  <a:srgbClr val="000000"/>
                </a:solidFill>
                <a:latin typeface="Arial"/>
              </a:rPr>
              <a:t> </a:t>
            </a:r>
            <a:r>
              <a:rPr lang="en-US" sz="600" b="0" strike="noStrike" spc="-1" dirty="0" err="1">
                <a:solidFill>
                  <a:srgbClr val="000000"/>
                </a:solidFill>
                <a:latin typeface="Arial"/>
              </a:rPr>
              <a:t>für</a:t>
            </a:r>
            <a:r>
              <a:rPr lang="en-US" sz="600" b="0" strike="noStrike" spc="-1" dirty="0">
                <a:solidFill>
                  <a:srgbClr val="000000"/>
                </a:solidFill>
                <a:latin typeface="Arial"/>
              </a:rPr>
              <a:t> die </a:t>
            </a:r>
            <a:r>
              <a:rPr lang="en-US" sz="600" b="0" strike="noStrike" spc="-1" dirty="0" err="1">
                <a:solidFill>
                  <a:srgbClr val="000000"/>
                </a:solidFill>
                <a:latin typeface="Arial"/>
              </a:rPr>
              <a:t>Rheinschifffahrt</a:t>
            </a:r>
            <a:r>
              <a:rPr lang="en-US" sz="600" b="0" strike="noStrike" spc="-1" dirty="0" smtClean="0">
                <a:solidFill>
                  <a:srgbClr val="000000"/>
                </a:solidFill>
                <a:latin typeface="Arial"/>
              </a:rPr>
              <a:t>, </a:t>
            </a:r>
            <a:r>
              <a:rPr lang="de-AT" sz="600" b="0" strike="noStrike" spc="-1" dirty="0" smtClean="0">
                <a:solidFill>
                  <a:srgbClr val="000000"/>
                </a:solidFill>
                <a:latin typeface="Arial"/>
              </a:rPr>
              <a:t>www.ccr-zkr.org</a:t>
            </a:r>
            <a:endParaRPr lang="en-US" sz="600" b="0" strike="noStrike" spc="-1" dirty="0">
              <a:solidFill>
                <a:srgbClr val="000000"/>
              </a:solidFill>
              <a:latin typeface="Times New Roman"/>
            </a:endParaRPr>
          </a:p>
          <a:p>
            <a:pPr marL="457200" lvl="1"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smtClean="0">
                <a:solidFill>
                  <a:srgbClr val="000000"/>
                </a:solidFill>
                <a:latin typeface="Arial"/>
              </a:rPr>
              <a:t>der </a:t>
            </a:r>
            <a:r>
              <a:rPr lang="en-US" sz="600" b="0" strike="noStrike" spc="-1" dirty="0" err="1">
                <a:solidFill>
                  <a:srgbClr val="000000"/>
                </a:solidFill>
                <a:latin typeface="Arial"/>
              </a:rPr>
              <a:t>Donaukommission</a:t>
            </a:r>
            <a:r>
              <a:rPr lang="en-US" sz="600" b="0" strike="noStrike" spc="-1" dirty="0">
                <a:solidFill>
                  <a:srgbClr val="000000"/>
                </a:solidFill>
                <a:latin typeface="Arial"/>
              </a:rPr>
              <a:t>, www.danubecommission.org und</a:t>
            </a:r>
            <a:endParaRPr lang="en-US" sz="600" b="0" strike="noStrike" spc="-1" dirty="0">
              <a:solidFill>
                <a:srgbClr val="000000"/>
              </a:solidFill>
              <a:latin typeface="Times New Roman"/>
            </a:endParaRPr>
          </a:p>
          <a:p>
            <a:pPr marL="457200" lvl="1"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der </a:t>
            </a:r>
            <a:r>
              <a:rPr lang="en-US" sz="600" b="0" strike="noStrike" spc="-1" dirty="0" err="1">
                <a:solidFill>
                  <a:srgbClr val="000000"/>
                </a:solidFill>
                <a:latin typeface="Arial"/>
              </a:rPr>
              <a:t>Europäischen</a:t>
            </a:r>
            <a:r>
              <a:rPr lang="en-US" sz="600" b="0" strike="noStrike" spc="-1" dirty="0">
                <a:solidFill>
                  <a:srgbClr val="000000"/>
                </a:solidFill>
                <a:latin typeface="Arial"/>
              </a:rPr>
              <a:t> Union (</a:t>
            </a:r>
            <a:r>
              <a:rPr lang="en-US" sz="600" b="0" strike="noStrike" spc="-1" dirty="0" err="1">
                <a:solidFill>
                  <a:srgbClr val="000000"/>
                </a:solidFill>
                <a:latin typeface="Arial"/>
              </a:rPr>
              <a:t>Veröffentlichung</a:t>
            </a:r>
            <a:r>
              <a:rPr lang="en-US" sz="600" b="0" strike="noStrike" spc="-1" dirty="0">
                <a:solidFill>
                  <a:srgbClr val="000000"/>
                </a:solidFill>
                <a:latin typeface="Arial"/>
              </a:rPr>
              <a:t> </a:t>
            </a:r>
            <a:r>
              <a:rPr lang="en-US" sz="600" b="0" strike="noStrike" spc="-1" dirty="0" err="1" smtClean="0">
                <a:solidFill>
                  <a:srgbClr val="000000"/>
                </a:solidFill>
                <a:latin typeface="Arial"/>
              </a:rPr>
              <a:t>anstehend</a:t>
            </a:r>
            <a:r>
              <a:rPr lang="en-US" sz="600" b="0" strike="noStrike" spc="-1" dirty="0" smtClean="0">
                <a:solidFill>
                  <a:srgbClr val="000000"/>
                </a:solidFill>
                <a:latin typeface="+mn-lt"/>
              </a:rPr>
              <a:t>) </a:t>
            </a:r>
            <a:r>
              <a:rPr lang="en-US" sz="600" b="0" strike="noStrike" spc="-1" dirty="0" err="1" smtClean="0">
                <a:solidFill>
                  <a:srgbClr val="000000"/>
                </a:solidFill>
                <a:latin typeface="+mn-lt"/>
              </a:rPr>
              <a:t>übernommen</a:t>
            </a:r>
            <a:endParaRPr lang="en-US" sz="6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Die </a:t>
            </a:r>
            <a:r>
              <a:rPr lang="en-US" sz="600" b="0" strike="noStrike" spc="-1" dirty="0" err="1">
                <a:solidFill>
                  <a:srgbClr val="000000"/>
                </a:solidFill>
                <a:latin typeface="Arial"/>
              </a:rPr>
              <a:t>Mitgliedstaaten</a:t>
            </a:r>
            <a:r>
              <a:rPr lang="en-US" sz="600" b="0" strike="noStrike" spc="-1" dirty="0">
                <a:solidFill>
                  <a:srgbClr val="000000"/>
                </a:solidFill>
                <a:latin typeface="Arial"/>
              </a:rPr>
              <a:t> der </a:t>
            </a:r>
            <a:r>
              <a:rPr lang="en-US" sz="600" b="0" strike="noStrike" spc="-1" dirty="0" err="1">
                <a:solidFill>
                  <a:srgbClr val="000000"/>
                </a:solidFill>
                <a:latin typeface="Arial"/>
              </a:rPr>
              <a:t>Europäischen</a:t>
            </a:r>
            <a:r>
              <a:rPr lang="en-US" sz="600" b="0" strike="noStrike" spc="-1" dirty="0">
                <a:solidFill>
                  <a:srgbClr val="000000"/>
                </a:solidFill>
                <a:latin typeface="Arial"/>
              </a:rPr>
              <a:t> Union </a:t>
            </a:r>
            <a:r>
              <a:rPr lang="en-US" sz="600" b="0" strike="noStrike" spc="-1" dirty="0" err="1">
                <a:solidFill>
                  <a:srgbClr val="000000"/>
                </a:solidFill>
                <a:latin typeface="Arial"/>
              </a:rPr>
              <a:t>sind</a:t>
            </a:r>
            <a:r>
              <a:rPr lang="en-US" sz="600" b="0" strike="noStrike" spc="-1" dirty="0">
                <a:solidFill>
                  <a:srgbClr val="000000"/>
                </a:solidFill>
                <a:latin typeface="Arial"/>
              </a:rPr>
              <a:t> </a:t>
            </a:r>
            <a:r>
              <a:rPr lang="en-US" sz="600" b="0" strike="noStrike" spc="-1" dirty="0" err="1">
                <a:solidFill>
                  <a:srgbClr val="000000"/>
                </a:solidFill>
                <a:latin typeface="Arial"/>
              </a:rPr>
              <a:t>verpflichtet</a:t>
            </a:r>
            <a:r>
              <a:rPr lang="en-US" sz="600" b="0" strike="noStrike" spc="-1" dirty="0">
                <a:solidFill>
                  <a:srgbClr val="000000"/>
                </a:solidFill>
                <a:latin typeface="Arial"/>
              </a:rPr>
              <a:t>, </a:t>
            </a:r>
            <a:r>
              <a:rPr lang="en-US" sz="600" b="0" strike="noStrike" spc="-1" dirty="0" err="1">
                <a:solidFill>
                  <a:srgbClr val="000000"/>
                </a:solidFill>
                <a:latin typeface="Arial"/>
              </a:rPr>
              <a:t>innerhalb</a:t>
            </a:r>
            <a:r>
              <a:rPr lang="en-US" sz="600" b="0" strike="noStrike" spc="-1" dirty="0">
                <a:solidFill>
                  <a:srgbClr val="000000"/>
                </a:solidFill>
                <a:latin typeface="Arial"/>
              </a:rPr>
              <a:t> von 30 </a:t>
            </a:r>
            <a:r>
              <a:rPr lang="en-US" sz="600" b="0" strike="noStrike" spc="-1" dirty="0" err="1">
                <a:solidFill>
                  <a:srgbClr val="000000"/>
                </a:solidFill>
                <a:latin typeface="Arial"/>
              </a:rPr>
              <a:t>Monaten</a:t>
            </a:r>
            <a:r>
              <a:rPr lang="en-US" sz="600" b="0" strike="noStrike" spc="-1" dirty="0">
                <a:solidFill>
                  <a:srgbClr val="000000"/>
                </a:solidFill>
                <a:latin typeface="Arial"/>
              </a:rPr>
              <a:t> </a:t>
            </a:r>
            <a:r>
              <a:rPr lang="en-US" sz="600" b="0" strike="noStrike" spc="-1" dirty="0" err="1">
                <a:solidFill>
                  <a:srgbClr val="000000"/>
                </a:solidFill>
                <a:latin typeface="Arial"/>
              </a:rPr>
              <a:t>nach</a:t>
            </a:r>
            <a:r>
              <a:rPr lang="en-US" sz="600" b="0" strike="noStrike" spc="-1" dirty="0">
                <a:solidFill>
                  <a:srgbClr val="000000"/>
                </a:solidFill>
                <a:latin typeface="Arial"/>
              </a:rPr>
              <a:t> </a:t>
            </a:r>
            <a:r>
              <a:rPr lang="en-US" sz="600" b="0" strike="noStrike" spc="-1" dirty="0" err="1">
                <a:solidFill>
                  <a:srgbClr val="000000"/>
                </a:solidFill>
                <a:latin typeface="Arial"/>
              </a:rPr>
              <a:t>Veröffentlichung</a:t>
            </a:r>
            <a:r>
              <a:rPr lang="en-US" sz="600" b="0" strike="noStrike" spc="-1" dirty="0">
                <a:solidFill>
                  <a:srgbClr val="000000"/>
                </a:solidFill>
                <a:latin typeface="Arial"/>
              </a:rPr>
              <a:t> </a:t>
            </a:r>
            <a:r>
              <a:rPr lang="en-US" sz="600" b="0" strike="noStrike" spc="-1" dirty="0" smtClean="0">
                <a:solidFill>
                  <a:srgbClr val="000000"/>
                </a:solidFill>
                <a:latin typeface="Arial"/>
              </a:rPr>
              <a:t>des</a:t>
            </a:r>
            <a:r>
              <a:rPr lang="en-US" sz="600" b="0" strike="noStrike" spc="-1" baseline="0" dirty="0" smtClean="0">
                <a:solidFill>
                  <a:srgbClr val="000000"/>
                </a:solidFill>
                <a:latin typeface="Arial"/>
              </a:rPr>
              <a:t> Standards </a:t>
            </a:r>
            <a:r>
              <a:rPr lang="en-US" sz="600" b="0" strike="noStrike" spc="-1" dirty="0" err="1" smtClean="0">
                <a:solidFill>
                  <a:srgbClr val="000000"/>
                </a:solidFill>
                <a:latin typeface="Arial"/>
              </a:rPr>
              <a:t>eine</a:t>
            </a:r>
            <a:r>
              <a:rPr lang="en-US" sz="600" b="0" strike="noStrike" spc="-1" dirty="0" smtClean="0">
                <a:solidFill>
                  <a:srgbClr val="000000"/>
                </a:solidFill>
                <a:latin typeface="Arial"/>
              </a:rPr>
              <a:t> </a:t>
            </a:r>
            <a:r>
              <a:rPr lang="en-US" sz="600" b="0" strike="noStrike" spc="-1" dirty="0" err="1">
                <a:solidFill>
                  <a:srgbClr val="000000"/>
                </a:solidFill>
                <a:latin typeface="Arial"/>
              </a:rPr>
              <a:t>vollständige</a:t>
            </a:r>
            <a:r>
              <a:rPr lang="en-US" sz="600" b="0" strike="noStrike" spc="-1" dirty="0">
                <a:solidFill>
                  <a:srgbClr val="000000"/>
                </a:solidFill>
                <a:latin typeface="Arial"/>
              </a:rPr>
              <a:t> </a:t>
            </a:r>
            <a:r>
              <a:rPr lang="en-US" sz="600" b="0" strike="noStrike" spc="-1" dirty="0" err="1">
                <a:solidFill>
                  <a:srgbClr val="000000"/>
                </a:solidFill>
                <a:latin typeface="Arial"/>
              </a:rPr>
              <a:t>Abdeckung</a:t>
            </a:r>
            <a:r>
              <a:rPr lang="en-US" sz="600" b="0" strike="noStrike" spc="-1" dirty="0">
                <a:solidFill>
                  <a:srgbClr val="000000"/>
                </a:solidFill>
                <a:latin typeface="Arial"/>
              </a:rPr>
              <a:t> der </a:t>
            </a:r>
            <a:r>
              <a:rPr lang="en-US" sz="600" b="0" strike="noStrike" spc="-1" dirty="0" err="1">
                <a:solidFill>
                  <a:srgbClr val="000000"/>
                </a:solidFill>
                <a:latin typeface="Arial"/>
              </a:rPr>
              <a:t>größeren</a:t>
            </a:r>
            <a:r>
              <a:rPr lang="en-US" sz="600" b="0" strike="noStrike" spc="-1" dirty="0">
                <a:solidFill>
                  <a:srgbClr val="000000"/>
                </a:solidFill>
                <a:latin typeface="Arial"/>
              </a:rPr>
              <a:t> </a:t>
            </a:r>
            <a:r>
              <a:rPr lang="en-US" sz="600" b="0" strike="noStrike" spc="-1" dirty="0" err="1">
                <a:solidFill>
                  <a:srgbClr val="000000"/>
                </a:solidFill>
                <a:latin typeface="Arial"/>
              </a:rPr>
              <a:t>Wasserstraßen</a:t>
            </a:r>
            <a:r>
              <a:rPr lang="en-US" sz="600" b="0" strike="noStrike" spc="-1" dirty="0">
                <a:solidFill>
                  <a:srgbClr val="000000"/>
                </a:solidFill>
                <a:latin typeface="Arial"/>
              </a:rPr>
              <a:t> (</a:t>
            </a:r>
            <a:r>
              <a:rPr lang="en-US" sz="600" b="0" strike="noStrike" spc="-1" dirty="0" err="1">
                <a:solidFill>
                  <a:srgbClr val="000000"/>
                </a:solidFill>
                <a:latin typeface="Arial"/>
              </a:rPr>
              <a:t>Klasse</a:t>
            </a:r>
            <a:r>
              <a:rPr lang="en-US" sz="600" b="0" strike="noStrike" spc="-1" dirty="0">
                <a:solidFill>
                  <a:srgbClr val="000000"/>
                </a:solidFill>
                <a:latin typeface="Arial"/>
              </a:rPr>
              <a:t> </a:t>
            </a:r>
            <a:r>
              <a:rPr lang="en-US" sz="600" b="0" strike="noStrike" spc="-1" dirty="0" err="1">
                <a:solidFill>
                  <a:srgbClr val="000000"/>
                </a:solidFill>
                <a:latin typeface="Arial"/>
              </a:rPr>
              <a:t>Va</a:t>
            </a:r>
            <a:r>
              <a:rPr lang="en-US" sz="600" b="0" strike="noStrike" spc="-1" dirty="0">
                <a:solidFill>
                  <a:srgbClr val="000000"/>
                </a:solidFill>
                <a:latin typeface="Arial"/>
              </a:rPr>
              <a:t> und </a:t>
            </a:r>
            <a:r>
              <a:rPr lang="en-US" sz="600" b="0" strike="noStrike" spc="-1" dirty="0" err="1">
                <a:solidFill>
                  <a:srgbClr val="000000"/>
                </a:solidFill>
                <a:latin typeface="Arial"/>
              </a:rPr>
              <a:t>höher</a:t>
            </a:r>
            <a:r>
              <a:rPr lang="en-US" sz="600" b="0" strike="noStrike" spc="-1" dirty="0">
                <a:solidFill>
                  <a:srgbClr val="000000"/>
                </a:solidFill>
                <a:latin typeface="Arial"/>
              </a:rPr>
              <a:t>) </a:t>
            </a:r>
            <a:r>
              <a:rPr lang="en-US" sz="600" b="0" strike="noStrike" spc="-1" dirty="0" err="1">
                <a:solidFill>
                  <a:srgbClr val="000000"/>
                </a:solidFill>
                <a:latin typeface="Arial"/>
              </a:rPr>
              <a:t>bereitzustellen</a:t>
            </a:r>
            <a:r>
              <a:rPr lang="en-US" sz="600" b="0" strike="noStrike" spc="-1" dirty="0">
                <a:solidFill>
                  <a:srgbClr val="000000"/>
                </a:solidFill>
                <a:latin typeface="Arial"/>
              </a:rPr>
              <a:t>.</a:t>
            </a:r>
            <a:endParaRPr lang="en-US" sz="600" b="0" strike="noStrike" spc="-1" dirty="0">
              <a:solidFill>
                <a:srgbClr val="000000"/>
              </a:solid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4DD0D1-23FF-4E73-A9FB-9D51C113C575}" type="slidenum">
              <a:rPr lang="de-AT" sz="1200" b="0" strike="noStrike" spc="-1">
                <a:solidFill>
                  <a:srgbClr val="000000"/>
                </a:solidFill>
                <a:latin typeface="Times New Roman"/>
              </a:rPr>
              <a:t>23</a:t>
            </a:fld>
            <a:endParaRPr lang="en-US" sz="1200" b="0" strike="noStrike" spc="-1">
              <a:solidFill>
                <a:srgbClr val="000000"/>
              </a:solidFill>
              <a:latin typeface="Times New Roman"/>
            </a:endParaRPr>
          </a:p>
        </p:txBody>
      </p:sp>
      <p:sp>
        <p:nvSpPr>
          <p:cNvPr id="235" name="PlaceHolder 2"/>
          <p:cNvSpPr>
            <a:spLocks noGrp="1" noRot="1" noChangeAspect="1"/>
          </p:cNvSpPr>
          <p:nvPr>
            <p:ph type="sldImg"/>
          </p:nvPr>
        </p:nvSpPr>
        <p:spPr>
          <a:xfrm>
            <a:off x="1143000" y="685800"/>
            <a:ext cx="4572000" cy="3429000"/>
          </a:xfrm>
          <a:prstGeom prst="rect">
            <a:avLst/>
          </a:prstGeom>
        </p:spPr>
      </p:sp>
      <p:sp>
        <p:nvSpPr>
          <p:cNvPr id="236" name="PlaceHolder 3"/>
          <p:cNvSpPr>
            <a:spLocks noGrp="1"/>
          </p:cNvSpPr>
          <p:nvPr>
            <p:ph type="body"/>
          </p:nvPr>
        </p:nvSpPr>
        <p:spPr>
          <a:xfrm>
            <a:off x="914400" y="4343400"/>
            <a:ext cx="5029200" cy="4114800"/>
          </a:xfrm>
          <a:prstGeom prst="rect">
            <a:avLst/>
          </a:prstGeom>
        </p:spPr>
        <p:txBody>
          <a:bodyPr>
            <a:noAutofit/>
          </a:bodyPr>
          <a:lstStyle/>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dirty="0">
                <a:solidFill>
                  <a:srgbClr val="000000"/>
                </a:solidFill>
                <a:latin typeface="Arial"/>
              </a:rPr>
              <a:t>In den USA </a:t>
            </a:r>
            <a:r>
              <a:rPr lang="en-US" sz="800" b="0" strike="noStrike" spc="-1" dirty="0" err="1">
                <a:solidFill>
                  <a:srgbClr val="000000"/>
                </a:solidFill>
                <a:latin typeface="Arial"/>
              </a:rPr>
              <a:t>ist</a:t>
            </a:r>
            <a:r>
              <a:rPr lang="en-US" sz="800" b="0" strike="noStrike" spc="-1" dirty="0">
                <a:solidFill>
                  <a:srgbClr val="000000"/>
                </a:solidFill>
                <a:latin typeface="Arial"/>
              </a:rPr>
              <a:t> das </a:t>
            </a:r>
            <a:r>
              <a:rPr lang="en-US" sz="800" b="0" strike="noStrike" spc="-1" dirty="0" err="1" smtClean="0">
                <a:solidFill>
                  <a:srgbClr val="000000"/>
                </a:solidFill>
                <a:latin typeface="+mn-lt"/>
              </a:rPr>
              <a:t>Ingenieurkorps</a:t>
            </a:r>
            <a:r>
              <a:rPr lang="en-US" sz="800" b="0" strike="noStrike" spc="-1" dirty="0" smtClean="0">
                <a:solidFill>
                  <a:srgbClr val="000000"/>
                </a:solidFill>
                <a:latin typeface="+mn-lt"/>
              </a:rPr>
              <a:t> der US-</a:t>
            </a:r>
            <a:r>
              <a:rPr lang="en-US" sz="800" b="0" strike="noStrike" spc="-1" dirty="0" err="1" smtClean="0">
                <a:solidFill>
                  <a:srgbClr val="000000"/>
                </a:solidFill>
                <a:latin typeface="+mn-lt"/>
              </a:rPr>
              <a:t>Armee</a:t>
            </a:r>
            <a:r>
              <a:rPr lang="en-US" sz="800" b="0" strike="noStrike" spc="-1" dirty="0" smtClean="0">
                <a:solidFill>
                  <a:srgbClr val="000000"/>
                </a:solidFill>
                <a:latin typeface="+mn-lt"/>
              </a:rPr>
              <a:t> (</a:t>
            </a:r>
            <a:r>
              <a:rPr lang="en-US" sz="800" b="0" strike="noStrike" spc="-1" dirty="0">
                <a:solidFill>
                  <a:srgbClr val="000000"/>
                </a:solidFill>
                <a:latin typeface="Arial"/>
              </a:rPr>
              <a:t>USACE) </a:t>
            </a:r>
            <a:r>
              <a:rPr lang="en-US" sz="800" b="0" strike="noStrike" spc="-1" dirty="0" err="1">
                <a:solidFill>
                  <a:srgbClr val="000000"/>
                </a:solidFill>
                <a:latin typeface="Arial"/>
              </a:rPr>
              <a:t>für</a:t>
            </a:r>
            <a:r>
              <a:rPr lang="en-US" sz="800" b="0" strike="noStrike" spc="-1" dirty="0">
                <a:solidFill>
                  <a:srgbClr val="000000"/>
                </a:solidFill>
                <a:latin typeface="Arial"/>
              </a:rPr>
              <a:t> die </a:t>
            </a:r>
            <a:r>
              <a:rPr lang="en-US" sz="800" b="0" strike="noStrike" spc="-1" dirty="0" err="1">
                <a:solidFill>
                  <a:srgbClr val="000000"/>
                </a:solidFill>
                <a:latin typeface="Arial"/>
              </a:rPr>
              <a:t>Produktion</a:t>
            </a:r>
            <a:r>
              <a:rPr lang="en-US" sz="800" b="0" strike="noStrike" spc="-1" dirty="0">
                <a:solidFill>
                  <a:srgbClr val="000000"/>
                </a:solidFill>
                <a:latin typeface="Arial"/>
              </a:rPr>
              <a:t> und </a:t>
            </a:r>
            <a:r>
              <a:rPr lang="en-US" sz="800" b="0" strike="noStrike" spc="-1" dirty="0" err="1">
                <a:solidFill>
                  <a:srgbClr val="000000"/>
                </a:solidFill>
                <a:latin typeface="Arial"/>
              </a:rPr>
              <a:t>Bereitstellung</a:t>
            </a:r>
            <a:r>
              <a:rPr lang="en-US" sz="800" b="0" strike="noStrike" spc="-1" dirty="0">
                <a:solidFill>
                  <a:srgbClr val="000000"/>
                </a:solidFill>
                <a:latin typeface="Arial"/>
              </a:rPr>
              <a:t> von Inland ENCs </a:t>
            </a:r>
            <a:r>
              <a:rPr lang="en-US" sz="800" b="0" strike="noStrike" spc="-1" dirty="0" err="1">
                <a:solidFill>
                  <a:srgbClr val="000000"/>
                </a:solidFill>
                <a:latin typeface="Arial"/>
              </a:rPr>
              <a:t>verantwortlich</a:t>
            </a:r>
            <a:r>
              <a:rPr lang="en-US" sz="800" b="0" strike="noStrike" spc="-1" dirty="0">
                <a:solidFill>
                  <a:srgbClr val="000000"/>
                </a:solidFill>
                <a:latin typeface="Arial"/>
              </a:rPr>
              <a:t>.</a:t>
            </a:r>
            <a:endParaRPr lang="en-US" sz="800" b="0" strike="noStrike" spc="-1" dirty="0">
              <a:solidFill>
                <a:srgbClr val="000000"/>
              </a:solidFill>
              <a:latin typeface="Times New Roman"/>
            </a:endParaRPr>
          </a:p>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dirty="0">
                <a:solidFill>
                  <a:srgbClr val="000000"/>
                </a:solidFill>
                <a:latin typeface="Arial"/>
              </a:rPr>
              <a:t>In der </a:t>
            </a:r>
            <a:r>
              <a:rPr lang="en-US" sz="800" b="0" strike="noStrike" spc="-1" dirty="0" err="1">
                <a:solidFill>
                  <a:srgbClr val="000000"/>
                </a:solidFill>
                <a:latin typeface="Arial"/>
              </a:rPr>
              <a:t>Russischen</a:t>
            </a:r>
            <a:r>
              <a:rPr lang="en-US" sz="800" b="0" strike="noStrike" spc="-1" dirty="0">
                <a:solidFill>
                  <a:srgbClr val="000000"/>
                </a:solidFill>
                <a:latin typeface="Arial"/>
              </a:rPr>
              <a:t> </a:t>
            </a:r>
            <a:r>
              <a:rPr lang="en-US" sz="800" b="0" strike="noStrike" spc="-1" dirty="0" err="1">
                <a:solidFill>
                  <a:srgbClr val="000000"/>
                </a:solidFill>
                <a:latin typeface="Arial"/>
              </a:rPr>
              <a:t>Föderation</a:t>
            </a:r>
            <a:r>
              <a:rPr lang="en-US" sz="800" b="0" strike="noStrike" spc="-1" dirty="0">
                <a:solidFill>
                  <a:srgbClr val="000000"/>
                </a:solidFill>
                <a:latin typeface="Arial"/>
              </a:rPr>
              <a:t> </a:t>
            </a:r>
            <a:r>
              <a:rPr lang="en-US" sz="800" b="0" strike="noStrike" spc="-1" dirty="0" err="1">
                <a:solidFill>
                  <a:srgbClr val="000000"/>
                </a:solidFill>
                <a:latin typeface="Arial"/>
              </a:rPr>
              <a:t>umfasst</a:t>
            </a:r>
            <a:r>
              <a:rPr lang="en-US" sz="800" b="0" strike="noStrike" spc="-1" dirty="0">
                <a:solidFill>
                  <a:srgbClr val="000000"/>
                </a:solidFill>
                <a:latin typeface="Arial"/>
              </a:rPr>
              <a:t> das </a:t>
            </a:r>
            <a:r>
              <a:rPr lang="en-US" sz="800" b="0" strike="noStrike" spc="-1" dirty="0" err="1">
                <a:solidFill>
                  <a:srgbClr val="000000"/>
                </a:solidFill>
                <a:latin typeface="Arial"/>
              </a:rPr>
              <a:t>föderale</a:t>
            </a:r>
            <a:r>
              <a:rPr lang="en-US" sz="800" b="0" strike="noStrike" spc="-1" dirty="0">
                <a:solidFill>
                  <a:srgbClr val="000000"/>
                </a:solidFill>
                <a:latin typeface="Arial"/>
              </a:rPr>
              <a:t> </a:t>
            </a:r>
            <a:r>
              <a:rPr lang="en-US" sz="800" b="0" strike="noStrike" spc="-1" dirty="0" err="1">
                <a:solidFill>
                  <a:srgbClr val="000000"/>
                </a:solidFill>
                <a:latin typeface="Arial"/>
              </a:rPr>
              <a:t>Aufgabenprogramm</a:t>
            </a:r>
            <a:r>
              <a:rPr lang="en-US" sz="800" b="0" strike="noStrike" spc="-1" dirty="0">
                <a:solidFill>
                  <a:srgbClr val="000000"/>
                </a:solidFill>
                <a:latin typeface="Arial"/>
              </a:rPr>
              <a:t> </a:t>
            </a:r>
            <a:r>
              <a:rPr lang="en-US" sz="800" b="0" strike="noStrike" spc="-1" dirty="0" err="1">
                <a:solidFill>
                  <a:srgbClr val="000000"/>
                </a:solidFill>
                <a:latin typeface="Arial"/>
              </a:rPr>
              <a:t>zur</a:t>
            </a:r>
            <a:r>
              <a:rPr lang="en-US" sz="800" b="0" strike="noStrike" spc="-1" dirty="0">
                <a:solidFill>
                  <a:srgbClr val="000000"/>
                </a:solidFill>
                <a:latin typeface="Arial"/>
              </a:rPr>
              <a:t> GLONASS-</a:t>
            </a:r>
            <a:r>
              <a:rPr lang="en-US" sz="800" b="0" strike="noStrike" spc="-1" dirty="0" err="1">
                <a:solidFill>
                  <a:srgbClr val="000000"/>
                </a:solidFill>
                <a:latin typeface="Arial"/>
              </a:rPr>
              <a:t>Entwicklung</a:t>
            </a:r>
            <a:r>
              <a:rPr lang="en-US" sz="800" b="0" strike="noStrike" spc="-1" dirty="0">
                <a:solidFill>
                  <a:srgbClr val="000000"/>
                </a:solidFill>
                <a:latin typeface="Arial"/>
              </a:rPr>
              <a:t> (</a:t>
            </a:r>
            <a:r>
              <a:rPr lang="en-US" sz="800" b="0" strike="noStrike" spc="-1" dirty="0" err="1">
                <a:solidFill>
                  <a:srgbClr val="000000"/>
                </a:solidFill>
                <a:latin typeface="Arial"/>
              </a:rPr>
              <a:t>Regierungsverordnung</a:t>
            </a:r>
            <a:r>
              <a:rPr lang="en-US" sz="800" b="0" strike="noStrike" spc="-1" dirty="0">
                <a:solidFill>
                  <a:srgbClr val="000000"/>
                </a:solidFill>
                <a:latin typeface="Arial"/>
              </a:rPr>
              <a:t> </a:t>
            </a:r>
            <a:r>
              <a:rPr lang="en-US" sz="800" b="0" strike="noStrike" spc="-1" dirty="0" err="1">
                <a:solidFill>
                  <a:srgbClr val="000000"/>
                </a:solidFill>
                <a:latin typeface="Arial"/>
              </a:rPr>
              <a:t>Nr</a:t>
            </a:r>
            <a:r>
              <a:rPr lang="en-US" sz="800" b="0" strike="noStrike" spc="-1" dirty="0">
                <a:solidFill>
                  <a:srgbClr val="000000"/>
                </a:solidFill>
                <a:latin typeface="Arial"/>
              </a:rPr>
              <a:t>. 587) die </a:t>
            </a:r>
            <a:r>
              <a:rPr lang="en-US" sz="800" b="0" strike="noStrike" spc="-1" dirty="0" err="1">
                <a:solidFill>
                  <a:srgbClr val="000000"/>
                </a:solidFill>
                <a:latin typeface="Arial"/>
              </a:rPr>
              <a:t>Produktion</a:t>
            </a:r>
            <a:r>
              <a:rPr lang="en-US" sz="800" b="0" strike="noStrike" spc="-1" dirty="0">
                <a:solidFill>
                  <a:srgbClr val="000000"/>
                </a:solidFill>
                <a:latin typeface="Arial"/>
              </a:rPr>
              <a:t> von </a:t>
            </a:r>
            <a:r>
              <a:rPr lang="en-US" sz="800" b="0" strike="noStrike" spc="-1" dirty="0" smtClean="0">
                <a:solidFill>
                  <a:srgbClr val="000000"/>
                </a:solidFill>
                <a:latin typeface="Arial"/>
              </a:rPr>
              <a:t>Inland ENCs </a:t>
            </a:r>
            <a:r>
              <a:rPr lang="en-US" sz="800" b="0" strike="noStrike" spc="-1" dirty="0" err="1">
                <a:solidFill>
                  <a:srgbClr val="000000"/>
                </a:solidFill>
                <a:latin typeface="Arial"/>
              </a:rPr>
              <a:t>für</a:t>
            </a:r>
            <a:r>
              <a:rPr lang="en-US" sz="800" b="0" strike="noStrike" spc="-1" dirty="0">
                <a:solidFill>
                  <a:srgbClr val="000000"/>
                </a:solidFill>
                <a:latin typeface="Arial"/>
              </a:rPr>
              <a:t> die </a:t>
            </a:r>
            <a:r>
              <a:rPr lang="en-US" sz="800" b="0" strike="noStrike" spc="-1" dirty="0" err="1">
                <a:solidFill>
                  <a:srgbClr val="000000"/>
                </a:solidFill>
                <a:latin typeface="Arial"/>
              </a:rPr>
              <a:t>Binnenwasserstraßen</a:t>
            </a:r>
            <a:r>
              <a:rPr lang="en-US" sz="800" b="0" strike="noStrike" spc="-1" dirty="0">
                <a:solidFill>
                  <a:srgbClr val="000000"/>
                </a:solidFill>
                <a:latin typeface="Arial"/>
              </a:rPr>
              <a:t> der </a:t>
            </a:r>
            <a:r>
              <a:rPr lang="en-US" sz="800" b="0" strike="noStrike" spc="-1" dirty="0" err="1">
                <a:solidFill>
                  <a:srgbClr val="000000"/>
                </a:solidFill>
                <a:latin typeface="Arial"/>
              </a:rPr>
              <a:t>Russischen</a:t>
            </a:r>
            <a:r>
              <a:rPr lang="en-US" sz="800" b="0" strike="noStrike" spc="-1" dirty="0">
                <a:solidFill>
                  <a:srgbClr val="000000"/>
                </a:solidFill>
                <a:latin typeface="Arial"/>
              </a:rPr>
              <a:t> </a:t>
            </a:r>
            <a:r>
              <a:rPr lang="en-US" sz="800" b="0" strike="noStrike" spc="-1" dirty="0" err="1">
                <a:solidFill>
                  <a:srgbClr val="000000"/>
                </a:solidFill>
                <a:latin typeface="Arial"/>
              </a:rPr>
              <a:t>Föderation</a:t>
            </a:r>
            <a:r>
              <a:rPr lang="en-US" sz="800" b="0" strike="noStrike" spc="-1" dirty="0">
                <a:solidFill>
                  <a:srgbClr val="000000"/>
                </a:solidFill>
                <a:latin typeface="Arial"/>
              </a:rPr>
              <a:t> (48.000 km).</a:t>
            </a:r>
            <a:endParaRPr lang="en-US" sz="800" b="0" strike="noStrike" spc="-1" dirty="0">
              <a:solidFill>
                <a:srgbClr val="000000"/>
              </a:solidFill>
              <a:latin typeface="Times New Roman"/>
            </a:endParaRPr>
          </a:p>
          <a:p>
            <a:pPr algn="l" rtl="0">
              <a:lnSpc>
                <a:spcPct val="115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b="0" strike="noStrike" spc="-1" dirty="0">
                <a:solidFill>
                  <a:srgbClr val="000000"/>
                </a:solidFill>
                <a:latin typeface="Arial"/>
              </a:rPr>
              <a:t>In </a:t>
            </a:r>
            <a:r>
              <a:rPr lang="en-US" sz="800" b="0" strike="noStrike" spc="-1" dirty="0" err="1">
                <a:solidFill>
                  <a:srgbClr val="000000"/>
                </a:solidFill>
                <a:latin typeface="Arial"/>
              </a:rPr>
              <a:t>Brasilien</a:t>
            </a:r>
            <a:r>
              <a:rPr lang="en-US" sz="800" b="0" strike="noStrike" spc="-1" dirty="0">
                <a:solidFill>
                  <a:srgbClr val="000000"/>
                </a:solidFill>
                <a:latin typeface="Arial"/>
              </a:rPr>
              <a:t> </a:t>
            </a:r>
            <a:r>
              <a:rPr lang="en-US" sz="800" b="0" strike="noStrike" spc="-1" dirty="0" err="1">
                <a:solidFill>
                  <a:srgbClr val="000000"/>
                </a:solidFill>
                <a:latin typeface="Arial"/>
              </a:rPr>
              <a:t>ist</a:t>
            </a:r>
            <a:r>
              <a:rPr lang="en-US" sz="800" b="0" strike="noStrike" spc="-1" dirty="0">
                <a:solidFill>
                  <a:srgbClr val="000000"/>
                </a:solidFill>
                <a:latin typeface="Arial"/>
              </a:rPr>
              <a:t> die </a:t>
            </a:r>
            <a:r>
              <a:rPr lang="en-US" sz="800" b="0" strike="noStrike" spc="-1" dirty="0" err="1">
                <a:solidFill>
                  <a:srgbClr val="000000"/>
                </a:solidFill>
                <a:latin typeface="Arial"/>
              </a:rPr>
              <a:t>Direktion</a:t>
            </a:r>
            <a:r>
              <a:rPr lang="en-US" sz="800" b="0" strike="noStrike" spc="-1" dirty="0">
                <a:solidFill>
                  <a:srgbClr val="000000"/>
                </a:solidFill>
                <a:latin typeface="Arial"/>
              </a:rPr>
              <a:t> </a:t>
            </a:r>
            <a:r>
              <a:rPr lang="en-US" sz="800" b="0" strike="noStrike" spc="-1" dirty="0" err="1">
                <a:solidFill>
                  <a:srgbClr val="000000"/>
                </a:solidFill>
                <a:latin typeface="Arial"/>
              </a:rPr>
              <a:t>für</a:t>
            </a:r>
            <a:r>
              <a:rPr lang="en-US" sz="800" b="0" strike="noStrike" spc="-1" dirty="0">
                <a:solidFill>
                  <a:srgbClr val="000000"/>
                </a:solidFill>
                <a:latin typeface="Arial"/>
              </a:rPr>
              <a:t> </a:t>
            </a:r>
            <a:r>
              <a:rPr lang="en-US" sz="800" b="0" strike="noStrike" spc="-1" dirty="0" err="1">
                <a:solidFill>
                  <a:srgbClr val="000000"/>
                </a:solidFill>
                <a:latin typeface="Arial"/>
              </a:rPr>
              <a:t>Hydrographie</a:t>
            </a:r>
            <a:r>
              <a:rPr lang="en-US" sz="800" b="0" strike="noStrike" spc="-1" dirty="0">
                <a:solidFill>
                  <a:srgbClr val="000000"/>
                </a:solidFill>
                <a:latin typeface="Arial"/>
              </a:rPr>
              <a:t> der </a:t>
            </a:r>
            <a:r>
              <a:rPr lang="en-US" sz="800" b="0" strike="noStrike" spc="-1" dirty="0" err="1">
                <a:solidFill>
                  <a:srgbClr val="000000"/>
                </a:solidFill>
                <a:latin typeface="Arial"/>
              </a:rPr>
              <a:t>brasilianischen</a:t>
            </a:r>
            <a:r>
              <a:rPr lang="en-US" sz="800" b="0" strike="noStrike" spc="-1" dirty="0">
                <a:solidFill>
                  <a:srgbClr val="000000"/>
                </a:solidFill>
                <a:latin typeface="Arial"/>
              </a:rPr>
              <a:t> Marine (DHN) </a:t>
            </a:r>
            <a:r>
              <a:rPr lang="en-US" sz="800" b="0" strike="noStrike" spc="-1" dirty="0" err="1">
                <a:solidFill>
                  <a:srgbClr val="000000"/>
                </a:solidFill>
                <a:latin typeface="Arial"/>
              </a:rPr>
              <a:t>für</a:t>
            </a:r>
            <a:r>
              <a:rPr lang="en-US" sz="800" b="0" strike="noStrike" spc="-1" dirty="0">
                <a:solidFill>
                  <a:srgbClr val="000000"/>
                </a:solidFill>
                <a:latin typeface="Arial"/>
              </a:rPr>
              <a:t> die </a:t>
            </a:r>
            <a:r>
              <a:rPr lang="en-US" sz="800" b="0" strike="noStrike" spc="-1" dirty="0" err="1">
                <a:solidFill>
                  <a:srgbClr val="000000"/>
                </a:solidFill>
                <a:latin typeface="Arial"/>
              </a:rPr>
              <a:t>Produktion</a:t>
            </a:r>
            <a:r>
              <a:rPr lang="en-US" sz="800" b="0" strike="noStrike" spc="-1" dirty="0">
                <a:solidFill>
                  <a:srgbClr val="000000"/>
                </a:solidFill>
                <a:latin typeface="Arial"/>
              </a:rPr>
              <a:t> und </a:t>
            </a:r>
            <a:r>
              <a:rPr lang="en-US" sz="800" b="0" strike="noStrike" spc="-1" dirty="0" err="1">
                <a:solidFill>
                  <a:srgbClr val="000000"/>
                </a:solidFill>
                <a:latin typeface="Arial"/>
              </a:rPr>
              <a:t>Bereitstellung</a:t>
            </a:r>
            <a:r>
              <a:rPr lang="en-US" sz="800" b="0" strike="noStrike" spc="-1" dirty="0">
                <a:solidFill>
                  <a:srgbClr val="000000"/>
                </a:solidFill>
                <a:latin typeface="Arial"/>
              </a:rPr>
              <a:t> von </a:t>
            </a:r>
            <a:r>
              <a:rPr lang="en-US" sz="800" b="0" strike="noStrike" spc="-1" dirty="0" smtClean="0">
                <a:solidFill>
                  <a:srgbClr val="000000"/>
                </a:solidFill>
                <a:latin typeface="Arial"/>
              </a:rPr>
              <a:t>Inland ENCs </a:t>
            </a:r>
            <a:r>
              <a:rPr lang="en-US" sz="800" b="0" strike="noStrike" spc="-1" dirty="0" err="1">
                <a:solidFill>
                  <a:srgbClr val="000000"/>
                </a:solidFill>
                <a:latin typeface="Arial"/>
              </a:rPr>
              <a:t>verantwortlich</a:t>
            </a:r>
            <a:r>
              <a:rPr lang="en-US" sz="800" b="0" strike="noStrike" spc="-1" dirty="0">
                <a:solidFill>
                  <a:srgbClr val="000000"/>
                </a:solidFill>
                <a:latin typeface="Arial"/>
              </a:rPr>
              <a:t>.</a:t>
            </a:r>
            <a:endParaRPr lang="en-US" sz="800" b="0" strike="noStrike" spc="-1" dirty="0">
              <a:solidFill>
                <a:srgbClr val="000000"/>
              </a:solidFill>
              <a:latin typeface="Times New Roman"/>
            </a:endParaRPr>
          </a:p>
          <a:p>
            <a:pPr algn="l" rtl="0">
              <a:lnSpc>
                <a:spcPct val="100000"/>
              </a:lnSpc>
              <a:spcBef>
                <a:spcPts val="2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800" b="0" strike="noStrike" spc="-1" dirty="0">
              <a:solidFill>
                <a:srgbClr val="000000"/>
              </a:solid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0E31686-EADF-44C6-AEA4-BC8CE4A774D6}" type="slidenum">
              <a:rPr lang="de-AT" sz="1200" b="0" strike="noStrike" spc="-1">
                <a:solidFill>
                  <a:srgbClr val="000000"/>
                </a:solidFill>
                <a:latin typeface="Times New Roman"/>
              </a:rPr>
              <a:t>24</a:t>
            </a:fld>
            <a:endParaRPr lang="en-US" sz="1200" b="0" strike="noStrike" spc="-1">
              <a:solidFill>
                <a:srgbClr val="000000"/>
              </a:solidFill>
              <a:latin typeface="Times New Roman"/>
            </a:endParaRPr>
          </a:p>
        </p:txBody>
      </p:sp>
      <p:sp>
        <p:nvSpPr>
          <p:cNvPr id="238" name="PlaceHolder 2"/>
          <p:cNvSpPr>
            <a:spLocks noGrp="1" noRot="1" noChangeAspect="1"/>
          </p:cNvSpPr>
          <p:nvPr>
            <p:ph type="sldImg"/>
          </p:nvPr>
        </p:nvSpPr>
        <p:spPr>
          <a:xfrm>
            <a:off x="1143000" y="685800"/>
            <a:ext cx="4572000" cy="3429000"/>
          </a:xfrm>
          <a:prstGeom prst="rect">
            <a:avLst/>
          </a:prstGeom>
        </p:spPr>
      </p:sp>
      <p:sp>
        <p:nvSpPr>
          <p:cNvPr id="239"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Somit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verfügen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in den </a:t>
            </a:r>
            <a:r>
              <a:rPr lang="en-GB" sz="1000" b="0" strike="noStrike" spc="-1" dirty="0" err="1">
                <a:solidFill>
                  <a:srgbClr val="000000"/>
                </a:solidFill>
                <a:latin typeface="Arial"/>
                <a:ea typeface="Times New Roman"/>
              </a:rPr>
              <a:t>meisten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Regionen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zufriedenstellende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Regulierungsgrundlage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Inland ENCs. Die </a:t>
            </a:r>
            <a:r>
              <a:rPr lang="en-GB" sz="1000" b="0" strike="noStrike" spc="-1" dirty="0" err="1">
                <a:solidFill>
                  <a:srgbClr val="000000"/>
                </a:solidFill>
                <a:latin typeface="Arial"/>
                <a:ea typeface="Times New Roman"/>
              </a:rPr>
              <a:t>nächste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Frage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ist</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viele</a:t>
            </a:r>
            <a:r>
              <a:rPr lang="en-GB" sz="1000" b="0" strike="noStrike" spc="-1" dirty="0">
                <a:solidFill>
                  <a:srgbClr val="000000"/>
                </a:solidFill>
                <a:latin typeface="Arial"/>
                <a:ea typeface="Times New Roman"/>
              </a:rPr>
              <a:t> Inland ENCs </a:t>
            </a:r>
            <a:r>
              <a:rPr lang="en-GB" sz="1000" b="0" strike="noStrike" spc="-1" dirty="0" err="1">
                <a:solidFill>
                  <a:srgbClr val="000000"/>
                </a:solidFill>
                <a:latin typeface="Arial"/>
                <a:ea typeface="Times New Roman"/>
              </a:rPr>
              <a:t>wurden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bereits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produziert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15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In den USA </a:t>
            </a:r>
            <a:r>
              <a:rPr lang="en-US" sz="600" b="0" strike="noStrike" spc="-1" dirty="0" err="1">
                <a:solidFill>
                  <a:srgbClr val="000000"/>
                </a:solidFill>
                <a:latin typeface="Arial"/>
              </a:rPr>
              <a:t>wurden</a:t>
            </a:r>
            <a:r>
              <a:rPr lang="en-US" sz="600" b="0" strike="noStrike" spc="-1" dirty="0">
                <a:solidFill>
                  <a:srgbClr val="000000"/>
                </a:solidFill>
                <a:latin typeface="Arial"/>
              </a:rPr>
              <a:t> 20 </a:t>
            </a:r>
            <a:r>
              <a:rPr lang="en-US" sz="600" b="0" strike="noStrike" spc="-1" dirty="0" err="1">
                <a:solidFill>
                  <a:srgbClr val="000000"/>
                </a:solidFill>
                <a:latin typeface="Arial"/>
              </a:rPr>
              <a:t>Binnenwasserstraßen</a:t>
            </a:r>
            <a:r>
              <a:rPr lang="en-US" sz="600" b="0" strike="noStrike" spc="-1" dirty="0">
                <a:solidFill>
                  <a:srgbClr val="000000"/>
                </a:solidFill>
                <a:latin typeface="Arial"/>
              </a:rPr>
              <a:t> </a:t>
            </a:r>
            <a:r>
              <a:rPr lang="en-US" sz="600" b="0" strike="noStrike" spc="-1" dirty="0" err="1">
                <a:solidFill>
                  <a:srgbClr val="000000"/>
                </a:solidFill>
                <a:latin typeface="Arial"/>
              </a:rPr>
              <a:t>mit</a:t>
            </a:r>
            <a:r>
              <a:rPr lang="en-US" sz="600" b="0" strike="noStrike" spc="-1" dirty="0">
                <a:solidFill>
                  <a:srgbClr val="000000"/>
                </a:solidFill>
                <a:latin typeface="Arial"/>
              </a:rPr>
              <a:t> </a:t>
            </a:r>
            <a:r>
              <a:rPr lang="en-US" sz="600" b="0" strike="noStrike" spc="-1" dirty="0" err="1">
                <a:solidFill>
                  <a:srgbClr val="000000"/>
                </a:solidFill>
                <a:latin typeface="Arial"/>
              </a:rPr>
              <a:t>einer</a:t>
            </a:r>
            <a:r>
              <a:rPr lang="en-US" sz="600" b="0" strike="noStrike" spc="-1" dirty="0">
                <a:solidFill>
                  <a:srgbClr val="000000"/>
                </a:solidFill>
                <a:latin typeface="Arial"/>
              </a:rPr>
              <a:t> </a:t>
            </a:r>
            <a:r>
              <a:rPr lang="en-US" sz="600" b="0" strike="noStrike" spc="-1" dirty="0" err="1">
                <a:solidFill>
                  <a:srgbClr val="000000"/>
                </a:solidFill>
                <a:latin typeface="Arial"/>
              </a:rPr>
              <a:t>Länge</a:t>
            </a:r>
            <a:r>
              <a:rPr lang="en-US" sz="600" b="0" strike="noStrike" spc="-1" dirty="0">
                <a:solidFill>
                  <a:srgbClr val="000000"/>
                </a:solidFill>
                <a:latin typeface="Arial"/>
              </a:rPr>
              <a:t> von 11.703 km </a:t>
            </a:r>
            <a:r>
              <a:rPr lang="en-US" sz="600" b="0" strike="noStrike" spc="-1" dirty="0" err="1">
                <a:solidFill>
                  <a:srgbClr val="000000"/>
                </a:solidFill>
                <a:latin typeface="Arial"/>
              </a:rPr>
              <a:t>mit</a:t>
            </a:r>
            <a:r>
              <a:rPr lang="en-US" sz="600" b="0" strike="noStrike" spc="-1" dirty="0">
                <a:solidFill>
                  <a:srgbClr val="000000"/>
                </a:solidFill>
                <a:latin typeface="Arial"/>
              </a:rPr>
              <a:t> Inland ENCs </a:t>
            </a:r>
            <a:r>
              <a:rPr lang="en-US" sz="600" b="0" strike="noStrike" spc="-1" dirty="0" err="1">
                <a:solidFill>
                  <a:srgbClr val="000000"/>
                </a:solidFill>
                <a:latin typeface="Arial"/>
              </a:rPr>
              <a:t>abgedeckt</a:t>
            </a:r>
            <a:r>
              <a:rPr lang="en-US"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15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73.596 km der </a:t>
            </a:r>
            <a:r>
              <a:rPr lang="en-US" sz="600" b="0" strike="noStrike" spc="-1" dirty="0" err="1">
                <a:solidFill>
                  <a:srgbClr val="000000"/>
                </a:solidFill>
                <a:latin typeface="Arial"/>
              </a:rPr>
              <a:t>Binnenwasserstraßen</a:t>
            </a:r>
            <a:r>
              <a:rPr lang="en-US" sz="600" b="0" strike="noStrike" spc="-1" dirty="0">
                <a:solidFill>
                  <a:srgbClr val="000000"/>
                </a:solidFill>
                <a:latin typeface="Arial"/>
              </a:rPr>
              <a:t> der </a:t>
            </a:r>
            <a:r>
              <a:rPr lang="en-US" sz="600" b="0" strike="noStrike" spc="-1" dirty="0" err="1">
                <a:solidFill>
                  <a:srgbClr val="000000"/>
                </a:solidFill>
                <a:latin typeface="Arial"/>
              </a:rPr>
              <a:t>Russischen</a:t>
            </a:r>
            <a:r>
              <a:rPr lang="en-US" sz="600" b="0" strike="noStrike" spc="-1" dirty="0">
                <a:solidFill>
                  <a:srgbClr val="000000"/>
                </a:solidFill>
                <a:latin typeface="Arial"/>
              </a:rPr>
              <a:t> </a:t>
            </a:r>
            <a:r>
              <a:rPr lang="en-US" sz="600" b="0" strike="noStrike" spc="-1" dirty="0" err="1">
                <a:solidFill>
                  <a:srgbClr val="000000"/>
                </a:solidFill>
                <a:latin typeface="Arial"/>
              </a:rPr>
              <a:t>Föderation</a:t>
            </a:r>
            <a:r>
              <a:rPr lang="en-US" sz="600" b="0" strike="noStrike" spc="-1" dirty="0">
                <a:solidFill>
                  <a:srgbClr val="000000"/>
                </a:solidFill>
                <a:latin typeface="Arial"/>
              </a:rPr>
              <a:t> </a:t>
            </a:r>
            <a:r>
              <a:rPr lang="en-US" sz="600" b="0" strike="noStrike" spc="-1" dirty="0" err="1">
                <a:solidFill>
                  <a:srgbClr val="000000"/>
                </a:solidFill>
                <a:latin typeface="Arial"/>
              </a:rPr>
              <a:t>sind</a:t>
            </a:r>
            <a:r>
              <a:rPr lang="en-US" sz="600" b="0" strike="noStrike" spc="-1" dirty="0">
                <a:solidFill>
                  <a:srgbClr val="000000"/>
                </a:solidFill>
                <a:latin typeface="Arial"/>
              </a:rPr>
              <a:t> </a:t>
            </a:r>
            <a:r>
              <a:rPr lang="en-US" sz="600" b="0" strike="noStrike" spc="-1" dirty="0" err="1">
                <a:solidFill>
                  <a:srgbClr val="000000"/>
                </a:solidFill>
                <a:latin typeface="Arial"/>
              </a:rPr>
              <a:t>mit</a:t>
            </a:r>
            <a:r>
              <a:rPr lang="en-US" sz="600" b="0" strike="noStrike" spc="-1" dirty="0">
                <a:solidFill>
                  <a:srgbClr val="000000"/>
                </a:solidFill>
                <a:latin typeface="Arial"/>
              </a:rPr>
              <a:t> Inland ENCs </a:t>
            </a:r>
            <a:r>
              <a:rPr lang="en-US" sz="600" b="0" strike="noStrike" spc="-1" dirty="0" err="1">
                <a:solidFill>
                  <a:srgbClr val="000000"/>
                </a:solidFill>
                <a:latin typeface="Arial"/>
              </a:rPr>
              <a:t>abgedeckt</a:t>
            </a:r>
            <a:r>
              <a:rPr lang="en-US"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15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In </a:t>
            </a:r>
            <a:r>
              <a:rPr lang="en-US" sz="600" b="0" strike="noStrike" spc="-1" dirty="0" err="1">
                <a:solidFill>
                  <a:srgbClr val="000000"/>
                </a:solidFill>
                <a:latin typeface="Arial"/>
              </a:rPr>
              <a:t>Brasilien</a:t>
            </a:r>
            <a:r>
              <a:rPr lang="en-US" sz="600" b="0" strike="noStrike" spc="-1" dirty="0">
                <a:solidFill>
                  <a:srgbClr val="000000"/>
                </a:solidFill>
                <a:latin typeface="Arial"/>
              </a:rPr>
              <a:t> </a:t>
            </a:r>
            <a:r>
              <a:rPr lang="en-US" sz="600" b="0" strike="noStrike" spc="-1" dirty="0" err="1">
                <a:solidFill>
                  <a:srgbClr val="000000"/>
                </a:solidFill>
                <a:latin typeface="Arial"/>
              </a:rPr>
              <a:t>erfasst</a:t>
            </a:r>
            <a:r>
              <a:rPr lang="en-US" sz="600" b="0" strike="noStrike" spc="-1" dirty="0">
                <a:solidFill>
                  <a:srgbClr val="000000"/>
                </a:solidFill>
                <a:latin typeface="Arial"/>
              </a:rPr>
              <a:t> </a:t>
            </a:r>
            <a:r>
              <a:rPr lang="en-US" sz="600" b="0" strike="noStrike" spc="-1" dirty="0" smtClean="0">
                <a:solidFill>
                  <a:srgbClr val="000000"/>
                </a:solidFill>
                <a:latin typeface="Arial"/>
              </a:rPr>
              <a:t>die DHN </a:t>
            </a:r>
            <a:r>
              <a:rPr lang="en-US" sz="600" b="0" strike="noStrike" spc="-1" dirty="0" err="1">
                <a:solidFill>
                  <a:srgbClr val="000000"/>
                </a:solidFill>
                <a:latin typeface="Arial"/>
              </a:rPr>
              <a:t>Daten</a:t>
            </a:r>
            <a:r>
              <a:rPr lang="en-US" sz="600" b="0" strike="noStrike" spc="-1" dirty="0">
                <a:solidFill>
                  <a:srgbClr val="000000"/>
                </a:solidFill>
                <a:latin typeface="Arial"/>
              </a:rPr>
              <a:t> </a:t>
            </a:r>
            <a:r>
              <a:rPr lang="en-US" sz="600" b="0" strike="noStrike" spc="-1" dirty="0" err="1">
                <a:solidFill>
                  <a:srgbClr val="000000"/>
                </a:solidFill>
                <a:latin typeface="Arial"/>
              </a:rPr>
              <a:t>für</a:t>
            </a:r>
            <a:r>
              <a:rPr lang="en-US" sz="600" b="0" strike="noStrike" spc="-1" dirty="0">
                <a:solidFill>
                  <a:srgbClr val="000000"/>
                </a:solidFill>
                <a:latin typeface="Arial"/>
              </a:rPr>
              <a:t> die </a:t>
            </a:r>
            <a:r>
              <a:rPr lang="en-US" sz="600" b="0" strike="noStrike" spc="-1" dirty="0" err="1">
                <a:solidFill>
                  <a:srgbClr val="000000"/>
                </a:solidFill>
                <a:latin typeface="Arial"/>
              </a:rPr>
              <a:t>Produktion</a:t>
            </a:r>
            <a:r>
              <a:rPr lang="en-US" sz="600" b="0" strike="noStrike" spc="-1" dirty="0">
                <a:solidFill>
                  <a:srgbClr val="000000"/>
                </a:solidFill>
                <a:latin typeface="Arial"/>
              </a:rPr>
              <a:t> von </a:t>
            </a:r>
            <a:r>
              <a:rPr lang="en-US" sz="600" b="0" strike="noStrike" spc="-1" dirty="0" smtClean="0">
                <a:solidFill>
                  <a:srgbClr val="000000"/>
                </a:solidFill>
                <a:latin typeface="Arial"/>
              </a:rPr>
              <a:t>Inland ENCs </a:t>
            </a:r>
            <a:r>
              <a:rPr lang="en-US" sz="600" b="0" strike="noStrike" spc="-1" dirty="0" err="1">
                <a:solidFill>
                  <a:srgbClr val="000000"/>
                </a:solidFill>
                <a:latin typeface="Arial"/>
              </a:rPr>
              <a:t>für</a:t>
            </a:r>
            <a:r>
              <a:rPr lang="en-US" sz="600" b="0" strike="noStrike" spc="-1" dirty="0">
                <a:solidFill>
                  <a:srgbClr val="000000"/>
                </a:solidFill>
                <a:latin typeface="Arial"/>
              </a:rPr>
              <a:t> </a:t>
            </a:r>
            <a:r>
              <a:rPr lang="en-US" sz="600" b="0" strike="noStrike" spc="-1" dirty="0" err="1">
                <a:solidFill>
                  <a:srgbClr val="000000"/>
                </a:solidFill>
                <a:latin typeface="Arial"/>
              </a:rPr>
              <a:t>etwa</a:t>
            </a:r>
            <a:r>
              <a:rPr lang="en-US" sz="600" b="0" strike="noStrike" spc="-1" dirty="0">
                <a:solidFill>
                  <a:srgbClr val="000000"/>
                </a:solidFill>
                <a:latin typeface="Arial"/>
              </a:rPr>
              <a:t> </a:t>
            </a:r>
            <a:r>
              <a:rPr lang="en-US" sz="600" b="0" strike="noStrike" spc="-1" dirty="0" smtClean="0">
                <a:solidFill>
                  <a:srgbClr val="000000"/>
                </a:solidFill>
                <a:latin typeface="Arial"/>
              </a:rPr>
              <a:t>4.690 </a:t>
            </a:r>
            <a:r>
              <a:rPr lang="en-US" sz="600" b="0" strike="noStrike" spc="-1" dirty="0">
                <a:solidFill>
                  <a:srgbClr val="000000"/>
                </a:solidFill>
                <a:latin typeface="Arial"/>
              </a:rPr>
              <a:t>km </a:t>
            </a:r>
            <a:r>
              <a:rPr lang="en-US" sz="600" b="0" strike="noStrike" spc="-1" dirty="0" err="1">
                <a:solidFill>
                  <a:srgbClr val="000000"/>
                </a:solidFill>
                <a:latin typeface="Arial"/>
              </a:rPr>
              <a:t>Binnenwasserstraßen</a:t>
            </a:r>
            <a:r>
              <a:rPr lang="en-US" sz="600" b="0" strike="noStrike" spc="-1" dirty="0">
                <a:solidFill>
                  <a:srgbClr val="000000"/>
                </a:solidFill>
                <a:latin typeface="Arial"/>
              </a:rPr>
              <a:t>.</a:t>
            </a:r>
            <a:endParaRPr lang="en-US" sz="600" b="0" strike="noStrike" spc="-1" dirty="0">
              <a:solidFill>
                <a:srgbClr val="000000"/>
              </a:solid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83CD38-FA3C-497D-AE7F-D7E4A67AE2C3}" type="slidenum">
              <a:rPr lang="de-AT" sz="1200" b="0" strike="noStrike" spc="-1">
                <a:solidFill>
                  <a:srgbClr val="000000"/>
                </a:solidFill>
                <a:latin typeface="Times New Roman"/>
              </a:rPr>
              <a:t>25</a:t>
            </a:fld>
            <a:endParaRPr lang="en-US" sz="1200" b="0" strike="noStrike" spc="-1">
              <a:solidFill>
                <a:srgbClr val="000000"/>
              </a:solidFill>
              <a:latin typeface="Times New Roman"/>
            </a:endParaRPr>
          </a:p>
        </p:txBody>
      </p:sp>
      <p:sp>
        <p:nvSpPr>
          <p:cNvPr id="241" name="PlaceHolder 2"/>
          <p:cNvSpPr>
            <a:spLocks noGrp="1" noRot="1" noChangeAspect="1"/>
          </p:cNvSpPr>
          <p:nvPr>
            <p:ph type="sldImg"/>
          </p:nvPr>
        </p:nvSpPr>
        <p:spPr>
          <a:xfrm>
            <a:off x="1143000" y="685800"/>
            <a:ext cx="4572000" cy="3429000"/>
          </a:xfrm>
          <a:prstGeom prst="rect">
            <a:avLst/>
          </a:prstGeom>
        </p:spPr>
      </p:sp>
      <p:sp>
        <p:nvSpPr>
          <p:cNvPr id="242"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nächste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Frage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Anzahl</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Benutzer</a:t>
            </a:r>
            <a:r>
              <a:rPr lang="en-GB" sz="1000" b="0" strike="noStrike" spc="-1" dirty="0">
                <a:solidFill>
                  <a:srgbClr val="000000"/>
                </a:solidFill>
                <a:latin typeface="Arial"/>
                <a:ea typeface="Times New Roman"/>
              </a:rPr>
              <a:t> von Inland ENCs:</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In den USA …</a:t>
            </a:r>
            <a:endParaRPr lang="en-US" sz="1000" b="0" strike="noStrike" spc="-1" dirty="0">
              <a:solidFill>
                <a:srgbClr val="000000"/>
              </a:solidFill>
              <a:latin typeface="Times New Roman"/>
            </a:endParaRPr>
          </a:p>
          <a:p>
            <a:pPr algn="l" rtl="0">
              <a:lnSpc>
                <a:spcPct val="12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In </a:t>
            </a:r>
            <a:r>
              <a:rPr lang="en-US" sz="600" b="0" strike="noStrike" spc="-1" dirty="0" err="1">
                <a:solidFill>
                  <a:srgbClr val="000000"/>
                </a:solidFill>
                <a:latin typeface="Arial"/>
              </a:rPr>
              <a:t>Russland</a:t>
            </a:r>
            <a:r>
              <a:rPr lang="en-US" sz="600" b="0" strike="noStrike" spc="-1" dirty="0">
                <a:solidFill>
                  <a:srgbClr val="000000"/>
                </a:solidFill>
                <a:latin typeface="Arial"/>
              </a:rPr>
              <a:t> </a:t>
            </a:r>
            <a:r>
              <a:rPr lang="en-US" sz="600" b="0" strike="noStrike" spc="-1" dirty="0" err="1">
                <a:solidFill>
                  <a:srgbClr val="000000"/>
                </a:solidFill>
                <a:latin typeface="Arial"/>
              </a:rPr>
              <a:t>gibt</a:t>
            </a:r>
            <a:r>
              <a:rPr lang="en-US" sz="600" b="0" strike="noStrike" spc="-1" dirty="0">
                <a:solidFill>
                  <a:srgbClr val="000000"/>
                </a:solidFill>
                <a:latin typeface="Arial"/>
              </a:rPr>
              <a:t> </a:t>
            </a:r>
            <a:r>
              <a:rPr lang="en-US" sz="600" b="0" strike="noStrike" spc="-1" dirty="0" err="1">
                <a:solidFill>
                  <a:srgbClr val="000000"/>
                </a:solidFill>
                <a:latin typeface="Arial"/>
              </a:rPr>
              <a:t>es</a:t>
            </a:r>
            <a:r>
              <a:rPr lang="en-US" sz="600" b="0" strike="noStrike" spc="-1" dirty="0">
                <a:solidFill>
                  <a:srgbClr val="000000"/>
                </a:solidFill>
                <a:latin typeface="Arial"/>
              </a:rPr>
              <a:t> </a:t>
            </a:r>
            <a:r>
              <a:rPr lang="en-US" sz="600" b="0" strike="noStrike" spc="-1" dirty="0" err="1">
                <a:solidFill>
                  <a:srgbClr val="000000"/>
                </a:solidFill>
                <a:latin typeface="Arial"/>
              </a:rPr>
              <a:t>mehr</a:t>
            </a:r>
            <a:r>
              <a:rPr lang="en-US" sz="600" b="0" strike="noStrike" spc="-1" dirty="0">
                <a:solidFill>
                  <a:srgbClr val="000000"/>
                </a:solidFill>
                <a:latin typeface="Arial"/>
              </a:rPr>
              <a:t> </a:t>
            </a:r>
            <a:r>
              <a:rPr lang="en-US" sz="600" b="0" strike="noStrike" spc="-1" dirty="0" err="1">
                <a:solidFill>
                  <a:srgbClr val="000000"/>
                </a:solidFill>
                <a:latin typeface="Arial"/>
              </a:rPr>
              <a:t>als</a:t>
            </a:r>
            <a:r>
              <a:rPr lang="en-US" sz="600" b="0" strike="noStrike" spc="-1" dirty="0">
                <a:solidFill>
                  <a:srgbClr val="000000"/>
                </a:solidFill>
                <a:latin typeface="Arial"/>
              </a:rPr>
              <a:t> 600 </a:t>
            </a:r>
            <a:r>
              <a:rPr lang="en-US" sz="600" b="0" strike="noStrike" spc="-1" dirty="0" err="1">
                <a:solidFill>
                  <a:srgbClr val="000000"/>
                </a:solidFill>
                <a:latin typeface="Arial"/>
              </a:rPr>
              <a:t>Nutzer</a:t>
            </a:r>
            <a:r>
              <a:rPr lang="en-US" sz="600" b="0" strike="noStrike" spc="-1" dirty="0">
                <a:solidFill>
                  <a:srgbClr val="000000"/>
                </a:solidFill>
                <a:latin typeface="Arial"/>
              </a:rPr>
              <a:t> </a:t>
            </a:r>
            <a:r>
              <a:rPr lang="en-US" sz="600" b="0" strike="noStrike" spc="-1" dirty="0" err="1">
                <a:solidFill>
                  <a:srgbClr val="000000"/>
                </a:solidFill>
                <a:latin typeface="Arial"/>
              </a:rPr>
              <a:t>elektronischer</a:t>
            </a:r>
            <a:r>
              <a:rPr lang="en-US" sz="600" b="0" strike="noStrike" spc="-1" dirty="0">
                <a:solidFill>
                  <a:srgbClr val="000000"/>
                </a:solidFill>
                <a:latin typeface="Arial"/>
              </a:rPr>
              <a:t> </a:t>
            </a:r>
            <a:r>
              <a:rPr lang="en-US" sz="600" b="0" strike="noStrike" spc="-1" dirty="0" err="1">
                <a:solidFill>
                  <a:srgbClr val="000000"/>
                </a:solidFill>
                <a:latin typeface="Arial"/>
              </a:rPr>
              <a:t>Karten</a:t>
            </a:r>
            <a:r>
              <a:rPr lang="en-US" sz="600" b="0" strike="noStrike" spc="-1" dirty="0">
                <a:solidFill>
                  <a:srgbClr val="000000"/>
                </a:solidFill>
                <a:latin typeface="Arial"/>
              </a:rPr>
              <a:t> auf </a:t>
            </a:r>
            <a:r>
              <a:rPr lang="en-US" sz="600" b="0" strike="noStrike" spc="-1" dirty="0" err="1">
                <a:solidFill>
                  <a:srgbClr val="000000"/>
                </a:solidFill>
                <a:latin typeface="Arial"/>
              </a:rPr>
              <a:t>Binnenwasserstraßen</a:t>
            </a:r>
            <a:r>
              <a:rPr lang="en-US" sz="600" b="0" strike="noStrike" spc="-1" dirty="0">
                <a:solidFill>
                  <a:srgbClr val="000000"/>
                </a:solidFill>
                <a:latin typeface="Arial"/>
              </a:rPr>
              <a:t> und 58 von </a:t>
            </a:r>
            <a:r>
              <a:rPr lang="en-US" sz="600" b="0" strike="noStrike" spc="-1" dirty="0" err="1">
                <a:solidFill>
                  <a:srgbClr val="000000"/>
                </a:solidFill>
                <a:latin typeface="Arial"/>
              </a:rPr>
              <a:t>ihnen</a:t>
            </a:r>
            <a:r>
              <a:rPr lang="en-US" sz="600" b="0" strike="noStrike" spc="-1" dirty="0">
                <a:solidFill>
                  <a:srgbClr val="000000"/>
                </a:solidFill>
                <a:latin typeface="Arial"/>
              </a:rPr>
              <a:t> </a:t>
            </a:r>
            <a:r>
              <a:rPr lang="en-US" sz="600" b="0" strike="noStrike" spc="-1" dirty="0" err="1">
                <a:solidFill>
                  <a:srgbClr val="000000"/>
                </a:solidFill>
                <a:latin typeface="Arial"/>
              </a:rPr>
              <a:t>nutzten</a:t>
            </a:r>
            <a:r>
              <a:rPr lang="en-US" sz="600" b="0" strike="noStrike" spc="-1" dirty="0">
                <a:solidFill>
                  <a:srgbClr val="000000"/>
                </a:solidFill>
                <a:latin typeface="Arial"/>
              </a:rPr>
              <a:t> </a:t>
            </a:r>
            <a:r>
              <a:rPr lang="en-US" sz="600" b="0" strike="noStrike" spc="-1" dirty="0" err="1">
                <a:solidFill>
                  <a:srgbClr val="000000"/>
                </a:solidFill>
                <a:latin typeface="Arial"/>
              </a:rPr>
              <a:t>im</a:t>
            </a:r>
            <a:r>
              <a:rPr lang="en-US" sz="600" b="0" strike="noStrike" spc="-1" dirty="0">
                <a:solidFill>
                  <a:srgbClr val="000000"/>
                </a:solidFill>
                <a:latin typeface="Arial"/>
              </a:rPr>
              <a:t> September 2010 Inland ENCs.</a:t>
            </a:r>
            <a:endParaRPr lang="en-US" sz="600" b="0" strike="noStrike" spc="-1" dirty="0">
              <a:solidFill>
                <a:srgbClr val="000000"/>
              </a:solidFill>
              <a:latin typeface="Times New Roman"/>
            </a:endParaRPr>
          </a:p>
          <a:p>
            <a:pPr algn="l" rtl="0">
              <a:lnSpc>
                <a:spcPct val="12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In Europa </a:t>
            </a:r>
            <a:r>
              <a:rPr lang="en-US" sz="600" b="0" strike="noStrike" spc="-1" dirty="0" err="1">
                <a:solidFill>
                  <a:srgbClr val="000000"/>
                </a:solidFill>
                <a:latin typeface="Arial"/>
              </a:rPr>
              <a:t>gibt</a:t>
            </a:r>
            <a:r>
              <a:rPr lang="en-US" sz="600" b="0" strike="noStrike" spc="-1" dirty="0">
                <a:solidFill>
                  <a:srgbClr val="000000"/>
                </a:solidFill>
                <a:latin typeface="Arial"/>
              </a:rPr>
              <a:t> </a:t>
            </a:r>
            <a:r>
              <a:rPr lang="en-US" sz="600" b="0" strike="noStrike" spc="-1" dirty="0" err="1">
                <a:solidFill>
                  <a:srgbClr val="000000"/>
                </a:solidFill>
                <a:latin typeface="Arial"/>
              </a:rPr>
              <a:t>es</a:t>
            </a:r>
            <a:r>
              <a:rPr lang="en-US" sz="600" b="0" strike="noStrike" spc="-1" dirty="0">
                <a:solidFill>
                  <a:srgbClr val="000000"/>
                </a:solidFill>
                <a:latin typeface="Arial"/>
              </a:rPr>
              <a:t> </a:t>
            </a:r>
            <a:r>
              <a:rPr lang="en-US" sz="600" b="0" strike="noStrike" spc="-1" dirty="0" err="1">
                <a:solidFill>
                  <a:srgbClr val="000000"/>
                </a:solidFill>
                <a:latin typeface="Arial"/>
              </a:rPr>
              <a:t>bereits</a:t>
            </a:r>
            <a:r>
              <a:rPr lang="en-US" sz="600" b="0" strike="noStrike" spc="-1" dirty="0">
                <a:solidFill>
                  <a:srgbClr val="000000"/>
                </a:solidFill>
                <a:latin typeface="Arial"/>
              </a:rPr>
              <a:t> </a:t>
            </a:r>
            <a:r>
              <a:rPr lang="en-US" sz="600" b="0" strike="noStrike" spc="-1" dirty="0" err="1">
                <a:solidFill>
                  <a:srgbClr val="000000"/>
                </a:solidFill>
                <a:latin typeface="Arial"/>
              </a:rPr>
              <a:t>mehr</a:t>
            </a:r>
            <a:r>
              <a:rPr lang="en-US" sz="600" b="0" strike="noStrike" spc="-1" dirty="0">
                <a:solidFill>
                  <a:srgbClr val="000000"/>
                </a:solidFill>
                <a:latin typeface="Arial"/>
              </a:rPr>
              <a:t> </a:t>
            </a:r>
            <a:r>
              <a:rPr lang="en-US" sz="600" b="0" strike="noStrike" spc="-1" dirty="0" err="1">
                <a:solidFill>
                  <a:srgbClr val="000000"/>
                </a:solidFill>
                <a:latin typeface="Arial"/>
              </a:rPr>
              <a:t>als</a:t>
            </a:r>
            <a:r>
              <a:rPr lang="en-US" sz="600" b="0" strike="noStrike" spc="-1" dirty="0">
                <a:solidFill>
                  <a:srgbClr val="000000"/>
                </a:solidFill>
                <a:latin typeface="Arial"/>
              </a:rPr>
              <a:t> 11.000 </a:t>
            </a:r>
            <a:r>
              <a:rPr lang="en-US" sz="600" b="0" strike="noStrike" spc="-1" dirty="0" err="1">
                <a:solidFill>
                  <a:srgbClr val="000000"/>
                </a:solidFill>
                <a:latin typeface="Arial"/>
              </a:rPr>
              <a:t>Nutzer</a:t>
            </a:r>
            <a:r>
              <a:rPr lang="en-US" sz="600" b="0" strike="noStrike" spc="-1" dirty="0">
                <a:solidFill>
                  <a:srgbClr val="000000"/>
                </a:solidFill>
                <a:latin typeface="Arial"/>
              </a:rPr>
              <a:t> von </a:t>
            </a:r>
            <a:r>
              <a:rPr lang="en-US" sz="600" b="0" strike="noStrike" spc="-1" dirty="0" smtClean="0">
                <a:solidFill>
                  <a:srgbClr val="000000"/>
                </a:solidFill>
                <a:latin typeface="Arial"/>
              </a:rPr>
              <a:t>Inland ENCs </a:t>
            </a:r>
            <a:r>
              <a:rPr lang="en-US" sz="600" b="0" strike="noStrike" spc="-1" dirty="0">
                <a:solidFill>
                  <a:srgbClr val="000000"/>
                </a:solidFill>
                <a:latin typeface="Arial"/>
              </a:rPr>
              <a:t>(ca. 6.000 </a:t>
            </a:r>
            <a:r>
              <a:rPr lang="en-US" sz="600" b="0" strike="noStrike" spc="-1" dirty="0" err="1" smtClean="0">
                <a:solidFill>
                  <a:srgbClr val="000000"/>
                </a:solidFill>
                <a:latin typeface="Arial"/>
              </a:rPr>
              <a:t>Schiffe</a:t>
            </a:r>
            <a:r>
              <a:rPr lang="en-US" sz="600" b="0" strike="noStrike" spc="-1" baseline="0" dirty="0" smtClean="0">
                <a:solidFill>
                  <a:srgbClr val="000000"/>
                </a:solidFill>
                <a:latin typeface="Arial"/>
              </a:rPr>
              <a:t> der </a:t>
            </a:r>
            <a:r>
              <a:rPr lang="en-US" sz="600" b="0" strike="noStrike" spc="-1" dirty="0" err="1" smtClean="0">
                <a:solidFill>
                  <a:srgbClr val="000000"/>
                </a:solidFill>
                <a:latin typeface="Arial"/>
              </a:rPr>
              <a:t>Berufsschifffahrt</a:t>
            </a:r>
            <a:r>
              <a:rPr lang="en-US" sz="600" b="0" strike="noStrike" spc="-1" dirty="0" smtClean="0">
                <a:solidFill>
                  <a:srgbClr val="000000"/>
                </a:solidFill>
                <a:latin typeface="Arial"/>
              </a:rPr>
              <a:t> </a:t>
            </a:r>
            <a:r>
              <a:rPr lang="en-US" sz="600" b="0" strike="noStrike" spc="-1" dirty="0">
                <a:solidFill>
                  <a:srgbClr val="000000"/>
                </a:solidFill>
                <a:latin typeface="Arial"/>
              </a:rPr>
              <a:t>und ca. 5.000 </a:t>
            </a:r>
            <a:r>
              <a:rPr lang="en-US" sz="600" b="0" strike="noStrike" spc="-1" dirty="0" err="1">
                <a:solidFill>
                  <a:srgbClr val="000000"/>
                </a:solidFill>
                <a:latin typeface="Arial"/>
              </a:rPr>
              <a:t>Sportboote</a:t>
            </a:r>
            <a:r>
              <a:rPr lang="en-US"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600" b="0" strike="noStrike" spc="-1" dirty="0">
              <a:solidFill>
                <a:srgbClr val="000000"/>
              </a:solid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7022AC2-2B8A-4A8D-802A-79E3381AFACF}" type="slidenum">
              <a:rPr lang="de-AT" sz="1200" b="0" strike="noStrike" spc="-1">
                <a:solidFill>
                  <a:srgbClr val="000000"/>
                </a:solidFill>
                <a:latin typeface="Times New Roman"/>
              </a:rPr>
              <a:t>26</a:t>
            </a:fld>
            <a:endParaRPr lang="en-US" sz="1200" b="0" strike="noStrike" spc="-1">
              <a:solidFill>
                <a:srgbClr val="000000"/>
              </a:solidFill>
              <a:latin typeface="Times New Roman"/>
            </a:endParaRPr>
          </a:p>
        </p:txBody>
      </p:sp>
      <p:sp>
        <p:nvSpPr>
          <p:cNvPr id="244" name="PlaceHolder 2"/>
          <p:cNvSpPr>
            <a:spLocks noGrp="1" noRot="1" noChangeAspect="1"/>
          </p:cNvSpPr>
          <p:nvPr>
            <p:ph type="sldImg"/>
          </p:nvPr>
        </p:nvSpPr>
        <p:spPr>
          <a:xfrm>
            <a:off x="1143000" y="685800"/>
            <a:ext cx="4572000" cy="3429000"/>
          </a:xfrm>
          <a:prstGeom prst="rect">
            <a:avLst/>
          </a:prstGeom>
        </p:spPr>
      </p:sp>
      <p:sp>
        <p:nvSpPr>
          <p:cNvPr id="245"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Wenn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weitere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Inland ENCs </a:t>
            </a:r>
            <a:r>
              <a:rPr lang="en-GB" sz="1000" b="0" strike="noStrike" spc="-1" dirty="0" err="1">
                <a:solidFill>
                  <a:srgbClr val="000000"/>
                </a:solidFill>
                <a:latin typeface="Arial"/>
                <a:ea typeface="Times New Roman"/>
              </a:rPr>
              <a:t>oder</a:t>
            </a:r>
            <a:r>
              <a:rPr lang="en-GB" sz="1000" b="0" strike="noStrike" spc="-1" dirty="0">
                <a:solidFill>
                  <a:srgbClr val="000000"/>
                </a:solidFill>
                <a:latin typeface="Arial"/>
                <a:ea typeface="Times New Roman"/>
              </a:rPr>
              <a:t> der Inland ENC </a:t>
            </a:r>
            <a:r>
              <a:rPr lang="en-GB" sz="1000" b="0" strike="noStrike" spc="-1" dirty="0" err="1" smtClean="0">
                <a:solidFill>
                  <a:srgbClr val="000000"/>
                </a:solidFill>
                <a:latin typeface="Arial"/>
                <a:ea typeface="Times New Roman"/>
              </a:rPr>
              <a:t>Harmonisierungsgruppe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benötigen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sich</a:t>
            </a:r>
            <a:r>
              <a:rPr lang="en-GB" sz="1000" b="0" strike="noStrike" spc="-1" dirty="0">
                <a:solidFill>
                  <a:srgbClr val="000000"/>
                </a:solidFill>
                <a:latin typeface="Arial"/>
                <a:ea typeface="Times New Roman"/>
              </a:rPr>
              <a:t> an </a:t>
            </a:r>
            <a:r>
              <a:rPr lang="en-GB" sz="1000" b="0" strike="noStrike" spc="-1" dirty="0" err="1">
                <a:solidFill>
                  <a:srgbClr val="000000"/>
                </a:solidFill>
                <a:latin typeface="Arial"/>
                <a:ea typeface="Times New Roman"/>
              </a:rPr>
              <a:t>jedes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Mitglied</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der</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Arial"/>
                <a:ea typeface="Times New Roman"/>
              </a:rPr>
              <a:t>Kerngruppe</a:t>
            </a:r>
            <a:r>
              <a:rPr lang="en-GB" sz="1000" b="0" strike="noStrike" spc="-1" baseline="0"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wenden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2BFF6C6-A784-4ABC-8CE8-54F12836B64C}" type="slidenum">
              <a:rPr lang="de-AT" sz="1200" b="0" strike="noStrike" spc="-1">
                <a:solidFill>
                  <a:srgbClr val="000000"/>
                </a:solidFill>
                <a:latin typeface="Times New Roman"/>
              </a:rPr>
              <a:t>27</a:t>
            </a:fld>
            <a:endParaRPr lang="en-US" sz="1200" b="0" strike="noStrike" spc="-1">
              <a:solidFill>
                <a:srgbClr val="000000"/>
              </a:solidFill>
              <a:latin typeface="Times New Roman"/>
            </a:endParaRPr>
          </a:p>
        </p:txBody>
      </p:sp>
      <p:sp>
        <p:nvSpPr>
          <p:cNvPr id="247" name="PlaceHolder 2"/>
          <p:cNvSpPr>
            <a:spLocks noGrp="1" noRot="1" noChangeAspect="1"/>
          </p:cNvSpPr>
          <p:nvPr>
            <p:ph type="sldImg"/>
          </p:nvPr>
        </p:nvSpPr>
        <p:spPr>
          <a:xfrm>
            <a:off x="1143000" y="685800"/>
            <a:ext cx="4572000" cy="3429000"/>
          </a:xfrm>
          <a:prstGeom prst="rect">
            <a:avLst/>
          </a:prstGeom>
        </p:spPr>
      </p:sp>
      <p:sp>
        <p:nvSpPr>
          <p:cNvPr id="248" name="PlaceHolder 3"/>
          <p:cNvSpPr>
            <a:spLocks noGrp="1"/>
          </p:cNvSpPr>
          <p:nvPr>
            <p:ph type="body"/>
          </p:nvPr>
        </p:nvSpPr>
        <p:spPr>
          <a:xfrm>
            <a:off x="914400" y="4343400"/>
            <a:ext cx="5029200" cy="4114800"/>
          </a:xfrm>
          <a:prstGeom prst="rect">
            <a:avLst/>
          </a:prstGeom>
        </p:spPr>
        <p:txBody>
          <a:bodyPr>
            <a:noAutofit/>
          </a:bodyPr>
          <a:lstStyle/>
          <a:p>
            <a:pPr marL="0" marR="0" indent="0" algn="l" defTabSz="914400" rtl="0" eaLnBrk="1" fontAlgn="auto" latinLnBrk="0" hangingPunct="1">
              <a:lnSpc>
                <a:spcPct val="100000"/>
              </a:lnSpc>
              <a:spcBef>
                <a:spcPts val="374"/>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000" b="0" strike="noStrike" spc="-1" dirty="0">
                <a:solidFill>
                  <a:srgbClr val="000000"/>
                </a:solidFill>
                <a:latin typeface="Arial"/>
                <a:ea typeface="Times New Roman"/>
              </a:rPr>
              <a:t>Und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zuletzt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bietet</a:t>
            </a:r>
            <a:r>
              <a:rPr lang="en-GB" sz="1000" b="0" strike="noStrike" spc="-1" dirty="0">
                <a:solidFill>
                  <a:srgbClr val="000000"/>
                </a:solidFill>
                <a:latin typeface="Arial"/>
                <a:ea typeface="Times New Roman"/>
              </a:rPr>
              <a:t> die Website </a:t>
            </a:r>
            <a:r>
              <a:rPr lang="en-US" altLang="de-DE" sz="1000" dirty="0" smtClean="0">
                <a:solidFill>
                  <a:schemeClr val="tx2"/>
                </a:solidFill>
                <a:latin typeface="Arial" panose="020B0604020202020204" pitchFamily="34" charset="0"/>
                <a:hlinkClick r:id="rId3"/>
              </a:rPr>
              <a:t>ienc.openecdis.org</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Harmonisierungsgruppe</a:t>
            </a:r>
            <a:r>
              <a:rPr lang="en-GB" sz="1000" b="0" strike="noStrike" spc="-1" dirty="0">
                <a:solidFill>
                  <a:srgbClr val="000000"/>
                </a:solidFill>
                <a:latin typeface="Arial"/>
                <a:ea typeface="Times New Roman"/>
              </a:rPr>
              <a:t> (z. B. </a:t>
            </a:r>
            <a:r>
              <a:rPr lang="en-GB" sz="1000" b="0" strike="noStrike" spc="-1" dirty="0" smtClean="0">
                <a:solidFill>
                  <a:srgbClr val="000000"/>
                </a:solidFill>
                <a:latin typeface="Arial"/>
                <a:ea typeface="Times New Roman"/>
              </a:rPr>
              <a:t>den</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Arial"/>
                <a:ea typeface="Times New Roman"/>
              </a:rPr>
              <a:t>Richtlinien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Mitgliederliste</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Sitzungsprotokolle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und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den Inland ENC-Standards. </a:t>
            </a:r>
            <a:r>
              <a:rPr lang="en-GB" sz="1000" b="0" strike="noStrike" spc="-1" dirty="0" err="1">
                <a:solidFill>
                  <a:srgbClr val="000000"/>
                </a:solidFill>
                <a:latin typeface="Arial"/>
                <a:ea typeface="Times New Roman"/>
              </a:rPr>
              <a:t>Alle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Dokumente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kostenlos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heruntergeladen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a:solidFill>
                  <a:srgbClr val="000000"/>
                </a:solidFill>
                <a:latin typeface="Arial"/>
              </a:rPr>
              <a:t>Die Website </a:t>
            </a:r>
            <a:r>
              <a:rPr lang="en-US" sz="600" b="0" strike="noStrike" spc="-1" dirty="0" err="1">
                <a:solidFill>
                  <a:srgbClr val="000000"/>
                </a:solidFill>
                <a:latin typeface="Arial"/>
              </a:rPr>
              <a:t>bietet</a:t>
            </a:r>
            <a:r>
              <a:rPr lang="en-US" sz="600" b="0" strike="noStrike" spc="-1" dirty="0">
                <a:solidFill>
                  <a:srgbClr val="000000"/>
                </a:solidFill>
                <a:latin typeface="Arial"/>
              </a:rPr>
              <a:t> </a:t>
            </a:r>
            <a:r>
              <a:rPr lang="en-US" sz="600" b="0" strike="noStrike" spc="-1" dirty="0" err="1">
                <a:solidFill>
                  <a:srgbClr val="000000"/>
                </a:solidFill>
                <a:latin typeface="Arial"/>
              </a:rPr>
              <a:t>auch</a:t>
            </a:r>
            <a:r>
              <a:rPr lang="en-US" sz="600" b="0" strike="noStrike" spc="-1" dirty="0">
                <a:solidFill>
                  <a:srgbClr val="000000"/>
                </a:solidFill>
                <a:latin typeface="Arial"/>
              </a:rPr>
              <a:t> Links </a:t>
            </a:r>
            <a:r>
              <a:rPr lang="en-US" sz="600" b="0" strike="noStrike" spc="-1" dirty="0" err="1">
                <a:solidFill>
                  <a:srgbClr val="000000"/>
                </a:solidFill>
                <a:latin typeface="Arial"/>
              </a:rPr>
              <a:t>zu</a:t>
            </a:r>
            <a:r>
              <a:rPr lang="en-US" sz="600" b="0" strike="noStrike" spc="-1" dirty="0">
                <a:solidFill>
                  <a:srgbClr val="000000"/>
                </a:solidFill>
                <a:latin typeface="Arial"/>
              </a:rPr>
              <a:t> </a:t>
            </a:r>
            <a:r>
              <a:rPr lang="en-US" sz="600" b="0" strike="noStrike" spc="-1" dirty="0" err="1">
                <a:solidFill>
                  <a:srgbClr val="000000"/>
                </a:solidFill>
                <a:latin typeface="Arial"/>
              </a:rPr>
              <a:t>internationalen</a:t>
            </a:r>
            <a:r>
              <a:rPr lang="en-US" sz="600" b="0" strike="noStrike" spc="-1" dirty="0">
                <a:solidFill>
                  <a:srgbClr val="000000"/>
                </a:solidFill>
                <a:latin typeface="Arial"/>
              </a:rPr>
              <a:t> </a:t>
            </a:r>
            <a:r>
              <a:rPr lang="en-US" sz="600" b="0" strike="noStrike" spc="-1" dirty="0" err="1">
                <a:solidFill>
                  <a:srgbClr val="000000"/>
                </a:solidFill>
                <a:latin typeface="Arial"/>
              </a:rPr>
              <a:t>Organisationen</a:t>
            </a:r>
            <a:r>
              <a:rPr lang="en-US" sz="600" b="0" strike="noStrike" spc="-1" dirty="0">
                <a:solidFill>
                  <a:srgbClr val="000000"/>
                </a:solidFill>
                <a:latin typeface="Arial"/>
              </a:rPr>
              <a:t>, </a:t>
            </a:r>
            <a:r>
              <a:rPr lang="en-US" sz="600" b="0" strike="noStrike" spc="-1" dirty="0" err="1">
                <a:solidFill>
                  <a:srgbClr val="000000"/>
                </a:solidFill>
                <a:latin typeface="Arial"/>
              </a:rPr>
              <a:t>nationalen</a:t>
            </a:r>
            <a:r>
              <a:rPr lang="en-US" sz="600" b="0" strike="noStrike" spc="-1" dirty="0">
                <a:solidFill>
                  <a:srgbClr val="000000"/>
                </a:solidFill>
                <a:latin typeface="Arial"/>
              </a:rPr>
              <a:t> </a:t>
            </a:r>
            <a:r>
              <a:rPr lang="en-US" sz="600" b="0" strike="noStrike" spc="-1" dirty="0" err="1">
                <a:solidFill>
                  <a:srgbClr val="000000"/>
                </a:solidFill>
                <a:latin typeface="Arial"/>
              </a:rPr>
              <a:t>oder</a:t>
            </a:r>
            <a:r>
              <a:rPr lang="en-US" sz="600" b="0" strike="noStrike" spc="-1" dirty="0">
                <a:solidFill>
                  <a:srgbClr val="000000"/>
                </a:solidFill>
                <a:latin typeface="Arial"/>
              </a:rPr>
              <a:t> </a:t>
            </a:r>
            <a:r>
              <a:rPr lang="en-US" sz="600" b="0" strike="noStrike" spc="-1" dirty="0" err="1">
                <a:solidFill>
                  <a:srgbClr val="000000"/>
                </a:solidFill>
                <a:latin typeface="Arial"/>
              </a:rPr>
              <a:t>regionalen</a:t>
            </a:r>
            <a:r>
              <a:rPr lang="en-US" sz="600" b="0" strike="noStrike" spc="-1" dirty="0">
                <a:solidFill>
                  <a:srgbClr val="000000"/>
                </a:solidFill>
                <a:latin typeface="Arial"/>
              </a:rPr>
              <a:t> </a:t>
            </a:r>
            <a:r>
              <a:rPr lang="en-US" sz="600" b="0" strike="noStrike" spc="-1" dirty="0" err="1">
                <a:solidFill>
                  <a:srgbClr val="000000"/>
                </a:solidFill>
                <a:latin typeface="Arial"/>
              </a:rPr>
              <a:t>Behörden</a:t>
            </a:r>
            <a:r>
              <a:rPr lang="en-US" sz="600" b="0" strike="noStrike" spc="-1" dirty="0">
                <a:solidFill>
                  <a:srgbClr val="000000"/>
                </a:solidFill>
                <a:latin typeface="Arial"/>
              </a:rPr>
              <a:t> und </a:t>
            </a:r>
            <a:r>
              <a:rPr lang="en-US" sz="600" b="0" strike="noStrike" spc="-1" dirty="0" err="1">
                <a:solidFill>
                  <a:srgbClr val="000000"/>
                </a:solidFill>
                <a:latin typeface="Arial"/>
              </a:rPr>
              <a:t>privaten</a:t>
            </a:r>
            <a:r>
              <a:rPr lang="en-US" sz="600" b="0" strike="noStrike" spc="-1" dirty="0">
                <a:solidFill>
                  <a:srgbClr val="000000"/>
                </a:solidFill>
                <a:latin typeface="Arial"/>
              </a:rPr>
              <a:t> </a:t>
            </a:r>
            <a:r>
              <a:rPr lang="en-US" sz="600" b="0" strike="noStrike" spc="-1" dirty="0" err="1">
                <a:solidFill>
                  <a:srgbClr val="000000"/>
                </a:solidFill>
                <a:latin typeface="Arial"/>
              </a:rPr>
              <a:t>Unternehmen</a:t>
            </a:r>
            <a:r>
              <a:rPr lang="en-US" sz="600" b="0" strike="noStrike" spc="-1" dirty="0">
                <a:solidFill>
                  <a:srgbClr val="000000"/>
                </a:solidFill>
                <a:latin typeface="Arial"/>
              </a:rPr>
              <a:t>, die </a:t>
            </a:r>
            <a:r>
              <a:rPr lang="en-US" sz="600" b="0" strike="noStrike" spc="-1" dirty="0" err="1">
                <a:solidFill>
                  <a:srgbClr val="000000"/>
                </a:solidFill>
                <a:latin typeface="Arial"/>
              </a:rPr>
              <a:t>sich</a:t>
            </a:r>
            <a:r>
              <a:rPr lang="en-US" sz="600" b="0" strike="noStrike" spc="-1" dirty="0">
                <a:solidFill>
                  <a:srgbClr val="000000"/>
                </a:solidFill>
                <a:latin typeface="Arial"/>
              </a:rPr>
              <a:t> </a:t>
            </a:r>
            <a:r>
              <a:rPr lang="en-US" sz="600" b="0" strike="noStrike" spc="-1" dirty="0" err="1">
                <a:solidFill>
                  <a:srgbClr val="000000"/>
                </a:solidFill>
                <a:latin typeface="Arial"/>
              </a:rPr>
              <a:t>mit</a:t>
            </a:r>
            <a:r>
              <a:rPr lang="en-US" sz="600" b="0" strike="noStrike" spc="-1" dirty="0">
                <a:solidFill>
                  <a:srgbClr val="000000"/>
                </a:solidFill>
                <a:latin typeface="Arial"/>
              </a:rPr>
              <a:t> Inland ENCs </a:t>
            </a:r>
            <a:r>
              <a:rPr lang="en-US" sz="600" b="0" strike="noStrike" spc="-1" dirty="0" err="1">
                <a:solidFill>
                  <a:srgbClr val="000000"/>
                </a:solidFill>
                <a:latin typeface="Arial"/>
              </a:rPr>
              <a:t>befassen</a:t>
            </a:r>
            <a:r>
              <a:rPr lang="en-US" sz="600" b="0" strike="noStrike" spc="-1" dirty="0">
                <a:solidFill>
                  <a:srgbClr val="000000"/>
                </a:solidFill>
                <a:latin typeface="Arial"/>
              </a:rPr>
              <a:t>.</a:t>
            </a:r>
            <a:endParaRPr lang="en-US" sz="6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6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dirty="0" err="1">
                <a:solidFill>
                  <a:srgbClr val="000000"/>
                </a:solidFill>
                <a:latin typeface="Arial"/>
              </a:rPr>
              <a:t>Ich</a:t>
            </a:r>
            <a:r>
              <a:rPr lang="en-US" sz="600" b="0" strike="noStrike" spc="-1" dirty="0">
                <a:solidFill>
                  <a:srgbClr val="000000"/>
                </a:solidFill>
                <a:latin typeface="Arial"/>
              </a:rPr>
              <a:t> </a:t>
            </a:r>
            <a:r>
              <a:rPr lang="en-US" sz="600" b="0" strike="noStrike" spc="-1" dirty="0" err="1">
                <a:solidFill>
                  <a:srgbClr val="000000"/>
                </a:solidFill>
                <a:latin typeface="Arial"/>
              </a:rPr>
              <a:t>hoffe</a:t>
            </a:r>
            <a:r>
              <a:rPr lang="en-US" sz="600" b="0" strike="noStrike" spc="-1" dirty="0">
                <a:solidFill>
                  <a:srgbClr val="000000"/>
                </a:solidFill>
                <a:latin typeface="Arial"/>
              </a:rPr>
              <a:t>, </a:t>
            </a:r>
            <a:r>
              <a:rPr lang="en-US" sz="600" b="0" strike="noStrike" spc="-1" dirty="0" err="1">
                <a:solidFill>
                  <a:srgbClr val="000000"/>
                </a:solidFill>
                <a:latin typeface="Arial"/>
              </a:rPr>
              <a:t>dass</a:t>
            </a:r>
            <a:r>
              <a:rPr lang="en-US" sz="600" b="0" strike="noStrike" spc="-1" dirty="0">
                <a:solidFill>
                  <a:srgbClr val="000000"/>
                </a:solidFill>
                <a:latin typeface="Arial"/>
              </a:rPr>
              <a:t> </a:t>
            </a:r>
            <a:r>
              <a:rPr lang="en-US" sz="600" b="0" strike="noStrike" spc="-1" dirty="0" err="1">
                <a:solidFill>
                  <a:srgbClr val="000000"/>
                </a:solidFill>
                <a:latin typeface="Arial"/>
              </a:rPr>
              <a:t>Sie</a:t>
            </a:r>
            <a:r>
              <a:rPr lang="en-US" sz="600" b="0" strike="noStrike" spc="-1" dirty="0">
                <a:solidFill>
                  <a:srgbClr val="000000"/>
                </a:solidFill>
                <a:latin typeface="Arial"/>
              </a:rPr>
              <a:t> </a:t>
            </a:r>
            <a:r>
              <a:rPr lang="en-US" sz="600" b="0" strike="noStrike" spc="-1" dirty="0" err="1">
                <a:solidFill>
                  <a:srgbClr val="000000"/>
                </a:solidFill>
                <a:latin typeface="Arial"/>
              </a:rPr>
              <a:t>einen</a:t>
            </a:r>
            <a:r>
              <a:rPr lang="en-US" sz="600" b="0" strike="noStrike" spc="-1" dirty="0">
                <a:solidFill>
                  <a:srgbClr val="000000"/>
                </a:solidFill>
                <a:latin typeface="Arial"/>
              </a:rPr>
              <a:t> </a:t>
            </a:r>
            <a:r>
              <a:rPr lang="en-US" sz="600" b="0" strike="noStrike" spc="-1" dirty="0" err="1">
                <a:solidFill>
                  <a:srgbClr val="000000"/>
                </a:solidFill>
                <a:latin typeface="Arial"/>
              </a:rPr>
              <a:t>ersten</a:t>
            </a:r>
            <a:r>
              <a:rPr lang="en-US" sz="600" b="0" strike="noStrike" spc="-1" dirty="0">
                <a:solidFill>
                  <a:srgbClr val="000000"/>
                </a:solidFill>
                <a:latin typeface="Arial"/>
              </a:rPr>
              <a:t> </a:t>
            </a:r>
            <a:r>
              <a:rPr lang="en-US" sz="600" b="0" strike="noStrike" spc="-1" dirty="0" err="1">
                <a:solidFill>
                  <a:srgbClr val="000000"/>
                </a:solidFill>
                <a:latin typeface="Arial"/>
              </a:rPr>
              <a:t>Überblick</a:t>
            </a:r>
            <a:r>
              <a:rPr lang="en-US" sz="600" b="0" strike="noStrike" spc="-1" dirty="0">
                <a:solidFill>
                  <a:srgbClr val="000000"/>
                </a:solidFill>
                <a:latin typeface="Arial"/>
              </a:rPr>
              <a:t> </a:t>
            </a:r>
            <a:r>
              <a:rPr lang="en-US" sz="600" b="0" strike="noStrike" spc="-1" dirty="0" err="1">
                <a:solidFill>
                  <a:srgbClr val="000000"/>
                </a:solidFill>
                <a:latin typeface="Arial"/>
              </a:rPr>
              <a:t>über</a:t>
            </a:r>
            <a:r>
              <a:rPr lang="en-US" sz="600" b="0" strike="noStrike" spc="-1" dirty="0">
                <a:solidFill>
                  <a:srgbClr val="000000"/>
                </a:solidFill>
                <a:latin typeface="Arial"/>
              </a:rPr>
              <a:t> Inland ENCs </a:t>
            </a:r>
            <a:r>
              <a:rPr lang="en-US" sz="600" b="0" strike="noStrike" spc="-1" dirty="0" err="1">
                <a:solidFill>
                  <a:srgbClr val="000000"/>
                </a:solidFill>
                <a:latin typeface="Arial"/>
              </a:rPr>
              <a:t>erhalten</a:t>
            </a:r>
            <a:r>
              <a:rPr lang="en-US" sz="600" b="0" strike="noStrike" spc="-1" dirty="0">
                <a:solidFill>
                  <a:srgbClr val="000000"/>
                </a:solidFill>
                <a:latin typeface="Arial"/>
              </a:rPr>
              <a:t> </a:t>
            </a:r>
            <a:r>
              <a:rPr lang="en-US" sz="600" b="0" strike="noStrike" spc="-1" dirty="0" err="1">
                <a:solidFill>
                  <a:srgbClr val="000000"/>
                </a:solidFill>
                <a:latin typeface="Arial"/>
              </a:rPr>
              <a:t>haben</a:t>
            </a:r>
            <a:r>
              <a:rPr lang="en-US" sz="600" b="0" strike="noStrike" spc="-1" dirty="0">
                <a:solidFill>
                  <a:srgbClr val="000000"/>
                </a:solidFill>
                <a:latin typeface="Arial"/>
              </a:rPr>
              <a:t>.</a:t>
            </a:r>
            <a:endParaRPr lang="en-US" sz="600" b="0" strike="noStrike" spc="-1" dirty="0">
              <a:solidFill>
                <a:srgbClr val="000000"/>
              </a:solid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B352DF2-F741-431F-AF2A-2FBCA15FD8BE}" type="slidenum">
              <a:rPr lang="de-AT" sz="1200" b="0" strike="noStrike" spc="-1">
                <a:solidFill>
                  <a:srgbClr val="000000"/>
                </a:solidFill>
                <a:latin typeface="Times New Roman"/>
              </a:rPr>
              <a:t>28</a:t>
            </a:fld>
            <a:endParaRPr lang="en-US" sz="1200" b="0" strike="noStrike" spc="-1">
              <a:solidFill>
                <a:srgbClr val="000000"/>
              </a:solidFill>
              <a:latin typeface="Times New Roman"/>
            </a:endParaRPr>
          </a:p>
        </p:txBody>
      </p:sp>
      <p:sp>
        <p:nvSpPr>
          <p:cNvPr id="250" name="PlaceHolder 2"/>
          <p:cNvSpPr>
            <a:spLocks noGrp="1" noRot="1" noChangeAspect="1"/>
          </p:cNvSpPr>
          <p:nvPr>
            <p:ph type="sldImg"/>
          </p:nvPr>
        </p:nvSpPr>
        <p:spPr>
          <a:xfrm>
            <a:off x="1143000" y="685800"/>
            <a:ext cx="4572000" cy="3429000"/>
          </a:xfrm>
          <a:prstGeom prst="rect">
            <a:avLst/>
          </a:prstGeom>
        </p:spPr>
      </p:sp>
      <p:sp>
        <p:nvSpPr>
          <p:cNvPr id="251" name="PlaceHolder 3"/>
          <p:cNvSpPr>
            <a:spLocks noGrp="1"/>
          </p:cNvSpPr>
          <p:nvPr>
            <p:ph type="body"/>
          </p:nvPr>
        </p:nvSpPr>
        <p:spPr>
          <a:xfrm>
            <a:off x="914400" y="4343400"/>
            <a:ext cx="5029200" cy="4114800"/>
          </a:xfrm>
          <a:prstGeom prst="rect">
            <a:avLst/>
          </a:prstGeom>
        </p:spPr>
        <p:txBody>
          <a:bodyPr lIns="0" tIns="0" rIns="0" bIns="0">
            <a:noAutofit/>
          </a:bodyPr>
          <a:lstStyle/>
          <a:p>
            <a:pPr algn="l" rtl="0"/>
            <a:endParaRPr lang="en-US" sz="1200" b="0" strike="noStrike" spc="-1" dirty="0">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4F64655-5E0F-48CC-8448-3DD083E8C56D}" type="slidenum">
              <a:rPr lang="de-AT" sz="1200" b="0" strike="noStrike" spc="-1">
                <a:solidFill>
                  <a:srgbClr val="000000"/>
                </a:solidFill>
                <a:latin typeface="Times New Roman"/>
              </a:rPr>
              <a:t>3</a:t>
            </a:fld>
            <a:endParaRPr lang="en-US" sz="1200" b="0" strike="noStrike" spc="-1">
              <a:solidFill>
                <a:srgbClr val="000000"/>
              </a:solidFill>
              <a:latin typeface="Times New Roman"/>
            </a:endParaRPr>
          </a:p>
        </p:txBody>
      </p:sp>
      <p:sp>
        <p:nvSpPr>
          <p:cNvPr id="175" name="PlaceHolder 2"/>
          <p:cNvSpPr>
            <a:spLocks noGrp="1" noRot="1" noChangeAspect="1"/>
          </p:cNvSpPr>
          <p:nvPr>
            <p:ph type="sldImg"/>
          </p:nvPr>
        </p:nvSpPr>
        <p:spPr>
          <a:xfrm>
            <a:off x="1143000" y="685800"/>
            <a:ext cx="4572000" cy="3429000"/>
          </a:xfrm>
          <a:prstGeom prst="rect">
            <a:avLst/>
          </a:prstGeom>
        </p:spPr>
      </p:sp>
      <p:sp>
        <p:nvSpPr>
          <p:cNvPr id="176"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Beginnen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nun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Frage</a:t>
            </a:r>
            <a:r>
              <a:rPr lang="en-GB" sz="1000" b="0" strike="noStrike" spc="-1" dirty="0">
                <a:solidFill>
                  <a:srgbClr val="000000"/>
                </a:solidFill>
                <a:latin typeface="Arial"/>
                <a:ea typeface="Times New Roman"/>
              </a:rPr>
              <a:t>, was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von „Inland“ </a:t>
            </a:r>
            <a:r>
              <a:rPr lang="en-GB" sz="1000" b="0" strike="noStrike" spc="-1" dirty="0" err="1">
                <a:solidFill>
                  <a:srgbClr val="000000"/>
                </a:solidFill>
                <a:latin typeface="Arial"/>
                <a:ea typeface="Times New Roman"/>
              </a:rPr>
              <a:t>sprechen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Seeschifffahrt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unterliegt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weltweiten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Vorschriften</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Internationalen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Seeschifffahrtsorganisation</a:t>
            </a:r>
            <a:r>
              <a:rPr lang="en-GB" sz="1000" b="0" strike="noStrike" spc="-1" dirty="0">
                <a:solidFill>
                  <a:srgbClr val="000000"/>
                </a:solidFill>
                <a:latin typeface="Arial"/>
                <a:ea typeface="Times New Roman"/>
              </a:rPr>
              <a:t> (IMO), </a:t>
            </a:r>
            <a:r>
              <a:rPr lang="en-GB" sz="1000" b="0" strike="noStrike" spc="-1" dirty="0" err="1">
                <a:solidFill>
                  <a:srgbClr val="000000"/>
                </a:solidFill>
                <a:latin typeface="Arial"/>
                <a:ea typeface="Times New Roman"/>
              </a:rPr>
              <a:t>beispielsweise</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Regeln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Kollisionsverhütung</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COLREG.</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Andererseits</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haben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wie</a:t>
            </a:r>
            <a:r>
              <a:rPr lang="en-GB" sz="1000" b="0" strike="noStrike" spc="-1" dirty="0">
                <a:solidFill>
                  <a:srgbClr val="000000"/>
                </a:solidFill>
                <a:latin typeface="Arial"/>
                <a:ea typeface="Times New Roman"/>
              </a:rPr>
              <a:t> der Mississippi, der Amazonas, der </a:t>
            </a:r>
            <a:r>
              <a:rPr lang="en-GB" sz="1000" b="0" strike="noStrike" spc="-1" dirty="0" err="1">
                <a:solidFill>
                  <a:srgbClr val="000000"/>
                </a:solidFill>
                <a:latin typeface="Arial"/>
                <a:ea typeface="Times New Roman"/>
              </a:rPr>
              <a:t>Rhein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Donau</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Wolga</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Jangtsekiang</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alle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kleineren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schiffbaren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Flüsse</a:t>
            </a:r>
            <a:r>
              <a:rPr lang="en-GB" sz="1000" b="0" strike="noStrike" spc="-1" dirty="0">
                <a:solidFill>
                  <a:srgbClr val="000000"/>
                </a:solidFill>
                <a:latin typeface="Arial"/>
                <a:ea typeface="Times New Roman"/>
              </a:rPr>
              <a:t> und Seen </a:t>
            </a:r>
            <a:r>
              <a:rPr lang="en-GB" sz="1000" b="0" strike="noStrike" spc="-1" dirty="0" err="1">
                <a:solidFill>
                  <a:srgbClr val="000000"/>
                </a:solidFill>
                <a:latin typeface="Arial"/>
                <a:ea typeface="Times New Roman"/>
              </a:rPr>
              <a:t>besondere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wie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Buhnen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Grundschwellen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und </a:t>
            </a:r>
            <a:r>
              <a:rPr lang="en-GB" sz="1000" b="0" strike="noStrike" spc="-1" dirty="0" err="1">
                <a:solidFill>
                  <a:srgbClr val="000000"/>
                </a:solidFill>
                <a:latin typeface="Arial"/>
                <a:ea typeface="Times New Roman"/>
              </a:rPr>
              <a:t>Deckwerke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sowie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spezifische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Vorschriften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spezifischen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Signalen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Zeichen</a:t>
            </a:r>
            <a:r>
              <a:rPr lang="en-GB" sz="1000" b="0" strike="noStrike" spc="-1" dirty="0" smtClean="0">
                <a:solidFill>
                  <a:srgbClr val="000000"/>
                </a:solidFill>
                <a:latin typeface="Arial"/>
                <a:ea typeface="Times New Roman"/>
              </a:rPr>
              <a:t> und </a:t>
            </a:r>
            <a:r>
              <a:rPr lang="en-GB" sz="1000" b="0" strike="noStrike" spc="-1" dirty="0" err="1">
                <a:solidFill>
                  <a:srgbClr val="000000"/>
                </a:solidFill>
                <a:latin typeface="Arial"/>
                <a:ea typeface="Times New Roman"/>
              </a:rPr>
              <a:t>Verkehrsregeln</a:t>
            </a:r>
            <a:r>
              <a:rPr lang="en-GB" sz="1000" b="0" strike="noStrike" spc="-1" dirty="0">
                <a:solidFill>
                  <a:srgbClr val="000000"/>
                </a:solidFill>
                <a:latin typeface="Arial"/>
                <a:ea typeface="Times New Roman"/>
              </a:rPr>
              <a:t>. (Das </a:t>
            </a:r>
            <a:r>
              <a:rPr lang="en-GB" sz="1000" b="0" strike="noStrike" spc="-1" dirty="0" err="1">
                <a:solidFill>
                  <a:srgbClr val="000000"/>
                </a:solidFill>
                <a:latin typeface="Arial"/>
                <a:ea typeface="Times New Roman"/>
              </a:rPr>
              <a:t>Bild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zeigt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eines</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Zeichens</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an der </a:t>
            </a:r>
            <a:r>
              <a:rPr lang="en-GB" sz="1000" b="0" strike="noStrike" spc="-1" dirty="0" err="1">
                <a:solidFill>
                  <a:srgbClr val="000000"/>
                </a:solidFill>
                <a:latin typeface="Arial"/>
                <a:ea typeface="Times New Roman"/>
              </a:rPr>
              <a:t>Donau</a:t>
            </a:r>
            <a:r>
              <a:rPr lang="en-GB" sz="1000" b="0" strike="noStrike" spc="-1" dirty="0">
                <a:solidFill>
                  <a:srgbClr val="000000"/>
                </a:solidFill>
                <a:latin typeface="Arial"/>
                <a:ea typeface="Times New Roman"/>
              </a:rPr>
              <a:t>, das </a:t>
            </a:r>
            <a:r>
              <a:rPr lang="en-GB" sz="1000" b="0" strike="noStrike" spc="-1" dirty="0" err="1">
                <a:solidFill>
                  <a:srgbClr val="000000"/>
                </a:solidFill>
                <a:latin typeface="Arial"/>
                <a:ea typeface="Times New Roman"/>
              </a:rPr>
              <a:t>darauf</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hinweist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dass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sich</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Fahrrinne</a:t>
            </a:r>
            <a:r>
              <a:rPr lang="en-GB" sz="1000" b="0" strike="noStrike" spc="-1" dirty="0">
                <a:solidFill>
                  <a:srgbClr val="000000"/>
                </a:solidFill>
                <a:latin typeface="Arial"/>
                <a:ea typeface="Times New Roman"/>
              </a:rPr>
              <a:t> in der </a:t>
            </a:r>
            <a:r>
              <a:rPr lang="en-GB" sz="1000" b="0" strike="noStrike" spc="-1" dirty="0" err="1">
                <a:solidFill>
                  <a:srgbClr val="000000"/>
                </a:solidFill>
                <a:latin typeface="Arial"/>
                <a:ea typeface="Times New Roman"/>
              </a:rPr>
              <a:t>Nähe</a:t>
            </a:r>
            <a:r>
              <a:rPr lang="en-GB" sz="1000" b="0" strike="noStrike" spc="-1" dirty="0">
                <a:solidFill>
                  <a:srgbClr val="000000"/>
                </a:solidFill>
                <a:latin typeface="Arial"/>
                <a:ea typeface="Times New Roman"/>
              </a:rPr>
              <a:t> des </a:t>
            </a:r>
            <a:r>
              <a:rPr lang="en-GB" sz="1000" b="0" strike="noStrike" spc="-1" dirty="0" err="1">
                <a:solidFill>
                  <a:srgbClr val="000000"/>
                </a:solidFill>
                <a:latin typeface="Arial"/>
                <a:ea typeface="Times New Roman"/>
              </a:rPr>
              <a:t>rechten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Ufers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befindet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smtClean="0">
                <a:solidFill>
                  <a:srgbClr val="000000"/>
                </a:solidFill>
                <a:latin typeface="Arial"/>
                <a:ea typeface="Times New Roman"/>
              </a:rPr>
              <a:t>küstennahese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Abschnitte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der </a:t>
            </a:r>
            <a:r>
              <a:rPr lang="en-GB" sz="1000" b="0" strike="noStrike" spc="-1" dirty="0" err="1">
                <a:solidFill>
                  <a:srgbClr val="000000"/>
                </a:solidFill>
                <a:latin typeface="Arial"/>
                <a:ea typeface="Times New Roman"/>
              </a:rPr>
              <a:t>großen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nur</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Binnenschiffen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sondern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auch</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Seeschiffen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genutzt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Daher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müssen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elektronische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Schifffahrtskarten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(Inland ENCs) die </a:t>
            </a:r>
            <a:r>
              <a:rPr lang="en-GB" sz="1000" b="0" strike="noStrike" spc="-1" dirty="0" err="1">
                <a:solidFill>
                  <a:srgbClr val="000000"/>
                </a:solidFill>
                <a:latin typeface="Arial"/>
                <a:ea typeface="Times New Roman"/>
              </a:rPr>
              <a:t>spezifischen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Bedürfnisse</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abdecken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sollten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aber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Seeschiffe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verfügbar</a:t>
            </a:r>
            <a:r>
              <a:rPr lang="en-GB" sz="1000" b="0" strike="noStrike" spc="-1" dirty="0">
                <a:solidFill>
                  <a:srgbClr val="000000"/>
                </a:solidFill>
                <a:latin typeface="Arial"/>
                <a:ea typeface="Times New Roman"/>
              </a:rPr>
              <a:t> sein.</a:t>
            </a:r>
            <a:endParaRPr lang="en-US" sz="1000" b="0" strike="noStrike" spc="-1" dirty="0">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BD828EE-6D14-4501-AB0E-E6FBA8340766}" type="slidenum">
              <a:rPr lang="de-AT" sz="1200" b="0" strike="noStrike" spc="-1">
                <a:solidFill>
                  <a:srgbClr val="000000"/>
                </a:solidFill>
                <a:latin typeface="Times New Roman"/>
              </a:rPr>
              <a:t>4</a:t>
            </a:fld>
            <a:endParaRPr lang="en-US" sz="1200" b="0" strike="noStrike" spc="-1">
              <a:solidFill>
                <a:srgbClr val="000000"/>
              </a:solidFill>
              <a:latin typeface="Times New Roman"/>
            </a:endParaRPr>
          </a:p>
        </p:txBody>
      </p:sp>
      <p:sp>
        <p:nvSpPr>
          <p:cNvPr id="178" name="PlaceHolder 2"/>
          <p:cNvSpPr>
            <a:spLocks noGrp="1" noRot="1" noChangeAspect="1"/>
          </p:cNvSpPr>
          <p:nvPr>
            <p:ph type="sldImg"/>
          </p:nvPr>
        </p:nvSpPr>
        <p:spPr>
          <a:xfrm>
            <a:off x="1143000" y="685800"/>
            <a:ext cx="4572000" cy="3429000"/>
          </a:xfrm>
          <a:prstGeom prst="rect">
            <a:avLst/>
          </a:prstGeom>
        </p:spPr>
      </p:sp>
      <p:sp>
        <p:nvSpPr>
          <p:cNvPr id="179"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einfachste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Lösung</a:t>
            </a:r>
            <a:r>
              <a:rPr lang="en-GB" sz="1000" b="0" strike="noStrike" spc="-1" dirty="0">
                <a:solidFill>
                  <a:srgbClr val="000000"/>
                </a:solidFill>
                <a:latin typeface="Arial"/>
                <a:ea typeface="Times New Roman"/>
              </a:rPr>
              <a:t>, um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vollständige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Kompatibilität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elektronischen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Kartenanzeige</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Informationssystemen</a:t>
            </a:r>
            <a:r>
              <a:rPr lang="en-GB" sz="1000" b="0" strike="noStrike" spc="-1" dirty="0">
                <a:solidFill>
                  <a:srgbClr val="000000"/>
                </a:solidFill>
                <a:latin typeface="Arial"/>
                <a:ea typeface="Times New Roman"/>
              </a:rPr>
              <a:t> (ECDIS) </a:t>
            </a:r>
            <a:r>
              <a:rPr lang="en-GB" sz="1000" b="0" strike="noStrike" spc="-1" dirty="0" err="1">
                <a:solidFill>
                  <a:srgbClr val="000000"/>
                </a:solidFill>
                <a:latin typeface="Arial"/>
                <a:ea typeface="Times New Roman"/>
              </a:rPr>
              <a:t>sicherzustellen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wäre</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Verwendung</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weltweiten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Standards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elektronische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Schifffahrtskarten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(ENCs). </a:t>
            </a:r>
            <a:r>
              <a:rPr lang="en-GB" sz="1000" b="0" strike="noStrike" spc="-1" dirty="0" err="1">
                <a:solidFill>
                  <a:srgbClr val="000000"/>
                </a:solidFill>
                <a:latin typeface="Arial"/>
                <a:ea typeface="Times New Roman"/>
              </a:rPr>
              <a:t>Doch</a:t>
            </a:r>
            <a:r>
              <a:rPr lang="en-GB" sz="1000" b="0" strike="noStrike" spc="-1" dirty="0">
                <a:solidFill>
                  <a:srgbClr val="000000"/>
                </a:solidFill>
                <a:latin typeface="Arial"/>
                <a:ea typeface="Times New Roman"/>
              </a:rPr>
              <a:t> das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möglich</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Verkehr</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durch</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Kollisionsverhütungsvorschriften</a:t>
            </a:r>
            <a:r>
              <a:rPr lang="en-GB" sz="1000" b="0" strike="noStrike" spc="-1" dirty="0">
                <a:solidFill>
                  <a:srgbClr val="000000"/>
                </a:solidFill>
                <a:latin typeface="Arial"/>
                <a:ea typeface="Times New Roman"/>
              </a:rPr>
              <a:t> (COLREG), </a:t>
            </a:r>
            <a:r>
              <a:rPr lang="en-GB" sz="1000" b="0" strike="noStrike" spc="-1" dirty="0" err="1">
                <a:solidFill>
                  <a:srgbClr val="000000"/>
                </a:solidFill>
                <a:latin typeface="Arial"/>
                <a:ea typeface="Times New Roman"/>
              </a:rPr>
              <a:t>sondern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durch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regionale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Vorschriften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geregelt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smtClean="0">
                <a:solidFill>
                  <a:srgbClr val="000000"/>
                </a:solidFill>
                <a:latin typeface="+mn-lt"/>
                <a:ea typeface="Times New Roman"/>
              </a:rPr>
              <a:t>Vorschriften</a:t>
            </a:r>
            <a:r>
              <a:rPr lang="en-GB" sz="1000" b="0" strike="noStrike" spc="-1" dirty="0" smtClean="0">
                <a:solidFill>
                  <a:srgbClr val="000000"/>
                </a:solidFill>
                <a:latin typeface="+mn-lt"/>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europäischen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basieren</a:t>
            </a:r>
            <a:r>
              <a:rPr lang="en-GB" sz="1000" b="0" strike="noStrike" spc="-1" dirty="0">
                <a:solidFill>
                  <a:srgbClr val="000000"/>
                </a:solidFill>
                <a:latin typeface="Arial"/>
                <a:ea typeface="Times New Roman"/>
              </a:rPr>
              <a:t> auf </a:t>
            </a:r>
            <a:r>
              <a:rPr lang="en-GB" sz="1000" b="0" strike="noStrike" spc="-1" dirty="0" smtClean="0">
                <a:solidFill>
                  <a:srgbClr val="000000"/>
                </a:solidFill>
                <a:latin typeface="Arial"/>
                <a:ea typeface="Times New Roman"/>
              </a:rPr>
              <a:t>der „</a:t>
            </a:r>
            <a:r>
              <a:rPr lang="en-GB" sz="1000" b="0" strike="noStrike" spc="-1" dirty="0" err="1" smtClean="0">
                <a:solidFill>
                  <a:srgbClr val="000000"/>
                </a:solidFill>
                <a:latin typeface="Arial"/>
                <a:ea typeface="Times New Roman"/>
              </a:rPr>
              <a:t>Europäischen</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mn-lt"/>
                <a:ea typeface="Times New Roman"/>
              </a:rPr>
              <a:t>Binnenschifffahrtsstraßen-Ordnung</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(CEVNI) der </a:t>
            </a:r>
            <a:r>
              <a:rPr lang="en-GB" sz="1000" b="0" strike="noStrike" spc="-1" dirty="0" err="1">
                <a:solidFill>
                  <a:srgbClr val="000000"/>
                </a:solidFill>
                <a:latin typeface="Arial"/>
                <a:ea typeface="Times New Roman"/>
              </a:rPr>
              <a:t>Wirtschaftskommission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Europa der </a:t>
            </a:r>
            <a:r>
              <a:rPr lang="en-GB" sz="1000" b="0" strike="noStrike" spc="-1" dirty="0" err="1">
                <a:solidFill>
                  <a:srgbClr val="000000"/>
                </a:solidFill>
                <a:latin typeface="Arial"/>
                <a:ea typeface="Times New Roman"/>
              </a:rPr>
              <a:t>Vereinten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Nationen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der USA </a:t>
            </a:r>
            <a:r>
              <a:rPr lang="en-GB" sz="1000" b="0" strike="noStrike" spc="-1" dirty="0" err="1">
                <a:solidFill>
                  <a:srgbClr val="000000"/>
                </a:solidFill>
                <a:latin typeface="Arial"/>
                <a:ea typeface="Times New Roman"/>
              </a:rPr>
              <a:t>unterliegen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dem</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Kodex</a:t>
            </a:r>
            <a:r>
              <a:rPr lang="en-GB" sz="1000" b="0" strike="noStrike" spc="-1" dirty="0" smtClean="0">
                <a:solidFill>
                  <a:srgbClr val="000000"/>
                </a:solidFill>
                <a:latin typeface="Arial"/>
                <a:ea typeface="Times New Roman"/>
              </a:rPr>
              <a:t> der </a:t>
            </a:r>
            <a:r>
              <a:rPr lang="en-GB" sz="1000" b="0" strike="noStrike" spc="-1" dirty="0" err="1" smtClean="0">
                <a:solidFill>
                  <a:srgbClr val="000000"/>
                </a:solidFill>
                <a:latin typeface="Arial"/>
                <a:ea typeface="Times New Roman"/>
              </a:rPr>
              <a:t>Bundesvorschriften</a:t>
            </a:r>
            <a:r>
              <a:rPr lang="en-GB" sz="1000" b="0" strike="noStrike" spc="-1" baseline="0" dirty="0" smtClean="0">
                <a:solidFill>
                  <a:srgbClr val="000000"/>
                </a:solidFill>
                <a:latin typeface="Arial"/>
                <a:ea typeface="Times New Roman"/>
              </a:rPr>
              <a:t> </a:t>
            </a:r>
            <a:r>
              <a:rPr lang="en-GB" sz="1000" b="0" strike="noStrike" spc="-1" dirty="0" smtClean="0">
                <a:solidFill>
                  <a:srgbClr val="000000"/>
                </a:solidFill>
                <a:latin typeface="Arial"/>
                <a:ea typeface="Times New Roman"/>
              </a:rPr>
              <a:t>33 </a:t>
            </a:r>
            <a:r>
              <a:rPr lang="en-GB" sz="1000" b="0" strike="noStrike" spc="-1" dirty="0">
                <a:solidFill>
                  <a:srgbClr val="000000"/>
                </a:solidFill>
                <a:latin typeface="Arial"/>
                <a:ea typeface="Times New Roman"/>
              </a:rPr>
              <a:t>CFR.</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Auf den </a:t>
            </a:r>
            <a:r>
              <a:rPr lang="en-GB" sz="1000" b="0" strike="noStrike" spc="-1" dirty="0" err="1">
                <a:solidFill>
                  <a:srgbClr val="000000"/>
                </a:solidFill>
                <a:latin typeface="Arial"/>
                <a:ea typeface="Times New Roman"/>
              </a:rPr>
              <a:t>russischen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gelten</a:t>
            </a:r>
            <a:r>
              <a:rPr lang="en-GB" sz="1000" b="0" strike="noStrike" spc="-1" dirty="0">
                <a:solidFill>
                  <a:srgbClr val="000000"/>
                </a:solidFill>
                <a:latin typeface="Arial"/>
                <a:ea typeface="Times New Roman"/>
              </a:rPr>
              <a:t> die </a:t>
            </a:r>
            <a:r>
              <a:rPr lang="en-GB" sz="1000" b="0" strike="noStrike" spc="-1" dirty="0" err="1" smtClean="0">
                <a:solidFill>
                  <a:srgbClr val="000000"/>
                </a:solidFill>
                <a:latin typeface="Arial"/>
                <a:ea typeface="Times New Roman"/>
              </a:rPr>
              <a:t>Schifffahrtsregeln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entlang</a:t>
            </a:r>
            <a:r>
              <a:rPr lang="en-GB" sz="1000" b="0" strike="noStrike" spc="-1" dirty="0" smtClean="0">
                <a:solidFill>
                  <a:srgbClr val="000000"/>
                </a:solidFill>
                <a:latin typeface="Arial"/>
                <a:ea typeface="Times New Roman"/>
              </a:rPr>
              <a:t> der </a:t>
            </a:r>
            <a:r>
              <a:rPr lang="en-GB" sz="1000" b="0" strike="noStrike" spc="-1" dirty="0" err="1" smtClean="0">
                <a:solidFill>
                  <a:srgbClr val="000000"/>
                </a:solidFill>
                <a:latin typeface="Arial"/>
                <a:ea typeface="Times New Roman"/>
              </a:rPr>
              <a:t>Binnenwasserstraßen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der </a:t>
            </a:r>
            <a:r>
              <a:rPr lang="en-GB" sz="1000" b="0" strike="noStrike" spc="-1" dirty="0" err="1">
                <a:solidFill>
                  <a:srgbClr val="000000"/>
                </a:solidFill>
                <a:latin typeface="Arial"/>
                <a:ea typeface="Times New Roman"/>
              </a:rPr>
              <a:t>Russischen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Föderation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Brasilien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hat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Reihe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nationaler</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regionaler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Vorschriften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seine </a:t>
            </a:r>
            <a:r>
              <a:rPr lang="en-GB" sz="1000" b="0" strike="noStrike" spc="-1" dirty="0" err="1">
                <a:solidFill>
                  <a:srgbClr val="000000"/>
                </a:solidFill>
                <a:latin typeface="Arial"/>
                <a:ea typeface="Times New Roman"/>
              </a:rPr>
              <a:t>Binnenwasserstraßen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Volksrepublik</a:t>
            </a:r>
            <a:r>
              <a:rPr lang="en-GB" sz="1000" b="0" strike="noStrike" spc="-1" dirty="0">
                <a:solidFill>
                  <a:srgbClr val="000000"/>
                </a:solidFill>
                <a:latin typeface="Arial"/>
                <a:ea typeface="Times New Roman"/>
              </a:rPr>
              <a:t> China hat …</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Und die </a:t>
            </a:r>
            <a:r>
              <a:rPr lang="en-GB" sz="1000" b="0" strike="noStrike" spc="-1" dirty="0" err="1">
                <a:solidFill>
                  <a:srgbClr val="000000"/>
                </a:solidFill>
                <a:latin typeface="Arial"/>
                <a:ea typeface="Times New Roman"/>
              </a:rPr>
              <a:t>Republik</a:t>
            </a:r>
            <a:r>
              <a:rPr lang="en-GB" sz="1000" b="0" strike="noStrike" spc="-1" dirty="0">
                <a:solidFill>
                  <a:srgbClr val="000000"/>
                </a:solidFill>
                <a:latin typeface="Arial"/>
                <a:ea typeface="Times New Roman"/>
              </a:rPr>
              <a:t> Korea </a:t>
            </a:r>
            <a:r>
              <a:rPr lang="en-GB" sz="1000" b="0" strike="noStrike" spc="-1" dirty="0" err="1">
                <a:solidFill>
                  <a:srgbClr val="000000"/>
                </a:solidFill>
                <a:latin typeface="Arial"/>
                <a:ea typeface="Times New Roman"/>
              </a:rPr>
              <a:t>nutzt</a:t>
            </a:r>
            <a:r>
              <a:rPr lang="en-GB" sz="1000" b="0" strike="noStrike" spc="-1" dirty="0">
                <a:solidFill>
                  <a:srgbClr val="000000"/>
                </a:solidFill>
                <a:latin typeface="Arial"/>
                <a:ea typeface="Times New Roman"/>
              </a:rPr>
              <a:t> …</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Alle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Vorschriften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enthalten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spezifische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Wasserstraßensignale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Schilder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und </a:t>
            </a:r>
            <a:r>
              <a:rPr lang="en-GB" sz="1000" b="0" strike="noStrike" spc="-1" dirty="0" err="1" smtClean="0">
                <a:solidFill>
                  <a:srgbClr val="000000"/>
                </a:solidFill>
                <a:latin typeface="Arial"/>
                <a:ea typeface="Times New Roman"/>
              </a:rPr>
              <a:t>Zeichen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(Das </a:t>
            </a:r>
            <a:r>
              <a:rPr lang="en-GB" sz="1000" b="0" strike="noStrike" spc="-1" dirty="0" err="1">
                <a:solidFill>
                  <a:srgbClr val="000000"/>
                </a:solidFill>
                <a:latin typeface="Arial"/>
                <a:ea typeface="Times New Roman"/>
              </a:rPr>
              <a:t>Bild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zeigt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Schifffahrtszeichen</a:t>
            </a:r>
            <a:r>
              <a:rPr lang="en-GB" sz="1000" b="0" strike="noStrike" spc="-1" baseline="0" dirty="0" smtClean="0">
                <a:solidFill>
                  <a:srgbClr val="000000"/>
                </a:solidFill>
                <a:latin typeface="Arial"/>
                <a:ea typeface="Times New Roman"/>
              </a:rPr>
              <a:t> an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europäischen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Wasserstraße</a:t>
            </a:r>
            <a:r>
              <a:rPr lang="en-GB" sz="1000" b="0" strike="noStrike" spc="-1" dirty="0">
                <a:solidFill>
                  <a:srgbClr val="000000"/>
                </a:solidFill>
                <a:latin typeface="Arial"/>
                <a:ea typeface="Times New Roman"/>
              </a:rPr>
              <a:t>, das auf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Flussabschnitt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hinweist</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breit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genug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um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Schiff </a:t>
            </a:r>
            <a:r>
              <a:rPr lang="en-GB" sz="1000" b="0" strike="noStrike" spc="-1" dirty="0" err="1">
                <a:solidFill>
                  <a:srgbClr val="000000"/>
                </a:solidFill>
                <a:latin typeface="Arial"/>
                <a:ea typeface="Times New Roman"/>
              </a:rPr>
              <a:t>wenden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lassen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 der </a:t>
            </a:r>
            <a:r>
              <a:rPr lang="en-GB" sz="1000" b="0" strike="noStrike" spc="-1" dirty="0" err="1">
                <a:solidFill>
                  <a:srgbClr val="000000"/>
                </a:solidFill>
                <a:latin typeface="Arial"/>
                <a:ea typeface="Times New Roman"/>
              </a:rPr>
              <a:t>Seeschifffahrt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gibt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solches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Schild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aber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Schiffsführer</a:t>
            </a:r>
            <a:r>
              <a:rPr lang="en-GB" sz="1000" b="0" strike="noStrike" spc="-1" dirty="0">
                <a:solidFill>
                  <a:srgbClr val="000000"/>
                </a:solidFill>
                <a:latin typeface="Arial"/>
                <a:ea typeface="Times New Roman"/>
              </a:rPr>
              <a:t> auf </a:t>
            </a:r>
            <a:r>
              <a:rPr lang="en-GB" sz="1000" b="0" strike="noStrike" spc="-1" dirty="0" err="1" smtClean="0">
                <a:solidFill>
                  <a:srgbClr val="000000"/>
                </a:solidFill>
                <a:latin typeface="Arial"/>
                <a:ea typeface="Times New Roman"/>
              </a:rPr>
              <a:t>einem</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Binnenschiff</a:t>
            </a:r>
            <a:r>
              <a:rPr lang="en-GB" sz="1000" b="0" strike="noStrike" spc="-1" dirty="0" smtClean="0">
                <a:solidFill>
                  <a:srgbClr val="000000"/>
                </a:solidFill>
                <a:latin typeface="+mn-lt"/>
                <a:ea typeface="Times New Roman"/>
              </a:rPr>
              <a:t> </a:t>
            </a:r>
            <a:r>
              <a:rPr lang="en-GB" sz="1000" b="0" strike="noStrike" spc="-1" dirty="0" err="1">
                <a:solidFill>
                  <a:srgbClr val="000000"/>
                </a:solidFill>
                <a:latin typeface="Arial"/>
                <a:ea typeface="Times New Roman"/>
              </a:rPr>
              <a:t>sehr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wichtig</a:t>
            </a:r>
            <a:r>
              <a:rPr lang="en-GB" sz="1000" b="0" strike="noStrike" spc="-1" dirty="0" smtClean="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3264C4-A710-4F4F-B5C6-EEB7365C6DB1}" type="slidenum">
              <a:rPr lang="de-AT" sz="1200" b="0" strike="noStrike" spc="-1">
                <a:solidFill>
                  <a:srgbClr val="000000"/>
                </a:solidFill>
                <a:latin typeface="Times New Roman"/>
              </a:rPr>
              <a:t>5</a:t>
            </a:fld>
            <a:endParaRPr lang="en-US" sz="1200" b="0" strike="noStrike" spc="-1">
              <a:solidFill>
                <a:srgbClr val="000000"/>
              </a:solidFill>
              <a:latin typeface="Times New Roman"/>
            </a:endParaRPr>
          </a:p>
        </p:txBody>
      </p:sp>
      <p:sp>
        <p:nvSpPr>
          <p:cNvPr id="181" name="PlaceHolder 2"/>
          <p:cNvSpPr>
            <a:spLocks noGrp="1" noRot="1" noChangeAspect="1"/>
          </p:cNvSpPr>
          <p:nvPr>
            <p:ph type="sldImg"/>
          </p:nvPr>
        </p:nvSpPr>
        <p:spPr>
          <a:xfrm>
            <a:off x="1143000" y="685800"/>
            <a:ext cx="4572000" cy="3429000"/>
          </a:xfrm>
          <a:prstGeom prst="rect">
            <a:avLst/>
          </a:prstGeom>
        </p:spPr>
      </p:sp>
      <p:sp>
        <p:nvSpPr>
          <p:cNvPr id="182"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In den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ENCs, die auf </a:t>
            </a:r>
            <a:r>
              <a:rPr lang="en-GB" sz="1000" b="0" strike="noStrike" spc="-1" dirty="0" err="1">
                <a:solidFill>
                  <a:srgbClr val="000000"/>
                </a:solidFill>
                <a:latin typeface="Arial"/>
                <a:ea typeface="Times New Roman"/>
              </a:rPr>
              <a:t>dem</a:t>
            </a:r>
            <a:r>
              <a:rPr lang="en-GB" sz="1000" b="0" strike="noStrike" spc="-1" dirty="0">
                <a:solidFill>
                  <a:srgbClr val="000000"/>
                </a:solidFill>
                <a:latin typeface="Arial"/>
                <a:ea typeface="Times New Roman"/>
              </a:rPr>
              <a:t> S-57-Standard der </a:t>
            </a:r>
            <a:r>
              <a:rPr lang="en-GB" sz="1000" b="0" strike="noStrike" spc="-1" dirty="0" err="1" smtClean="0">
                <a:solidFill>
                  <a:srgbClr val="000000"/>
                </a:solidFill>
                <a:latin typeface="Arial"/>
                <a:ea typeface="Times New Roman"/>
              </a:rPr>
              <a:t>Internationalen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Hydrographischen</a:t>
            </a:r>
            <a:r>
              <a:rPr lang="en-GB" sz="1000" b="0" strike="noStrike" spc="-1" dirty="0" smtClean="0">
                <a:solidFill>
                  <a:srgbClr val="000000"/>
                </a:solidFill>
                <a:latin typeface="Arial"/>
                <a:ea typeface="Times New Roman"/>
              </a:rPr>
              <a:t> Organisation </a:t>
            </a:r>
            <a:r>
              <a:rPr lang="en-GB" sz="1000" b="0" strike="noStrike" spc="-1" dirty="0">
                <a:solidFill>
                  <a:srgbClr val="000000"/>
                </a:solidFill>
                <a:latin typeface="Arial"/>
                <a:ea typeface="Times New Roman"/>
              </a:rPr>
              <a:t>(IHO) </a:t>
            </a:r>
            <a:r>
              <a:rPr lang="en-GB" sz="1000" b="0" strike="noStrike" spc="-1" dirty="0" err="1">
                <a:solidFill>
                  <a:srgbClr val="000000"/>
                </a:solidFill>
                <a:latin typeface="Arial"/>
                <a:ea typeface="Times New Roman"/>
              </a:rPr>
              <a:t>basieren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Brücken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nur</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einer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sehr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einfachen</a:t>
            </a:r>
            <a:r>
              <a:rPr lang="en-GB" sz="1000" b="0" strike="noStrike" spc="-1" dirty="0">
                <a:solidFill>
                  <a:srgbClr val="000000"/>
                </a:solidFill>
                <a:latin typeface="Arial"/>
                <a:ea typeface="Times New Roman"/>
              </a:rPr>
              <a:t> Form </a:t>
            </a:r>
            <a:r>
              <a:rPr lang="en-GB" sz="1000" b="0" strike="noStrike" spc="-1" dirty="0" err="1">
                <a:solidFill>
                  <a:srgbClr val="000000"/>
                </a:solidFill>
                <a:latin typeface="Arial"/>
                <a:ea typeface="Times New Roman"/>
              </a:rPr>
              <a:t>kodiert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Binnenschifffahrt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detaillierte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Brücken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jedoch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äußerst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wichtig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Normalerweise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möglich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andere</a:t>
            </a:r>
            <a:r>
              <a:rPr lang="en-GB" sz="1000" b="0" strike="noStrike" spc="-1" dirty="0">
                <a:solidFill>
                  <a:srgbClr val="000000"/>
                </a:solidFill>
                <a:latin typeface="Arial"/>
                <a:ea typeface="Times New Roman"/>
              </a:rPr>
              <a:t> Route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nehmen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Brücke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niedrig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Viele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Brücken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haben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Brückenbögen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aber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gemäß</a:t>
            </a:r>
            <a:r>
              <a:rPr lang="en-GB" sz="1000" b="0" strike="noStrike" spc="-1" dirty="0">
                <a:solidFill>
                  <a:srgbClr val="000000"/>
                </a:solidFill>
                <a:latin typeface="Arial"/>
                <a:ea typeface="Times New Roman"/>
              </a:rPr>
              <a:t> den </a:t>
            </a:r>
            <a:r>
              <a:rPr lang="en-GB" sz="1000" b="0" strike="noStrike" spc="-1" dirty="0" err="1">
                <a:solidFill>
                  <a:srgbClr val="000000"/>
                </a:solidFill>
                <a:latin typeface="Arial"/>
                <a:ea typeface="Times New Roman"/>
              </a:rPr>
              <a:t>maritimen</a:t>
            </a:r>
            <a:r>
              <a:rPr lang="en-GB" sz="1000" b="0" strike="noStrike" spc="-1" dirty="0">
                <a:solidFill>
                  <a:srgbClr val="000000"/>
                </a:solidFill>
                <a:latin typeface="Arial"/>
                <a:ea typeface="Times New Roman"/>
              </a:rPr>
              <a:t> Standards </a:t>
            </a:r>
            <a:r>
              <a:rPr lang="en-GB" sz="1000" b="0" strike="noStrike" spc="-1" dirty="0" err="1">
                <a:solidFill>
                  <a:srgbClr val="000000"/>
                </a:solidFill>
                <a:latin typeface="Arial"/>
                <a:ea typeface="Times New Roman"/>
              </a:rPr>
              <a:t>würde</a:t>
            </a:r>
            <a:r>
              <a:rPr lang="en-GB" sz="1000" b="0" strike="noStrike" spc="-1" dirty="0">
                <a:solidFill>
                  <a:srgbClr val="000000"/>
                </a:solidFill>
                <a:latin typeface="Arial"/>
                <a:ea typeface="Times New Roman"/>
              </a:rPr>
              <a:t> die ENC </a:t>
            </a:r>
            <a:r>
              <a:rPr lang="en-GB" sz="1000" b="0" strike="noStrike" spc="-1" dirty="0" err="1">
                <a:solidFill>
                  <a:srgbClr val="000000"/>
                </a:solidFill>
                <a:latin typeface="Arial"/>
                <a:ea typeface="Times New Roman"/>
              </a:rPr>
              <a:t>nur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Wert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die </a:t>
            </a:r>
            <a:r>
              <a:rPr lang="en-GB" sz="1000" b="0" strike="noStrike" spc="-1" dirty="0" err="1" smtClean="0">
                <a:solidFill>
                  <a:srgbClr val="000000"/>
                </a:solidFill>
                <a:latin typeface="Arial"/>
                <a:ea typeface="Times New Roman"/>
              </a:rPr>
              <a:t>Durchfahrtshöhe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über</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der</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Arial"/>
                <a:ea typeface="Times New Roman"/>
              </a:rPr>
              <a:t>Fahrrinne</a:t>
            </a:r>
            <a:r>
              <a:rPr lang="en-GB" sz="1000" b="0" strike="noStrike" spc="-1" baseline="0"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angeben</a:t>
            </a:r>
            <a:r>
              <a:rPr lang="en-GB" sz="1000" b="0" strike="noStrike" spc="-1" dirty="0">
                <a:solidFill>
                  <a:srgbClr val="000000"/>
                </a:solidFill>
                <a:latin typeface="Arial"/>
                <a:ea typeface="Times New Roman"/>
              </a:rPr>
              <a:t>. In </a:t>
            </a:r>
            <a:r>
              <a:rPr lang="en-GB" sz="1000" b="0" strike="noStrike" spc="-1" dirty="0" err="1" smtClean="0">
                <a:solidFill>
                  <a:srgbClr val="000000"/>
                </a:solidFill>
                <a:latin typeface="Arial"/>
                <a:ea typeface="Times New Roman"/>
              </a:rPr>
              <a:t>einer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detailliertere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bereitstellen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die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möglichen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Kombinationen</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Breite</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Höhe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sichere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Durchfahrt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Brücke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angeben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Aber das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nur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Abmessungen</a:t>
            </a:r>
            <a:r>
              <a:rPr lang="en-GB" sz="1000" b="0" strike="noStrike" spc="-1" dirty="0">
                <a:solidFill>
                  <a:srgbClr val="000000"/>
                </a:solidFill>
                <a:latin typeface="Arial"/>
                <a:ea typeface="Times New Roman"/>
              </a:rPr>
              <a:t> und </a:t>
            </a:r>
            <a:r>
              <a:rPr lang="en-GB" sz="1000" b="0" strike="noStrike" spc="-1" dirty="0" err="1" smtClean="0">
                <a:solidFill>
                  <a:srgbClr val="000000"/>
                </a:solidFill>
                <a:latin typeface="Arial"/>
                <a:ea typeface="Times New Roman"/>
              </a:rPr>
              <a:t>Betriebszeiten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von </a:t>
            </a:r>
            <a:r>
              <a:rPr lang="en-GB" sz="1000" b="0" strike="noStrike" spc="-1" dirty="0" err="1">
                <a:solidFill>
                  <a:srgbClr val="000000"/>
                </a:solidFill>
                <a:latin typeface="Arial"/>
                <a:ea typeface="Times New Roman"/>
              </a:rPr>
              <a:t>Schleusen</a:t>
            </a:r>
            <a:r>
              <a:rPr lang="en-GB" sz="1000" b="0" strike="noStrike" spc="-1" dirty="0">
                <a:solidFill>
                  <a:srgbClr val="000000"/>
                </a:solidFill>
                <a:latin typeface="Arial"/>
                <a:ea typeface="Times New Roman"/>
              </a:rPr>
              <a:t> und </a:t>
            </a:r>
            <a:r>
              <a:rPr lang="en-GB" sz="1000" b="0" strike="noStrike" spc="-1" dirty="0" err="1">
                <a:solidFill>
                  <a:srgbClr val="000000"/>
                </a:solidFill>
                <a:latin typeface="Arial"/>
                <a:ea typeface="Times New Roman"/>
              </a:rPr>
              <a:t>beweglichen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Brücken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weitere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Reiseplanung</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einer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Binnenwasserstraße</a:t>
            </a:r>
            <a:r>
              <a:rPr lang="en-GB" sz="1000" b="0" strike="noStrike" spc="-1" dirty="0">
                <a:solidFill>
                  <a:srgbClr val="000000"/>
                </a:solidFill>
                <a:latin typeface="Arial"/>
                <a:ea typeface="Times New Roman"/>
              </a:rPr>
              <a:t> von </a:t>
            </a:r>
            <a:r>
              <a:rPr lang="en-GB" sz="1000" b="0" strike="noStrike" spc="-1" dirty="0" err="1">
                <a:solidFill>
                  <a:srgbClr val="000000"/>
                </a:solidFill>
                <a:latin typeface="Arial"/>
                <a:ea typeface="Times New Roman"/>
              </a:rPr>
              <a:t>entscheidender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Bedeutung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Maritime ENCs </a:t>
            </a:r>
            <a:r>
              <a:rPr lang="en-GB" sz="1000" b="0" strike="noStrike" spc="-1" dirty="0" err="1">
                <a:solidFill>
                  <a:srgbClr val="000000"/>
                </a:solidFill>
                <a:latin typeface="Arial"/>
                <a:ea typeface="Times New Roman"/>
              </a:rPr>
              <a:t>sind</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in der </a:t>
            </a:r>
            <a:r>
              <a:rPr lang="en-GB" sz="1000" b="0" strike="noStrike" spc="-1" dirty="0" err="1">
                <a:solidFill>
                  <a:srgbClr val="000000"/>
                </a:solidFill>
                <a:latin typeface="Arial"/>
                <a:ea typeface="Times New Roman"/>
              </a:rPr>
              <a:t>Lage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Informationen</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maschinenlesbarer</a:t>
            </a:r>
            <a:r>
              <a:rPr lang="en-GB" sz="1000" b="0" strike="noStrike" spc="-1" dirty="0">
                <a:solidFill>
                  <a:srgbClr val="000000"/>
                </a:solidFill>
                <a:latin typeface="Arial"/>
                <a:ea typeface="Times New Roman"/>
              </a:rPr>
              <a:t> Form </a:t>
            </a:r>
            <a:r>
              <a:rPr lang="en-GB" sz="1000" b="0" strike="noStrike" spc="-1" dirty="0" err="1">
                <a:solidFill>
                  <a:srgbClr val="000000"/>
                </a:solidFill>
                <a:latin typeface="Arial"/>
                <a:ea typeface="Times New Roman"/>
              </a:rPr>
              <a:t>bereitzustellen</a:t>
            </a:r>
            <a:r>
              <a:rPr lang="en-GB" sz="1000" b="0" strike="noStrike" spc="-1" dirty="0">
                <a:solidFill>
                  <a:srgbClr val="000000"/>
                </a:solidFill>
                <a:latin typeface="Arial"/>
                <a:ea typeface="Times New Roman"/>
              </a:rPr>
              <a:t>, so </a:t>
            </a:r>
            <a:r>
              <a:rPr lang="en-GB" sz="1000" b="0" strike="noStrike" spc="-1" dirty="0" err="1">
                <a:solidFill>
                  <a:srgbClr val="000000"/>
                </a:solidFill>
                <a:latin typeface="Arial"/>
                <a:ea typeface="Times New Roman"/>
              </a:rPr>
              <a:t>dass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Reiseplanungssystemen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Daher</a:t>
            </a:r>
            <a:r>
              <a:rPr lang="en-GB" sz="1000" b="0" strike="noStrike" spc="-1" dirty="0">
                <a:solidFill>
                  <a:srgbClr val="000000"/>
                </a:solidFill>
                <a:latin typeface="Arial"/>
                <a:ea typeface="Times New Roman"/>
              </a:rPr>
              <a:t> war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notwendig</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eine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 </a:t>
            </a:r>
            <a:r>
              <a:rPr lang="en-GB" sz="1000" b="0" strike="noStrike" spc="-1" dirty="0" err="1">
                <a:solidFill>
                  <a:srgbClr val="000000"/>
                </a:solidFill>
                <a:latin typeface="Arial"/>
                <a:ea typeface="Times New Roman"/>
              </a:rPr>
              <a:t>zu</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entwickeln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FAB3804-921D-4235-A2C6-4888D8F6B9F4}" type="slidenum">
              <a:rPr lang="de-AT" sz="1200" b="0" strike="noStrike" spc="-1">
                <a:solidFill>
                  <a:srgbClr val="000000"/>
                </a:solidFill>
                <a:latin typeface="Times New Roman"/>
              </a:rPr>
              <a:t>6</a:t>
            </a:fld>
            <a:endParaRPr lang="en-US" sz="1200" b="0" strike="noStrike" spc="-1">
              <a:solidFill>
                <a:srgbClr val="000000"/>
              </a:solidFill>
              <a:latin typeface="Times New Roman"/>
            </a:endParaRPr>
          </a:p>
        </p:txBody>
      </p:sp>
      <p:sp>
        <p:nvSpPr>
          <p:cNvPr id="184" name="PlaceHolder 2"/>
          <p:cNvSpPr>
            <a:spLocks noGrp="1" noRot="1" noChangeAspect="1"/>
          </p:cNvSpPr>
          <p:nvPr>
            <p:ph type="sldImg"/>
          </p:nvPr>
        </p:nvSpPr>
        <p:spPr>
          <a:xfrm>
            <a:off x="1143000" y="685800"/>
            <a:ext cx="4572000" cy="3429000"/>
          </a:xfrm>
          <a:prstGeom prst="rect">
            <a:avLst/>
          </a:prstGeom>
        </p:spPr>
      </p:sp>
      <p:sp>
        <p:nvSpPr>
          <p:cNvPr id="185" name="PlaceHolder 3"/>
          <p:cNvSpPr>
            <a:spLocks noGrp="1"/>
          </p:cNvSpPr>
          <p:nvPr>
            <p:ph type="body"/>
          </p:nvPr>
        </p:nvSpPr>
        <p:spPr>
          <a:xfrm>
            <a:off x="914400" y="4343400"/>
            <a:ext cx="5029200" cy="4114800"/>
          </a:xfrm>
          <a:prstGeom prst="rect">
            <a:avLst/>
          </a:prstGeom>
        </p:spPr>
        <p:txBody>
          <a:bodyPr lIns="0" tIns="0" rIns="0" bIns="0">
            <a:noAutofit/>
          </a:bodyPr>
          <a:lstStyle/>
          <a:p>
            <a:pPr algn="l" rtl="0"/>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7146893-9D40-4BC3-BCF6-6D5CDF077849}" type="slidenum">
              <a:rPr lang="de-AT" sz="1200" b="0" strike="noStrike" spc="-1">
                <a:solidFill>
                  <a:srgbClr val="000000"/>
                </a:solidFill>
                <a:latin typeface="Times New Roman"/>
              </a:rPr>
              <a:t>7</a:t>
            </a:fld>
            <a:endParaRPr lang="en-US" sz="1200" b="0" strike="noStrike" spc="-1">
              <a:solidFill>
                <a:srgbClr val="000000"/>
              </a:solidFill>
              <a:latin typeface="Times New Roman"/>
            </a:endParaRPr>
          </a:p>
        </p:txBody>
      </p:sp>
      <p:sp>
        <p:nvSpPr>
          <p:cNvPr id="187" name="PlaceHolder 2"/>
          <p:cNvSpPr>
            <a:spLocks noGrp="1" noRot="1" noChangeAspect="1"/>
          </p:cNvSpPr>
          <p:nvPr>
            <p:ph type="sldImg"/>
          </p:nvPr>
        </p:nvSpPr>
        <p:spPr>
          <a:xfrm>
            <a:off x="1143000" y="685800"/>
            <a:ext cx="4572000" cy="3429000"/>
          </a:xfrm>
          <a:prstGeom prst="rect">
            <a:avLst/>
          </a:prstGeom>
        </p:spPr>
      </p:sp>
      <p:sp>
        <p:nvSpPr>
          <p:cNvPr id="188"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3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Hier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sehen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offizielle</a:t>
            </a:r>
            <a:r>
              <a:rPr lang="en-GB" sz="1000" b="0" strike="noStrike" spc="-1" dirty="0">
                <a:solidFill>
                  <a:srgbClr val="000000"/>
                </a:solidFill>
                <a:latin typeface="Arial"/>
                <a:ea typeface="Times New Roman"/>
              </a:rPr>
              <a:t> Definition </a:t>
            </a:r>
            <a:r>
              <a:rPr lang="en-GB" sz="1000" b="0" strike="noStrike" spc="-1" dirty="0" err="1" smtClean="0">
                <a:solidFill>
                  <a:srgbClr val="000000"/>
                </a:solidFill>
                <a:latin typeface="Arial"/>
                <a:ea typeface="Times New Roman"/>
              </a:rPr>
              <a:t>einer</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 </a:t>
            </a:r>
            <a:r>
              <a:rPr lang="en-GB" sz="1000" b="0" strike="noStrike" spc="-1" dirty="0" err="1" smtClean="0">
                <a:solidFill>
                  <a:srgbClr val="000000"/>
                </a:solidFill>
                <a:latin typeface="Arial"/>
                <a:ea typeface="Times New Roman"/>
              </a:rPr>
              <a:t>Eine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Inland ENC </a:t>
            </a:r>
            <a:r>
              <a:rPr lang="en-GB" sz="1000" b="0" strike="noStrike" spc="-1" dirty="0" err="1" smtClean="0">
                <a:solidFill>
                  <a:srgbClr val="000000"/>
                </a:solidFill>
                <a:latin typeface="Arial"/>
                <a:ea typeface="Times New Roman"/>
              </a:rPr>
              <a:t>ist</a:t>
            </a:r>
            <a:r>
              <a:rPr lang="en-GB" sz="1000" b="0" strike="noStrike" spc="-1" dirty="0" smtClean="0">
                <a:solidFill>
                  <a:srgbClr val="000000"/>
                </a:solidFill>
                <a:latin typeface="Arial"/>
                <a:ea typeface="Times New Roman"/>
              </a:rPr>
              <a:t> </a:t>
            </a:r>
            <a:r>
              <a:rPr lang="en-GB" sz="900" b="0" i="1" strike="noStrike" spc="-1" dirty="0" smtClean="0">
                <a:solidFill>
                  <a:srgbClr val="000000"/>
                </a:solidFill>
                <a:latin typeface="Arial"/>
              </a:rPr>
              <a:t>die </a:t>
            </a:r>
            <a:r>
              <a:rPr lang="en-GB" sz="900" b="0" i="1" strike="noStrike" spc="-1" dirty="0" err="1">
                <a:solidFill>
                  <a:srgbClr val="000000"/>
                </a:solidFill>
                <a:latin typeface="Arial"/>
              </a:rPr>
              <a:t>hinsichtlich</a:t>
            </a:r>
            <a:r>
              <a:rPr lang="en-GB" sz="900" b="0" i="1" strike="noStrike" spc="-1" dirty="0">
                <a:solidFill>
                  <a:srgbClr val="000000"/>
                </a:solidFill>
                <a:latin typeface="Arial"/>
              </a:rPr>
              <a:t> </a:t>
            </a:r>
            <a:r>
              <a:rPr lang="en-GB" sz="900" b="0" i="1" strike="noStrike" spc="-1" dirty="0" err="1">
                <a:solidFill>
                  <a:srgbClr val="000000"/>
                </a:solidFill>
                <a:latin typeface="Arial"/>
              </a:rPr>
              <a:t>Inhalt</a:t>
            </a:r>
            <a:r>
              <a:rPr lang="en-GB" sz="900" b="0" i="1" strike="noStrike" spc="-1" dirty="0">
                <a:solidFill>
                  <a:srgbClr val="000000"/>
                </a:solidFill>
                <a:latin typeface="Arial"/>
              </a:rPr>
              <a:t>, </a:t>
            </a:r>
            <a:r>
              <a:rPr lang="en-GB" sz="900" b="0" i="1" strike="noStrike" spc="-1" dirty="0" err="1">
                <a:solidFill>
                  <a:srgbClr val="000000"/>
                </a:solidFill>
                <a:latin typeface="Arial"/>
              </a:rPr>
              <a:t>Struktur</a:t>
            </a:r>
            <a:r>
              <a:rPr lang="en-GB" sz="900" b="0" i="1" strike="noStrike" spc="-1" dirty="0">
                <a:solidFill>
                  <a:srgbClr val="000000"/>
                </a:solidFill>
                <a:latin typeface="Arial"/>
              </a:rPr>
              <a:t> und Format </a:t>
            </a:r>
            <a:r>
              <a:rPr lang="en-GB" sz="900" b="0" i="1" strike="noStrike" spc="-1" dirty="0" err="1">
                <a:solidFill>
                  <a:srgbClr val="000000"/>
                </a:solidFill>
                <a:latin typeface="Arial"/>
              </a:rPr>
              <a:t>standardisierte</a:t>
            </a:r>
            <a:r>
              <a:rPr lang="en-GB" sz="900" b="0" i="1" strike="noStrike" spc="-1" dirty="0">
                <a:solidFill>
                  <a:srgbClr val="000000"/>
                </a:solidFill>
                <a:latin typeface="Arial"/>
              </a:rPr>
              <a:t> </a:t>
            </a:r>
            <a:r>
              <a:rPr lang="en-GB" sz="900" b="0" i="1" strike="noStrike" spc="-1" dirty="0" err="1">
                <a:solidFill>
                  <a:srgbClr val="000000"/>
                </a:solidFill>
                <a:latin typeface="Arial"/>
              </a:rPr>
              <a:t>Datenbank</a:t>
            </a:r>
            <a:r>
              <a:rPr lang="en-GB" sz="900" b="0" i="1" strike="noStrike" spc="-1" dirty="0">
                <a:solidFill>
                  <a:srgbClr val="000000"/>
                </a:solidFill>
                <a:latin typeface="Arial"/>
              </a:rPr>
              <a:t> </a:t>
            </a:r>
            <a:r>
              <a:rPr lang="en-GB" sz="900" b="0" i="1" strike="noStrike" spc="-1" dirty="0" err="1">
                <a:solidFill>
                  <a:srgbClr val="000000"/>
                </a:solidFill>
                <a:latin typeface="Arial"/>
              </a:rPr>
              <a:t>zur</a:t>
            </a:r>
            <a:r>
              <a:rPr lang="en-GB" sz="900" b="0" i="1" strike="noStrike" spc="-1" dirty="0">
                <a:solidFill>
                  <a:srgbClr val="000000"/>
                </a:solidFill>
                <a:latin typeface="Arial"/>
              </a:rPr>
              <a:t> </a:t>
            </a:r>
            <a:r>
              <a:rPr lang="en-GB" sz="900" b="0" i="1" strike="noStrike" spc="-1" dirty="0" err="1">
                <a:solidFill>
                  <a:srgbClr val="000000"/>
                </a:solidFill>
                <a:latin typeface="Arial"/>
              </a:rPr>
              <a:t>Verwendung</a:t>
            </a:r>
            <a:r>
              <a:rPr lang="en-GB" sz="900" b="0" i="1" strike="noStrike" spc="-1" dirty="0">
                <a:solidFill>
                  <a:srgbClr val="000000"/>
                </a:solidFill>
                <a:latin typeface="Arial"/>
              </a:rPr>
              <a:t> </a:t>
            </a:r>
            <a:r>
              <a:rPr lang="en-GB" sz="900" b="0" i="1" strike="noStrike" spc="-1" dirty="0" err="1">
                <a:solidFill>
                  <a:srgbClr val="000000"/>
                </a:solidFill>
                <a:latin typeface="Arial"/>
              </a:rPr>
              <a:t>mit</a:t>
            </a:r>
            <a:r>
              <a:rPr lang="en-GB" sz="900" b="0" i="1" strike="noStrike" spc="-1" dirty="0">
                <a:solidFill>
                  <a:srgbClr val="000000"/>
                </a:solidFill>
                <a:latin typeface="Arial"/>
              </a:rPr>
              <a:t> </a:t>
            </a:r>
            <a:r>
              <a:rPr lang="en-GB" sz="900" b="0" i="1" strike="noStrike" spc="-1" dirty="0" err="1">
                <a:solidFill>
                  <a:srgbClr val="000000"/>
                </a:solidFill>
                <a:latin typeface="Arial"/>
              </a:rPr>
              <a:t>elektronischen</a:t>
            </a:r>
            <a:r>
              <a:rPr lang="en-GB" sz="900" b="0" i="1" strike="noStrike" spc="-1" dirty="0">
                <a:solidFill>
                  <a:srgbClr val="000000"/>
                </a:solidFill>
                <a:latin typeface="Arial"/>
              </a:rPr>
              <a:t> </a:t>
            </a:r>
            <a:r>
              <a:rPr lang="en-GB" sz="900" b="0" i="1" strike="noStrike" spc="-1" dirty="0" err="1">
                <a:solidFill>
                  <a:srgbClr val="000000"/>
                </a:solidFill>
                <a:latin typeface="Arial"/>
              </a:rPr>
              <a:t>Binnenkartenanzeige</a:t>
            </a:r>
            <a:r>
              <a:rPr lang="en-GB" sz="900" b="0" i="1" strike="noStrike" spc="-1" dirty="0">
                <a:solidFill>
                  <a:srgbClr val="000000"/>
                </a:solidFill>
                <a:latin typeface="Arial"/>
              </a:rPr>
              <a:t>- und/</a:t>
            </a:r>
            <a:r>
              <a:rPr lang="en-GB" sz="900" b="0" i="1" strike="noStrike" spc="-1" dirty="0" err="1">
                <a:solidFill>
                  <a:srgbClr val="000000"/>
                </a:solidFill>
                <a:latin typeface="Arial"/>
              </a:rPr>
              <a:t>oder</a:t>
            </a:r>
            <a:r>
              <a:rPr lang="en-GB" sz="900" b="0" i="1" strike="noStrike" spc="-1" dirty="0">
                <a:solidFill>
                  <a:srgbClr val="000000"/>
                </a:solidFill>
                <a:latin typeface="Arial"/>
              </a:rPr>
              <a:t> </a:t>
            </a:r>
            <a:r>
              <a:rPr lang="en-GB" sz="900" b="0" i="1" strike="noStrike" spc="-1" dirty="0" err="1">
                <a:solidFill>
                  <a:srgbClr val="000000"/>
                </a:solidFill>
                <a:latin typeface="Arial"/>
              </a:rPr>
              <a:t>Informationssystemen</a:t>
            </a:r>
            <a:r>
              <a:rPr lang="en-GB" sz="900" b="0" i="1" strike="noStrike" spc="-1" dirty="0">
                <a:solidFill>
                  <a:srgbClr val="000000"/>
                </a:solidFill>
                <a:latin typeface="Arial"/>
              </a:rPr>
              <a:t>, die an </a:t>
            </a:r>
            <a:r>
              <a:rPr lang="en-GB" sz="900" b="0" i="1" strike="noStrike" spc="-1" dirty="0" err="1">
                <a:solidFill>
                  <a:srgbClr val="000000"/>
                </a:solidFill>
                <a:latin typeface="Arial"/>
              </a:rPr>
              <a:t>Bord</a:t>
            </a:r>
            <a:r>
              <a:rPr lang="en-GB" sz="900" b="0" i="1" strike="noStrike" spc="-1" dirty="0">
                <a:solidFill>
                  <a:srgbClr val="000000"/>
                </a:solidFill>
                <a:latin typeface="Arial"/>
              </a:rPr>
              <a:t> von </a:t>
            </a:r>
            <a:r>
              <a:rPr lang="en-GB" sz="900" b="0" i="1" strike="noStrike" spc="-1" dirty="0" err="1">
                <a:solidFill>
                  <a:srgbClr val="000000"/>
                </a:solidFill>
                <a:latin typeface="Arial"/>
              </a:rPr>
              <a:t>Schiffen</a:t>
            </a:r>
            <a:r>
              <a:rPr lang="en-GB" sz="900" b="0" i="1" strike="noStrike" spc="-1" dirty="0">
                <a:solidFill>
                  <a:srgbClr val="000000"/>
                </a:solidFill>
                <a:latin typeface="Arial"/>
              </a:rPr>
              <a:t> </a:t>
            </a:r>
            <a:r>
              <a:rPr lang="en-GB" sz="900" b="0" i="1" strike="noStrike" spc="-1" dirty="0" err="1">
                <a:solidFill>
                  <a:srgbClr val="000000"/>
                </a:solidFill>
                <a:latin typeface="Arial"/>
              </a:rPr>
              <a:t>betrieben</a:t>
            </a:r>
            <a:r>
              <a:rPr lang="en-GB" sz="900" b="0" i="1" strike="noStrike" spc="-1" dirty="0">
                <a:solidFill>
                  <a:srgbClr val="000000"/>
                </a:solidFill>
                <a:latin typeface="Arial"/>
              </a:rPr>
              <a:t> </a:t>
            </a:r>
            <a:r>
              <a:rPr lang="en-GB" sz="900" b="0" i="1" strike="noStrike" spc="-1" dirty="0" err="1">
                <a:solidFill>
                  <a:srgbClr val="000000"/>
                </a:solidFill>
                <a:latin typeface="Arial"/>
              </a:rPr>
              <a:t>werden</a:t>
            </a:r>
            <a:r>
              <a:rPr lang="en-GB" sz="900" b="0" i="1" strike="noStrike" spc="-1" dirty="0">
                <a:solidFill>
                  <a:srgbClr val="000000"/>
                </a:solidFill>
                <a:latin typeface="Arial"/>
              </a:rPr>
              <a:t>, die </a:t>
            </a:r>
            <a:r>
              <a:rPr lang="en-GB" sz="900" b="0" i="1" strike="noStrike" spc="-1" dirty="0" err="1">
                <a:solidFill>
                  <a:srgbClr val="000000"/>
                </a:solidFill>
                <a:latin typeface="Arial"/>
              </a:rPr>
              <a:t>Binnenwasserstraßen</a:t>
            </a:r>
            <a:r>
              <a:rPr lang="en-GB" sz="900" b="0" i="1" strike="noStrike" spc="-1" dirty="0">
                <a:solidFill>
                  <a:srgbClr val="000000"/>
                </a:solidFill>
                <a:latin typeface="Arial"/>
              </a:rPr>
              <a:t> </a:t>
            </a:r>
            <a:r>
              <a:rPr lang="en-GB" sz="900" b="0" i="1" strike="noStrike" spc="-1" dirty="0" err="1">
                <a:solidFill>
                  <a:srgbClr val="000000"/>
                </a:solidFill>
                <a:latin typeface="Arial"/>
              </a:rPr>
              <a:t>befahren</a:t>
            </a:r>
            <a:r>
              <a:rPr lang="en-GB" sz="900" b="0" i="1" strike="noStrike" spc="-1" dirty="0">
                <a:solidFill>
                  <a:srgbClr val="000000"/>
                </a:solidFill>
                <a:latin typeface="Arial"/>
              </a:rPr>
              <a:t>. </a:t>
            </a:r>
            <a:r>
              <a:rPr lang="en-GB" sz="900" b="0" i="1" strike="noStrike" spc="-1" dirty="0" err="1" smtClean="0">
                <a:solidFill>
                  <a:srgbClr val="000000"/>
                </a:solidFill>
                <a:latin typeface="Arial"/>
              </a:rPr>
              <a:t>Eine</a:t>
            </a:r>
            <a:r>
              <a:rPr lang="en-GB" sz="900" b="0" i="1" strike="noStrike" spc="-1" dirty="0" smtClean="0">
                <a:solidFill>
                  <a:srgbClr val="000000"/>
                </a:solidFill>
                <a:latin typeface="Arial"/>
              </a:rPr>
              <a:t> </a:t>
            </a:r>
            <a:r>
              <a:rPr lang="en-GB" sz="900" b="0" i="1" strike="noStrike" spc="-1" dirty="0">
                <a:solidFill>
                  <a:srgbClr val="000000"/>
                </a:solidFill>
                <a:latin typeface="Arial"/>
              </a:rPr>
              <a:t>IENC </a:t>
            </a:r>
            <a:r>
              <a:rPr lang="en-GB" sz="900" b="0" i="1" strike="noStrike" spc="-1" dirty="0" err="1">
                <a:solidFill>
                  <a:srgbClr val="000000"/>
                </a:solidFill>
                <a:latin typeface="Arial"/>
              </a:rPr>
              <a:t>wird</a:t>
            </a:r>
            <a:r>
              <a:rPr lang="en-GB" sz="900" b="0" i="1" strike="noStrike" spc="-1" dirty="0">
                <a:solidFill>
                  <a:srgbClr val="000000"/>
                </a:solidFill>
                <a:latin typeface="Arial"/>
              </a:rPr>
              <a:t> von </a:t>
            </a:r>
            <a:r>
              <a:rPr lang="en-GB" sz="900" b="0" i="1" strike="noStrike" spc="-1" dirty="0" err="1">
                <a:solidFill>
                  <a:srgbClr val="000000"/>
                </a:solidFill>
                <a:latin typeface="Arial"/>
              </a:rPr>
              <a:t>oder</a:t>
            </a:r>
            <a:r>
              <a:rPr lang="en-GB" sz="900" b="0" i="1" strike="noStrike" spc="-1" dirty="0">
                <a:solidFill>
                  <a:srgbClr val="000000"/>
                </a:solidFill>
                <a:latin typeface="Arial"/>
              </a:rPr>
              <a:t> </a:t>
            </a:r>
            <a:r>
              <a:rPr lang="en-GB" sz="900" b="0" i="1" strike="noStrike" spc="-1" dirty="0" err="1">
                <a:solidFill>
                  <a:srgbClr val="000000"/>
                </a:solidFill>
                <a:latin typeface="Arial"/>
              </a:rPr>
              <a:t>im</a:t>
            </a:r>
            <a:r>
              <a:rPr lang="en-GB" sz="900" b="0" i="1" strike="noStrike" spc="-1" dirty="0">
                <a:solidFill>
                  <a:srgbClr val="000000"/>
                </a:solidFill>
                <a:latin typeface="Arial"/>
              </a:rPr>
              <a:t> </a:t>
            </a:r>
            <a:r>
              <a:rPr lang="en-GB" sz="900" b="0" i="1" strike="noStrike" spc="-1" dirty="0" err="1">
                <a:solidFill>
                  <a:srgbClr val="000000"/>
                </a:solidFill>
                <a:latin typeface="Arial"/>
              </a:rPr>
              <a:t>Auftrag</a:t>
            </a:r>
            <a:r>
              <a:rPr lang="en-GB" sz="900" b="0" i="1" strike="noStrike" spc="-1" dirty="0">
                <a:solidFill>
                  <a:srgbClr val="000000"/>
                </a:solidFill>
                <a:latin typeface="Arial"/>
              </a:rPr>
              <a:t> </a:t>
            </a:r>
            <a:r>
              <a:rPr lang="en-GB" sz="900" b="0" i="1" strike="noStrike" spc="-1" dirty="0" err="1">
                <a:solidFill>
                  <a:srgbClr val="000000"/>
                </a:solidFill>
                <a:latin typeface="Arial"/>
              </a:rPr>
              <a:t>einer</a:t>
            </a:r>
            <a:r>
              <a:rPr lang="en-GB" sz="900" b="0" i="1" strike="noStrike" spc="-1" dirty="0">
                <a:solidFill>
                  <a:srgbClr val="000000"/>
                </a:solidFill>
                <a:latin typeface="Arial"/>
              </a:rPr>
              <a:t> </a:t>
            </a:r>
            <a:r>
              <a:rPr lang="en-GB" sz="900" b="0" i="1" strike="noStrike" spc="-1" dirty="0" err="1">
                <a:solidFill>
                  <a:srgbClr val="000000"/>
                </a:solidFill>
                <a:latin typeface="Arial"/>
              </a:rPr>
              <a:t>zuständigen</a:t>
            </a:r>
            <a:r>
              <a:rPr lang="en-GB" sz="900" b="0" i="1" strike="noStrike" spc="-1" dirty="0">
                <a:solidFill>
                  <a:srgbClr val="000000"/>
                </a:solidFill>
                <a:latin typeface="Arial"/>
              </a:rPr>
              <a:t> </a:t>
            </a:r>
            <a:r>
              <a:rPr lang="en-GB" sz="900" b="0" i="1" strike="noStrike" spc="-1" dirty="0" err="1" smtClean="0">
                <a:solidFill>
                  <a:srgbClr val="000000"/>
                </a:solidFill>
                <a:latin typeface="Arial"/>
              </a:rPr>
              <a:t>staatlichen</a:t>
            </a:r>
            <a:r>
              <a:rPr lang="en-GB" sz="900" b="0" i="1" strike="noStrike" spc="-1" baseline="0" dirty="0" smtClean="0">
                <a:solidFill>
                  <a:srgbClr val="000000"/>
                </a:solidFill>
                <a:latin typeface="Arial"/>
              </a:rPr>
              <a:t> </a:t>
            </a:r>
            <a:r>
              <a:rPr lang="en-GB" sz="900" b="0" i="1" strike="noStrike" spc="-1" baseline="0" dirty="0" err="1" smtClean="0">
                <a:solidFill>
                  <a:srgbClr val="000000"/>
                </a:solidFill>
                <a:latin typeface="Arial"/>
              </a:rPr>
              <a:t>B</a:t>
            </a:r>
            <a:r>
              <a:rPr lang="en-GB" sz="900" b="0" i="1" strike="noStrike" spc="-1" dirty="0" err="1" smtClean="0">
                <a:solidFill>
                  <a:srgbClr val="000000"/>
                </a:solidFill>
                <a:latin typeface="Arial"/>
              </a:rPr>
              <a:t>ehörde</a:t>
            </a:r>
            <a:r>
              <a:rPr lang="en-GB" sz="900" b="0" i="1" strike="noStrike" spc="-1" dirty="0" smtClean="0">
                <a:solidFill>
                  <a:srgbClr val="000000"/>
                </a:solidFill>
                <a:latin typeface="Arial"/>
              </a:rPr>
              <a:t> </a:t>
            </a:r>
            <a:r>
              <a:rPr lang="en-GB" sz="900" b="0" i="1" strike="noStrike" spc="-1" dirty="0" err="1" smtClean="0">
                <a:solidFill>
                  <a:srgbClr val="000000"/>
                </a:solidFill>
                <a:latin typeface="Arial"/>
              </a:rPr>
              <a:t>herausgegeben</a:t>
            </a:r>
            <a:r>
              <a:rPr lang="en-GB" sz="900" b="0" i="1" strike="noStrike" spc="-1" dirty="0" smtClean="0">
                <a:solidFill>
                  <a:srgbClr val="000000"/>
                </a:solidFill>
                <a:latin typeface="Arial"/>
              </a:rPr>
              <a:t> </a:t>
            </a:r>
            <a:r>
              <a:rPr lang="en-GB" sz="900" b="0" i="1" strike="noStrike" spc="-1" dirty="0">
                <a:solidFill>
                  <a:srgbClr val="000000"/>
                </a:solidFill>
                <a:latin typeface="Arial"/>
              </a:rPr>
              <a:t>und </a:t>
            </a:r>
            <a:r>
              <a:rPr lang="en-GB" sz="900" b="0" i="1" strike="noStrike" spc="-1" dirty="0" err="1">
                <a:solidFill>
                  <a:srgbClr val="000000"/>
                </a:solidFill>
                <a:latin typeface="Arial"/>
              </a:rPr>
              <a:t>entspricht</a:t>
            </a:r>
            <a:r>
              <a:rPr lang="en-GB" sz="900" b="0" i="1" strike="noStrike" spc="-1" dirty="0">
                <a:solidFill>
                  <a:srgbClr val="000000"/>
                </a:solidFill>
                <a:latin typeface="Arial"/>
              </a:rPr>
              <a:t> den Standards, die </a:t>
            </a:r>
            <a:r>
              <a:rPr lang="en-GB" sz="900" b="0" i="1" strike="noStrike" spc="-1" dirty="0" smtClean="0">
                <a:solidFill>
                  <a:srgbClr val="000000"/>
                </a:solidFill>
                <a:latin typeface="Arial"/>
              </a:rPr>
              <a:t>[</a:t>
            </a:r>
            <a:r>
              <a:rPr lang="en-GB" sz="900" b="0" i="1" strike="noStrike" spc="-1" dirty="0" err="1" smtClean="0">
                <a:solidFill>
                  <a:srgbClr val="000000"/>
                </a:solidFill>
                <a:latin typeface="Arial"/>
              </a:rPr>
              <a:t>zuerst</a:t>
            </a:r>
            <a:r>
              <a:rPr lang="en-GB" sz="900" b="0" i="1" strike="noStrike" spc="-1" dirty="0" smtClean="0">
                <a:solidFill>
                  <a:srgbClr val="000000"/>
                </a:solidFill>
                <a:latin typeface="Arial"/>
              </a:rPr>
              <a:t>] </a:t>
            </a:r>
            <a:r>
              <a:rPr lang="en-GB" sz="900" b="0" i="1" strike="noStrike" spc="-1" dirty="0">
                <a:solidFill>
                  <a:srgbClr val="000000"/>
                </a:solidFill>
                <a:latin typeface="Arial"/>
              </a:rPr>
              <a:t>von der </a:t>
            </a:r>
            <a:r>
              <a:rPr lang="en-GB" sz="900" b="0" i="1" strike="noStrike" spc="-1" dirty="0" err="1" smtClean="0">
                <a:solidFill>
                  <a:srgbClr val="000000"/>
                </a:solidFill>
                <a:latin typeface="Arial"/>
              </a:rPr>
              <a:t>Internationalen</a:t>
            </a:r>
            <a:r>
              <a:rPr lang="en-GB" sz="900" b="0" i="1" strike="noStrike" spc="-1" dirty="0" smtClean="0">
                <a:solidFill>
                  <a:srgbClr val="000000"/>
                </a:solidFill>
                <a:latin typeface="Arial"/>
              </a:rPr>
              <a:t> </a:t>
            </a:r>
            <a:r>
              <a:rPr lang="en-GB" sz="900" b="0" i="1" strike="noStrike" spc="-1" dirty="0" err="1" smtClean="0">
                <a:solidFill>
                  <a:srgbClr val="000000"/>
                </a:solidFill>
                <a:latin typeface="Arial"/>
              </a:rPr>
              <a:t>Hydrographischen</a:t>
            </a:r>
            <a:r>
              <a:rPr lang="en-GB" sz="900" b="0" i="1" strike="noStrike" spc="-1" dirty="0" smtClean="0">
                <a:solidFill>
                  <a:srgbClr val="000000"/>
                </a:solidFill>
                <a:latin typeface="Arial"/>
              </a:rPr>
              <a:t> Organisation </a:t>
            </a:r>
            <a:r>
              <a:rPr lang="en-GB" sz="900" b="0" i="1" strike="noStrike" spc="-1" dirty="0">
                <a:solidFill>
                  <a:srgbClr val="000000"/>
                </a:solidFill>
                <a:latin typeface="Arial"/>
              </a:rPr>
              <a:t>(IHO) </a:t>
            </a:r>
            <a:r>
              <a:rPr lang="en-GB" sz="900" b="0" i="1" strike="noStrike" spc="-1" dirty="0" err="1">
                <a:solidFill>
                  <a:srgbClr val="000000"/>
                </a:solidFill>
                <a:latin typeface="Arial"/>
              </a:rPr>
              <a:t>entwickelt</a:t>
            </a:r>
            <a:r>
              <a:rPr lang="en-GB" sz="900" b="0" i="1" strike="noStrike" spc="-1" dirty="0">
                <a:solidFill>
                  <a:srgbClr val="000000"/>
                </a:solidFill>
                <a:latin typeface="Arial"/>
              </a:rPr>
              <a:t> und von der Inland ENC </a:t>
            </a:r>
            <a:r>
              <a:rPr lang="en-GB" sz="900" b="0" i="1" strike="noStrike" spc="-1" dirty="0" err="1" smtClean="0">
                <a:solidFill>
                  <a:srgbClr val="000000"/>
                </a:solidFill>
                <a:latin typeface="Arial"/>
              </a:rPr>
              <a:t>Harmonisierungsgruppe</a:t>
            </a:r>
            <a:r>
              <a:rPr lang="en-GB" sz="900" b="0" i="1" strike="noStrike" spc="-1" dirty="0" smtClean="0">
                <a:solidFill>
                  <a:srgbClr val="000000"/>
                </a:solidFill>
                <a:latin typeface="Arial"/>
              </a:rPr>
              <a:t> [</a:t>
            </a:r>
            <a:r>
              <a:rPr lang="en-GB" sz="900" b="0" i="1" strike="noStrike" spc="-1" dirty="0" err="1" smtClean="0">
                <a:solidFill>
                  <a:srgbClr val="000000"/>
                </a:solidFill>
                <a:latin typeface="Arial"/>
              </a:rPr>
              <a:t>verfeinert</a:t>
            </a:r>
            <a:r>
              <a:rPr lang="en-GB" sz="900" b="0" i="1" strike="noStrike" spc="-1" dirty="0">
                <a:solidFill>
                  <a:srgbClr val="000000"/>
                </a:solidFill>
                <a:latin typeface="Arial"/>
              </a:rPr>
              <a:t>] </a:t>
            </a:r>
            <a:r>
              <a:rPr lang="en-GB" sz="900" b="0" i="1" strike="noStrike" spc="-1" dirty="0" err="1">
                <a:solidFill>
                  <a:srgbClr val="000000"/>
                </a:solidFill>
                <a:latin typeface="Arial"/>
              </a:rPr>
              <a:t>wurden</a:t>
            </a:r>
            <a:r>
              <a:rPr lang="en-GB" sz="900" b="0" i="1" strike="noStrike" spc="-1" dirty="0">
                <a:solidFill>
                  <a:srgbClr val="000000"/>
                </a:solidFill>
                <a:latin typeface="Arial"/>
              </a:rPr>
              <a:t>. </a:t>
            </a:r>
            <a:r>
              <a:rPr lang="en-GB" sz="900" b="0" i="1" strike="noStrike" spc="-1" dirty="0" err="1">
                <a:solidFill>
                  <a:srgbClr val="000000"/>
                </a:solidFill>
                <a:latin typeface="Arial"/>
              </a:rPr>
              <a:t>Eine</a:t>
            </a:r>
            <a:r>
              <a:rPr lang="en-GB" sz="900" b="0" i="1" strike="noStrike" spc="-1" dirty="0">
                <a:solidFill>
                  <a:srgbClr val="000000"/>
                </a:solidFill>
                <a:latin typeface="Arial"/>
              </a:rPr>
              <a:t> IENC </a:t>
            </a:r>
            <a:r>
              <a:rPr lang="en-GB" sz="900" b="0" i="1" strike="noStrike" spc="-1" dirty="0" err="1">
                <a:solidFill>
                  <a:srgbClr val="000000"/>
                </a:solidFill>
                <a:latin typeface="Arial"/>
              </a:rPr>
              <a:t>enthält</a:t>
            </a:r>
            <a:r>
              <a:rPr lang="en-GB" sz="900" b="0" i="1" strike="noStrike" spc="-1" dirty="0">
                <a:solidFill>
                  <a:srgbClr val="000000"/>
                </a:solidFill>
                <a:latin typeface="Arial"/>
              </a:rPr>
              <a:t> </a:t>
            </a:r>
            <a:r>
              <a:rPr lang="en-GB" sz="900" b="0" i="1" strike="noStrike" spc="-1" dirty="0" err="1">
                <a:solidFill>
                  <a:srgbClr val="000000"/>
                </a:solidFill>
                <a:latin typeface="Arial"/>
              </a:rPr>
              <a:t>alle</a:t>
            </a:r>
            <a:r>
              <a:rPr lang="en-GB" sz="900" b="0" i="1" strike="noStrike" spc="-1" dirty="0">
                <a:solidFill>
                  <a:srgbClr val="000000"/>
                </a:solidFill>
                <a:latin typeface="Arial"/>
              </a:rPr>
              <a:t> </a:t>
            </a:r>
            <a:r>
              <a:rPr lang="en-GB" sz="900" b="0" i="1" strike="noStrike" spc="-1" dirty="0" err="1">
                <a:solidFill>
                  <a:srgbClr val="000000"/>
                </a:solidFill>
                <a:latin typeface="Arial"/>
              </a:rPr>
              <a:t>Karteninformationen</a:t>
            </a:r>
            <a:r>
              <a:rPr lang="en-GB" sz="900" b="0" i="1" strike="noStrike" spc="-1" dirty="0">
                <a:solidFill>
                  <a:srgbClr val="000000"/>
                </a:solidFill>
                <a:latin typeface="Arial"/>
              </a:rPr>
              <a:t>, die </a:t>
            </a:r>
            <a:r>
              <a:rPr lang="en-GB" sz="900" b="0" i="1" strike="noStrike" spc="-1" dirty="0" err="1">
                <a:solidFill>
                  <a:srgbClr val="000000"/>
                </a:solidFill>
                <a:latin typeface="Arial"/>
              </a:rPr>
              <a:t>für</a:t>
            </a:r>
            <a:r>
              <a:rPr lang="en-GB" sz="900" b="0" i="1" strike="noStrike" spc="-1" dirty="0">
                <a:solidFill>
                  <a:srgbClr val="000000"/>
                </a:solidFill>
                <a:latin typeface="Arial"/>
              </a:rPr>
              <a:t> </a:t>
            </a:r>
            <a:r>
              <a:rPr lang="en-GB" sz="900" b="0" i="1" strike="noStrike" spc="-1" dirty="0" err="1">
                <a:solidFill>
                  <a:srgbClr val="000000"/>
                </a:solidFill>
                <a:latin typeface="Arial"/>
              </a:rPr>
              <a:t>eine</a:t>
            </a:r>
            <a:r>
              <a:rPr lang="en-GB" sz="900" b="0" i="1" strike="noStrike" spc="-1" dirty="0">
                <a:solidFill>
                  <a:srgbClr val="000000"/>
                </a:solidFill>
                <a:latin typeface="Arial"/>
              </a:rPr>
              <a:t> </a:t>
            </a:r>
            <a:r>
              <a:rPr lang="en-GB" sz="900" b="0" i="1" strike="noStrike" spc="-1" dirty="0" err="1">
                <a:solidFill>
                  <a:srgbClr val="000000"/>
                </a:solidFill>
                <a:latin typeface="Arial"/>
              </a:rPr>
              <a:t>sichere</a:t>
            </a:r>
            <a:r>
              <a:rPr lang="en-GB" sz="900" b="0" i="1" strike="noStrike" spc="-1" dirty="0">
                <a:solidFill>
                  <a:srgbClr val="000000"/>
                </a:solidFill>
                <a:latin typeface="Arial"/>
              </a:rPr>
              <a:t> Navigation auf </a:t>
            </a:r>
            <a:r>
              <a:rPr lang="en-GB" sz="900" b="0" i="1" strike="noStrike" spc="-1" dirty="0" err="1">
                <a:solidFill>
                  <a:srgbClr val="000000"/>
                </a:solidFill>
                <a:latin typeface="Arial"/>
              </a:rPr>
              <a:t>Binnenwasserstraßen</a:t>
            </a:r>
            <a:r>
              <a:rPr lang="en-GB" sz="900" b="0" i="1" strike="noStrike" spc="-1" dirty="0">
                <a:solidFill>
                  <a:srgbClr val="000000"/>
                </a:solidFill>
                <a:latin typeface="Arial"/>
              </a:rPr>
              <a:t> </a:t>
            </a:r>
            <a:r>
              <a:rPr lang="en-GB" sz="900" b="0" i="1" strike="noStrike" spc="-1" dirty="0" err="1">
                <a:solidFill>
                  <a:srgbClr val="000000"/>
                </a:solidFill>
                <a:latin typeface="Arial"/>
              </a:rPr>
              <a:t>erforderlich</a:t>
            </a:r>
            <a:r>
              <a:rPr lang="en-GB" sz="900" b="0" i="1" strike="noStrike" spc="-1" dirty="0">
                <a:solidFill>
                  <a:srgbClr val="000000"/>
                </a:solidFill>
                <a:latin typeface="Arial"/>
              </a:rPr>
              <a:t> </a:t>
            </a:r>
            <a:r>
              <a:rPr lang="en-GB" sz="900" b="0" i="1" strike="noStrike" spc="-1" dirty="0" err="1">
                <a:solidFill>
                  <a:srgbClr val="000000"/>
                </a:solidFill>
                <a:latin typeface="Arial"/>
              </a:rPr>
              <a:t>sind</a:t>
            </a:r>
            <a:r>
              <a:rPr lang="en-GB" sz="900" b="0" i="1" strike="noStrike" spc="-1" dirty="0">
                <a:solidFill>
                  <a:srgbClr val="000000"/>
                </a:solidFill>
                <a:latin typeface="Arial"/>
              </a:rPr>
              <a:t>, und </a:t>
            </a:r>
            <a:r>
              <a:rPr lang="en-GB" sz="900" b="0" i="1" strike="noStrike" spc="-1" dirty="0" err="1">
                <a:solidFill>
                  <a:srgbClr val="000000"/>
                </a:solidFill>
                <a:latin typeface="Arial"/>
              </a:rPr>
              <a:t>kann</a:t>
            </a:r>
            <a:r>
              <a:rPr lang="en-GB" sz="900" b="0" i="1" strike="noStrike" spc="-1" dirty="0">
                <a:solidFill>
                  <a:srgbClr val="000000"/>
                </a:solidFill>
                <a:latin typeface="Arial"/>
              </a:rPr>
              <a:t> </a:t>
            </a:r>
            <a:r>
              <a:rPr lang="en-GB" sz="900" b="0" i="1" strike="noStrike" spc="-1" dirty="0" err="1">
                <a:solidFill>
                  <a:srgbClr val="000000"/>
                </a:solidFill>
                <a:latin typeface="Arial"/>
              </a:rPr>
              <a:t>zusätzlich</a:t>
            </a:r>
            <a:r>
              <a:rPr lang="en-GB" sz="900" b="0" i="1" strike="noStrike" spc="-1" dirty="0">
                <a:solidFill>
                  <a:srgbClr val="000000"/>
                </a:solidFill>
                <a:latin typeface="Arial"/>
              </a:rPr>
              <a:t> </a:t>
            </a:r>
            <a:r>
              <a:rPr lang="en-GB" sz="900" b="0" i="1" strike="noStrike" spc="-1" dirty="0" err="1">
                <a:solidFill>
                  <a:srgbClr val="000000"/>
                </a:solidFill>
                <a:latin typeface="Arial"/>
              </a:rPr>
              <a:t>zu</a:t>
            </a:r>
            <a:r>
              <a:rPr lang="en-GB" sz="900" b="0" i="1" strike="noStrike" spc="-1" dirty="0">
                <a:solidFill>
                  <a:srgbClr val="000000"/>
                </a:solidFill>
                <a:latin typeface="Arial"/>
              </a:rPr>
              <a:t> den in der </a:t>
            </a:r>
            <a:r>
              <a:rPr lang="en-GB" sz="900" b="0" i="1" strike="noStrike" spc="-1" dirty="0" err="1">
                <a:solidFill>
                  <a:srgbClr val="000000"/>
                </a:solidFill>
                <a:latin typeface="Arial"/>
              </a:rPr>
              <a:t>Papierkarte</a:t>
            </a:r>
            <a:r>
              <a:rPr lang="en-GB" sz="900" b="0" i="1" strike="noStrike" spc="-1" dirty="0">
                <a:solidFill>
                  <a:srgbClr val="000000"/>
                </a:solidFill>
                <a:latin typeface="Arial"/>
              </a:rPr>
              <a:t> </a:t>
            </a:r>
            <a:r>
              <a:rPr lang="en-GB" sz="900" b="0" i="1" strike="noStrike" spc="-1" dirty="0" err="1">
                <a:solidFill>
                  <a:srgbClr val="000000"/>
                </a:solidFill>
                <a:latin typeface="Arial"/>
              </a:rPr>
              <a:t>enthaltenen</a:t>
            </a:r>
            <a:r>
              <a:rPr lang="en-GB" sz="900" b="0" i="1" strike="noStrike" spc="-1" dirty="0">
                <a:solidFill>
                  <a:srgbClr val="000000"/>
                </a:solidFill>
                <a:latin typeface="Arial"/>
              </a:rPr>
              <a:t> </a:t>
            </a:r>
            <a:r>
              <a:rPr lang="en-GB" sz="900" b="0" i="1" strike="noStrike" spc="-1" dirty="0" err="1">
                <a:solidFill>
                  <a:srgbClr val="000000"/>
                </a:solidFill>
                <a:latin typeface="Arial"/>
              </a:rPr>
              <a:t>Informationen</a:t>
            </a:r>
            <a:r>
              <a:rPr lang="en-GB" sz="900" b="0" i="1" strike="noStrike" spc="-1" dirty="0">
                <a:solidFill>
                  <a:srgbClr val="000000"/>
                </a:solidFill>
                <a:latin typeface="Arial"/>
              </a:rPr>
              <a:t> </a:t>
            </a:r>
            <a:r>
              <a:rPr lang="en-GB" sz="900" b="0" i="1" strike="noStrike" spc="-1" dirty="0" smtClean="0">
                <a:solidFill>
                  <a:srgbClr val="000000"/>
                </a:solidFill>
                <a:latin typeface="Arial"/>
              </a:rPr>
              <a:t>(</a:t>
            </a:r>
            <a:r>
              <a:rPr lang="en-GB" sz="900" b="0" i="1" strike="noStrike" spc="-1" dirty="0">
                <a:solidFill>
                  <a:srgbClr val="000000"/>
                </a:solidFill>
                <a:latin typeface="Arial"/>
              </a:rPr>
              <a:t>z. B. </a:t>
            </a:r>
            <a:r>
              <a:rPr lang="en-GB" sz="900" b="0" i="1" strike="noStrike" spc="-1" dirty="0" err="1" smtClean="0">
                <a:solidFill>
                  <a:srgbClr val="000000"/>
                </a:solidFill>
                <a:latin typeface="Arial"/>
              </a:rPr>
              <a:t>Fahrtrichtungen</a:t>
            </a:r>
            <a:r>
              <a:rPr lang="en-GB" sz="900" b="0" i="1" strike="noStrike" spc="-1" dirty="0" smtClean="0">
                <a:solidFill>
                  <a:srgbClr val="000000"/>
                </a:solidFill>
                <a:latin typeface="Arial"/>
              </a:rPr>
              <a:t>, </a:t>
            </a:r>
            <a:r>
              <a:rPr lang="en-GB" sz="900" b="0" i="1" strike="noStrike" spc="-1" dirty="0" err="1">
                <a:solidFill>
                  <a:srgbClr val="000000"/>
                </a:solidFill>
                <a:latin typeface="Arial"/>
              </a:rPr>
              <a:t>maschinenlesbare</a:t>
            </a:r>
            <a:r>
              <a:rPr lang="en-GB" sz="900" b="0" i="1" strike="noStrike" spc="-1" dirty="0">
                <a:solidFill>
                  <a:srgbClr val="000000"/>
                </a:solidFill>
                <a:latin typeface="Arial"/>
              </a:rPr>
              <a:t> </a:t>
            </a:r>
            <a:r>
              <a:rPr lang="en-GB" sz="900" b="0" i="1" strike="noStrike" spc="-1" dirty="0" err="1" smtClean="0">
                <a:solidFill>
                  <a:srgbClr val="000000"/>
                </a:solidFill>
                <a:latin typeface="Arial"/>
              </a:rPr>
              <a:t>Betriebszeiten</a:t>
            </a:r>
            <a:r>
              <a:rPr lang="en-GB" sz="900" b="0" i="1" strike="noStrike" spc="-1" dirty="0" smtClean="0">
                <a:solidFill>
                  <a:srgbClr val="000000"/>
                </a:solidFill>
                <a:latin typeface="Arial"/>
              </a:rPr>
              <a:t> </a:t>
            </a:r>
            <a:r>
              <a:rPr lang="en-GB" sz="900" b="0" i="1" strike="noStrike" spc="-1" dirty="0" err="1">
                <a:solidFill>
                  <a:srgbClr val="000000"/>
                </a:solidFill>
                <a:latin typeface="Arial"/>
              </a:rPr>
              <a:t>usw</a:t>
            </a:r>
            <a:r>
              <a:rPr lang="en-GB" sz="900" b="0" i="1" strike="noStrike" spc="-1" dirty="0" smtClean="0">
                <a:solidFill>
                  <a:srgbClr val="000000"/>
                </a:solidFill>
                <a:latin typeface="+mn-lt"/>
              </a:rPr>
              <a:t>.) </a:t>
            </a:r>
            <a:r>
              <a:rPr lang="en-GB" sz="900" b="0" i="1" strike="noStrike" spc="-1" dirty="0" err="1" smtClean="0">
                <a:solidFill>
                  <a:srgbClr val="000000"/>
                </a:solidFill>
                <a:latin typeface="+mn-lt"/>
              </a:rPr>
              <a:t>ergänzende</a:t>
            </a:r>
            <a:r>
              <a:rPr lang="en-GB" sz="900" b="0" i="1" strike="noStrike" spc="-1" dirty="0" smtClean="0">
                <a:solidFill>
                  <a:srgbClr val="000000"/>
                </a:solidFill>
                <a:latin typeface="+mn-lt"/>
              </a:rPr>
              <a:t> </a:t>
            </a:r>
            <a:r>
              <a:rPr lang="en-GB" sz="900" b="0" i="1" strike="noStrike" spc="-1" dirty="0" err="1" smtClean="0">
                <a:solidFill>
                  <a:srgbClr val="000000"/>
                </a:solidFill>
                <a:latin typeface="+mn-lt"/>
              </a:rPr>
              <a:t>Informationen</a:t>
            </a:r>
            <a:r>
              <a:rPr lang="en-GB" sz="900" b="0" i="1" strike="noStrike" spc="-1" dirty="0" smtClean="0">
                <a:solidFill>
                  <a:srgbClr val="000000"/>
                </a:solidFill>
                <a:latin typeface="+mn-lt"/>
              </a:rPr>
              <a:t> </a:t>
            </a:r>
            <a:r>
              <a:rPr lang="en-GB" sz="900" b="0" i="1" strike="noStrike" spc="-1" dirty="0" err="1" smtClean="0">
                <a:solidFill>
                  <a:srgbClr val="000000"/>
                </a:solidFill>
                <a:latin typeface="+mn-lt"/>
              </a:rPr>
              <a:t>enthalten</a:t>
            </a:r>
            <a:r>
              <a:rPr lang="en-GB" sz="900" b="0" i="1" strike="noStrike" spc="-1" dirty="0" smtClean="0">
                <a:solidFill>
                  <a:srgbClr val="000000"/>
                </a:solidFill>
                <a:latin typeface="+mn-lt"/>
              </a:rPr>
              <a:t>, </a:t>
            </a:r>
            <a:r>
              <a:rPr lang="en-GB" sz="900" b="0" i="1" strike="noStrike" spc="-1" dirty="0">
                <a:solidFill>
                  <a:srgbClr val="000000"/>
                </a:solidFill>
                <a:latin typeface="Arial"/>
              </a:rPr>
              <a:t>die </a:t>
            </a:r>
            <a:r>
              <a:rPr lang="en-GB" sz="900" b="0" i="1" strike="noStrike" spc="-1" dirty="0" err="1">
                <a:solidFill>
                  <a:srgbClr val="000000"/>
                </a:solidFill>
                <a:latin typeface="Arial"/>
              </a:rPr>
              <a:t>für</a:t>
            </a:r>
            <a:r>
              <a:rPr lang="en-GB" sz="900" b="0" i="1" strike="noStrike" spc="-1" dirty="0">
                <a:solidFill>
                  <a:srgbClr val="000000"/>
                </a:solidFill>
                <a:latin typeface="Arial"/>
              </a:rPr>
              <a:t> </a:t>
            </a:r>
            <a:r>
              <a:rPr lang="en-GB" sz="900" b="0" i="1" strike="noStrike" spc="-1" dirty="0" err="1">
                <a:solidFill>
                  <a:srgbClr val="000000"/>
                </a:solidFill>
                <a:latin typeface="Arial"/>
              </a:rPr>
              <a:t>eine</a:t>
            </a:r>
            <a:r>
              <a:rPr lang="en-GB" sz="900" b="0" i="1" strike="noStrike" spc="-1" dirty="0">
                <a:solidFill>
                  <a:srgbClr val="000000"/>
                </a:solidFill>
                <a:latin typeface="Arial"/>
              </a:rPr>
              <a:t> </a:t>
            </a:r>
            <a:r>
              <a:rPr lang="en-GB" sz="900" b="0" i="1" strike="noStrike" spc="-1" dirty="0" err="1">
                <a:solidFill>
                  <a:srgbClr val="000000"/>
                </a:solidFill>
                <a:latin typeface="Arial"/>
              </a:rPr>
              <a:t>sichere</a:t>
            </a:r>
            <a:r>
              <a:rPr lang="en-GB" sz="900" b="0" i="1" strike="noStrike" spc="-1" dirty="0">
                <a:solidFill>
                  <a:srgbClr val="000000"/>
                </a:solidFill>
                <a:latin typeface="Arial"/>
              </a:rPr>
              <a:t> </a:t>
            </a:r>
            <a:r>
              <a:rPr lang="en-GB" sz="900" b="0" i="1" strike="noStrike" spc="-1" dirty="0" smtClean="0">
                <a:solidFill>
                  <a:srgbClr val="000000"/>
                </a:solidFill>
                <a:latin typeface="+mn-lt"/>
              </a:rPr>
              <a:t>Navigation und </a:t>
            </a:r>
            <a:r>
              <a:rPr lang="en-GB" sz="900" b="0" i="1" strike="noStrike" spc="-1" dirty="0" err="1" smtClean="0">
                <a:solidFill>
                  <a:srgbClr val="000000"/>
                </a:solidFill>
                <a:latin typeface="+mn-lt"/>
              </a:rPr>
              <a:t>Reiseplanung</a:t>
            </a:r>
            <a:r>
              <a:rPr lang="en-GB" sz="900" b="0" i="1" strike="noStrike" spc="-1" dirty="0" smtClean="0">
                <a:solidFill>
                  <a:srgbClr val="000000"/>
                </a:solidFill>
                <a:latin typeface="+mn-lt"/>
              </a:rPr>
              <a:t> </a:t>
            </a:r>
            <a:r>
              <a:rPr lang="en-GB" sz="900" b="0" i="1" strike="noStrike" spc="-1" dirty="0" err="1">
                <a:solidFill>
                  <a:srgbClr val="000000"/>
                </a:solidFill>
                <a:latin typeface="Arial"/>
              </a:rPr>
              <a:t>als</a:t>
            </a:r>
            <a:r>
              <a:rPr lang="en-GB" sz="900" b="0" i="1" strike="noStrike" spc="-1" dirty="0">
                <a:solidFill>
                  <a:srgbClr val="000000"/>
                </a:solidFill>
                <a:latin typeface="Arial"/>
              </a:rPr>
              <a:t> </a:t>
            </a:r>
            <a:r>
              <a:rPr lang="en-GB" sz="900" b="0" i="1" strike="noStrike" spc="-1" dirty="0" err="1">
                <a:solidFill>
                  <a:srgbClr val="000000"/>
                </a:solidFill>
                <a:latin typeface="Arial"/>
              </a:rPr>
              <a:t>notwendig</a:t>
            </a:r>
            <a:r>
              <a:rPr lang="en-GB" sz="900" b="0" i="1" strike="noStrike" spc="-1" dirty="0">
                <a:solidFill>
                  <a:srgbClr val="000000"/>
                </a:solidFill>
                <a:latin typeface="Arial"/>
              </a:rPr>
              <a:t> </a:t>
            </a:r>
            <a:r>
              <a:rPr lang="en-GB" sz="900" b="0" i="1" strike="noStrike" spc="-1" dirty="0" err="1">
                <a:solidFill>
                  <a:srgbClr val="000000"/>
                </a:solidFill>
                <a:latin typeface="Arial"/>
              </a:rPr>
              <a:t>erachtet</a:t>
            </a:r>
            <a:r>
              <a:rPr lang="en-GB" sz="900" b="0" i="1" strike="noStrike" spc="-1" dirty="0">
                <a:solidFill>
                  <a:srgbClr val="000000"/>
                </a:solidFill>
                <a:latin typeface="Arial"/>
              </a:rPr>
              <a:t> </a:t>
            </a:r>
            <a:r>
              <a:rPr lang="en-GB" sz="900" b="0" i="1" strike="noStrike" spc="-1" dirty="0" err="1">
                <a:solidFill>
                  <a:srgbClr val="000000"/>
                </a:solidFill>
                <a:latin typeface="Arial"/>
              </a:rPr>
              <a:t>werden</a:t>
            </a:r>
            <a:r>
              <a:rPr lang="en-GB" sz="900" b="0" i="1" strike="noStrike" spc="-1" dirty="0">
                <a:solidFill>
                  <a:srgbClr val="000000"/>
                </a:solidFill>
                <a:latin typeface="Arial"/>
              </a:rPr>
              <a:t> </a:t>
            </a:r>
            <a:r>
              <a:rPr lang="en-GB" sz="900" b="0" i="1" strike="noStrike" spc="-1" dirty="0" err="1" smtClean="0">
                <a:solidFill>
                  <a:srgbClr val="000000"/>
                </a:solidFill>
                <a:latin typeface="Arial"/>
              </a:rPr>
              <a:t>können</a:t>
            </a:r>
            <a:r>
              <a:rPr lang="en-GB" sz="900" b="0" i="1" strike="noStrike" spc="-1" dirty="0" smtClean="0">
                <a:solidFill>
                  <a:srgbClr val="000000"/>
                </a:solidFill>
                <a:latin typeface="Arial"/>
              </a:rPr>
              <a:t>. </a:t>
            </a:r>
            <a:r>
              <a:rPr lang="en-GB" sz="900" b="0" i="1" strike="noStrike" spc="-1" dirty="0">
                <a:solidFill>
                  <a:srgbClr val="000000"/>
                </a:solidFill>
                <a:latin typeface="Arial"/>
              </a:rPr>
              <a:t>[</a:t>
            </a:r>
            <a:r>
              <a:rPr lang="en-GB" sz="900" b="0" i="1" strike="noStrike" spc="-1" dirty="0" smtClean="0">
                <a:solidFill>
                  <a:srgbClr val="000000"/>
                </a:solidFill>
                <a:latin typeface="Arial"/>
              </a:rPr>
              <a:t>IENC-</a:t>
            </a:r>
            <a:r>
              <a:rPr lang="en-GB" sz="900" b="0" i="1" strike="noStrike" spc="-1" dirty="0" err="1" smtClean="0">
                <a:solidFill>
                  <a:srgbClr val="000000"/>
                </a:solidFill>
                <a:latin typeface="Arial"/>
              </a:rPr>
              <a:t>Kodierungsanleitung</a:t>
            </a:r>
            <a:r>
              <a:rPr lang="en-GB" sz="900" b="0" i="1" strike="noStrike" spc="-1" dirty="0" smtClean="0">
                <a:solidFill>
                  <a:srgbClr val="000000"/>
                </a:solidFill>
                <a:latin typeface="Arial"/>
              </a:rPr>
              <a:t>, </a:t>
            </a:r>
            <a:r>
              <a:rPr lang="en-GB" sz="900" b="0" i="1" strike="noStrike" spc="-1" dirty="0" err="1">
                <a:solidFill>
                  <a:srgbClr val="000000"/>
                </a:solidFill>
                <a:latin typeface="Arial"/>
              </a:rPr>
              <a:t>Ausgabe</a:t>
            </a:r>
            <a:r>
              <a:rPr lang="en-GB" sz="900" b="0" i="1" strike="noStrike" spc="-1" dirty="0">
                <a:solidFill>
                  <a:srgbClr val="000000"/>
                </a:solidFill>
                <a:latin typeface="Arial"/>
              </a:rPr>
              <a:t> 2.2, </a:t>
            </a:r>
            <a:r>
              <a:rPr lang="en-GB" sz="900" b="0" i="1" strike="noStrike" spc="-1" dirty="0" err="1">
                <a:solidFill>
                  <a:srgbClr val="000000"/>
                </a:solidFill>
                <a:latin typeface="Arial"/>
              </a:rPr>
              <a:t>Februar</a:t>
            </a:r>
            <a:r>
              <a:rPr lang="en-GB" sz="900" b="0" i="1" strike="noStrike" spc="-1" dirty="0">
                <a:solidFill>
                  <a:srgbClr val="000000"/>
                </a:solidFill>
                <a:latin typeface="Arial"/>
              </a:rPr>
              <a:t> 2010]</a:t>
            </a:r>
            <a:endParaRPr lang="en-US" sz="900" b="0" strike="noStrike" spc="-1" dirty="0">
              <a:solidFill>
                <a:srgbClr val="000000"/>
              </a:solidFill>
              <a:latin typeface="Times New Roman"/>
            </a:endParaRPr>
          </a:p>
          <a:p>
            <a:pPr algn="l" rtl="0">
              <a:lnSpc>
                <a:spcPct val="100000"/>
              </a:lnSpc>
              <a:spcBef>
                <a:spcPts val="2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9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rPr>
              <a:t>Doch</a:t>
            </a:r>
            <a:r>
              <a:rPr lang="en-GB" sz="1000" b="0" strike="noStrike" spc="-1" dirty="0">
                <a:solidFill>
                  <a:srgbClr val="000000"/>
                </a:solidFill>
                <a:latin typeface="Arial"/>
              </a:rPr>
              <a:t> </a:t>
            </a:r>
            <a:r>
              <a:rPr lang="en-GB" sz="1000" b="0" strike="noStrike" spc="-1" dirty="0" err="1">
                <a:solidFill>
                  <a:srgbClr val="000000"/>
                </a:solidFill>
                <a:latin typeface="Arial"/>
              </a:rPr>
              <a:t>wie</a:t>
            </a:r>
            <a:r>
              <a:rPr lang="en-GB" sz="1000" b="0" strike="noStrike" spc="-1" dirty="0">
                <a:solidFill>
                  <a:srgbClr val="000000"/>
                </a:solidFill>
                <a:latin typeface="Arial"/>
              </a:rPr>
              <a:t> </a:t>
            </a:r>
            <a:r>
              <a:rPr lang="en-GB" sz="1000" b="0" strike="noStrike" spc="-1" dirty="0" err="1">
                <a:solidFill>
                  <a:srgbClr val="000000"/>
                </a:solidFill>
                <a:latin typeface="Arial"/>
              </a:rPr>
              <a:t>können</a:t>
            </a:r>
            <a:r>
              <a:rPr lang="en-GB" sz="1000" b="0" strike="noStrike" spc="-1" dirty="0">
                <a:solidFill>
                  <a:srgbClr val="000000"/>
                </a:solidFill>
                <a:latin typeface="Arial"/>
              </a:rPr>
              <a:t> </a:t>
            </a:r>
            <a:r>
              <a:rPr lang="en-GB" sz="1000" b="0" strike="noStrike" spc="-1" dirty="0" err="1">
                <a:solidFill>
                  <a:srgbClr val="000000"/>
                </a:solidFill>
                <a:latin typeface="Arial"/>
              </a:rPr>
              <a:t>wir</a:t>
            </a:r>
            <a:r>
              <a:rPr lang="en-GB" sz="1000" b="0" strike="noStrike" spc="-1" dirty="0">
                <a:solidFill>
                  <a:srgbClr val="000000"/>
                </a:solidFill>
                <a:latin typeface="Arial"/>
              </a:rPr>
              <a:t> dieses </a:t>
            </a:r>
            <a:r>
              <a:rPr lang="en-GB" sz="1000" b="0" strike="noStrike" spc="-1" dirty="0" err="1">
                <a:solidFill>
                  <a:srgbClr val="000000"/>
                </a:solidFill>
                <a:latin typeface="Arial"/>
              </a:rPr>
              <a:t>Ziel</a:t>
            </a:r>
            <a:r>
              <a:rPr lang="en-GB" sz="1000" b="0" strike="noStrike" spc="-1" dirty="0">
                <a:solidFill>
                  <a:srgbClr val="000000"/>
                </a:solidFill>
                <a:latin typeface="Arial"/>
              </a:rPr>
              <a:t> </a:t>
            </a:r>
            <a:r>
              <a:rPr lang="en-GB" sz="1000" b="0" strike="noStrike" spc="-1" dirty="0" err="1">
                <a:solidFill>
                  <a:srgbClr val="000000"/>
                </a:solidFill>
                <a:latin typeface="Arial"/>
              </a:rPr>
              <a:t>erreichen</a:t>
            </a:r>
            <a:r>
              <a:rPr lang="en-GB" sz="1000" b="0" strike="noStrike" spc="-1" dirty="0">
                <a:solidFill>
                  <a:srgbClr val="000000"/>
                </a:solidFill>
                <a:latin typeface="Arial"/>
              </a:rPr>
              <a:t> und </a:t>
            </a:r>
            <a:r>
              <a:rPr lang="en-GB" sz="1000" b="0" strike="noStrike" spc="-1" dirty="0" err="1">
                <a:solidFill>
                  <a:srgbClr val="000000"/>
                </a:solidFill>
                <a:latin typeface="Arial"/>
              </a:rPr>
              <a:t>gleichzeitig</a:t>
            </a:r>
            <a:r>
              <a:rPr lang="en-GB" sz="1000" b="0" strike="noStrike" spc="-1" dirty="0">
                <a:solidFill>
                  <a:srgbClr val="000000"/>
                </a:solidFill>
                <a:latin typeface="Arial"/>
              </a:rPr>
              <a:t> die </a:t>
            </a:r>
            <a:r>
              <a:rPr lang="en-GB" sz="1000" b="0" strike="noStrike" spc="-1" dirty="0" err="1">
                <a:solidFill>
                  <a:srgbClr val="000000"/>
                </a:solidFill>
                <a:latin typeface="Arial"/>
              </a:rPr>
              <a:t>Kompatibilität</a:t>
            </a:r>
            <a:r>
              <a:rPr lang="en-GB" sz="1000" b="0" strike="noStrike" spc="-1" dirty="0">
                <a:solidFill>
                  <a:srgbClr val="000000"/>
                </a:solidFill>
                <a:latin typeface="Arial"/>
              </a:rPr>
              <a:t> </a:t>
            </a:r>
            <a:r>
              <a:rPr lang="en-GB" sz="1000" b="0" strike="noStrike" spc="-1" dirty="0" err="1">
                <a:solidFill>
                  <a:srgbClr val="000000"/>
                </a:solidFill>
                <a:latin typeface="Arial"/>
              </a:rPr>
              <a:t>mit</a:t>
            </a:r>
            <a:r>
              <a:rPr lang="en-GB" sz="1000" b="0" strike="noStrike" spc="-1" dirty="0">
                <a:solidFill>
                  <a:srgbClr val="000000"/>
                </a:solidFill>
                <a:latin typeface="Arial"/>
              </a:rPr>
              <a:t> </a:t>
            </a:r>
            <a:r>
              <a:rPr lang="en-GB" sz="1000" b="0" strike="noStrike" spc="-1" dirty="0" err="1">
                <a:solidFill>
                  <a:srgbClr val="000000"/>
                </a:solidFill>
                <a:latin typeface="Arial"/>
              </a:rPr>
              <a:t>maritimen</a:t>
            </a:r>
            <a:r>
              <a:rPr lang="en-GB" sz="1000" b="0" strike="noStrike" spc="-1" dirty="0">
                <a:solidFill>
                  <a:srgbClr val="000000"/>
                </a:solidFill>
                <a:latin typeface="Arial"/>
              </a:rPr>
              <a:t> ENCs </a:t>
            </a:r>
            <a:r>
              <a:rPr lang="en-GB" sz="1000" b="0" strike="noStrike" spc="-1" dirty="0" err="1">
                <a:solidFill>
                  <a:srgbClr val="000000"/>
                </a:solidFill>
                <a:latin typeface="Arial"/>
              </a:rPr>
              <a:t>sicherstellen</a:t>
            </a:r>
            <a:r>
              <a:rPr lang="en-GB" sz="1000" b="0" strike="noStrike" spc="-1" dirty="0">
                <a:solidFill>
                  <a:srgbClr val="000000"/>
                </a:solidFill>
                <a:latin typeface="Arial"/>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000" b="0" strike="noStrike" spc="-1" dirty="0">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DD9114A-64A0-43FE-AAD1-7A387BA7AFC1}" type="slidenum">
              <a:rPr lang="de-AT" sz="1200" b="0" strike="noStrike" spc="-1">
                <a:solidFill>
                  <a:srgbClr val="000000"/>
                </a:solidFill>
                <a:latin typeface="Times New Roman"/>
              </a:rPr>
              <a:t>8</a:t>
            </a:fld>
            <a:endParaRPr lang="en-US" sz="1200" b="0" strike="noStrike" spc="-1">
              <a:solidFill>
                <a:srgbClr val="000000"/>
              </a:solidFill>
              <a:latin typeface="Times New Roman"/>
            </a:endParaRPr>
          </a:p>
        </p:txBody>
      </p:sp>
      <p:sp>
        <p:nvSpPr>
          <p:cNvPr id="190" name="PlaceHolder 2"/>
          <p:cNvSpPr>
            <a:spLocks noGrp="1" noRot="1" noChangeAspect="1"/>
          </p:cNvSpPr>
          <p:nvPr>
            <p:ph type="sldImg"/>
          </p:nvPr>
        </p:nvSpPr>
        <p:spPr>
          <a:xfrm>
            <a:off x="1143000" y="685800"/>
            <a:ext cx="4572000" cy="3429000"/>
          </a:xfrm>
          <a:prstGeom prst="rect">
            <a:avLst/>
          </a:prstGeom>
        </p:spPr>
      </p:sp>
      <p:sp>
        <p:nvSpPr>
          <p:cNvPr id="191"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Inland ENCs </a:t>
            </a:r>
            <a:r>
              <a:rPr lang="en-GB" sz="1000" b="0" strike="noStrike" spc="-1" dirty="0" err="1">
                <a:solidFill>
                  <a:srgbClr val="000000"/>
                </a:solidFill>
                <a:latin typeface="Arial"/>
                <a:ea typeface="Times New Roman"/>
              </a:rPr>
              <a:t>basieren</a:t>
            </a:r>
            <a:r>
              <a:rPr lang="en-GB" sz="1000" b="0" strike="noStrike" spc="-1" dirty="0">
                <a:solidFill>
                  <a:srgbClr val="000000"/>
                </a:solidFill>
                <a:latin typeface="Arial"/>
                <a:ea typeface="Times New Roman"/>
              </a:rPr>
              <a:t> auf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Konzept</a:t>
            </a:r>
            <a:r>
              <a:rPr lang="en-GB" sz="1000" b="0" strike="noStrike" spc="-1" dirty="0">
                <a:solidFill>
                  <a:srgbClr val="000000"/>
                </a:solidFill>
                <a:latin typeface="Arial"/>
                <a:ea typeface="Times New Roman"/>
              </a:rPr>
              <a:t>, das </a:t>
            </a:r>
            <a:r>
              <a:rPr lang="en-GB" sz="1000" b="0" strike="noStrike" spc="-1" dirty="0" err="1">
                <a:solidFill>
                  <a:srgbClr val="000000"/>
                </a:solidFill>
                <a:latin typeface="Arial"/>
                <a:ea typeface="Times New Roman"/>
              </a:rPr>
              <a:t>dem</a:t>
            </a:r>
            <a:r>
              <a:rPr lang="en-GB" sz="1000" b="0" strike="noStrike" spc="-1" dirty="0">
                <a:solidFill>
                  <a:srgbClr val="000000"/>
                </a:solidFill>
                <a:latin typeface="Arial"/>
                <a:ea typeface="Times New Roman"/>
              </a:rPr>
              <a:t> S-100 </a:t>
            </a:r>
            <a:r>
              <a:rPr lang="en-GB" sz="1000" b="0" strike="noStrike" spc="-1" dirty="0" smtClean="0">
                <a:solidFill>
                  <a:srgbClr val="000000"/>
                </a:solidFill>
                <a:latin typeface="Arial"/>
                <a:ea typeface="Times New Roman"/>
              </a:rPr>
              <a:t>der </a:t>
            </a:r>
            <a:r>
              <a:rPr lang="en-GB" sz="1000" b="0" strike="noStrike" spc="-1" dirty="0">
                <a:solidFill>
                  <a:srgbClr val="000000"/>
                </a:solidFill>
                <a:latin typeface="Arial"/>
                <a:ea typeface="Times New Roman"/>
              </a:rPr>
              <a:t>IHO </a:t>
            </a:r>
            <a:r>
              <a:rPr lang="en-GB" sz="1000" b="0" strike="noStrike" spc="-1" dirty="0" err="1">
                <a:solidFill>
                  <a:srgbClr val="000000"/>
                </a:solidFill>
                <a:latin typeface="Arial"/>
                <a:ea typeface="Times New Roman"/>
              </a:rPr>
              <a:t>sehr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ähnlich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ist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soweit</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wie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möglich</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S-57 (Edition 3.1) </a:t>
            </a:r>
            <a:r>
              <a:rPr lang="en-GB" sz="1000" b="0" strike="noStrike" spc="-1" dirty="0" err="1">
                <a:solidFill>
                  <a:srgbClr val="000000"/>
                </a:solidFill>
                <a:latin typeface="Arial"/>
                <a:ea typeface="Times New Roman"/>
              </a:rPr>
              <a:t>Objektklassen</a:t>
            </a:r>
            <a:r>
              <a:rPr lang="en-GB" sz="1000" b="0" strike="noStrike" spc="-1" dirty="0">
                <a:solidFill>
                  <a:srgbClr val="000000"/>
                </a:solidFill>
                <a:latin typeface="Arial"/>
                <a:ea typeface="Times New Roman"/>
              </a:rPr>
              <a:t>, Attribute und </a:t>
            </a:r>
            <a:r>
              <a:rPr lang="en-GB" sz="1000" b="0" strike="noStrike" spc="-1" dirty="0" err="1">
                <a:solidFill>
                  <a:srgbClr val="000000"/>
                </a:solidFill>
                <a:latin typeface="Arial"/>
                <a:ea typeface="Times New Roman"/>
              </a:rPr>
              <a:t>Attributwerte</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Bei</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Bedarf</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führen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neue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Kombinationen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bestehender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Elemente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und</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Bei</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Bedarf</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führen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neue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Objektklassen</a:t>
            </a:r>
            <a:r>
              <a:rPr lang="en-GB" sz="1000" b="0" strike="noStrike" spc="-1" dirty="0">
                <a:solidFill>
                  <a:srgbClr val="000000"/>
                </a:solidFill>
                <a:latin typeface="Arial"/>
                <a:ea typeface="Times New Roman"/>
              </a:rPr>
              <a:t>, Attribute </a:t>
            </a:r>
            <a:r>
              <a:rPr lang="en-GB" sz="1000" b="0" strike="noStrike" spc="-1" dirty="0" err="1">
                <a:solidFill>
                  <a:srgbClr val="000000"/>
                </a:solidFill>
                <a:latin typeface="Arial"/>
                <a:ea typeface="Times New Roman"/>
              </a:rPr>
              <a:t>oder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Attributwerte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Aber </a:t>
            </a:r>
            <a:r>
              <a:rPr lang="en-GB" sz="1000" b="0" strike="noStrike" spc="-1" dirty="0" err="1">
                <a:solidFill>
                  <a:srgbClr val="000000"/>
                </a:solidFill>
                <a:latin typeface="Arial"/>
                <a:ea typeface="Times New Roman"/>
              </a:rPr>
              <a:t>als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der </a:t>
            </a:r>
            <a:r>
              <a:rPr lang="en-GB" sz="1000" b="0" strike="noStrike" spc="-1" dirty="0" err="1">
                <a:solidFill>
                  <a:srgbClr val="000000"/>
                </a:solidFill>
                <a:latin typeface="Arial"/>
                <a:ea typeface="Times New Roman"/>
              </a:rPr>
              <a:t>Entwicklung</a:t>
            </a:r>
            <a:r>
              <a:rPr lang="en-GB" sz="1000" b="0" strike="noStrike" spc="-1" dirty="0">
                <a:solidFill>
                  <a:srgbClr val="000000"/>
                </a:solidFill>
                <a:latin typeface="Arial"/>
                <a:ea typeface="Times New Roman"/>
              </a:rPr>
              <a:t> von Inland ENCs </a:t>
            </a:r>
            <a:r>
              <a:rPr lang="en-GB" sz="1000" b="0" strike="noStrike" spc="-1" dirty="0" err="1">
                <a:solidFill>
                  <a:srgbClr val="000000"/>
                </a:solidFill>
                <a:latin typeface="Arial"/>
                <a:ea typeface="Times New Roman"/>
              </a:rPr>
              <a:t>begannen</a:t>
            </a:r>
            <a:r>
              <a:rPr lang="en-GB" sz="1000" b="0" strike="noStrike" spc="-1" dirty="0">
                <a:solidFill>
                  <a:srgbClr val="000000"/>
                </a:solidFill>
                <a:latin typeface="Arial"/>
                <a:ea typeface="Times New Roman"/>
              </a:rPr>
              <a:t>, war S-100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verfügbar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Daher</a:t>
            </a:r>
            <a:r>
              <a:rPr lang="en-GB" sz="1000" b="0" strike="noStrike" spc="-1" dirty="0">
                <a:solidFill>
                  <a:srgbClr val="000000"/>
                </a:solidFill>
                <a:latin typeface="Arial"/>
                <a:ea typeface="Times New Roman"/>
              </a:rPr>
              <a:t> war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notwendig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Objektklassen</a:t>
            </a:r>
            <a:r>
              <a:rPr lang="en-GB" sz="1000" b="0" strike="noStrike" spc="-1" dirty="0">
                <a:solidFill>
                  <a:srgbClr val="000000"/>
                </a:solidFill>
                <a:latin typeface="Arial"/>
                <a:ea typeface="Times New Roman"/>
              </a:rPr>
              <a:t>, die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zusätzlichen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oder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neuen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Attributen</a:t>
            </a:r>
            <a:r>
              <a:rPr lang="en-GB" sz="1000" b="0" strike="noStrike" spc="-1" dirty="0">
                <a:solidFill>
                  <a:srgbClr val="000000"/>
                </a:solidFill>
                <a:latin typeface="Arial"/>
                <a:ea typeface="Times New Roman"/>
              </a:rPr>
              <a:t> und/</a:t>
            </a:r>
            <a:r>
              <a:rPr lang="en-GB" sz="1000" b="0" strike="noStrike" spc="-1" dirty="0" err="1">
                <a:solidFill>
                  <a:srgbClr val="000000"/>
                </a:solidFill>
                <a:latin typeface="Arial"/>
                <a:ea typeface="Times New Roman"/>
              </a:rPr>
              <a:t>oder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Attributwerten</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als</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auch</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für</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neue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Elemente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mn-lt"/>
                <a:ea typeface="Times New Roman"/>
              </a:rPr>
              <a:t>verwendet</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wurden</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neue</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Arial"/>
                <a:ea typeface="Times New Roman"/>
              </a:rPr>
              <a:t>Akronyme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mit</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Kleinbuchstaben</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zu</a:t>
            </a:r>
            <a:r>
              <a:rPr lang="en-GB" sz="1000" b="0" strike="noStrike" spc="-1" dirty="0" smtClean="0">
                <a:solidFill>
                  <a:srgbClr val="000000"/>
                </a:solidFill>
                <a:latin typeface="+mn-lt"/>
                <a:ea typeface="Times New Roman"/>
              </a:rPr>
              <a:t> </a:t>
            </a:r>
            <a:r>
              <a:rPr lang="en-GB" sz="1000" b="0" strike="noStrike" spc="-1" dirty="0" err="1">
                <a:solidFill>
                  <a:srgbClr val="000000"/>
                </a:solidFill>
                <a:latin typeface="Arial"/>
                <a:ea typeface="Times New Roman"/>
              </a:rPr>
              <a:t>vergeben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Elemente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mit</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Kleinbuchstaben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in </a:t>
            </a:r>
            <a:r>
              <a:rPr lang="en-GB" sz="1000" b="0" strike="noStrike" spc="-1" dirty="0" err="1">
                <a:solidFill>
                  <a:srgbClr val="000000"/>
                </a:solidFill>
                <a:latin typeface="Arial"/>
                <a:ea typeface="Times New Roman"/>
              </a:rPr>
              <a:t>Zukunft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durch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Elemente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aus</a:t>
            </a:r>
            <a:r>
              <a:rPr lang="en-GB" sz="1000" b="0" strike="noStrike" spc="-1" dirty="0">
                <a:solidFill>
                  <a:srgbClr val="000000"/>
                </a:solidFill>
                <a:latin typeface="Arial"/>
                <a:ea typeface="Times New Roman"/>
              </a:rPr>
              <a:t> den HYDRO- und IENC-</a:t>
            </a:r>
            <a:r>
              <a:rPr lang="en-GB" sz="1000" b="0" strike="noStrike" spc="-1" dirty="0" err="1">
                <a:solidFill>
                  <a:srgbClr val="000000"/>
                </a:solidFill>
                <a:latin typeface="Arial"/>
                <a:ea typeface="Times New Roman"/>
              </a:rPr>
              <a:t>Domänen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ersetzt</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l" rtl="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AF78171-9FB9-4FAE-8551-DF147C458A78}" type="slidenum">
              <a:rPr lang="de-AT" sz="1200" b="0" strike="noStrike" spc="-1">
                <a:solidFill>
                  <a:srgbClr val="000000"/>
                </a:solidFill>
                <a:latin typeface="Times New Roman"/>
              </a:rPr>
              <a:t>9</a:t>
            </a:fld>
            <a:endParaRPr lang="en-US" sz="1200" b="0" strike="noStrike" spc="-1">
              <a:solidFill>
                <a:srgbClr val="000000"/>
              </a:solidFill>
              <a:latin typeface="Times New Roman"/>
            </a:endParaRPr>
          </a:p>
        </p:txBody>
      </p:sp>
      <p:sp>
        <p:nvSpPr>
          <p:cNvPr id="193" name="PlaceHolder 2"/>
          <p:cNvSpPr>
            <a:spLocks noGrp="1" noRot="1" noChangeAspect="1"/>
          </p:cNvSpPr>
          <p:nvPr>
            <p:ph type="sldImg"/>
          </p:nvPr>
        </p:nvSpPr>
        <p:spPr>
          <a:xfrm>
            <a:off x="1143000" y="685800"/>
            <a:ext cx="4572000" cy="3429000"/>
          </a:xfrm>
          <a:prstGeom prst="rect">
            <a:avLst/>
          </a:prstGeom>
        </p:spPr>
      </p:sp>
      <p:sp>
        <p:nvSpPr>
          <p:cNvPr id="194" name="PlaceHolder 3"/>
          <p:cNvSpPr>
            <a:spLocks noGrp="1"/>
          </p:cNvSpPr>
          <p:nvPr>
            <p:ph type="body"/>
          </p:nvPr>
        </p:nvSpPr>
        <p:spPr>
          <a:xfrm>
            <a:off x="914400" y="4343400"/>
            <a:ext cx="5029200" cy="4114800"/>
          </a:xfrm>
          <a:prstGeom prst="rect">
            <a:avLst/>
          </a:prstGeom>
        </p:spPr>
        <p:txBody>
          <a:bodyPr>
            <a:noAutofit/>
          </a:bodyPr>
          <a:lstStyle/>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Lassen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einige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vorstellen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Das maritime S-57-Attribut </a:t>
            </a:r>
            <a:r>
              <a:rPr lang="en-GB" sz="1000" b="0" strike="noStrike" spc="-1" dirty="0" err="1" smtClean="0">
                <a:solidFill>
                  <a:srgbClr val="000000"/>
                </a:solidFill>
                <a:latin typeface="Arial"/>
                <a:ea typeface="Times New Roman"/>
              </a:rPr>
              <a:t>Vertikales</a:t>
            </a:r>
            <a:r>
              <a:rPr lang="en-GB" sz="1000" b="0" strike="noStrike" spc="-1" dirty="0" smtClean="0">
                <a:solidFill>
                  <a:srgbClr val="000000"/>
                </a:solidFill>
                <a:latin typeface="Arial"/>
                <a:ea typeface="Times New Roman"/>
              </a:rPr>
              <a:t> Datum/</a:t>
            </a:r>
            <a:r>
              <a:rPr lang="en-GB" sz="1000" b="0" strike="noStrike" spc="-1" dirty="0" err="1" smtClean="0">
                <a:solidFill>
                  <a:srgbClr val="000000"/>
                </a:solidFill>
                <a:latin typeface="Arial"/>
                <a:ea typeface="Times New Roman"/>
              </a:rPr>
              <a:t>Bezugswasserstand</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(VERDAT) </a:t>
            </a:r>
            <a:r>
              <a:rPr lang="en-GB" sz="1000" b="0" strike="noStrike" spc="-1" dirty="0" err="1">
                <a:solidFill>
                  <a:srgbClr val="000000"/>
                </a:solidFill>
                <a:latin typeface="Arial"/>
                <a:ea typeface="Times New Roman"/>
              </a:rPr>
              <a:t>enthält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ausschließlich</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Attributwerte</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für</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Bezugswasserstände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die in der </a:t>
            </a:r>
            <a:r>
              <a:rPr lang="en-GB" sz="1000" b="0" strike="noStrike" spc="-1" dirty="0" err="1">
                <a:solidFill>
                  <a:srgbClr val="000000"/>
                </a:solidFill>
                <a:latin typeface="Arial"/>
                <a:ea typeface="Times New Roman"/>
              </a:rPr>
              <a:t>Seeschifffahrt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In der </a:t>
            </a:r>
            <a:r>
              <a:rPr lang="en-GB" sz="1000" b="0" strike="noStrike" spc="-1" dirty="0" err="1">
                <a:solidFill>
                  <a:srgbClr val="000000"/>
                </a:solidFill>
                <a:latin typeface="Arial"/>
                <a:ea typeface="Times New Roman"/>
              </a:rPr>
              <a:t>Binnenschifffahrt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unterschiedliche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Bezugswasserstände</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verwendet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die</a:t>
            </a:r>
            <a:r>
              <a:rPr lang="en-GB" sz="1000" b="0" strike="noStrike" spc="-1" baseline="0" dirty="0" smtClean="0">
                <a:solidFill>
                  <a:srgbClr val="000000"/>
                </a:solidFill>
                <a:latin typeface="Arial"/>
                <a:ea typeface="Times New Roman"/>
              </a:rPr>
              <a:t> </a:t>
            </a:r>
            <a:r>
              <a:rPr lang="en-GB" sz="1000" b="0" strike="noStrike" spc="-1" dirty="0" smtClean="0">
                <a:solidFill>
                  <a:srgbClr val="000000"/>
                </a:solidFill>
                <a:latin typeface="Arial"/>
                <a:ea typeface="Times New Roman"/>
              </a:rPr>
              <a:t>Ohio-</a:t>
            </a:r>
            <a:r>
              <a:rPr lang="en-GB" sz="1000" b="0" strike="noStrike" spc="-1" dirty="0" err="1" smtClean="0">
                <a:solidFill>
                  <a:srgbClr val="000000"/>
                </a:solidFill>
                <a:latin typeface="Arial"/>
                <a:ea typeface="Times New Roman"/>
              </a:rPr>
              <a:t>Fluss</a:t>
            </a:r>
            <a:r>
              <a:rPr lang="en-GB" sz="1000" b="0" strike="noStrike" spc="-1" dirty="0" smtClean="0">
                <a:solidFill>
                  <a:srgbClr val="000000"/>
                </a:solidFill>
                <a:latin typeface="Arial"/>
                <a:ea typeface="Times New Roman"/>
              </a:rPr>
              <a:t>-</a:t>
            </a:r>
            <a:r>
              <a:rPr lang="en-GB" sz="1000" b="0" strike="noStrike" spc="-1" dirty="0" err="1" smtClean="0">
                <a:solidFill>
                  <a:srgbClr val="000000"/>
                </a:solidFill>
                <a:latin typeface="Arial"/>
                <a:ea typeface="Times New Roman"/>
              </a:rPr>
              <a:t>Bezugshöhe</a:t>
            </a:r>
            <a:r>
              <a:rPr lang="en-GB" sz="1000" b="0" strike="noStrike" spc="-1" dirty="0" smtClean="0">
                <a:solidFill>
                  <a:srgbClr val="000000"/>
                </a:solidFill>
                <a:latin typeface="Arial"/>
                <a:ea typeface="Times New Roman"/>
              </a:rPr>
              <a:t>, den </a:t>
            </a:r>
            <a:r>
              <a:rPr lang="en-GB" sz="1000" b="0" strike="noStrike" spc="-1" dirty="0" err="1" smtClean="0">
                <a:solidFill>
                  <a:srgbClr val="000000"/>
                </a:solidFill>
                <a:latin typeface="Arial"/>
                <a:ea typeface="Times New Roman"/>
              </a:rPr>
              <a:t>Russischen</a:t>
            </a:r>
            <a:r>
              <a:rPr lang="en-GB" sz="1000" b="0" strike="noStrike" spc="-1" baseline="0" dirty="0" smtClean="0">
                <a:solidFill>
                  <a:srgbClr val="000000"/>
                </a:solidFill>
                <a:latin typeface="Arial"/>
                <a:ea typeface="Times New Roman"/>
              </a:rPr>
              <a:t> </a:t>
            </a:r>
            <a:r>
              <a:rPr lang="en-GB" sz="1000" b="0" strike="noStrike" spc="-1" baseline="0" dirty="0" err="1" smtClean="0">
                <a:solidFill>
                  <a:srgbClr val="000000"/>
                </a:solidFill>
                <a:latin typeface="Arial"/>
                <a:ea typeface="Times New Roman"/>
              </a:rPr>
              <a:t>Projektwasserstand</a:t>
            </a:r>
            <a:r>
              <a:rPr lang="en-GB" sz="1000" b="0" strike="noStrike" spc="-1" dirty="0" smtClean="0">
                <a:solidFill>
                  <a:srgbClr val="000000"/>
                </a:solidFill>
                <a:latin typeface="Arial"/>
                <a:ea typeface="Times New Roman"/>
              </a:rPr>
              <a:t>, den </a:t>
            </a:r>
            <a:r>
              <a:rPr lang="en-GB" sz="1000" b="0" strike="noStrike" spc="-1" dirty="0" err="1" smtClean="0">
                <a:solidFill>
                  <a:srgbClr val="000000"/>
                </a:solidFill>
                <a:latin typeface="Arial"/>
                <a:ea typeface="Times New Roman"/>
              </a:rPr>
              <a:t>Regulierungsniedrigwasserstand</a:t>
            </a:r>
            <a:r>
              <a:rPr lang="en-GB" sz="1000" b="0" strike="noStrike" spc="-1" dirty="0" smtClean="0">
                <a:solidFill>
                  <a:srgbClr val="000000"/>
                </a:solidFill>
                <a:latin typeface="Arial"/>
                <a:ea typeface="Times New Roman"/>
              </a:rPr>
              <a:t> der </a:t>
            </a:r>
            <a:r>
              <a:rPr lang="en-GB" sz="1000" b="0" strike="noStrike" spc="-1" dirty="0" err="1">
                <a:solidFill>
                  <a:srgbClr val="000000"/>
                </a:solidFill>
                <a:latin typeface="Arial"/>
                <a:ea typeface="Times New Roman"/>
              </a:rPr>
              <a:t>Donaukommission</a:t>
            </a:r>
            <a:r>
              <a:rPr lang="en-GB" sz="1000" b="0" strike="noStrike" spc="-1" dirty="0">
                <a:solidFill>
                  <a:srgbClr val="000000"/>
                </a:solidFill>
                <a:latin typeface="Arial"/>
                <a:ea typeface="Times New Roman"/>
              </a:rPr>
              <a:t> und so </a:t>
            </a:r>
            <a:r>
              <a:rPr lang="en-GB" sz="1000" b="0" strike="noStrike" spc="-1" dirty="0" err="1">
                <a:solidFill>
                  <a:srgbClr val="000000"/>
                </a:solidFill>
                <a:latin typeface="Arial"/>
                <a:ea typeface="Times New Roman"/>
              </a:rPr>
              <a:t>weiter</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Daher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enthalten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Inland ENCs </a:t>
            </a:r>
            <a:r>
              <a:rPr lang="en-GB" sz="1000" b="0" strike="noStrike" spc="-1" dirty="0">
                <a:solidFill>
                  <a:srgbClr val="000000"/>
                </a:solidFill>
                <a:latin typeface="Arial"/>
                <a:ea typeface="Times New Roman"/>
              </a:rPr>
              <a:t>das </a:t>
            </a:r>
            <a:r>
              <a:rPr lang="en-GB" sz="1000" b="0" strike="noStrike" spc="-1" dirty="0" err="1">
                <a:solidFill>
                  <a:srgbClr val="000000"/>
                </a:solidFill>
                <a:latin typeface="Arial"/>
                <a:ea typeface="Times New Roman"/>
              </a:rPr>
              <a:t>kopierte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Attribut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verdat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einem</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mn-lt"/>
                <a:ea typeface="Times New Roman"/>
              </a:rPr>
              <a:t>Akronym</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mit</a:t>
            </a:r>
            <a:r>
              <a:rPr lang="en-GB" sz="1000" b="0" strike="noStrike" spc="-1" dirty="0" smtClean="0">
                <a:solidFill>
                  <a:srgbClr val="000000"/>
                </a:solidFill>
                <a:latin typeface="+mn-lt"/>
                <a:ea typeface="Times New Roman"/>
              </a:rPr>
              <a:t> </a:t>
            </a:r>
            <a:r>
              <a:rPr lang="en-GB" sz="1000" b="0" strike="noStrike" spc="-1" dirty="0" err="1" smtClean="0">
                <a:solidFill>
                  <a:srgbClr val="000000"/>
                </a:solidFill>
                <a:latin typeface="+mn-lt"/>
                <a:ea typeface="Times New Roman"/>
              </a:rPr>
              <a:t>Kleinbuchstaben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diesen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zusätzlichen</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Attributwerten</a:t>
            </a:r>
            <a:r>
              <a:rPr lang="en-GB" sz="1000" b="0" strike="noStrike" spc="-1" dirty="0" smtClean="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Da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kopiertes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Attribut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anstelle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eines</a:t>
            </a:r>
            <a:r>
              <a:rPr lang="en-GB" sz="1000" b="0" strike="noStrike" spc="-1" dirty="0">
                <a:solidFill>
                  <a:srgbClr val="000000"/>
                </a:solidFill>
                <a:latin typeface="Arial"/>
                <a:ea typeface="Times New Roman"/>
              </a:rPr>
              <a:t> S-57-Attributs </a:t>
            </a:r>
            <a:r>
              <a:rPr lang="en-GB" sz="1000" b="0" strike="noStrike" spc="-1" dirty="0" err="1">
                <a:solidFill>
                  <a:srgbClr val="000000"/>
                </a:solidFill>
                <a:latin typeface="Arial"/>
                <a:ea typeface="Times New Roman"/>
              </a:rPr>
              <a:t>verwenden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mussten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kopierte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Objektklasse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m_sdat</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Meta-</a:t>
            </a:r>
            <a:r>
              <a:rPr lang="en-GB" sz="1000" b="0" strike="noStrike" spc="-1" dirty="0" err="1" smtClean="0">
                <a:solidFill>
                  <a:srgbClr val="000000"/>
                </a:solidFill>
                <a:latin typeface="Arial"/>
                <a:ea typeface="Times New Roman"/>
              </a:rPr>
              <a:t>Peilbezugswasserstand</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einführen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a:solidFill>
                  <a:srgbClr val="000000"/>
                </a:solidFill>
                <a:latin typeface="Arial"/>
                <a:ea typeface="Times New Roman"/>
              </a:rPr>
              <a:t>Und </a:t>
            </a:r>
            <a:r>
              <a:rPr lang="en-GB" sz="1000" b="0" strike="noStrike" spc="-1" dirty="0" err="1">
                <a:solidFill>
                  <a:srgbClr val="000000"/>
                </a:solidFill>
                <a:latin typeface="Arial"/>
                <a:ea typeface="Times New Roman"/>
              </a:rPr>
              <a:t>dann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gibt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noch</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einige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die </a:t>
            </a:r>
            <a:r>
              <a:rPr lang="en-GB" sz="1000" b="0" strike="noStrike" spc="-1" dirty="0" err="1">
                <a:solidFill>
                  <a:srgbClr val="000000"/>
                </a:solidFill>
                <a:latin typeface="Arial"/>
                <a:ea typeface="Times New Roman"/>
              </a:rPr>
              <a:t>nicht</a:t>
            </a:r>
            <a:r>
              <a:rPr lang="en-GB" sz="1000" b="0" strike="noStrike" spc="-1" dirty="0">
                <a:solidFill>
                  <a:srgbClr val="000000"/>
                </a:solidFill>
                <a:latin typeface="Arial"/>
                <a:ea typeface="Times New Roman"/>
              </a:rPr>
              <a:t> von S-57 </a:t>
            </a:r>
            <a:r>
              <a:rPr lang="en-GB" sz="1000" b="0" strike="noStrike" spc="-1" dirty="0" err="1">
                <a:solidFill>
                  <a:srgbClr val="000000"/>
                </a:solidFill>
                <a:latin typeface="Arial"/>
                <a:ea typeface="Times New Roman"/>
              </a:rPr>
              <a:t>abgedeckt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werden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zum</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Beispiel</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Schifffahrtszeichen</a:t>
            </a:r>
            <a:r>
              <a:rPr lang="en-GB" sz="1000" b="0" strike="noStrike" spc="-1" dirty="0" smtClean="0">
                <a:solidFill>
                  <a:srgbClr val="000000"/>
                </a:solidFill>
                <a:latin typeface="Arial"/>
                <a:ea typeface="Times New Roman"/>
              </a:rPr>
              <a:t> am </a:t>
            </a:r>
            <a:r>
              <a:rPr lang="en-GB" sz="1000" b="0" strike="noStrike" spc="-1" dirty="0" err="1" smtClean="0">
                <a:solidFill>
                  <a:srgbClr val="000000"/>
                </a:solidFill>
                <a:latin typeface="Arial"/>
                <a:ea typeface="Times New Roman"/>
              </a:rPr>
              <a:t>Ufer</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Es</a:t>
            </a:r>
            <a:r>
              <a:rPr lang="en-GB" sz="1000" b="0" strike="noStrike" spc="-1" dirty="0">
                <a:solidFill>
                  <a:srgbClr val="000000"/>
                </a:solidFill>
                <a:latin typeface="Arial"/>
                <a:ea typeface="Times New Roman"/>
              </a:rPr>
              <a:t> war </a:t>
            </a:r>
            <a:r>
              <a:rPr lang="en-GB" sz="1000" b="0" strike="noStrike" spc="-1" dirty="0" err="1">
                <a:solidFill>
                  <a:srgbClr val="000000"/>
                </a:solidFill>
                <a:latin typeface="Arial"/>
                <a:ea typeface="Times New Roman"/>
              </a:rPr>
              <a:t>notwendig</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neue</a:t>
            </a:r>
            <a:r>
              <a:rPr lang="en-GB" sz="1000" b="0" strike="noStrike" spc="-1" dirty="0">
                <a:solidFill>
                  <a:srgbClr val="000000"/>
                </a:solidFill>
                <a:latin typeface="Arial"/>
                <a:ea typeface="Times New Roman"/>
              </a:rPr>
              <a:t>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einzuführen</a:t>
            </a:r>
            <a:r>
              <a:rPr lang="en-GB" sz="1000" b="0" strike="noStrike" spc="-1" dirty="0">
                <a:solidFill>
                  <a:srgbClr val="000000"/>
                </a:solidFill>
                <a:latin typeface="Arial"/>
                <a:ea typeface="Times New Roman"/>
              </a:rPr>
              <a:t> </a:t>
            </a:r>
            <a:r>
              <a:rPr lang="en-GB" sz="1000" b="0" strike="noStrike" spc="-1" dirty="0" smtClean="0">
                <a:solidFill>
                  <a:srgbClr val="000000"/>
                </a:solidFill>
                <a:latin typeface="Arial"/>
                <a:ea typeface="Times New Roman"/>
              </a:rPr>
              <a:t>(also </a:t>
            </a:r>
            <a:r>
              <a:rPr lang="en-GB" sz="1000" b="0" strike="noStrike" spc="-1" dirty="0" err="1" smtClean="0">
                <a:solidFill>
                  <a:srgbClr val="000000"/>
                </a:solidFill>
                <a:latin typeface="Arial"/>
                <a:ea typeface="Times New Roman"/>
              </a:rPr>
              <a:t>mit</a:t>
            </a:r>
            <a:r>
              <a:rPr lang="en-GB" sz="1000" b="0" strike="noStrike" spc="-1" dirty="0" smtClean="0">
                <a:solidFill>
                  <a:srgbClr val="000000"/>
                </a:solidFill>
                <a:latin typeface="Arial"/>
                <a:ea typeface="Times New Roman"/>
              </a:rPr>
              <a:t> </a:t>
            </a:r>
            <a:r>
              <a:rPr lang="en-GB" sz="1000" b="0" strike="noStrike" spc="-1" dirty="0" err="1" smtClean="0">
                <a:solidFill>
                  <a:srgbClr val="000000"/>
                </a:solidFill>
                <a:latin typeface="Arial"/>
                <a:ea typeface="Times New Roman"/>
              </a:rPr>
              <a:t>Akronymen</a:t>
            </a:r>
            <a:r>
              <a:rPr lang="en-GB" sz="1000" b="0" strike="noStrike" spc="-1" dirty="0" smtClean="0">
                <a:solidFill>
                  <a:srgbClr val="000000"/>
                </a:solidFill>
                <a:latin typeface="Arial"/>
                <a:ea typeface="Times New Roman"/>
              </a:rPr>
              <a:t> </a:t>
            </a:r>
            <a:r>
              <a:rPr lang="en-GB" sz="1000" b="0" strike="noStrike" spc="-1" dirty="0" err="1">
                <a:solidFill>
                  <a:srgbClr val="000000"/>
                </a:solidFill>
                <a:latin typeface="Arial"/>
                <a:ea typeface="Times New Roman"/>
              </a:rPr>
              <a:t>mit</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Kleinbuchstaben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a:p>
            <a:pPr algn="l" rtl="0">
              <a:lnSpc>
                <a:spcPct val="100000"/>
              </a:lnSpc>
              <a:spcBef>
                <a:spcPts val="37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0" strike="noStrike" spc="-1" dirty="0" err="1">
                <a:solidFill>
                  <a:srgbClr val="000000"/>
                </a:solidFill>
                <a:latin typeface="Arial"/>
                <a:ea typeface="Times New Roman"/>
              </a:rPr>
              <a:t>Wenn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Sie</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möchten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können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wir</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einen</a:t>
            </a:r>
            <a:r>
              <a:rPr lang="en-GB" sz="1000" b="0" strike="noStrike" spc="-1" dirty="0">
                <a:solidFill>
                  <a:srgbClr val="000000"/>
                </a:solidFill>
                <a:latin typeface="Arial"/>
                <a:ea typeface="Times New Roman"/>
              </a:rPr>
              <a:t> </a:t>
            </a:r>
            <a:r>
              <a:rPr lang="en-GB" sz="1000" b="0" strike="noStrike" spc="-1" dirty="0" err="1">
                <a:solidFill>
                  <a:srgbClr val="000000"/>
                </a:solidFill>
                <a:latin typeface="Arial"/>
                <a:ea typeface="Times New Roman"/>
              </a:rPr>
              <a:t>Blick</a:t>
            </a:r>
            <a:r>
              <a:rPr lang="en-GB" sz="1000" b="0" strike="noStrike" spc="-1" dirty="0">
                <a:solidFill>
                  <a:srgbClr val="000000"/>
                </a:solidFill>
                <a:latin typeface="Arial"/>
                <a:ea typeface="Times New Roman"/>
              </a:rPr>
              <a:t> auf die Listen der </a:t>
            </a:r>
            <a:r>
              <a:rPr lang="en-GB" sz="1000" b="0" strike="noStrike" spc="-1" dirty="0" err="1" smtClean="0">
                <a:solidFill>
                  <a:srgbClr val="000000"/>
                </a:solidFill>
                <a:latin typeface="Arial"/>
                <a:ea typeface="Times New Roman"/>
              </a:rPr>
              <a:t>Objektarten</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Attribute und </a:t>
            </a:r>
            <a:r>
              <a:rPr lang="en-GB" sz="1000" b="0" strike="noStrike" spc="-1" dirty="0" err="1" smtClean="0">
                <a:solidFill>
                  <a:srgbClr val="000000"/>
                </a:solidFill>
                <a:latin typeface="Arial"/>
                <a:ea typeface="Times New Roman"/>
              </a:rPr>
              <a:t>Attributwerte</a:t>
            </a:r>
            <a:r>
              <a:rPr lang="en-GB" sz="1000" b="0" strike="noStrike" spc="-1" dirty="0" smtClean="0">
                <a:solidFill>
                  <a:srgbClr val="000000"/>
                </a:solidFill>
                <a:latin typeface="Arial"/>
                <a:ea typeface="Times New Roman"/>
              </a:rPr>
              <a:t> </a:t>
            </a:r>
            <a:r>
              <a:rPr lang="en-GB" sz="1000" b="0" strike="noStrike" spc="-1" dirty="0">
                <a:solidFill>
                  <a:srgbClr val="000000"/>
                </a:solidFill>
                <a:latin typeface="Arial"/>
                <a:ea typeface="Times New Roman"/>
              </a:rPr>
              <a:t>von Inland ENCs </a:t>
            </a:r>
            <a:r>
              <a:rPr lang="en-GB" sz="1000" b="0" strike="noStrike" spc="-1" dirty="0" err="1">
                <a:solidFill>
                  <a:srgbClr val="000000"/>
                </a:solidFill>
                <a:latin typeface="Arial"/>
                <a:ea typeface="Times New Roman"/>
              </a:rPr>
              <a:t>werfen</a:t>
            </a:r>
            <a:r>
              <a:rPr lang="en-GB" sz="1000" b="0" strike="noStrike" spc="-1" dirty="0">
                <a:solidFill>
                  <a:srgbClr val="000000"/>
                </a:solidFill>
                <a:latin typeface="Arial"/>
                <a:ea typeface="Times New Roman"/>
              </a:rPr>
              <a:t>.</a:t>
            </a:r>
            <a:endParaRPr lang="en-US" sz="1000" b="0" strike="noStrike" spc="-1" dirty="0">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25" name="PlaceHolder 2"/>
          <p:cNvSpPr>
            <a:spLocks noGrp="1"/>
          </p:cNvSpPr>
          <p:nvPr>
            <p:ph type="body"/>
          </p:nvPr>
        </p:nvSpPr>
        <p:spPr>
          <a:xfrm>
            <a:off x="685800" y="198108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26" name="PlaceHolder 3"/>
          <p:cNvSpPr>
            <a:spLocks noGrp="1"/>
          </p:cNvSpPr>
          <p:nvPr>
            <p:ph type="body"/>
          </p:nvPr>
        </p:nvSpPr>
        <p:spPr>
          <a:xfrm>
            <a:off x="685800" y="413064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28"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29"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0" name="PlaceHolder 4"/>
          <p:cNvSpPr>
            <a:spLocks noGrp="1"/>
          </p:cNvSpPr>
          <p:nvPr>
            <p:ph type="body"/>
          </p:nvPr>
        </p:nvSpPr>
        <p:spPr>
          <a:xfrm>
            <a:off x="68580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1" name="PlaceHolder 5"/>
          <p:cNvSpPr>
            <a:spLocks noGrp="1"/>
          </p:cNvSpPr>
          <p:nvPr>
            <p:ph type="body"/>
          </p:nvPr>
        </p:nvSpPr>
        <p:spPr>
          <a:xfrm>
            <a:off x="466848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33" name="PlaceHolder 2"/>
          <p:cNvSpPr>
            <a:spLocks noGrp="1"/>
          </p:cNvSpPr>
          <p:nvPr>
            <p:ph type="body"/>
          </p:nvPr>
        </p:nvSpPr>
        <p:spPr>
          <a:xfrm>
            <a:off x="68580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4" name="PlaceHolder 3"/>
          <p:cNvSpPr>
            <a:spLocks noGrp="1"/>
          </p:cNvSpPr>
          <p:nvPr>
            <p:ph type="body"/>
          </p:nvPr>
        </p:nvSpPr>
        <p:spPr>
          <a:xfrm>
            <a:off x="331380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5" name="PlaceHolder 4"/>
          <p:cNvSpPr>
            <a:spLocks noGrp="1"/>
          </p:cNvSpPr>
          <p:nvPr>
            <p:ph type="body"/>
          </p:nvPr>
        </p:nvSpPr>
        <p:spPr>
          <a:xfrm>
            <a:off x="594144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6" name="PlaceHolder 5"/>
          <p:cNvSpPr>
            <a:spLocks noGrp="1"/>
          </p:cNvSpPr>
          <p:nvPr>
            <p:ph type="body"/>
          </p:nvPr>
        </p:nvSpPr>
        <p:spPr>
          <a:xfrm>
            <a:off x="68580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7" name="PlaceHolder 6"/>
          <p:cNvSpPr>
            <a:spLocks noGrp="1"/>
          </p:cNvSpPr>
          <p:nvPr>
            <p:ph type="body"/>
          </p:nvPr>
        </p:nvSpPr>
        <p:spPr>
          <a:xfrm>
            <a:off x="331380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38" name="PlaceHolder 7"/>
          <p:cNvSpPr>
            <a:spLocks noGrp="1"/>
          </p:cNvSpPr>
          <p:nvPr>
            <p:ph type="body"/>
          </p:nvPr>
        </p:nvSpPr>
        <p:spPr>
          <a:xfrm>
            <a:off x="594144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42" name="PlaceHolder 2"/>
          <p:cNvSpPr>
            <a:spLocks noGrp="1"/>
          </p:cNvSpPr>
          <p:nvPr>
            <p:ph type="subTitle"/>
          </p:nvPr>
        </p:nvSpPr>
        <p:spPr>
          <a:xfrm>
            <a:off x="685800" y="1981080"/>
            <a:ext cx="7772400" cy="4114800"/>
          </a:xfrm>
          <a:prstGeom prst="rect">
            <a:avLst/>
          </a:prstGeom>
        </p:spPr>
        <p:txBody>
          <a:bodyPr lIns="0" tIns="0" rIns="0" bIns="0" anchor="ctr">
            <a:noAutofit/>
          </a:bodyPr>
          <a:lstStyle/>
          <a:p>
            <a:pPr algn="ctr">
              <a:spcBef>
                <a:spcPts val="7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b="0" strike="noStrike" spc="-1">
              <a:solidFill>
                <a:srgbClr val="000000"/>
              </a:solid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44" name="PlaceHolder 2"/>
          <p:cNvSpPr>
            <a:spLocks noGrp="1"/>
          </p:cNvSpPr>
          <p:nvPr>
            <p:ph type="body"/>
          </p:nvPr>
        </p:nvSpPr>
        <p:spPr>
          <a:xfrm>
            <a:off x="685800" y="1981080"/>
            <a:ext cx="77724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46" name="PlaceHolder 2"/>
          <p:cNvSpPr>
            <a:spLocks noGrp="1"/>
          </p:cNvSpPr>
          <p:nvPr>
            <p:ph type="body"/>
          </p:nvPr>
        </p:nvSpPr>
        <p:spPr>
          <a:xfrm>
            <a:off x="68580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47" name="PlaceHolder 3"/>
          <p:cNvSpPr>
            <a:spLocks noGrp="1"/>
          </p:cNvSpPr>
          <p:nvPr>
            <p:ph type="body"/>
          </p:nvPr>
        </p:nvSpPr>
        <p:spPr>
          <a:xfrm>
            <a:off x="466848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85800" y="609120"/>
            <a:ext cx="7772400" cy="5299560"/>
          </a:xfrm>
          <a:prstGeom prst="rect">
            <a:avLst/>
          </a:prstGeom>
        </p:spPr>
        <p:txBody>
          <a:bodyPr lIns="0" tIns="0" rIns="0" bIns="0" anchor="ctr">
            <a:noAutofit/>
          </a:bodyPr>
          <a:lstStyle/>
          <a:p>
            <a:pPr algn="ctr">
              <a:spcBef>
                <a:spcPts val="7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b="0" strike="noStrike" spc="-1">
              <a:solidFill>
                <a:srgbClr val="000000"/>
              </a:solid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51"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52" name="PlaceHolder 3"/>
          <p:cNvSpPr>
            <a:spLocks noGrp="1"/>
          </p:cNvSpPr>
          <p:nvPr>
            <p:ph type="body"/>
          </p:nvPr>
        </p:nvSpPr>
        <p:spPr>
          <a:xfrm>
            <a:off x="466848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53" name="PlaceHolder 4"/>
          <p:cNvSpPr>
            <a:spLocks noGrp="1"/>
          </p:cNvSpPr>
          <p:nvPr>
            <p:ph type="body"/>
          </p:nvPr>
        </p:nvSpPr>
        <p:spPr>
          <a:xfrm>
            <a:off x="68580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4" name="PlaceHolder 2"/>
          <p:cNvSpPr>
            <a:spLocks noGrp="1"/>
          </p:cNvSpPr>
          <p:nvPr>
            <p:ph type="subTitle"/>
          </p:nvPr>
        </p:nvSpPr>
        <p:spPr>
          <a:xfrm>
            <a:off x="685800" y="1981080"/>
            <a:ext cx="7772400" cy="4114800"/>
          </a:xfrm>
          <a:prstGeom prst="rect">
            <a:avLst/>
          </a:prstGeom>
        </p:spPr>
        <p:txBody>
          <a:bodyPr lIns="0" tIns="0" rIns="0" bIns="0" anchor="ctr">
            <a:noAutofit/>
          </a:bodyPr>
          <a:lstStyle/>
          <a:p>
            <a:pPr algn="ctr">
              <a:spcBef>
                <a:spcPts val="7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b="0" strike="noStrike" spc="-1">
              <a:solidFill>
                <a:srgbClr val="000000"/>
              </a:solid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55" name="PlaceHolder 2"/>
          <p:cNvSpPr>
            <a:spLocks noGrp="1"/>
          </p:cNvSpPr>
          <p:nvPr>
            <p:ph type="body"/>
          </p:nvPr>
        </p:nvSpPr>
        <p:spPr>
          <a:xfrm>
            <a:off x="68580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56"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57" name="PlaceHolder 4"/>
          <p:cNvSpPr>
            <a:spLocks noGrp="1"/>
          </p:cNvSpPr>
          <p:nvPr>
            <p:ph type="body"/>
          </p:nvPr>
        </p:nvSpPr>
        <p:spPr>
          <a:xfrm>
            <a:off x="466848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59"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0"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1" name="PlaceHolder 4"/>
          <p:cNvSpPr>
            <a:spLocks noGrp="1"/>
          </p:cNvSpPr>
          <p:nvPr>
            <p:ph type="body"/>
          </p:nvPr>
        </p:nvSpPr>
        <p:spPr>
          <a:xfrm>
            <a:off x="685800" y="413064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63" name="PlaceHolder 2"/>
          <p:cNvSpPr>
            <a:spLocks noGrp="1"/>
          </p:cNvSpPr>
          <p:nvPr>
            <p:ph type="body"/>
          </p:nvPr>
        </p:nvSpPr>
        <p:spPr>
          <a:xfrm>
            <a:off x="685800" y="198108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4" name="PlaceHolder 3"/>
          <p:cNvSpPr>
            <a:spLocks noGrp="1"/>
          </p:cNvSpPr>
          <p:nvPr>
            <p:ph type="body"/>
          </p:nvPr>
        </p:nvSpPr>
        <p:spPr>
          <a:xfrm>
            <a:off x="685800" y="413064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66"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7"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8" name="PlaceHolder 4"/>
          <p:cNvSpPr>
            <a:spLocks noGrp="1"/>
          </p:cNvSpPr>
          <p:nvPr>
            <p:ph type="body"/>
          </p:nvPr>
        </p:nvSpPr>
        <p:spPr>
          <a:xfrm>
            <a:off x="68580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69" name="PlaceHolder 5"/>
          <p:cNvSpPr>
            <a:spLocks noGrp="1"/>
          </p:cNvSpPr>
          <p:nvPr>
            <p:ph type="body"/>
          </p:nvPr>
        </p:nvSpPr>
        <p:spPr>
          <a:xfrm>
            <a:off x="466848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71" name="PlaceHolder 2"/>
          <p:cNvSpPr>
            <a:spLocks noGrp="1"/>
          </p:cNvSpPr>
          <p:nvPr>
            <p:ph type="body"/>
          </p:nvPr>
        </p:nvSpPr>
        <p:spPr>
          <a:xfrm>
            <a:off x="68580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72" name="PlaceHolder 3"/>
          <p:cNvSpPr>
            <a:spLocks noGrp="1"/>
          </p:cNvSpPr>
          <p:nvPr>
            <p:ph type="body"/>
          </p:nvPr>
        </p:nvSpPr>
        <p:spPr>
          <a:xfrm>
            <a:off x="331380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73" name="PlaceHolder 4"/>
          <p:cNvSpPr>
            <a:spLocks noGrp="1"/>
          </p:cNvSpPr>
          <p:nvPr>
            <p:ph type="body"/>
          </p:nvPr>
        </p:nvSpPr>
        <p:spPr>
          <a:xfrm>
            <a:off x="5941440" y="198108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74" name="PlaceHolder 5"/>
          <p:cNvSpPr>
            <a:spLocks noGrp="1"/>
          </p:cNvSpPr>
          <p:nvPr>
            <p:ph type="body"/>
          </p:nvPr>
        </p:nvSpPr>
        <p:spPr>
          <a:xfrm>
            <a:off x="68580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75" name="PlaceHolder 6"/>
          <p:cNvSpPr>
            <a:spLocks noGrp="1"/>
          </p:cNvSpPr>
          <p:nvPr>
            <p:ph type="body"/>
          </p:nvPr>
        </p:nvSpPr>
        <p:spPr>
          <a:xfrm>
            <a:off x="331380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76" name="PlaceHolder 7"/>
          <p:cNvSpPr>
            <a:spLocks noGrp="1"/>
          </p:cNvSpPr>
          <p:nvPr>
            <p:ph type="body"/>
          </p:nvPr>
        </p:nvSpPr>
        <p:spPr>
          <a:xfrm>
            <a:off x="5941440" y="4130640"/>
            <a:ext cx="250236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6" name="PlaceHolder 2"/>
          <p:cNvSpPr>
            <a:spLocks noGrp="1"/>
          </p:cNvSpPr>
          <p:nvPr>
            <p:ph type="body"/>
          </p:nvPr>
        </p:nvSpPr>
        <p:spPr>
          <a:xfrm>
            <a:off x="685800" y="1981080"/>
            <a:ext cx="77724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8" name="PlaceHolder 2"/>
          <p:cNvSpPr>
            <a:spLocks noGrp="1"/>
          </p:cNvSpPr>
          <p:nvPr>
            <p:ph type="body"/>
          </p:nvPr>
        </p:nvSpPr>
        <p:spPr>
          <a:xfrm>
            <a:off x="68580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9" name="PlaceHolder 3"/>
          <p:cNvSpPr>
            <a:spLocks noGrp="1"/>
          </p:cNvSpPr>
          <p:nvPr>
            <p:ph type="body"/>
          </p:nvPr>
        </p:nvSpPr>
        <p:spPr>
          <a:xfrm>
            <a:off x="466848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85800" y="609120"/>
            <a:ext cx="7772400" cy="5299560"/>
          </a:xfrm>
          <a:prstGeom prst="rect">
            <a:avLst/>
          </a:prstGeom>
        </p:spPr>
        <p:txBody>
          <a:bodyPr lIns="0" tIns="0" rIns="0" bIns="0" anchor="ctr">
            <a:noAutofit/>
          </a:bodyPr>
          <a:lstStyle/>
          <a:p>
            <a:pPr algn="ctr">
              <a:spcBef>
                <a:spcPts val="7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b="0" strike="noStrike" spc="-1">
              <a:solidFill>
                <a:srgbClr val="000000"/>
              </a:solid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13"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14" name="PlaceHolder 3"/>
          <p:cNvSpPr>
            <a:spLocks noGrp="1"/>
          </p:cNvSpPr>
          <p:nvPr>
            <p:ph type="body"/>
          </p:nvPr>
        </p:nvSpPr>
        <p:spPr>
          <a:xfrm>
            <a:off x="466848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15" name="PlaceHolder 4"/>
          <p:cNvSpPr>
            <a:spLocks noGrp="1"/>
          </p:cNvSpPr>
          <p:nvPr>
            <p:ph type="body"/>
          </p:nvPr>
        </p:nvSpPr>
        <p:spPr>
          <a:xfrm>
            <a:off x="68580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17" name="PlaceHolder 2"/>
          <p:cNvSpPr>
            <a:spLocks noGrp="1"/>
          </p:cNvSpPr>
          <p:nvPr>
            <p:ph type="body"/>
          </p:nvPr>
        </p:nvSpPr>
        <p:spPr>
          <a:xfrm>
            <a:off x="685800" y="1981080"/>
            <a:ext cx="3792600" cy="411480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18"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19" name="PlaceHolder 4"/>
          <p:cNvSpPr>
            <a:spLocks noGrp="1"/>
          </p:cNvSpPr>
          <p:nvPr>
            <p:ph type="body"/>
          </p:nvPr>
        </p:nvSpPr>
        <p:spPr>
          <a:xfrm>
            <a:off x="4668480" y="413064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b="0" strike="noStrike" spc="-1">
              <a:solidFill>
                <a:srgbClr val="000000"/>
              </a:solidFill>
              <a:latin typeface="Times New Roman"/>
            </a:endParaRPr>
          </a:p>
        </p:txBody>
      </p:sp>
      <p:sp>
        <p:nvSpPr>
          <p:cNvPr id="21" name="PlaceHolder 2"/>
          <p:cNvSpPr>
            <a:spLocks noGrp="1"/>
          </p:cNvSpPr>
          <p:nvPr>
            <p:ph type="body"/>
          </p:nvPr>
        </p:nvSpPr>
        <p:spPr>
          <a:xfrm>
            <a:off x="68580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22" name="PlaceHolder 3"/>
          <p:cNvSpPr>
            <a:spLocks noGrp="1"/>
          </p:cNvSpPr>
          <p:nvPr>
            <p:ph type="body"/>
          </p:nvPr>
        </p:nvSpPr>
        <p:spPr>
          <a:xfrm>
            <a:off x="4668480" y="1981080"/>
            <a:ext cx="37926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
        <p:nvSpPr>
          <p:cNvPr id="23" name="PlaceHolder 4"/>
          <p:cNvSpPr>
            <a:spLocks noGrp="1"/>
          </p:cNvSpPr>
          <p:nvPr>
            <p:ph type="body"/>
          </p:nvPr>
        </p:nvSpPr>
        <p:spPr>
          <a:xfrm>
            <a:off x="685800" y="4130640"/>
            <a:ext cx="7772400" cy="1962720"/>
          </a:xfrm>
          <a:prstGeom prst="rect">
            <a:avLst/>
          </a:prstGeom>
        </p:spPr>
        <p:txBody>
          <a:bodyPr lIns="90000" tIns="46800" rIns="90000" bIns="46800">
            <a:normAutofit/>
          </a:bodyPr>
          <a:lstStyle/>
          <a:p>
            <a:endParaRPr lang="en-US" sz="32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Times New Roman"/>
              </a:rPr>
              <a:t>Click to edit the title text format</a:t>
            </a:r>
          </a:p>
        </p:txBody>
      </p:sp>
      <p:sp>
        <p:nvSpPr>
          <p:cNvPr id="4" name="PlaceHolder 2"/>
          <p:cNvSpPr>
            <a:spLocks noGrp="1"/>
          </p:cNvSpPr>
          <p:nvPr>
            <p:ph type="body"/>
          </p:nvPr>
        </p:nvSpPr>
        <p:spPr>
          <a:xfrm>
            <a:off x="685800" y="1981080"/>
            <a:ext cx="7772400" cy="4114800"/>
          </a:xfrm>
          <a:prstGeom prst="rect">
            <a:avLst/>
          </a:prstGeom>
        </p:spPr>
        <p:txBody>
          <a:bodyPr lIns="90000" tIns="46800" rIns="90000" bIns="46800">
            <a:normAutofit/>
          </a:bodyPr>
          <a:lstStyle/>
          <a:p>
            <a:pPr marL="342720" indent="-34272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Click to edit the outline text format</a:t>
            </a:r>
          </a:p>
          <a:p>
            <a:pPr marL="742680" lvl="1" indent="-28548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Second Outline Level</a:t>
            </a:r>
          </a:p>
          <a:p>
            <a:pPr marL="1143000" lvl="2"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Third Outline Level</a:t>
            </a:r>
          </a:p>
          <a:p>
            <a:pPr marL="1600200" lvl="3"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Fourth Outline Level</a:t>
            </a:r>
          </a:p>
          <a:p>
            <a:pPr marL="2057400" lvl="4"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Fifth Outline Level</a:t>
            </a:r>
          </a:p>
          <a:p>
            <a:pPr marL="2057400" lvl="5"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Sixth Outline Level</a:t>
            </a:r>
          </a:p>
          <a:p>
            <a:pPr marL="2057400" lvl="6"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Seventh Outline Level</a:t>
            </a:r>
          </a:p>
        </p:txBody>
      </p:sp>
      <p:pic>
        <p:nvPicPr>
          <p:cNvPr id="2" name="Picture 10" descr="iehg"/>
          <p:cNvPicPr/>
          <p:nvPr/>
        </p:nvPicPr>
        <p:blipFill>
          <a:blip r:embed="rId14"/>
          <a:stretch/>
        </p:blipFill>
        <p:spPr>
          <a:xfrm>
            <a:off x="684360" y="6132600"/>
            <a:ext cx="1726920" cy="372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609120"/>
            <a:ext cx="7772400" cy="114300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000000"/>
                </a:solidFill>
                <a:latin typeface="Times New Roman"/>
              </a:rPr>
              <a:t>Click to edit the title text format</a:t>
            </a:r>
          </a:p>
        </p:txBody>
      </p:sp>
      <p:sp>
        <p:nvSpPr>
          <p:cNvPr id="40" name="PlaceHolder 2"/>
          <p:cNvSpPr>
            <a:spLocks noGrp="1"/>
          </p:cNvSpPr>
          <p:nvPr>
            <p:ph type="body"/>
          </p:nvPr>
        </p:nvSpPr>
        <p:spPr>
          <a:xfrm>
            <a:off x="685800" y="1981080"/>
            <a:ext cx="7772400" cy="4114800"/>
          </a:xfrm>
          <a:prstGeom prst="rect">
            <a:avLst/>
          </a:prstGeom>
        </p:spPr>
        <p:txBody>
          <a:bodyPr lIns="90000" tIns="46800" rIns="90000" bIns="46800">
            <a:normAutofit/>
          </a:bodyPr>
          <a:lstStyle/>
          <a:p>
            <a:pPr marL="342720" indent="-34272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Click to edit the outline text format</a:t>
            </a:r>
          </a:p>
          <a:p>
            <a:pPr marL="742680" lvl="1" indent="-28548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Second Outline Level</a:t>
            </a:r>
          </a:p>
          <a:p>
            <a:pPr marL="1143000" lvl="2"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Third Outline Level</a:t>
            </a:r>
          </a:p>
          <a:p>
            <a:pPr marL="1600200" lvl="3"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Fourth Outline Level</a:t>
            </a:r>
          </a:p>
          <a:p>
            <a:pPr marL="2057400" lvl="4"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Fifth Outline Level</a:t>
            </a:r>
          </a:p>
          <a:p>
            <a:pPr marL="2057400" lvl="5"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Sixth Outline Level</a:t>
            </a:r>
          </a:p>
          <a:p>
            <a:pPr marL="2057400" lvl="6" indent="-228600">
              <a:spcBef>
                <a:spcPts val="799"/>
              </a:spcBef>
              <a:buClr>
                <a:srgbClr val="000000"/>
              </a:buClr>
              <a:buFont typeface="Times New Roman"/>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iho.int/uploads/user/pubs/standards/s-57/31Main.pdf" TargetMode="External"/><Relationship Id="rId4" Type="http://schemas.openxmlformats.org/officeDocument/2006/relationships/hyperlink" Target="https://editions.openecdis.org/v/edition-2.5/standard-iecdis/standard-2.5/ienc-product-specification-2.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eur-lex.europa.eu/"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www.danubecommission.org/" TargetMode="External"/><Relationship Id="rId5" Type="http://schemas.openxmlformats.org/officeDocument/2006/relationships/hyperlink" Target="http://www.ccr-zkr.org/" TargetMode="External"/><Relationship Id="rId4" Type="http://schemas.openxmlformats.org/officeDocument/2006/relationships/hyperlink" Target="http://www.unece.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ienc.openecdis.org/files/IENC_Prod_overview.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8" Type="http://schemas.openxmlformats.org/officeDocument/2006/relationships/hyperlink" Target="mailto:liuli@wti.ac.cn" TargetMode="External"/><Relationship Id="rId3" Type="http://schemas.openxmlformats.org/officeDocument/2006/relationships/hyperlink" Target="mailto:bernd.birklhuber@bmk.gv.at" TargetMode="External"/><Relationship Id="rId7" Type="http://schemas.openxmlformats.org/officeDocument/2006/relationships/hyperlink" Target="mailto:Cameron.McLeay@Teledyne.co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mailto:guqun@wti.ac.cn" TargetMode="External"/><Relationship Id="rId5" Type="http://schemas.openxmlformats.org/officeDocument/2006/relationships/hyperlink" Target="mailto:vitor.pimentel@marinha.mil.br" TargetMode="External"/><Relationship Id="rId4" Type="http://schemas.openxmlformats.org/officeDocument/2006/relationships/hyperlink" Target="mailto:denise.r.ladue@usace.army.mi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ienc.openecdis.org/"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unece.org/DAM/trans/doc/2017/sc3wp3/CEVNI_5_-_ENG_final.pdf"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registry.iho.int/productspec/view.do?idx=180&amp;product_ID=S-401&amp;statusS=5&amp;domainS=ALL&amp;category=product_ID&amp;searchValue=" TargetMode="External"/><Relationship Id="rId4" Type="http://schemas.openxmlformats.org/officeDocument/2006/relationships/hyperlink" Target="https://registry.iho.i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 descr="iehg"/>
          <p:cNvPicPr/>
          <p:nvPr/>
        </p:nvPicPr>
        <p:blipFill>
          <a:blip r:embed="rId3"/>
          <a:stretch/>
        </p:blipFill>
        <p:spPr>
          <a:xfrm>
            <a:off x="4427640" y="3645000"/>
            <a:ext cx="4236840" cy="912600"/>
          </a:xfrm>
          <a:prstGeom prst="rect">
            <a:avLst/>
          </a:prstGeom>
          <a:ln w="0">
            <a:noFill/>
          </a:ln>
        </p:spPr>
      </p:pic>
      <p:sp>
        <p:nvSpPr>
          <p:cNvPr id="85" name="CustomShape 1"/>
          <p:cNvSpPr/>
          <p:nvPr/>
        </p:nvSpPr>
        <p:spPr>
          <a:xfrm>
            <a:off x="4287240" y="1989000"/>
            <a:ext cx="4075920" cy="1008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6000" b="0" strike="noStrike" spc="-1" dirty="0">
                <a:solidFill>
                  <a:srgbClr val="B7AD66"/>
                </a:solidFill>
                <a:latin typeface="Arial"/>
              </a:rPr>
              <a:t>Inland ENC</a:t>
            </a:r>
            <a:endParaRPr lang="en-US" sz="6000" b="0" strike="noStrike" spc="-1" dirty="0">
              <a:solidFill>
                <a:srgbClr val="000000"/>
              </a:solidFill>
              <a:latin typeface="Times New Roman"/>
            </a:endParaRPr>
          </a:p>
        </p:txBody>
      </p:sp>
      <p:pic>
        <p:nvPicPr>
          <p:cNvPr id="86" name="Picture 12" descr="IECDIS"/>
          <p:cNvPicPr/>
          <p:nvPr/>
        </p:nvPicPr>
        <p:blipFill>
          <a:blip r:embed="rId4"/>
          <a:stretch/>
        </p:blipFill>
        <p:spPr>
          <a:xfrm>
            <a:off x="468360" y="333360"/>
            <a:ext cx="3672000" cy="2589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smtClean="0">
                <a:solidFill>
                  <a:srgbClr val="FFFFFF"/>
                </a:solidFill>
                <a:latin typeface="Arial"/>
              </a:rPr>
              <a:t>Kodierungsanleitung</a:t>
            </a:r>
            <a:r>
              <a:rPr lang="en-US" sz="3200" b="0" strike="noStrike" spc="-1" dirty="0" smtClean="0">
                <a:solidFill>
                  <a:srgbClr val="FFFFFF"/>
                </a:solidFill>
                <a:latin typeface="Arial"/>
              </a:rPr>
              <a:t> </a:t>
            </a:r>
            <a:r>
              <a:rPr lang="en-US" sz="3200" b="0" strike="noStrike" spc="-1" dirty="0" err="1">
                <a:solidFill>
                  <a:srgbClr val="FFFFFF"/>
                </a:solidFill>
                <a:latin typeface="Arial"/>
              </a:rPr>
              <a:t>für</a:t>
            </a:r>
            <a:r>
              <a:rPr lang="en-US" sz="3200" b="0" strike="noStrike" spc="-1" dirty="0">
                <a:solidFill>
                  <a:srgbClr val="FFFFFF"/>
                </a:solidFill>
                <a:latin typeface="Arial"/>
              </a:rPr>
              <a:t> </a:t>
            </a:r>
            <a:r>
              <a:rPr lang="en-US" sz="3200" b="0" strike="noStrike" spc="-1" dirty="0" smtClean="0">
                <a:solidFill>
                  <a:srgbClr val="FFFFFF"/>
                </a:solidFill>
                <a:latin typeface="Arial"/>
              </a:rPr>
              <a:t>Inland ENCs</a:t>
            </a:r>
            <a:endParaRPr lang="en-US" sz="3200" b="0" strike="noStrike" spc="-1" dirty="0">
              <a:solidFill>
                <a:srgbClr val="000000"/>
              </a:solidFill>
              <a:latin typeface="Times New Roman"/>
            </a:endParaRPr>
          </a:p>
        </p:txBody>
      </p:sp>
      <p:sp>
        <p:nvSpPr>
          <p:cNvPr id="114" name="CustomShape 2"/>
          <p:cNvSpPr/>
          <p:nvPr/>
        </p:nvSpPr>
        <p:spPr>
          <a:xfrm>
            <a:off x="685800" y="205740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47480" indent="-447480" algn="l" rtl="0">
              <a:lnSpc>
                <a:spcPct val="110000"/>
              </a:lnSpc>
              <a:spcBef>
                <a:spcPts val="748"/>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Um </a:t>
            </a:r>
            <a:r>
              <a:rPr lang="en-GB" sz="2000" b="0" strike="noStrike" spc="-1" dirty="0" err="1">
                <a:solidFill>
                  <a:srgbClr val="000000"/>
                </a:solidFill>
                <a:latin typeface="Arial"/>
              </a:rPr>
              <a:t>ein</a:t>
            </a:r>
            <a:r>
              <a:rPr lang="en-GB" sz="2000" b="0" strike="noStrike" spc="-1" dirty="0">
                <a:solidFill>
                  <a:srgbClr val="000000"/>
                </a:solidFill>
                <a:latin typeface="Arial"/>
              </a:rPr>
              <a:t> </a:t>
            </a:r>
            <a:r>
              <a:rPr lang="en-GB" sz="2000" b="0" strike="noStrike" spc="-1" dirty="0" err="1">
                <a:solidFill>
                  <a:srgbClr val="000000"/>
                </a:solidFill>
                <a:latin typeface="Arial"/>
              </a:rPr>
              <a:t>gemeinsames</a:t>
            </a:r>
            <a:r>
              <a:rPr lang="en-GB" sz="2000" b="0" strike="noStrike" spc="-1" dirty="0">
                <a:solidFill>
                  <a:srgbClr val="000000"/>
                </a:solidFill>
                <a:latin typeface="Arial"/>
              </a:rPr>
              <a:t> </a:t>
            </a:r>
            <a:r>
              <a:rPr lang="en-GB" sz="2000" b="0" strike="noStrike" spc="-1" dirty="0" err="1">
                <a:solidFill>
                  <a:srgbClr val="000000"/>
                </a:solidFill>
                <a:latin typeface="Arial"/>
              </a:rPr>
              <a:t>Verständnis</a:t>
            </a:r>
            <a:r>
              <a:rPr lang="en-GB" sz="2000" b="0" strike="noStrike" spc="-1" dirty="0">
                <a:solidFill>
                  <a:srgbClr val="000000"/>
                </a:solidFill>
                <a:latin typeface="Arial"/>
              </a:rPr>
              <a:t> und </a:t>
            </a:r>
            <a:r>
              <a:rPr lang="en-GB" sz="2000" b="0" strike="noStrike" spc="-1" dirty="0" err="1">
                <a:solidFill>
                  <a:srgbClr val="000000"/>
                </a:solidFill>
                <a:latin typeface="Arial"/>
              </a:rPr>
              <a:t>eine</a:t>
            </a:r>
            <a:r>
              <a:rPr lang="en-GB" sz="2000" b="0" strike="noStrike" spc="-1" dirty="0">
                <a:solidFill>
                  <a:srgbClr val="000000"/>
                </a:solidFill>
                <a:latin typeface="Arial"/>
              </a:rPr>
              <a:t> </a:t>
            </a:r>
            <a:r>
              <a:rPr lang="en-GB" sz="2000" b="0" strike="noStrike" spc="-1" dirty="0" err="1">
                <a:solidFill>
                  <a:srgbClr val="000000"/>
                </a:solidFill>
                <a:latin typeface="Arial"/>
              </a:rPr>
              <a:t>konsistente</a:t>
            </a:r>
            <a:r>
              <a:rPr lang="en-GB" sz="2000" b="0" strike="noStrike" spc="-1" dirty="0">
                <a:solidFill>
                  <a:srgbClr val="000000"/>
                </a:solidFill>
                <a:latin typeface="Arial"/>
              </a:rPr>
              <a:t> </a:t>
            </a:r>
            <a:r>
              <a:rPr lang="en-GB" sz="2000" b="0" strike="noStrike" spc="-1" dirty="0" err="1">
                <a:solidFill>
                  <a:srgbClr val="000000"/>
                </a:solidFill>
                <a:latin typeface="Arial"/>
              </a:rPr>
              <a:t>Kodierung</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alle</a:t>
            </a:r>
            <a:r>
              <a:rPr lang="en-GB" sz="2000" b="0" strike="noStrike" spc="-1" dirty="0">
                <a:solidFill>
                  <a:srgbClr val="000000"/>
                </a:solidFill>
                <a:latin typeface="Arial"/>
              </a:rPr>
              <a:t> </a:t>
            </a:r>
            <a:r>
              <a:rPr lang="en-GB" sz="2000" b="0" strike="noStrike" spc="-1" dirty="0" err="1">
                <a:solidFill>
                  <a:srgbClr val="000000"/>
                </a:solidFill>
                <a:latin typeface="Arial"/>
              </a:rPr>
              <a:t>Regionen</a:t>
            </a:r>
            <a:r>
              <a:rPr lang="en-GB" sz="2000" b="0" strike="noStrike" spc="-1" dirty="0">
                <a:solidFill>
                  <a:srgbClr val="000000"/>
                </a:solidFill>
                <a:latin typeface="Arial"/>
              </a:rPr>
              <a:t> </a:t>
            </a:r>
            <a:r>
              <a:rPr lang="en-GB" sz="2000" b="0" strike="noStrike" spc="-1" dirty="0" err="1">
                <a:solidFill>
                  <a:srgbClr val="000000"/>
                </a:solidFill>
                <a:latin typeface="Arial"/>
              </a:rPr>
              <a:t>weltweit</a:t>
            </a:r>
            <a:r>
              <a:rPr lang="en-GB" sz="2000" b="0" strike="noStrike" spc="-1" dirty="0">
                <a:solidFill>
                  <a:srgbClr val="000000"/>
                </a:solidFill>
                <a:latin typeface="Arial"/>
              </a:rPr>
              <a:t> </a:t>
            </a:r>
            <a:r>
              <a:rPr lang="en-GB" sz="2000" b="0" strike="noStrike" spc="-1" dirty="0" err="1">
                <a:solidFill>
                  <a:srgbClr val="000000"/>
                </a:solidFill>
                <a:latin typeface="Arial"/>
              </a:rPr>
              <a:t>sicherzustellen</a:t>
            </a:r>
            <a:r>
              <a:rPr lang="en-GB" sz="2000" b="0" strike="noStrike" spc="-1" dirty="0">
                <a:solidFill>
                  <a:srgbClr val="000000"/>
                </a:solidFill>
                <a:latin typeface="Arial"/>
              </a:rPr>
              <a:t>, </a:t>
            </a:r>
            <a:r>
              <a:rPr lang="en-GB" sz="2000" b="0" strike="noStrike" spc="-1" dirty="0" err="1">
                <a:solidFill>
                  <a:srgbClr val="000000"/>
                </a:solidFill>
                <a:latin typeface="Arial"/>
              </a:rPr>
              <a:t>gibt</a:t>
            </a:r>
            <a:r>
              <a:rPr lang="en-GB" sz="2000" b="0" strike="noStrike" spc="-1" dirty="0">
                <a:solidFill>
                  <a:srgbClr val="000000"/>
                </a:solidFill>
                <a:latin typeface="Arial"/>
              </a:rPr>
              <a:t>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smtClean="0">
                <a:solidFill>
                  <a:srgbClr val="000000"/>
                </a:solidFill>
                <a:latin typeface="Arial"/>
              </a:rPr>
              <a:t>eine</a:t>
            </a:r>
            <a:r>
              <a:rPr lang="en-GB" sz="2000" b="0" strike="noStrike" spc="-1" dirty="0" smtClean="0">
                <a:solidFill>
                  <a:srgbClr val="000000"/>
                </a:solidFill>
                <a:latin typeface="Arial"/>
              </a:rPr>
              <a:t> </a:t>
            </a:r>
            <a:r>
              <a:rPr lang="en-GB" sz="2000" b="0" strike="noStrike" spc="-1" dirty="0" err="1">
                <a:solidFill>
                  <a:srgbClr val="000000"/>
                </a:solidFill>
                <a:latin typeface="Arial"/>
              </a:rPr>
              <a:t>sehr</a:t>
            </a:r>
            <a:r>
              <a:rPr lang="en-GB" sz="2000" b="0" strike="noStrike" spc="-1" dirty="0">
                <a:solidFill>
                  <a:srgbClr val="000000"/>
                </a:solidFill>
                <a:latin typeface="Arial"/>
              </a:rPr>
              <a:t> </a:t>
            </a:r>
            <a:r>
              <a:rPr lang="en-GB" sz="2000" b="0" strike="noStrike" spc="-1" dirty="0" err="1" smtClean="0">
                <a:solidFill>
                  <a:srgbClr val="000000"/>
                </a:solidFill>
                <a:latin typeface="Arial"/>
              </a:rPr>
              <a:t>detaillierte</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Kodierungsanleitung</a:t>
            </a:r>
            <a:r>
              <a:rPr lang="en-GB" sz="2000" b="0" strike="noStrike" spc="-1" dirty="0" smtClean="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smtClean="0">
                <a:solidFill>
                  <a:srgbClr val="000000"/>
                </a:solidFill>
                <a:latin typeface="Arial"/>
              </a:rPr>
              <a:t>Inland ENCs </a:t>
            </a:r>
            <a:r>
              <a:rPr lang="en-GB" sz="2000" b="0" strike="noStrike" spc="-1" dirty="0">
                <a:solidFill>
                  <a:srgbClr val="000000"/>
                </a:solidFill>
                <a:latin typeface="Arial"/>
              </a:rPr>
              <a:t>(</a:t>
            </a:r>
            <a:r>
              <a:rPr lang="en-GB" sz="2000" b="0" strike="noStrike" spc="-1" dirty="0" smtClean="0">
                <a:solidFill>
                  <a:srgbClr val="000000"/>
                </a:solidFill>
                <a:latin typeface="Arial"/>
              </a:rPr>
              <a:t>die </a:t>
            </a:r>
            <a:r>
              <a:rPr lang="en-GB" sz="2000" b="0" strike="noStrike" spc="-1" dirty="0">
                <a:solidFill>
                  <a:srgbClr val="000000"/>
                </a:solidFill>
                <a:latin typeface="Arial"/>
              </a:rPr>
              <a:t>den </a:t>
            </a:r>
            <a:r>
              <a:rPr lang="en-GB" sz="2000" b="0" strike="noStrike" spc="-1" dirty="0" err="1">
                <a:solidFill>
                  <a:srgbClr val="000000"/>
                </a:solidFill>
                <a:latin typeface="Arial"/>
              </a:rPr>
              <a:t>Abschnitt</a:t>
            </a:r>
            <a:r>
              <a:rPr lang="en-GB" sz="2000" b="0" strike="noStrike" spc="-1" dirty="0">
                <a:solidFill>
                  <a:srgbClr val="000000"/>
                </a:solidFill>
                <a:latin typeface="Arial"/>
              </a:rPr>
              <a:t> „</a:t>
            </a:r>
            <a:r>
              <a:rPr lang="en-GB" sz="2000" b="0" strike="noStrike" spc="-1" dirty="0" err="1">
                <a:solidFill>
                  <a:srgbClr val="000000"/>
                </a:solidFill>
                <a:latin typeface="Arial"/>
              </a:rPr>
              <a:t>Verwendung</a:t>
            </a:r>
            <a:r>
              <a:rPr lang="en-GB" sz="2000" b="0" strike="noStrike" spc="-1" dirty="0">
                <a:solidFill>
                  <a:srgbClr val="000000"/>
                </a:solidFill>
                <a:latin typeface="Arial"/>
              </a:rPr>
              <a:t> des </a:t>
            </a:r>
            <a:r>
              <a:rPr lang="en-GB" sz="2000" b="0" strike="noStrike" spc="-1" dirty="0" err="1">
                <a:solidFill>
                  <a:srgbClr val="000000"/>
                </a:solidFill>
                <a:latin typeface="Arial"/>
              </a:rPr>
              <a:t>Objektkatalogs</a:t>
            </a:r>
            <a:r>
              <a:rPr lang="en-GB" sz="2000" b="0" strike="noStrike" spc="-1" dirty="0">
                <a:solidFill>
                  <a:srgbClr val="000000"/>
                </a:solidFill>
                <a:latin typeface="Arial"/>
              </a:rPr>
              <a:t>“ von S-57 </a:t>
            </a:r>
            <a:r>
              <a:rPr lang="en-GB" sz="2000" b="0" strike="noStrike" spc="-1" dirty="0" err="1">
                <a:solidFill>
                  <a:srgbClr val="000000"/>
                </a:solidFill>
                <a:latin typeface="Arial"/>
              </a:rPr>
              <a:t>ersetzt</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10000"/>
              </a:lnSpc>
              <a:spcBef>
                <a:spcPts val="748"/>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Siehe</a:t>
            </a:r>
            <a:r>
              <a:rPr lang="en-GB" sz="2000" b="0" strike="noStrike" spc="-1" dirty="0">
                <a:solidFill>
                  <a:srgbClr val="000000"/>
                </a:solidFill>
                <a:latin typeface="Arial"/>
              </a:rPr>
              <a:t> </a:t>
            </a:r>
            <a:r>
              <a:rPr lang="en-GB" sz="2000" b="0" strike="noStrike" spc="-1" dirty="0" err="1">
                <a:solidFill>
                  <a:srgbClr val="000000"/>
                </a:solidFill>
                <a:latin typeface="Arial"/>
              </a:rPr>
              <a:t>folgendes</a:t>
            </a:r>
            <a:r>
              <a:rPr lang="en-GB" sz="2000" b="0" strike="noStrike" spc="-1" dirty="0">
                <a:solidFill>
                  <a:srgbClr val="000000"/>
                </a:solidFill>
                <a:latin typeface="Arial"/>
              </a:rPr>
              <a:t> </a:t>
            </a:r>
            <a:r>
              <a:rPr lang="en-GB" sz="2000" b="0" strike="noStrike" spc="-1" dirty="0" err="1">
                <a:solidFill>
                  <a:srgbClr val="000000"/>
                </a:solidFill>
                <a:latin typeface="Arial"/>
              </a:rPr>
              <a:t>Beispiel</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die </a:t>
            </a:r>
            <a:r>
              <a:rPr lang="en-GB" sz="2000" b="0" strike="noStrike" spc="-1" dirty="0" err="1">
                <a:solidFill>
                  <a:srgbClr val="000000"/>
                </a:solidFill>
                <a:latin typeface="Arial"/>
              </a:rPr>
              <a:t>Kodierung</a:t>
            </a:r>
            <a:r>
              <a:rPr lang="en-GB" sz="2000" b="0" strike="noStrike" spc="-1" dirty="0">
                <a:solidFill>
                  <a:srgbClr val="000000"/>
                </a:solidFill>
                <a:latin typeface="Arial"/>
              </a:rPr>
              <a:t> </a:t>
            </a:r>
            <a:r>
              <a:rPr lang="en-GB" sz="2000" b="0" strike="noStrike" spc="-1" dirty="0" err="1">
                <a:solidFill>
                  <a:srgbClr val="000000"/>
                </a:solidFill>
                <a:latin typeface="Arial"/>
              </a:rPr>
              <a:t>einer</a:t>
            </a:r>
            <a:r>
              <a:rPr lang="en-GB" sz="2000" b="0" strike="noStrike" spc="-1" dirty="0">
                <a:solidFill>
                  <a:srgbClr val="000000"/>
                </a:solidFill>
                <a:latin typeface="Arial"/>
              </a:rPr>
              <a:t> </a:t>
            </a:r>
            <a:r>
              <a:rPr lang="en-GB" sz="2000" b="0" strike="noStrike" spc="-1" dirty="0" err="1">
                <a:solidFill>
                  <a:srgbClr val="000000"/>
                </a:solidFill>
                <a:latin typeface="Arial"/>
              </a:rPr>
              <a:t>Brücke</a:t>
            </a:r>
            <a:r>
              <a:rPr lang="en-GB" sz="2000" b="0" strike="noStrike" spc="-1" dirty="0">
                <a:solidFill>
                  <a:srgbClr val="000000"/>
                </a:solidFill>
                <a:latin typeface="Arial"/>
              </a:rPr>
              <a:t> </a:t>
            </a:r>
            <a:r>
              <a:rPr lang="en-GB" sz="2000" b="0" strike="noStrike" spc="-1" dirty="0" err="1">
                <a:solidFill>
                  <a:srgbClr val="000000"/>
                </a:solidFill>
                <a:latin typeface="Arial"/>
              </a:rPr>
              <a:t>mit</a:t>
            </a:r>
            <a:r>
              <a:rPr lang="en-GB" sz="2000" b="0" strike="noStrike" spc="-1" dirty="0">
                <a:solidFill>
                  <a:srgbClr val="000000"/>
                </a:solidFill>
                <a:latin typeface="Arial"/>
              </a:rPr>
              <a:t> </a:t>
            </a:r>
            <a:r>
              <a:rPr lang="en-GB" sz="2000" b="0" strike="noStrike" spc="-1" dirty="0" err="1">
                <a:solidFill>
                  <a:srgbClr val="000000"/>
                </a:solidFill>
                <a:latin typeface="Arial"/>
              </a:rPr>
              <a:t>Brückenbögen</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10000"/>
              </a:lnSpc>
              <a:spcBef>
                <a:spcPts val="7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3"/>
          <p:cNvPicPr/>
          <p:nvPr/>
        </p:nvPicPr>
        <p:blipFill>
          <a:blip r:embed="rId3"/>
          <a:stretch/>
        </p:blipFill>
        <p:spPr>
          <a:xfrm>
            <a:off x="0" y="0"/>
            <a:ext cx="9144000" cy="68198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smtClean="0">
                <a:solidFill>
                  <a:srgbClr val="FFFFFF"/>
                </a:solidFill>
                <a:latin typeface="Arial"/>
              </a:rPr>
              <a:t>Verwendungszwecke</a:t>
            </a:r>
            <a:endParaRPr lang="en-US" sz="3200" b="0" strike="noStrike" spc="-1" dirty="0">
              <a:solidFill>
                <a:srgbClr val="000000"/>
              </a:solidFill>
              <a:latin typeface="Times New Roman"/>
            </a:endParaRPr>
          </a:p>
        </p:txBody>
      </p:sp>
      <p:sp>
        <p:nvSpPr>
          <p:cNvPr id="117" name="CustomShape 2"/>
          <p:cNvSpPr/>
          <p:nvPr/>
        </p:nvSpPr>
        <p:spPr>
          <a:xfrm>
            <a:off x="685800" y="205740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447480" indent="-44748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Auf </a:t>
            </a:r>
            <a:r>
              <a:rPr lang="en-GB" sz="2000" b="0" strike="noStrike" spc="-1" dirty="0" smtClean="0">
                <a:solidFill>
                  <a:srgbClr val="000000"/>
                </a:solidFill>
                <a:latin typeface="Arial"/>
              </a:rPr>
              <a:t>den </a:t>
            </a:r>
            <a:r>
              <a:rPr lang="en-GB" sz="2000" b="0" strike="noStrike" spc="-1" dirty="0" err="1" smtClean="0">
                <a:solidFill>
                  <a:srgbClr val="000000"/>
                </a:solidFill>
                <a:latin typeface="Arial"/>
              </a:rPr>
              <a:t>großen</a:t>
            </a:r>
            <a:r>
              <a:rPr lang="en-GB" sz="2000" b="0" strike="noStrike" spc="-1" dirty="0" smtClean="0">
                <a:solidFill>
                  <a:srgbClr val="000000"/>
                </a:solidFill>
                <a:latin typeface="Arial"/>
              </a:rPr>
              <a:t> </a:t>
            </a:r>
            <a:r>
              <a:rPr lang="en-GB" sz="2000" b="0" strike="noStrike" spc="-1" dirty="0" err="1">
                <a:solidFill>
                  <a:srgbClr val="000000"/>
                </a:solidFill>
                <a:latin typeface="Arial"/>
              </a:rPr>
              <a:t>Binnenwasserstraßen</a:t>
            </a:r>
            <a:r>
              <a:rPr lang="en-GB" sz="2000" b="0" strike="noStrike" spc="-1" dirty="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a:t>
            </a:r>
            <a:r>
              <a:rPr lang="en-GB" sz="2000" b="0" strike="noStrike" spc="-1" dirty="0" smtClean="0">
                <a:solidFill>
                  <a:srgbClr val="000000"/>
                </a:solidFill>
                <a:latin typeface="Arial"/>
              </a:rPr>
              <a:t>Inland ENCs </a:t>
            </a:r>
            <a:r>
              <a:rPr lang="en-GB" sz="2000" b="0" strike="noStrike" spc="-1" dirty="0" err="1">
                <a:solidFill>
                  <a:srgbClr val="000000"/>
                </a:solidFill>
                <a:latin typeface="Arial"/>
              </a:rPr>
              <a:t>normalerweise</a:t>
            </a:r>
            <a:r>
              <a:rPr lang="en-GB" sz="2000" b="0" strike="noStrike" spc="-1" dirty="0">
                <a:solidFill>
                  <a:srgbClr val="000000"/>
                </a:solidFill>
                <a:latin typeface="Arial"/>
              </a:rPr>
              <a:t> in </a:t>
            </a:r>
            <a:r>
              <a:rPr lang="en-GB" sz="2000" b="0" strike="noStrike" spc="-1" dirty="0" err="1">
                <a:solidFill>
                  <a:srgbClr val="000000"/>
                </a:solidFill>
                <a:latin typeface="Arial"/>
              </a:rPr>
              <a:t>größerem</a:t>
            </a:r>
            <a:r>
              <a:rPr lang="en-GB" sz="2000" b="0" strike="noStrike" spc="-1" dirty="0">
                <a:solidFill>
                  <a:srgbClr val="000000"/>
                </a:solidFill>
                <a:latin typeface="Arial"/>
              </a:rPr>
              <a:t> </a:t>
            </a:r>
            <a:r>
              <a:rPr lang="en-GB" sz="2000" b="0" strike="noStrike" spc="-1" dirty="0" err="1" smtClean="0">
                <a:solidFill>
                  <a:srgbClr val="000000"/>
                </a:solidFill>
                <a:latin typeface="Arial"/>
              </a:rPr>
              <a:t>Maßstab</a:t>
            </a:r>
            <a:r>
              <a:rPr lang="en-GB" sz="2000" spc="-1" dirty="0">
                <a:solidFill>
                  <a:srgbClr val="000000"/>
                </a:solidFill>
              </a:rPr>
              <a:t> </a:t>
            </a:r>
            <a:r>
              <a:rPr lang="en-GB" sz="2000" spc="-1" dirty="0" err="1" smtClean="0">
                <a:solidFill>
                  <a:srgbClr val="000000"/>
                </a:solidFill>
              </a:rPr>
              <a:t>als</a:t>
            </a:r>
            <a:r>
              <a:rPr lang="en-GB" sz="2000" spc="-1" dirty="0" smtClean="0">
                <a:solidFill>
                  <a:srgbClr val="000000"/>
                </a:solidFill>
              </a:rPr>
              <a:t> in den </a:t>
            </a:r>
            <a:r>
              <a:rPr lang="en-GB" sz="2000" spc="-1" dirty="0">
                <a:solidFill>
                  <a:srgbClr val="000000"/>
                </a:solidFill>
              </a:rPr>
              <a:t>„</a:t>
            </a:r>
            <a:r>
              <a:rPr lang="en-GB" sz="2000" spc="-1" dirty="0" err="1" smtClean="0">
                <a:solidFill>
                  <a:srgbClr val="000000"/>
                </a:solidFill>
              </a:rPr>
              <a:t>maritimen</a:t>
            </a:r>
            <a:r>
              <a:rPr lang="en-GB" sz="2000" spc="-1" dirty="0" smtClean="0">
                <a:solidFill>
                  <a:srgbClr val="000000"/>
                </a:solidFill>
              </a:rPr>
              <a:t>“ ENCs </a:t>
            </a:r>
            <a:r>
              <a:rPr lang="en-GB" sz="2000" b="0" strike="noStrike" spc="-1" dirty="0" err="1" smtClean="0">
                <a:solidFill>
                  <a:srgbClr val="000000"/>
                </a:solidFill>
                <a:latin typeface="Arial"/>
              </a:rPr>
              <a:t>hergestellt</a:t>
            </a:r>
            <a:r>
              <a:rPr lang="en-GB" sz="2000" b="0" strike="noStrike" spc="-1" dirty="0" smtClean="0">
                <a:solidFill>
                  <a:srgbClr val="000000"/>
                </a:solidFill>
                <a:latin typeface="Arial"/>
              </a:rPr>
              <a:t> </a:t>
            </a:r>
            <a:r>
              <a:rPr lang="en-GB" sz="2000" b="0" strike="noStrike" spc="-1" dirty="0">
                <a:solidFill>
                  <a:srgbClr val="000000"/>
                </a:solidFill>
                <a:latin typeface="Arial"/>
              </a:rPr>
              <a:t>und </a:t>
            </a:r>
            <a:r>
              <a:rPr lang="en-GB" sz="2000" b="0" strike="noStrike" spc="-1" dirty="0" err="1">
                <a:solidFill>
                  <a:srgbClr val="000000"/>
                </a:solidFill>
                <a:latin typeface="Arial"/>
              </a:rPr>
              <a:t>genutzt</a:t>
            </a:r>
            <a:r>
              <a:rPr lang="en-GB" sz="2000" b="0" strike="noStrike" spc="-1" dirty="0">
                <a:solidFill>
                  <a:srgbClr val="000000"/>
                </a:solidFill>
                <a:latin typeface="Arial"/>
              </a:rPr>
              <a:t> </a:t>
            </a:r>
            <a:endParaRPr lang="en-GB" sz="2000" b="0" strike="noStrike" spc="-1" dirty="0" smtClean="0">
              <a:solidFill>
                <a:srgbClr val="000000"/>
              </a:solidFill>
              <a:latin typeface="Arial"/>
            </a:endParaRPr>
          </a:p>
          <a:p>
            <a:pPr marL="447480" indent="-44748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smtClean="0">
                <a:solidFill>
                  <a:srgbClr val="000000"/>
                </a:solidFill>
                <a:latin typeface="Arial"/>
              </a:rPr>
              <a:t>Während</a:t>
            </a:r>
            <a:r>
              <a:rPr lang="en-GB" sz="2000" b="0" strike="noStrike" spc="-1" dirty="0" smtClean="0">
                <a:solidFill>
                  <a:srgbClr val="000000"/>
                </a:solidFill>
                <a:latin typeface="Arial"/>
              </a:rPr>
              <a:t> </a:t>
            </a:r>
            <a:r>
              <a:rPr lang="en-GB" sz="2000" b="0" strike="noStrike" spc="-1" dirty="0">
                <a:solidFill>
                  <a:srgbClr val="000000"/>
                </a:solidFill>
                <a:latin typeface="Arial"/>
              </a:rPr>
              <a:t>der </a:t>
            </a:r>
            <a:r>
              <a:rPr lang="en-GB" sz="2000" b="0" strike="noStrike" spc="-1" dirty="0" err="1">
                <a:solidFill>
                  <a:srgbClr val="000000"/>
                </a:solidFill>
                <a:latin typeface="Arial"/>
              </a:rPr>
              <a:t>größte</a:t>
            </a:r>
            <a:r>
              <a:rPr lang="en-GB" sz="2000" b="0" strike="noStrike" spc="-1" dirty="0">
                <a:solidFill>
                  <a:srgbClr val="000000"/>
                </a:solidFill>
                <a:latin typeface="Arial"/>
              </a:rPr>
              <a:t> </a:t>
            </a:r>
            <a:r>
              <a:rPr lang="en-GB" sz="2000" b="0" strike="noStrike" spc="-1" dirty="0" err="1">
                <a:solidFill>
                  <a:srgbClr val="000000"/>
                </a:solidFill>
                <a:latin typeface="Arial"/>
              </a:rPr>
              <a:t>Maßstab</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„maritime“ ENCs die </a:t>
            </a:r>
            <a:r>
              <a:rPr lang="en-GB" sz="2000" b="0" strike="noStrike" spc="-1" dirty="0" err="1" smtClean="0">
                <a:solidFill>
                  <a:srgbClr val="000000"/>
                </a:solidFill>
                <a:latin typeface="Arial"/>
              </a:rPr>
              <a:t>Verwendung</a:t>
            </a:r>
            <a:r>
              <a:rPr lang="en-GB" sz="2000" b="0" strike="noStrike" spc="-1" dirty="0" smtClean="0">
                <a:solidFill>
                  <a:srgbClr val="000000"/>
                </a:solidFill>
                <a:latin typeface="Arial"/>
              </a:rPr>
              <a:t> </a:t>
            </a:r>
            <a:r>
              <a:rPr lang="en-GB" sz="2000" b="0" strike="noStrike" spc="-1" dirty="0">
                <a:solidFill>
                  <a:srgbClr val="000000"/>
                </a:solidFill>
                <a:latin typeface="Arial"/>
              </a:rPr>
              <a:t>6 (</a:t>
            </a:r>
            <a:r>
              <a:rPr lang="en-GB" sz="2000" b="0" strike="noStrike" spc="-1" dirty="0" err="1">
                <a:solidFill>
                  <a:srgbClr val="000000"/>
                </a:solidFill>
                <a:latin typeface="Arial"/>
              </a:rPr>
              <a:t>Anlegen</a:t>
            </a:r>
            <a:r>
              <a:rPr lang="en-GB" sz="2000" b="0" strike="noStrike" spc="-1" dirty="0">
                <a:solidFill>
                  <a:srgbClr val="000000"/>
                </a:solidFill>
                <a:latin typeface="Arial"/>
              </a:rPr>
              <a:t>) </a:t>
            </a:r>
            <a:r>
              <a:rPr lang="en-GB" sz="2000" b="0" strike="noStrike" spc="-1" dirty="0" err="1">
                <a:solidFill>
                  <a:srgbClr val="000000"/>
                </a:solidFill>
                <a:latin typeface="Arial"/>
              </a:rPr>
              <a:t>ist</a:t>
            </a:r>
            <a:r>
              <a:rPr lang="en-GB" sz="2000" b="0" strike="noStrike" spc="-1" dirty="0">
                <a:solidFill>
                  <a:srgbClr val="000000"/>
                </a:solidFill>
                <a:latin typeface="Arial"/>
              </a:rPr>
              <a:t>, </a:t>
            </a:r>
            <a:r>
              <a:rPr lang="en-GB" sz="2000" b="0" strike="noStrike" spc="-1" dirty="0" err="1">
                <a:solidFill>
                  <a:srgbClr val="000000"/>
                </a:solidFill>
                <a:latin typeface="Arial"/>
              </a:rPr>
              <a:t>gibt</a:t>
            </a:r>
            <a:r>
              <a:rPr lang="en-GB" sz="2000" b="0" strike="noStrike" spc="-1" dirty="0">
                <a:solidFill>
                  <a:srgbClr val="000000"/>
                </a:solidFill>
                <a:latin typeface="Arial"/>
              </a:rPr>
              <a:t>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smtClean="0">
                <a:solidFill>
                  <a:srgbClr val="000000"/>
                </a:solidFill>
                <a:latin typeface="Arial"/>
              </a:rPr>
              <a:t>Inland ENCs </a:t>
            </a:r>
            <a:r>
              <a:rPr lang="en-GB" sz="2000" b="0" strike="noStrike" spc="-1" dirty="0" err="1">
                <a:solidFill>
                  <a:srgbClr val="000000"/>
                </a:solidFill>
                <a:latin typeface="Arial"/>
              </a:rPr>
              <a:t>drei</a:t>
            </a:r>
            <a:r>
              <a:rPr lang="en-GB" sz="2000" b="0" strike="noStrike" spc="-1" dirty="0">
                <a:solidFill>
                  <a:srgbClr val="000000"/>
                </a:solidFill>
                <a:latin typeface="Arial"/>
              </a:rPr>
              <a:t> </a:t>
            </a:r>
            <a:r>
              <a:rPr lang="en-GB" sz="2000" spc="-1" dirty="0" err="1" smtClean="0">
                <a:solidFill>
                  <a:srgbClr val="000000"/>
                </a:solidFill>
                <a:latin typeface="Arial"/>
              </a:rPr>
              <a:t>Verwendungsc</a:t>
            </a:r>
            <a:r>
              <a:rPr lang="en-GB" sz="2000" b="0" strike="noStrike" spc="-1" dirty="0" err="1" smtClean="0">
                <a:solidFill>
                  <a:srgbClr val="000000"/>
                </a:solidFill>
                <a:latin typeface="Arial"/>
              </a:rPr>
              <a:t>odes</a:t>
            </a:r>
            <a:r>
              <a:rPr lang="en-GB" sz="2000" b="0" strike="noStrike" spc="-1" dirty="0">
                <a:solidFill>
                  <a:srgbClr val="000000"/>
                </a:solidFill>
                <a:latin typeface="Arial"/>
              </a:rPr>
              <a:t>:</a:t>
            </a:r>
            <a:r>
              <a:rPr dirty="0"/>
              <a:t/>
            </a:r>
            <a:br>
              <a:rPr dirty="0"/>
            </a:br>
            <a:r>
              <a:rPr lang="en-GB" sz="2000" b="0" strike="noStrike" spc="-1" dirty="0">
                <a:solidFill>
                  <a:srgbClr val="000000"/>
                </a:solidFill>
                <a:latin typeface="Arial"/>
              </a:rPr>
              <a:t> 7 - </a:t>
            </a:r>
            <a:r>
              <a:rPr lang="en-GB" sz="2000" spc="-1" dirty="0">
                <a:solidFill>
                  <a:srgbClr val="000000"/>
                </a:solidFill>
              </a:rPr>
              <a:t>Navigation auf </a:t>
            </a:r>
            <a:r>
              <a:rPr lang="en-GB" sz="2000" spc="-1" dirty="0" err="1">
                <a:solidFill>
                  <a:srgbClr val="000000"/>
                </a:solidFill>
              </a:rPr>
              <a:t>Binnenschifffahrtsstraßen</a:t>
            </a:r>
            <a:r>
              <a:rPr dirty="0"/>
              <a:t/>
            </a:r>
            <a:br>
              <a:rPr dirty="0"/>
            </a:br>
            <a:r>
              <a:rPr lang="en-GB" sz="2000" b="0" strike="noStrike" spc="-1" dirty="0">
                <a:solidFill>
                  <a:srgbClr val="000000"/>
                </a:solidFill>
                <a:latin typeface="Arial"/>
              </a:rPr>
              <a:t> 8 - </a:t>
            </a:r>
            <a:r>
              <a:rPr lang="de-DE" sz="2000" spc="-1" dirty="0">
                <a:solidFill>
                  <a:srgbClr val="000000"/>
                </a:solidFill>
              </a:rPr>
              <a:t>Navigation in Häfen der Binnenschifffahrtsstraßen</a:t>
            </a:r>
            <a:r>
              <a:rPr dirty="0"/>
              <a:t/>
            </a:r>
            <a:br>
              <a:rPr dirty="0"/>
            </a:br>
            <a:r>
              <a:rPr lang="en-GB" sz="2000" b="0" strike="noStrike" spc="-1" dirty="0">
                <a:solidFill>
                  <a:srgbClr val="000000"/>
                </a:solidFill>
                <a:latin typeface="Arial"/>
              </a:rPr>
              <a:t> 9 - </a:t>
            </a:r>
            <a:r>
              <a:rPr lang="de-DE" sz="2000" spc="-1" dirty="0">
                <a:solidFill>
                  <a:srgbClr val="000000"/>
                </a:solidFill>
              </a:rPr>
              <a:t>Detaillierte Informationen für Anlegemanöver </a:t>
            </a:r>
            <a:r>
              <a:rPr lang="de-DE" sz="2000" spc="-1" dirty="0" smtClean="0">
                <a:solidFill>
                  <a:srgbClr val="000000"/>
                </a:solidFill>
              </a:rPr>
              <a:t>auf</a:t>
            </a:r>
            <a:br>
              <a:rPr lang="de-DE" sz="2000" spc="-1" dirty="0" smtClean="0">
                <a:solidFill>
                  <a:srgbClr val="000000"/>
                </a:solidFill>
              </a:rPr>
            </a:br>
            <a:r>
              <a:rPr lang="de-DE" sz="2000" spc="-1" dirty="0" smtClean="0">
                <a:solidFill>
                  <a:srgbClr val="000000"/>
                </a:solidFill>
              </a:rPr>
              <a:t>      Binnenschifffahrtsstraßen</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smtClean="0">
                <a:solidFill>
                  <a:srgbClr val="FFFFFF"/>
                </a:solidFill>
                <a:latin typeface="Arial"/>
              </a:rPr>
              <a:t>Verwendungszwecke</a:t>
            </a:r>
            <a:endParaRPr lang="en-US" sz="3200" b="0" strike="noStrike" spc="-1" dirty="0">
              <a:solidFill>
                <a:srgbClr val="000000"/>
              </a:solidFill>
              <a:latin typeface="Times New Roman"/>
            </a:endParaRPr>
          </a:p>
        </p:txBody>
      </p:sp>
      <p:pic>
        <p:nvPicPr>
          <p:cNvPr id="119" name="Picture 4"/>
          <p:cNvPicPr/>
          <p:nvPr/>
        </p:nvPicPr>
        <p:blipFill>
          <a:blip r:embed="rId3"/>
          <a:stretch/>
        </p:blipFill>
        <p:spPr>
          <a:xfrm>
            <a:off x="5549760" y="1916280"/>
            <a:ext cx="2908440" cy="1844640"/>
          </a:xfrm>
          <a:prstGeom prst="rect">
            <a:avLst/>
          </a:prstGeom>
          <a:ln w="0">
            <a:noFill/>
          </a:ln>
        </p:spPr>
      </p:pic>
      <p:pic>
        <p:nvPicPr>
          <p:cNvPr id="120" name="Picture 5"/>
          <p:cNvPicPr/>
          <p:nvPr/>
        </p:nvPicPr>
        <p:blipFill>
          <a:blip r:embed="rId4"/>
          <a:stretch/>
        </p:blipFill>
        <p:spPr>
          <a:xfrm>
            <a:off x="685800" y="2421000"/>
            <a:ext cx="4057560" cy="3112920"/>
          </a:xfrm>
          <a:prstGeom prst="rect">
            <a:avLst/>
          </a:prstGeom>
          <a:ln w="0">
            <a:noFill/>
          </a:ln>
        </p:spPr>
      </p:pic>
      <p:sp>
        <p:nvSpPr>
          <p:cNvPr id="121" name="CustomShape 2"/>
          <p:cNvSpPr/>
          <p:nvPr/>
        </p:nvSpPr>
        <p:spPr>
          <a:xfrm>
            <a:off x="694440" y="5067360"/>
            <a:ext cx="3160074" cy="463846"/>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2400" b="0" strike="noStrike" spc="-1" dirty="0" smtClean="0">
                <a:solidFill>
                  <a:srgbClr val="000000"/>
                </a:solidFill>
                <a:latin typeface="Arial"/>
                <a:ea typeface="Arial"/>
              </a:rPr>
              <a:t>Verwendungszweck </a:t>
            </a:r>
            <a:r>
              <a:rPr lang="de-AT" sz="2400" b="0" strike="noStrike" spc="-1" dirty="0">
                <a:solidFill>
                  <a:srgbClr val="000000"/>
                </a:solidFill>
                <a:latin typeface="Arial"/>
                <a:ea typeface="Arial"/>
              </a:rPr>
              <a:t>7</a:t>
            </a:r>
            <a:endParaRPr lang="en-US" sz="2400" b="0" strike="noStrike" spc="-1" dirty="0">
              <a:solidFill>
                <a:srgbClr val="000000"/>
              </a:solidFill>
              <a:latin typeface="Times New Roman"/>
            </a:endParaRPr>
          </a:p>
        </p:txBody>
      </p:sp>
      <p:sp>
        <p:nvSpPr>
          <p:cNvPr id="122" name="CustomShape 3"/>
          <p:cNvSpPr/>
          <p:nvPr/>
        </p:nvSpPr>
        <p:spPr>
          <a:xfrm>
            <a:off x="5443080" y="3917400"/>
            <a:ext cx="3158880" cy="463846"/>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square" lIns="90000" tIns="46800" rIns="90000" bIns="46800">
            <a:sp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2400" b="0" strike="noStrike" spc="-1" dirty="0" smtClean="0">
                <a:solidFill>
                  <a:srgbClr val="000000"/>
                </a:solidFill>
                <a:latin typeface="Arial"/>
                <a:ea typeface="Arial"/>
              </a:rPr>
              <a:t>Verwendungszweck </a:t>
            </a:r>
            <a:r>
              <a:rPr lang="de-AT" sz="2400" b="0" strike="noStrike" spc="-1" dirty="0">
                <a:solidFill>
                  <a:srgbClr val="000000"/>
                </a:solidFill>
                <a:latin typeface="Arial"/>
                <a:ea typeface="Arial"/>
              </a:rPr>
              <a:t>8</a:t>
            </a:r>
            <a:endParaRPr lang="en-US" sz="2400" b="0" strike="noStrike" spc="-1" dirty="0">
              <a:solidFill>
                <a:srgbClr val="000000"/>
              </a:solidFill>
              <a:latin typeface="Times New Roman"/>
            </a:endParaRPr>
          </a:p>
        </p:txBody>
      </p:sp>
      <p:sp>
        <p:nvSpPr>
          <p:cNvPr id="123" name="CustomShape 4"/>
          <p:cNvSpPr/>
          <p:nvPr/>
        </p:nvSpPr>
        <p:spPr>
          <a:xfrm>
            <a:off x="3419640" y="4208400"/>
            <a:ext cx="576000" cy="444600"/>
          </a:xfrm>
          <a:prstGeom prst="rect">
            <a:avLst/>
          </a:prstGeom>
          <a:noFill/>
          <a:ln w="25560">
            <a:solidFill>
              <a:srgbClr val="FF0000"/>
            </a:solidFill>
            <a:miter/>
          </a:ln>
        </p:spPr>
        <p:style>
          <a:lnRef idx="0">
            <a:scrgbClr r="0" g="0" b="0"/>
          </a:lnRef>
          <a:fillRef idx="0">
            <a:scrgbClr r="0" g="0" b="0"/>
          </a:fillRef>
          <a:effectRef idx="0">
            <a:scrgbClr r="0" g="0" b="0"/>
          </a:effectRef>
          <a:fontRef idx="minor"/>
        </p:style>
      </p:sp>
      <p:sp>
        <p:nvSpPr>
          <p:cNvPr id="124" name="Line 5"/>
          <p:cNvSpPr/>
          <p:nvPr/>
        </p:nvSpPr>
        <p:spPr>
          <a:xfrm flipV="1">
            <a:off x="3419640" y="1915920"/>
            <a:ext cx="2130120" cy="2292120"/>
          </a:xfrm>
          <a:prstGeom prst="line">
            <a:avLst/>
          </a:prstGeom>
          <a:ln w="38160">
            <a:solidFill>
              <a:srgbClr val="FF0000"/>
            </a:solidFill>
            <a:miter/>
          </a:ln>
        </p:spPr>
        <p:style>
          <a:lnRef idx="0">
            <a:scrgbClr r="0" g="0" b="0"/>
          </a:lnRef>
          <a:fillRef idx="0">
            <a:scrgbClr r="0" g="0" b="0"/>
          </a:fillRef>
          <a:effectRef idx="0">
            <a:scrgbClr r="0" g="0" b="0"/>
          </a:effectRef>
          <a:fontRef idx="minor"/>
        </p:style>
      </p:sp>
      <p:sp>
        <p:nvSpPr>
          <p:cNvPr id="125" name="Line 6"/>
          <p:cNvSpPr/>
          <p:nvPr/>
        </p:nvSpPr>
        <p:spPr>
          <a:xfrm flipV="1">
            <a:off x="3995640" y="3760920"/>
            <a:ext cx="4462560" cy="892080"/>
          </a:xfrm>
          <a:prstGeom prst="line">
            <a:avLst/>
          </a:prstGeom>
          <a:ln w="38160">
            <a:solidFill>
              <a:srgbClr val="FF0000"/>
            </a:solidFill>
            <a:miter/>
          </a:ln>
        </p:spPr>
        <p:style>
          <a:lnRef idx="0">
            <a:scrgbClr r="0" g="0" b="0"/>
          </a:lnRef>
          <a:fillRef idx="0">
            <a:scrgbClr r="0" g="0" b="0"/>
          </a:fillRef>
          <a:effectRef idx="0">
            <a:scrgbClr r="0" g="0" b="0"/>
          </a:effectRef>
          <a:fontRef idx="minor"/>
        </p:style>
      </p:sp>
    </p:spTree>
  </p:cSld>
  <p:clrMapOvr>
    <a:masterClrMapping/>
  </p:clrMapOvr>
  <p:transition spd="med">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spc="-1" dirty="0" err="1" smtClean="0">
                <a:solidFill>
                  <a:srgbClr val="FFFFFF"/>
                </a:solidFill>
                <a:latin typeface="Arial"/>
              </a:rPr>
              <a:t>Überlagernde</a:t>
            </a:r>
            <a:r>
              <a:rPr lang="en-US" sz="3200" spc="-1" dirty="0" smtClean="0">
                <a:solidFill>
                  <a:srgbClr val="FFFFFF"/>
                </a:solidFill>
                <a:latin typeface="Arial"/>
              </a:rPr>
              <a:t> </a:t>
            </a:r>
            <a:r>
              <a:rPr lang="en-US" sz="3200" spc="-1" dirty="0" err="1" smtClean="0">
                <a:solidFill>
                  <a:srgbClr val="FFFFFF"/>
                </a:solidFill>
                <a:latin typeface="Arial"/>
              </a:rPr>
              <a:t>Zellen</a:t>
            </a:r>
            <a:endParaRPr lang="en-US" sz="3200" b="0" strike="noStrike" spc="-1" dirty="0">
              <a:solidFill>
                <a:srgbClr val="000000"/>
              </a:solidFill>
              <a:latin typeface="Times New Roman"/>
            </a:endParaRPr>
          </a:p>
        </p:txBody>
      </p:sp>
      <p:sp>
        <p:nvSpPr>
          <p:cNvPr id="127" name="CustomShape 2"/>
          <p:cNvSpPr/>
          <p:nvPr/>
        </p:nvSpPr>
        <p:spPr>
          <a:xfrm>
            <a:off x="685800" y="205740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447480" indent="-447480">
              <a:lnSpc>
                <a:spcPct val="110000"/>
              </a:lnSpc>
              <a:spcBef>
                <a:spcPts val="873"/>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In </a:t>
            </a:r>
            <a:r>
              <a:rPr lang="en-GB" sz="2000" b="0" strike="noStrike" spc="-1" dirty="0" err="1">
                <a:solidFill>
                  <a:srgbClr val="000000"/>
                </a:solidFill>
                <a:latin typeface="Arial"/>
              </a:rPr>
              <a:t>manchen</a:t>
            </a:r>
            <a:r>
              <a:rPr lang="en-GB" sz="2000" b="0" strike="noStrike" spc="-1" dirty="0">
                <a:solidFill>
                  <a:srgbClr val="000000"/>
                </a:solidFill>
                <a:latin typeface="Arial"/>
              </a:rPr>
              <a:t> </a:t>
            </a:r>
            <a:r>
              <a:rPr lang="en-GB" sz="2000" b="0" strike="noStrike" spc="-1" dirty="0" err="1">
                <a:solidFill>
                  <a:srgbClr val="000000"/>
                </a:solidFill>
                <a:latin typeface="Arial"/>
              </a:rPr>
              <a:t>Regionen</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a:t>
            </a:r>
            <a:r>
              <a:rPr lang="en-GB" sz="2000" spc="-1" dirty="0" err="1" smtClean="0">
                <a:solidFill>
                  <a:srgbClr val="000000"/>
                </a:solidFill>
              </a:rPr>
              <a:t>verschiedene</a:t>
            </a:r>
            <a:r>
              <a:rPr lang="en-GB" sz="2000" spc="-1" dirty="0" smtClean="0">
                <a:solidFill>
                  <a:srgbClr val="000000"/>
                </a:solidFill>
              </a:rPr>
              <a:t> </a:t>
            </a:r>
            <a:r>
              <a:rPr lang="en-GB" sz="2000" spc="-1" dirty="0" err="1">
                <a:solidFill>
                  <a:srgbClr val="000000"/>
                </a:solidFill>
              </a:rPr>
              <a:t>Behörden</a:t>
            </a:r>
            <a:r>
              <a:rPr lang="en-GB" sz="2000" spc="-1" dirty="0">
                <a:solidFill>
                  <a:srgbClr val="000000"/>
                </a:solidFill>
              </a:rPr>
              <a:t> </a:t>
            </a:r>
            <a:r>
              <a:rPr lang="en-GB" sz="2000" spc="-1" dirty="0" err="1">
                <a:solidFill>
                  <a:srgbClr val="000000"/>
                </a:solidFill>
              </a:rPr>
              <a:t>für</a:t>
            </a:r>
            <a:r>
              <a:rPr lang="en-GB" sz="2000" spc="-1" dirty="0">
                <a:solidFill>
                  <a:srgbClr val="000000"/>
                </a:solidFill>
              </a:rPr>
              <a:t> </a:t>
            </a:r>
            <a:r>
              <a:rPr lang="en-GB" sz="2000" b="0" strike="noStrike" spc="-1" dirty="0">
                <a:solidFill>
                  <a:srgbClr val="000000"/>
                </a:solidFill>
                <a:latin typeface="Arial"/>
              </a:rPr>
              <a:t>die </a:t>
            </a:r>
            <a:r>
              <a:rPr lang="en-GB" sz="2000" b="0" strike="noStrike" spc="-1" dirty="0" err="1" smtClean="0">
                <a:solidFill>
                  <a:srgbClr val="000000"/>
                </a:solidFill>
                <a:latin typeface="Arial"/>
              </a:rPr>
              <a:t>Unterhaltung</a:t>
            </a:r>
            <a:r>
              <a:rPr lang="en-GB" sz="2000" b="0" strike="noStrike" spc="-1" dirty="0" smtClean="0">
                <a:solidFill>
                  <a:srgbClr val="000000"/>
                </a:solidFill>
                <a:latin typeface="Arial"/>
              </a:rPr>
              <a:t> </a:t>
            </a:r>
            <a:r>
              <a:rPr lang="en-GB" sz="2000" b="0" strike="noStrike" spc="-1" dirty="0">
                <a:solidFill>
                  <a:srgbClr val="000000"/>
                </a:solidFill>
                <a:latin typeface="Arial"/>
              </a:rPr>
              <a:t>der </a:t>
            </a:r>
            <a:r>
              <a:rPr lang="en-GB" sz="2000" b="0" strike="noStrike" spc="-1" dirty="0" err="1">
                <a:solidFill>
                  <a:srgbClr val="000000"/>
                </a:solidFill>
                <a:latin typeface="Arial"/>
              </a:rPr>
              <a:t>Wasserstraße</a:t>
            </a:r>
            <a:r>
              <a:rPr lang="en-GB" sz="2000" b="0" strike="noStrike" spc="-1" dirty="0">
                <a:solidFill>
                  <a:srgbClr val="000000"/>
                </a:solidFill>
                <a:latin typeface="Arial"/>
              </a:rPr>
              <a:t> und die </a:t>
            </a:r>
            <a:r>
              <a:rPr lang="en-GB" sz="2000" b="0" strike="noStrike" spc="-1" dirty="0" err="1">
                <a:solidFill>
                  <a:srgbClr val="000000"/>
                </a:solidFill>
                <a:latin typeface="Arial"/>
              </a:rPr>
              <a:t>Verkehrsregelung</a:t>
            </a:r>
            <a:r>
              <a:rPr lang="en-GB" sz="2000" b="0" strike="noStrike" spc="-1" dirty="0">
                <a:solidFill>
                  <a:srgbClr val="000000"/>
                </a:solidFill>
                <a:latin typeface="Arial"/>
              </a:rPr>
              <a:t> (</a:t>
            </a:r>
            <a:r>
              <a:rPr lang="en-GB" sz="2000" b="0" strike="noStrike" spc="-1" dirty="0" err="1" smtClean="0">
                <a:solidFill>
                  <a:srgbClr val="000000"/>
                </a:solidFill>
                <a:latin typeface="Arial"/>
              </a:rPr>
              <a:t>z.B</a:t>
            </a:r>
            <a:r>
              <a:rPr lang="en-GB" sz="2000" b="0" strike="noStrike" spc="-1" dirty="0">
                <a:solidFill>
                  <a:srgbClr val="000000"/>
                </a:solidFill>
                <a:latin typeface="Arial"/>
              </a:rPr>
              <a:t>. </a:t>
            </a:r>
            <a:r>
              <a:rPr lang="en-GB" sz="2000" b="0" strike="noStrike" spc="-1" dirty="0" err="1" smtClean="0">
                <a:solidFill>
                  <a:srgbClr val="000000"/>
                </a:solidFill>
                <a:latin typeface="Arial"/>
              </a:rPr>
              <a:t>Tonnen</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Baken</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Schifffahrtszeichen</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Signale</a:t>
            </a:r>
            <a:r>
              <a:rPr lang="en-GB" sz="2000" b="0" strike="noStrike" spc="-1" dirty="0">
                <a:solidFill>
                  <a:srgbClr val="000000"/>
                </a:solidFill>
                <a:latin typeface="Arial"/>
              </a:rPr>
              <a:t>) </a:t>
            </a:r>
            <a:r>
              <a:rPr lang="en-GB" sz="2000" b="0" strike="noStrike" spc="-1" dirty="0" err="1" smtClean="0">
                <a:solidFill>
                  <a:srgbClr val="000000"/>
                </a:solidFill>
                <a:latin typeface="Arial"/>
              </a:rPr>
              <a:t>zuständig</a:t>
            </a:r>
            <a:endParaRPr lang="en-US" sz="2000" b="0" strike="noStrike" spc="-1" dirty="0">
              <a:solidFill>
                <a:srgbClr val="000000"/>
              </a:solidFill>
              <a:latin typeface="Times New Roman"/>
            </a:endParaRPr>
          </a:p>
          <a:p>
            <a:pPr marL="447480" indent="-447480" algn="l" rtl="0">
              <a:lnSpc>
                <a:spcPct val="110000"/>
              </a:lnSpc>
              <a:spcBef>
                <a:spcPts val="873"/>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Tiefeninformationen</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auf </a:t>
            </a:r>
            <a:r>
              <a:rPr lang="en-GB" sz="2000" b="0" strike="noStrike" spc="-1" dirty="0" err="1">
                <a:solidFill>
                  <a:srgbClr val="000000"/>
                </a:solidFill>
                <a:latin typeface="Arial"/>
              </a:rPr>
              <a:t>Binnenwasserstraßen</a:t>
            </a:r>
            <a:r>
              <a:rPr lang="en-GB" sz="2000" b="0" strike="noStrike" spc="-1" dirty="0">
                <a:solidFill>
                  <a:srgbClr val="000000"/>
                </a:solidFill>
                <a:latin typeface="Arial"/>
              </a:rPr>
              <a:t> </a:t>
            </a:r>
            <a:r>
              <a:rPr lang="en-GB" sz="2000" b="0" strike="noStrike" spc="-1" dirty="0" err="1">
                <a:solidFill>
                  <a:srgbClr val="000000"/>
                </a:solidFill>
                <a:latin typeface="Arial"/>
              </a:rPr>
              <a:t>äußerst</a:t>
            </a:r>
            <a:r>
              <a:rPr lang="en-GB" sz="2000" b="0" strike="noStrike" spc="-1" dirty="0">
                <a:solidFill>
                  <a:srgbClr val="000000"/>
                </a:solidFill>
                <a:latin typeface="Arial"/>
              </a:rPr>
              <a:t> </a:t>
            </a:r>
            <a:r>
              <a:rPr lang="en-GB" sz="2000" b="0" strike="noStrike" spc="-1" dirty="0" err="1">
                <a:solidFill>
                  <a:srgbClr val="000000"/>
                </a:solidFill>
                <a:latin typeface="Arial"/>
              </a:rPr>
              <a:t>wichtig</a:t>
            </a:r>
            <a:r>
              <a:rPr lang="en-GB" sz="2000" b="0" strike="noStrike" spc="-1" dirty="0">
                <a:solidFill>
                  <a:srgbClr val="000000"/>
                </a:solidFill>
                <a:latin typeface="Arial"/>
              </a:rPr>
              <a:t> (50 cm </a:t>
            </a:r>
            <a:r>
              <a:rPr lang="en-GB" sz="2000" b="0" strike="noStrike" spc="-1" dirty="0" err="1">
                <a:solidFill>
                  <a:srgbClr val="000000"/>
                </a:solidFill>
                <a:latin typeface="Arial"/>
              </a:rPr>
              <a:t>zwischen</a:t>
            </a:r>
            <a:r>
              <a:rPr lang="en-GB" sz="2000" b="0" strike="noStrike" spc="-1" dirty="0">
                <a:solidFill>
                  <a:srgbClr val="000000"/>
                </a:solidFill>
                <a:latin typeface="Arial"/>
              </a:rPr>
              <a:t> Kiel und </a:t>
            </a:r>
            <a:r>
              <a:rPr lang="en-GB" sz="2000" b="0" strike="noStrike" spc="-1" dirty="0" err="1">
                <a:solidFill>
                  <a:srgbClr val="000000"/>
                </a:solidFill>
                <a:latin typeface="Arial"/>
              </a:rPr>
              <a:t>Flussbett</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normal) und in </a:t>
            </a:r>
            <a:r>
              <a:rPr lang="en-GB" sz="2000" b="0" strike="noStrike" spc="-1" dirty="0" err="1">
                <a:solidFill>
                  <a:srgbClr val="000000"/>
                </a:solidFill>
                <a:latin typeface="Arial"/>
              </a:rPr>
              <a:t>einigen</a:t>
            </a:r>
            <a:r>
              <a:rPr lang="en-GB" sz="2000" b="0" strike="noStrike" spc="-1" dirty="0">
                <a:solidFill>
                  <a:srgbClr val="000000"/>
                </a:solidFill>
                <a:latin typeface="Arial"/>
              </a:rPr>
              <a:t> </a:t>
            </a:r>
            <a:r>
              <a:rPr lang="en-GB" sz="2000" b="0" strike="noStrike" spc="-1" dirty="0" err="1">
                <a:solidFill>
                  <a:srgbClr val="000000"/>
                </a:solidFill>
                <a:latin typeface="Arial"/>
              </a:rPr>
              <a:t>Gebieten</a:t>
            </a:r>
            <a:r>
              <a:rPr lang="en-GB" sz="2000" b="0" strike="noStrike" spc="-1" dirty="0">
                <a:solidFill>
                  <a:srgbClr val="000000"/>
                </a:solidFill>
                <a:latin typeface="Arial"/>
              </a:rPr>
              <a:t> </a:t>
            </a:r>
            <a:r>
              <a:rPr lang="en-GB" sz="2000" b="0" strike="noStrike" spc="-1" dirty="0" err="1">
                <a:solidFill>
                  <a:srgbClr val="000000"/>
                </a:solidFill>
                <a:latin typeface="Arial"/>
              </a:rPr>
              <a:t>ändert</a:t>
            </a:r>
            <a:r>
              <a:rPr lang="en-GB" sz="2000" b="0" strike="noStrike" spc="-1" dirty="0">
                <a:solidFill>
                  <a:srgbClr val="000000"/>
                </a:solidFill>
                <a:latin typeface="Arial"/>
              </a:rPr>
              <a:t> </a:t>
            </a:r>
            <a:r>
              <a:rPr lang="en-GB" sz="2000" b="0" strike="noStrike" spc="-1" dirty="0" err="1">
                <a:solidFill>
                  <a:srgbClr val="000000"/>
                </a:solidFill>
                <a:latin typeface="Arial"/>
              </a:rPr>
              <a:t>sich</a:t>
            </a:r>
            <a:r>
              <a:rPr lang="en-GB" sz="2000" b="0" strike="noStrike" spc="-1" dirty="0">
                <a:solidFill>
                  <a:srgbClr val="000000"/>
                </a:solidFill>
                <a:latin typeface="Arial"/>
              </a:rPr>
              <a:t> die </a:t>
            </a:r>
            <a:r>
              <a:rPr lang="en-GB" sz="2000" b="0" strike="noStrike" spc="-1" dirty="0" err="1">
                <a:solidFill>
                  <a:srgbClr val="000000"/>
                </a:solidFill>
                <a:latin typeface="Arial"/>
              </a:rPr>
              <a:t>Tiefe</a:t>
            </a:r>
            <a:r>
              <a:rPr lang="en-GB" sz="2000" b="0" strike="noStrike" spc="-1" dirty="0">
                <a:solidFill>
                  <a:srgbClr val="000000"/>
                </a:solidFill>
                <a:latin typeface="Arial"/>
              </a:rPr>
              <a:t> </a:t>
            </a:r>
            <a:r>
              <a:rPr lang="en-GB" sz="2000" b="0" strike="noStrike" spc="-1" dirty="0" err="1">
                <a:solidFill>
                  <a:srgbClr val="000000"/>
                </a:solidFill>
                <a:latin typeface="Arial"/>
              </a:rPr>
              <a:t>ständig</a:t>
            </a:r>
            <a:endParaRPr lang="en-US" sz="2000" b="0" strike="noStrike" spc="-1" dirty="0">
              <a:solidFill>
                <a:srgbClr val="000000"/>
              </a:solidFill>
              <a:latin typeface="Times New Roman"/>
            </a:endParaRPr>
          </a:p>
          <a:p>
            <a:pPr marL="447480" indent="-447480">
              <a:lnSpc>
                <a:spcPct val="110000"/>
              </a:lnSpc>
              <a:spcBef>
                <a:spcPts val="873"/>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Daher</a:t>
            </a:r>
            <a:r>
              <a:rPr lang="en-GB" sz="2000" b="0" strike="noStrike" spc="-1" dirty="0">
                <a:solidFill>
                  <a:srgbClr val="000000"/>
                </a:solidFill>
                <a:latin typeface="Arial"/>
              </a:rPr>
              <a:t> </a:t>
            </a:r>
            <a:r>
              <a:rPr lang="en-GB" sz="2000" b="0" strike="noStrike" spc="-1" dirty="0" err="1">
                <a:solidFill>
                  <a:srgbClr val="000000"/>
                </a:solidFill>
                <a:latin typeface="Arial"/>
              </a:rPr>
              <a:t>kann</a:t>
            </a:r>
            <a:r>
              <a:rPr lang="en-GB" sz="2000" b="0" strike="noStrike" spc="-1" dirty="0">
                <a:solidFill>
                  <a:srgbClr val="000000"/>
                </a:solidFill>
                <a:latin typeface="Arial"/>
              </a:rPr>
              <a:t>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a:solidFill>
                  <a:srgbClr val="000000"/>
                </a:solidFill>
                <a:latin typeface="Arial"/>
              </a:rPr>
              <a:t>erforderlich</a:t>
            </a:r>
            <a:r>
              <a:rPr lang="en-GB" sz="2000" b="0" strike="noStrike" spc="-1" dirty="0">
                <a:solidFill>
                  <a:srgbClr val="000000"/>
                </a:solidFill>
                <a:latin typeface="Arial"/>
              </a:rPr>
              <a:t> sein, die </a:t>
            </a:r>
            <a:r>
              <a:rPr lang="en-GB" sz="2000" b="0" strike="noStrike" spc="-1" dirty="0" err="1">
                <a:solidFill>
                  <a:srgbClr val="000000"/>
                </a:solidFill>
                <a:latin typeface="Arial"/>
              </a:rPr>
              <a:t>Tiefeninformationen</a:t>
            </a:r>
            <a:r>
              <a:rPr lang="en-GB" sz="2000" b="0" strike="noStrike" spc="-1" dirty="0">
                <a:solidFill>
                  <a:srgbClr val="000000"/>
                </a:solidFill>
                <a:latin typeface="Arial"/>
              </a:rPr>
              <a:t> </a:t>
            </a:r>
            <a:r>
              <a:rPr lang="en-GB" sz="2000" b="0" strike="noStrike" spc="-1" dirty="0" err="1">
                <a:solidFill>
                  <a:srgbClr val="000000"/>
                </a:solidFill>
                <a:latin typeface="Arial"/>
              </a:rPr>
              <a:t>viel</a:t>
            </a:r>
            <a:r>
              <a:rPr lang="en-GB" sz="2000" b="0" strike="noStrike" spc="-1" dirty="0">
                <a:solidFill>
                  <a:srgbClr val="000000"/>
                </a:solidFill>
                <a:latin typeface="Arial"/>
              </a:rPr>
              <a:t> </a:t>
            </a:r>
            <a:r>
              <a:rPr lang="en-GB" sz="2000" b="0" strike="noStrike" spc="-1" dirty="0" err="1">
                <a:solidFill>
                  <a:srgbClr val="000000"/>
                </a:solidFill>
                <a:latin typeface="Arial"/>
              </a:rPr>
              <a:t>häufiger</a:t>
            </a:r>
            <a:r>
              <a:rPr lang="en-GB" sz="2000" b="0" strike="noStrike" spc="-1" dirty="0">
                <a:solidFill>
                  <a:srgbClr val="000000"/>
                </a:solidFill>
                <a:latin typeface="Arial"/>
              </a:rPr>
              <a:t> </a:t>
            </a:r>
            <a:r>
              <a:rPr lang="en-GB" sz="2000" b="0" strike="noStrike" spc="-1" dirty="0" err="1" smtClean="0">
                <a:solidFill>
                  <a:srgbClr val="000000"/>
                </a:solidFill>
                <a:latin typeface="Arial"/>
              </a:rPr>
              <a:t>wie</a:t>
            </a:r>
            <a:r>
              <a:rPr lang="en-GB" sz="2000" b="0" strike="noStrike" spc="-1" dirty="0" smtClean="0">
                <a:solidFill>
                  <a:srgbClr val="000000"/>
                </a:solidFill>
                <a:latin typeface="Arial"/>
              </a:rPr>
              <a:t> den </a:t>
            </a:r>
            <a:r>
              <a:rPr lang="en-GB" sz="2000" b="0" strike="noStrike" spc="-1" dirty="0">
                <a:solidFill>
                  <a:srgbClr val="000000"/>
                </a:solidFill>
                <a:latin typeface="Arial"/>
              </a:rPr>
              <a:t>Rest des Inland </a:t>
            </a:r>
            <a:r>
              <a:rPr lang="en-GB" sz="2000" spc="-1" dirty="0">
                <a:solidFill>
                  <a:srgbClr val="000000"/>
                </a:solidFill>
              </a:rPr>
              <a:t>ENC </a:t>
            </a:r>
            <a:r>
              <a:rPr lang="en-GB" sz="2000" spc="-1" dirty="0" err="1">
                <a:solidFill>
                  <a:srgbClr val="000000"/>
                </a:solidFill>
              </a:rPr>
              <a:t>zu</a:t>
            </a:r>
            <a:r>
              <a:rPr lang="en-GB" sz="2000" spc="-1" dirty="0">
                <a:solidFill>
                  <a:srgbClr val="000000"/>
                </a:solidFill>
              </a:rPr>
              <a:t> </a:t>
            </a:r>
            <a:r>
              <a:rPr lang="en-GB" sz="2000" spc="-1" dirty="0" err="1" smtClean="0">
                <a:solidFill>
                  <a:srgbClr val="000000"/>
                </a:solidFill>
              </a:rPr>
              <a:t>aktualisieren</a:t>
            </a:r>
            <a:endParaRPr lang="en-US" sz="2000" b="0" strike="noStrike" spc="-1" dirty="0">
              <a:solidFill>
                <a:srgbClr val="000000"/>
              </a:solidFill>
              <a:latin typeface="Times New Roman"/>
            </a:endParaRPr>
          </a:p>
          <a:p>
            <a:pPr marL="447480" indent="-447480" algn="l" rtl="0">
              <a:lnSpc>
                <a:spcPct val="110000"/>
              </a:lnSpc>
              <a:spcBef>
                <a:spcPts val="873"/>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smtClean="0">
                <a:solidFill>
                  <a:srgbClr val="000000"/>
                </a:solidFill>
                <a:latin typeface="Arial"/>
              </a:rPr>
              <a:t>Inland ENCs </a:t>
            </a:r>
            <a:r>
              <a:rPr lang="en-GB" sz="2000" b="0" strike="noStrike" spc="-1" dirty="0" err="1">
                <a:solidFill>
                  <a:srgbClr val="000000"/>
                </a:solidFill>
                <a:latin typeface="Arial"/>
              </a:rPr>
              <a:t>bieten</a:t>
            </a:r>
            <a:r>
              <a:rPr lang="en-GB" sz="2000" b="0" strike="noStrike" spc="-1" dirty="0">
                <a:solidFill>
                  <a:srgbClr val="000000"/>
                </a:solidFill>
                <a:latin typeface="Arial"/>
              </a:rPr>
              <a:t> die </a:t>
            </a:r>
            <a:r>
              <a:rPr lang="en-GB" sz="2000" b="0" strike="noStrike" spc="-1" dirty="0" err="1">
                <a:solidFill>
                  <a:srgbClr val="000000"/>
                </a:solidFill>
                <a:latin typeface="Arial"/>
              </a:rPr>
              <a:t>Möglichkeit</a:t>
            </a:r>
            <a:r>
              <a:rPr lang="en-GB" sz="2000" b="0" strike="noStrike" spc="-1" dirty="0">
                <a:solidFill>
                  <a:srgbClr val="000000"/>
                </a:solidFill>
                <a:latin typeface="Arial"/>
              </a:rPr>
              <a:t>, </a:t>
            </a:r>
            <a:r>
              <a:rPr lang="en-GB" sz="2000" b="0" strike="noStrike" spc="-1" dirty="0" smtClean="0">
                <a:solidFill>
                  <a:srgbClr val="000000"/>
                </a:solidFill>
                <a:latin typeface="Arial"/>
              </a:rPr>
              <a:t>„</a:t>
            </a:r>
            <a:r>
              <a:rPr lang="en-GB" sz="2000" spc="-1" dirty="0" err="1" smtClean="0">
                <a:solidFill>
                  <a:srgbClr val="000000"/>
                </a:solidFill>
                <a:latin typeface="Arial"/>
              </a:rPr>
              <a:t>ü</a:t>
            </a:r>
            <a:r>
              <a:rPr lang="en-GB" sz="2000" b="0" strike="noStrike" spc="-1" dirty="0" err="1" smtClean="0">
                <a:solidFill>
                  <a:srgbClr val="000000"/>
                </a:solidFill>
                <a:latin typeface="Arial"/>
              </a:rPr>
              <a:t>berlagernde</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Zellen</a:t>
            </a:r>
            <a:r>
              <a:rPr lang="en-GB" sz="2000" b="0" strike="noStrike" spc="-1" dirty="0" smtClean="0">
                <a:solidFill>
                  <a:srgbClr val="000000"/>
                </a:solidFill>
                <a:latin typeface="Arial"/>
              </a:rPr>
              <a:t>“ </a:t>
            </a:r>
            <a:r>
              <a:rPr lang="en-GB" sz="2000" b="0" strike="noStrike" spc="-1" dirty="0" err="1">
                <a:solidFill>
                  <a:srgbClr val="000000"/>
                </a:solidFill>
                <a:latin typeface="Arial"/>
              </a:rPr>
              <a:t>zu</a:t>
            </a:r>
            <a:r>
              <a:rPr lang="en-GB" sz="2000" b="0" strike="noStrike" spc="-1" dirty="0">
                <a:solidFill>
                  <a:srgbClr val="000000"/>
                </a:solidFill>
                <a:latin typeface="Arial"/>
              </a:rPr>
              <a:t> </a:t>
            </a:r>
            <a:r>
              <a:rPr lang="en-GB" sz="2000" b="0" strike="noStrike" spc="-1" dirty="0" err="1">
                <a:solidFill>
                  <a:srgbClr val="000000"/>
                </a:solidFill>
                <a:latin typeface="Arial"/>
              </a:rPr>
              <a:t>verwenden</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0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smtClean="0">
                <a:solidFill>
                  <a:srgbClr val="FFFFFF"/>
                </a:solidFill>
                <a:latin typeface="Arial"/>
              </a:rPr>
              <a:t>Überlagernde</a:t>
            </a:r>
            <a:r>
              <a:rPr lang="en-US" sz="3200" b="0" strike="noStrike" spc="-1" dirty="0" smtClean="0">
                <a:solidFill>
                  <a:srgbClr val="FFFFFF"/>
                </a:solidFill>
                <a:latin typeface="Arial"/>
              </a:rPr>
              <a:t> </a:t>
            </a:r>
            <a:r>
              <a:rPr lang="en-US" sz="3200" b="0" strike="noStrike" spc="-1" dirty="0" err="1" smtClean="0">
                <a:solidFill>
                  <a:srgbClr val="FFFFFF"/>
                </a:solidFill>
                <a:latin typeface="Arial"/>
              </a:rPr>
              <a:t>Zellen</a:t>
            </a:r>
            <a:endParaRPr lang="en-US" sz="3200" b="0" strike="noStrike" spc="-1" dirty="0">
              <a:solidFill>
                <a:srgbClr val="000000"/>
              </a:solidFill>
              <a:latin typeface="Times New Roman"/>
            </a:endParaRPr>
          </a:p>
        </p:txBody>
      </p:sp>
      <p:sp>
        <p:nvSpPr>
          <p:cNvPr id="129" name="CustomShape 2"/>
          <p:cNvSpPr/>
          <p:nvPr/>
        </p:nvSpPr>
        <p:spPr>
          <a:xfrm>
            <a:off x="685800" y="1609119"/>
            <a:ext cx="7772400" cy="42339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smtClean="0">
                <a:solidFill>
                  <a:srgbClr val="000000"/>
                </a:solidFill>
              </a:rPr>
              <a:t>Überlagernde</a:t>
            </a:r>
            <a:r>
              <a:rPr lang="en-GB" sz="2000" b="0" strike="noStrike" spc="-1" dirty="0" smtClean="0">
                <a:solidFill>
                  <a:srgbClr val="000000"/>
                </a:solidFill>
              </a:rPr>
              <a:t> </a:t>
            </a:r>
            <a:r>
              <a:rPr lang="en-GB" sz="2000" b="0" strike="noStrike" spc="-1" dirty="0" err="1" smtClean="0">
                <a:solidFill>
                  <a:srgbClr val="000000"/>
                </a:solidFill>
              </a:rPr>
              <a:t>Zellen</a:t>
            </a:r>
            <a:r>
              <a:rPr lang="en-GB" sz="2000" b="0" strike="noStrike" spc="-1" dirty="0" smtClean="0">
                <a:solidFill>
                  <a:srgbClr val="000000"/>
                </a:solidFill>
              </a:rPr>
              <a:t> </a:t>
            </a:r>
            <a:r>
              <a:rPr lang="en-GB" sz="2000" b="0" strike="noStrike" spc="-1" dirty="0" err="1">
                <a:solidFill>
                  <a:srgbClr val="000000"/>
                </a:solidFill>
              </a:rPr>
              <a:t>enthalten</a:t>
            </a:r>
            <a:r>
              <a:rPr lang="en-GB" sz="2000" b="0" strike="noStrike" spc="-1" dirty="0">
                <a:solidFill>
                  <a:srgbClr val="000000"/>
                </a:solidFill>
              </a:rPr>
              <a:t> </a:t>
            </a:r>
            <a:r>
              <a:rPr lang="en-GB" sz="2000" b="0" strike="noStrike" spc="-1" dirty="0" err="1">
                <a:solidFill>
                  <a:srgbClr val="000000"/>
                </a:solidFill>
              </a:rPr>
              <a:t>keine</a:t>
            </a:r>
            <a:r>
              <a:rPr lang="en-GB" sz="2000" b="0" strike="noStrike" spc="-1" dirty="0">
                <a:solidFill>
                  <a:srgbClr val="000000"/>
                </a:solidFill>
              </a:rPr>
              <a:t> </a:t>
            </a:r>
            <a:r>
              <a:rPr lang="en-GB" sz="2000" b="0" strike="noStrike" spc="-1" dirty="0" err="1" smtClean="0">
                <a:solidFill>
                  <a:srgbClr val="000000"/>
                </a:solidFill>
              </a:rPr>
              <a:t>Gruppe</a:t>
            </a:r>
            <a:r>
              <a:rPr lang="en-GB" sz="2000" b="0" strike="noStrike" spc="-1" dirty="0" smtClean="0">
                <a:solidFill>
                  <a:srgbClr val="000000"/>
                </a:solidFill>
              </a:rPr>
              <a:t> 1-Objekte</a:t>
            </a:r>
            <a:endParaRPr lang="en-US" sz="2000" b="0" strike="noStrike" spc="-1" dirty="0">
              <a:solidFill>
                <a:srgbClr val="000000"/>
              </a:solidFill>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rPr>
              <a:t>Sie</a:t>
            </a:r>
            <a:r>
              <a:rPr lang="en-GB" sz="2000" b="0" strike="noStrike" spc="-1" dirty="0">
                <a:solidFill>
                  <a:srgbClr val="000000"/>
                </a:solidFill>
              </a:rPr>
              <a:t> </a:t>
            </a:r>
            <a:r>
              <a:rPr lang="en-GB" sz="2000" b="0" strike="noStrike" spc="-1" dirty="0" err="1">
                <a:solidFill>
                  <a:srgbClr val="000000"/>
                </a:solidFill>
              </a:rPr>
              <a:t>werden</a:t>
            </a:r>
            <a:r>
              <a:rPr lang="en-GB" sz="2000" b="0" strike="noStrike" spc="-1" dirty="0">
                <a:solidFill>
                  <a:srgbClr val="000000"/>
                </a:solidFill>
              </a:rPr>
              <a:t> </a:t>
            </a:r>
            <a:r>
              <a:rPr lang="en-GB" sz="2000" spc="-1" dirty="0" err="1" smtClean="0">
                <a:solidFill>
                  <a:srgbClr val="000000"/>
                </a:solidFill>
              </a:rPr>
              <a:t>mit</a:t>
            </a:r>
            <a:r>
              <a:rPr lang="en-GB" sz="2000" b="0" strike="noStrike" spc="-1" dirty="0" smtClean="0">
                <a:solidFill>
                  <a:srgbClr val="000000"/>
                </a:solidFill>
              </a:rPr>
              <a:t> </a:t>
            </a:r>
            <a:r>
              <a:rPr lang="en-GB" sz="2000" b="0" strike="noStrike" spc="-1" dirty="0" err="1" smtClean="0">
                <a:solidFill>
                  <a:srgbClr val="000000"/>
                </a:solidFill>
              </a:rPr>
              <a:t>einem</a:t>
            </a:r>
            <a:r>
              <a:rPr lang="en-GB" sz="2000" b="0" strike="noStrike" spc="-1" dirty="0" smtClean="0">
                <a:solidFill>
                  <a:srgbClr val="000000"/>
                </a:solidFill>
              </a:rPr>
              <a:t> </a:t>
            </a:r>
            <a:r>
              <a:rPr lang="en-GB" sz="2000" b="0" strike="noStrike" spc="-1" dirty="0">
                <a:solidFill>
                  <a:srgbClr val="000000"/>
                </a:solidFill>
              </a:rPr>
              <a:t>Inland ECDIS </a:t>
            </a:r>
            <a:r>
              <a:rPr lang="en-GB" sz="2000" b="0" strike="noStrike" spc="-1" dirty="0" err="1">
                <a:solidFill>
                  <a:srgbClr val="000000"/>
                </a:solidFill>
              </a:rPr>
              <a:t>zusammen</a:t>
            </a:r>
            <a:r>
              <a:rPr lang="en-GB" sz="2000" b="0" strike="noStrike" spc="-1" dirty="0">
                <a:solidFill>
                  <a:srgbClr val="000000"/>
                </a:solidFill>
              </a:rPr>
              <a:t> </a:t>
            </a:r>
            <a:r>
              <a:rPr lang="en-GB" sz="2000" b="0" strike="noStrike" spc="-1" dirty="0" err="1">
                <a:solidFill>
                  <a:srgbClr val="000000"/>
                </a:solidFill>
              </a:rPr>
              <a:t>mit</a:t>
            </a:r>
            <a:r>
              <a:rPr lang="en-GB" sz="2000" b="0" strike="noStrike" spc="-1" dirty="0">
                <a:solidFill>
                  <a:srgbClr val="000000"/>
                </a:solidFill>
              </a:rPr>
              <a:t> </a:t>
            </a:r>
            <a:r>
              <a:rPr lang="en-GB" sz="2000" b="0" strike="noStrike" spc="-1" dirty="0" err="1" smtClean="0">
                <a:solidFill>
                  <a:srgbClr val="000000"/>
                </a:solidFill>
              </a:rPr>
              <a:t>einer</a:t>
            </a:r>
            <a:r>
              <a:rPr lang="en-GB" sz="2000" b="0" strike="noStrike" spc="-1" dirty="0" smtClean="0">
                <a:solidFill>
                  <a:srgbClr val="000000"/>
                </a:solidFill>
              </a:rPr>
              <a:t> </a:t>
            </a:r>
            <a:r>
              <a:rPr lang="en-GB" sz="2000" b="0" strike="noStrike" spc="-1" dirty="0">
                <a:solidFill>
                  <a:srgbClr val="000000"/>
                </a:solidFill>
              </a:rPr>
              <a:t>Inland ENC der </a:t>
            </a:r>
            <a:r>
              <a:rPr lang="en-GB" sz="2000" b="0" strike="noStrike" spc="-1" dirty="0" err="1" smtClean="0">
                <a:solidFill>
                  <a:srgbClr val="000000"/>
                </a:solidFill>
              </a:rPr>
              <a:t>Verwendungszwecke</a:t>
            </a:r>
            <a:r>
              <a:rPr lang="en-GB" sz="2000" b="0" strike="noStrike" spc="-1" dirty="0" smtClean="0">
                <a:solidFill>
                  <a:srgbClr val="000000"/>
                </a:solidFill>
              </a:rPr>
              <a:t> </a:t>
            </a:r>
            <a:r>
              <a:rPr lang="en-GB" sz="2000" b="0" strike="noStrike" spc="-1" dirty="0">
                <a:solidFill>
                  <a:srgbClr val="000000"/>
                </a:solidFill>
              </a:rPr>
              <a:t>1 </a:t>
            </a:r>
            <a:r>
              <a:rPr lang="en-GB" sz="2000" b="0" strike="noStrike" spc="-1" dirty="0" err="1">
                <a:solidFill>
                  <a:srgbClr val="000000"/>
                </a:solidFill>
              </a:rPr>
              <a:t>bis</a:t>
            </a:r>
            <a:r>
              <a:rPr lang="en-GB" sz="2000" b="0" strike="noStrike" spc="-1" dirty="0">
                <a:solidFill>
                  <a:srgbClr val="000000"/>
                </a:solidFill>
              </a:rPr>
              <a:t> 9 </a:t>
            </a:r>
            <a:r>
              <a:rPr lang="en-GB" sz="2000" b="0" strike="noStrike" spc="-1" dirty="0" err="1" smtClean="0">
                <a:solidFill>
                  <a:srgbClr val="000000"/>
                </a:solidFill>
              </a:rPr>
              <a:t>angezeigt</a:t>
            </a:r>
            <a:endParaRPr lang="en-US" sz="2000" spc="-1" dirty="0">
              <a:solidFill>
                <a:srgbClr val="000000"/>
              </a:solidFill>
            </a:endParaRPr>
          </a:p>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dirty="0" err="1" smtClean="0">
                <a:solidFill>
                  <a:srgbClr val="000000"/>
                </a:solidFill>
              </a:rPr>
              <a:t>Zu</a:t>
            </a:r>
            <a:r>
              <a:rPr lang="en-GB" sz="2000" spc="-1" dirty="0" smtClean="0">
                <a:solidFill>
                  <a:srgbClr val="000000"/>
                </a:solidFill>
              </a:rPr>
              <a:t>r </a:t>
            </a:r>
            <a:r>
              <a:rPr lang="en-GB" sz="2000" spc="-1" dirty="0" err="1">
                <a:solidFill>
                  <a:srgbClr val="000000"/>
                </a:solidFill>
              </a:rPr>
              <a:t>Erstellung</a:t>
            </a:r>
            <a:r>
              <a:rPr lang="en-GB" sz="2000" spc="-1" dirty="0">
                <a:solidFill>
                  <a:srgbClr val="000000"/>
                </a:solidFill>
              </a:rPr>
              <a:t> der </a:t>
            </a:r>
            <a:r>
              <a:rPr lang="en-GB" sz="2000" spc="-1" dirty="0" err="1">
                <a:solidFill>
                  <a:srgbClr val="000000"/>
                </a:solidFill>
              </a:rPr>
              <a:t>Darstellung</a:t>
            </a:r>
            <a:r>
              <a:rPr lang="en-GB" sz="2000" spc="-1" dirty="0">
                <a:solidFill>
                  <a:srgbClr val="000000"/>
                </a:solidFill>
              </a:rPr>
              <a:t> </a:t>
            </a:r>
            <a:r>
              <a:rPr lang="en-GB" sz="2000" spc="-1" dirty="0" err="1">
                <a:solidFill>
                  <a:srgbClr val="000000"/>
                </a:solidFill>
              </a:rPr>
              <a:t>verwendet</a:t>
            </a:r>
            <a:r>
              <a:rPr lang="en-GB" sz="2000" spc="-1" dirty="0">
                <a:solidFill>
                  <a:srgbClr val="000000"/>
                </a:solidFill>
              </a:rPr>
              <a:t> </a:t>
            </a:r>
            <a:r>
              <a:rPr lang="en-GB" sz="2000" spc="-1" dirty="0" smtClean="0">
                <a:solidFill>
                  <a:srgbClr val="000000"/>
                </a:solidFill>
              </a:rPr>
              <a:t>das </a:t>
            </a:r>
            <a:r>
              <a:rPr lang="en-GB" sz="2000" b="0" strike="noStrike" spc="-1" dirty="0">
                <a:solidFill>
                  <a:srgbClr val="000000"/>
                </a:solidFill>
              </a:rPr>
              <a:t>Inland ECDIS </a:t>
            </a:r>
            <a:r>
              <a:rPr lang="en-GB" sz="2000" b="0" strike="noStrike" spc="-1" dirty="0" err="1" smtClean="0">
                <a:solidFill>
                  <a:srgbClr val="000000"/>
                </a:solidFill>
              </a:rPr>
              <a:t>Anzeigeprioritäten</a:t>
            </a:r>
            <a:endParaRPr lang="en-GB" sz="2000" spc="-1" dirty="0">
              <a:solidFill>
                <a:srgbClr val="000000"/>
              </a:solidFill>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smtClean="0">
                <a:solidFill>
                  <a:srgbClr val="000000"/>
                </a:solidFill>
              </a:rPr>
              <a:t>Die </a:t>
            </a:r>
            <a:r>
              <a:rPr lang="en-GB" sz="2000" b="0" strike="noStrike" spc="-1" dirty="0" err="1">
                <a:solidFill>
                  <a:srgbClr val="000000"/>
                </a:solidFill>
              </a:rPr>
              <a:t>Produzenten</a:t>
            </a:r>
            <a:r>
              <a:rPr lang="en-GB" sz="2000" b="0" strike="noStrike" spc="-1" dirty="0">
                <a:solidFill>
                  <a:srgbClr val="000000"/>
                </a:solidFill>
              </a:rPr>
              <a:t> </a:t>
            </a:r>
            <a:r>
              <a:rPr lang="en-GB" sz="2000" b="0" strike="noStrike" spc="-1" dirty="0" err="1">
                <a:solidFill>
                  <a:srgbClr val="000000"/>
                </a:solidFill>
              </a:rPr>
              <a:t>müssen</a:t>
            </a:r>
            <a:r>
              <a:rPr lang="en-GB" sz="2000" b="0" strike="noStrike" spc="-1" dirty="0">
                <a:solidFill>
                  <a:srgbClr val="000000"/>
                </a:solidFill>
              </a:rPr>
              <a:t> </a:t>
            </a:r>
            <a:r>
              <a:rPr lang="en-GB" sz="2000" b="0" strike="noStrike" spc="-1" dirty="0" err="1">
                <a:solidFill>
                  <a:srgbClr val="000000"/>
                </a:solidFill>
              </a:rPr>
              <a:t>sich</a:t>
            </a:r>
            <a:r>
              <a:rPr lang="en-GB" sz="2000" b="0" strike="noStrike" spc="-1" dirty="0">
                <a:solidFill>
                  <a:srgbClr val="000000"/>
                </a:solidFill>
              </a:rPr>
              <a:t> </a:t>
            </a:r>
            <a:r>
              <a:rPr lang="en-GB" sz="2000" b="0" strike="noStrike" spc="-1" dirty="0" err="1" smtClean="0">
                <a:solidFill>
                  <a:srgbClr val="000000"/>
                </a:solidFill>
              </a:rPr>
              <a:t>darüber</a:t>
            </a:r>
            <a:r>
              <a:rPr lang="en-GB" sz="2000" b="0" strike="noStrike" spc="-1" dirty="0" smtClean="0">
                <a:solidFill>
                  <a:srgbClr val="000000"/>
                </a:solidFill>
              </a:rPr>
              <a:t> </a:t>
            </a:r>
            <a:r>
              <a:rPr lang="en-GB" sz="2000" b="0" strike="noStrike" spc="-1" dirty="0" err="1" smtClean="0">
                <a:solidFill>
                  <a:srgbClr val="000000"/>
                </a:solidFill>
              </a:rPr>
              <a:t>einig</a:t>
            </a:r>
            <a:r>
              <a:rPr lang="en-GB" sz="2000" b="0" strike="noStrike" spc="-1" dirty="0" smtClean="0">
                <a:solidFill>
                  <a:srgbClr val="000000"/>
                </a:solidFill>
              </a:rPr>
              <a:t> sein</a:t>
            </a:r>
            <a:r>
              <a:rPr lang="en-GB" sz="2000" b="0" strike="noStrike" spc="-1" dirty="0">
                <a:solidFill>
                  <a:srgbClr val="000000"/>
                </a:solidFill>
              </a:rPr>
              <a:t>, </a:t>
            </a:r>
            <a:r>
              <a:rPr lang="en-GB" sz="2000" b="0" strike="noStrike" spc="-1" dirty="0" err="1">
                <a:solidFill>
                  <a:srgbClr val="000000"/>
                </a:solidFill>
              </a:rPr>
              <a:t>welche</a:t>
            </a:r>
            <a:r>
              <a:rPr lang="en-GB" sz="2000" b="0" strike="noStrike" spc="-1" dirty="0">
                <a:solidFill>
                  <a:srgbClr val="000000"/>
                </a:solidFill>
              </a:rPr>
              <a:t> </a:t>
            </a:r>
            <a:r>
              <a:rPr lang="en-GB" sz="2000" b="0" strike="noStrike" spc="-1" dirty="0" err="1" smtClean="0">
                <a:solidFill>
                  <a:srgbClr val="000000"/>
                </a:solidFill>
              </a:rPr>
              <a:t>Nicht-Gruppe</a:t>
            </a:r>
            <a:r>
              <a:rPr lang="en-GB" sz="2000" b="0" strike="noStrike" spc="-1" dirty="0" smtClean="0">
                <a:solidFill>
                  <a:srgbClr val="000000"/>
                </a:solidFill>
              </a:rPr>
              <a:t> 1-Objekte auf </a:t>
            </a:r>
            <a:r>
              <a:rPr lang="en-GB" sz="2000" b="0" strike="noStrike" spc="-1" dirty="0" err="1">
                <a:solidFill>
                  <a:srgbClr val="000000"/>
                </a:solidFill>
              </a:rPr>
              <a:t>welcher</a:t>
            </a:r>
            <a:r>
              <a:rPr lang="en-GB" sz="2000" b="0" strike="noStrike" spc="-1" dirty="0">
                <a:solidFill>
                  <a:srgbClr val="000000"/>
                </a:solidFill>
              </a:rPr>
              <a:t> </a:t>
            </a:r>
            <a:r>
              <a:rPr lang="en-GB" sz="2000" b="0" strike="noStrike" spc="-1" dirty="0" err="1" smtClean="0">
                <a:solidFill>
                  <a:srgbClr val="000000"/>
                </a:solidFill>
              </a:rPr>
              <a:t>Ebene</a:t>
            </a:r>
            <a:r>
              <a:rPr lang="en-GB" sz="2000" b="0" strike="noStrike" spc="-1" dirty="0" smtClean="0">
                <a:solidFill>
                  <a:srgbClr val="000000"/>
                </a:solidFill>
              </a:rPr>
              <a:t> </a:t>
            </a:r>
            <a:r>
              <a:rPr lang="en-GB" sz="2000" b="0" strike="noStrike" spc="-1" dirty="0" err="1">
                <a:solidFill>
                  <a:srgbClr val="000000"/>
                </a:solidFill>
              </a:rPr>
              <a:t>kodiert</a:t>
            </a:r>
            <a:r>
              <a:rPr lang="en-GB" sz="2000" b="0" strike="noStrike" spc="-1" dirty="0">
                <a:solidFill>
                  <a:srgbClr val="000000"/>
                </a:solidFill>
              </a:rPr>
              <a:t> </a:t>
            </a:r>
            <a:r>
              <a:rPr lang="en-GB" sz="2000" b="0" strike="noStrike" spc="-1" dirty="0" err="1">
                <a:solidFill>
                  <a:srgbClr val="000000"/>
                </a:solidFill>
              </a:rPr>
              <a:t>werden</a:t>
            </a:r>
            <a:endParaRPr lang="en-US" sz="2000" b="0" strike="noStrike" spc="-1" dirty="0">
              <a:solidFill>
                <a:srgbClr val="000000"/>
              </a:solidFill>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a:p>
            <a:pPr lvl="4">
              <a:spcBef>
                <a:spcPts val="499"/>
              </a:spcBef>
              <a:buSzPct val="102938"/>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Times New Roman"/>
              </a:rPr>
              <a:t>       +			        =</a:t>
            </a:r>
            <a:endParaRPr lang="en-US" sz="2000" b="0" strike="noStrike" spc="-1" dirty="0">
              <a:solidFill>
                <a:srgbClr val="000000"/>
              </a:solidFill>
              <a:latin typeface="Times New Roman"/>
            </a:endParaRPr>
          </a:p>
          <a:p>
            <a:pPr marL="447480" indent="-447480"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 + =</a:t>
            </a:r>
            <a:endParaRPr lang="en-US" sz="2000" b="0" strike="noStrike" spc="-1" dirty="0">
              <a:solidFill>
                <a:srgbClr val="000000"/>
              </a:solidFill>
              <a:latin typeface="Times New Roman"/>
            </a:endParaRPr>
          </a:p>
        </p:txBody>
      </p:sp>
      <p:pic>
        <p:nvPicPr>
          <p:cNvPr id="130" name="Picture 4" descr="IENC_geo"/>
          <p:cNvPicPr/>
          <p:nvPr/>
        </p:nvPicPr>
        <p:blipFill>
          <a:blip r:embed="rId4"/>
          <a:stretch/>
        </p:blipFill>
        <p:spPr>
          <a:xfrm>
            <a:off x="685800" y="4128399"/>
            <a:ext cx="2114880" cy="1875586"/>
          </a:xfrm>
          <a:prstGeom prst="rect">
            <a:avLst/>
          </a:prstGeom>
          <a:ln w="0">
            <a:noFill/>
          </a:ln>
        </p:spPr>
      </p:pic>
      <p:pic>
        <p:nvPicPr>
          <p:cNvPr id="131" name="Picture 5" descr="IENC_Overlay"/>
          <p:cNvPicPr/>
          <p:nvPr/>
        </p:nvPicPr>
        <p:blipFill>
          <a:blip r:embed="rId5"/>
          <a:stretch/>
        </p:blipFill>
        <p:spPr>
          <a:xfrm>
            <a:off x="3380238" y="4128399"/>
            <a:ext cx="2226933" cy="1875586"/>
          </a:xfrm>
          <a:prstGeom prst="rect">
            <a:avLst/>
          </a:prstGeom>
          <a:ln w="0">
            <a:noFill/>
          </a:ln>
        </p:spPr>
      </p:pic>
      <p:pic>
        <p:nvPicPr>
          <p:cNvPr id="132" name="Picture 6" descr="IENC_geo_overlay"/>
          <p:cNvPicPr/>
          <p:nvPr/>
        </p:nvPicPr>
        <p:blipFill>
          <a:blip r:embed="rId6"/>
          <a:stretch/>
        </p:blipFill>
        <p:spPr>
          <a:xfrm>
            <a:off x="6197160" y="4128399"/>
            <a:ext cx="2261040" cy="1875586"/>
          </a:xfrm>
          <a:prstGeom prst="rect">
            <a:avLst/>
          </a:prstGeom>
          <a:ln w="0">
            <a:noFill/>
          </a:ln>
        </p:spPr>
      </p:pic>
    </p:spTree>
  </p:cSld>
  <p:clrMapOvr>
    <a:masterClrMapping/>
  </p:clrMapOvr>
  <p:transition spd="med">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Produktspezifikation</a:t>
            </a:r>
            <a:r>
              <a:rPr lang="en-US" sz="3200" b="0" strike="noStrike" spc="-1" dirty="0">
                <a:solidFill>
                  <a:srgbClr val="FFFFFF"/>
                </a:solidFill>
                <a:latin typeface="Arial"/>
              </a:rPr>
              <a:t> </a:t>
            </a:r>
            <a:r>
              <a:rPr lang="en-US" sz="3200" b="0" strike="noStrike" spc="-1" dirty="0" err="1">
                <a:solidFill>
                  <a:srgbClr val="FFFFFF"/>
                </a:solidFill>
                <a:latin typeface="Arial"/>
              </a:rPr>
              <a:t>für</a:t>
            </a:r>
            <a:r>
              <a:rPr lang="en-US" sz="3200" b="0" strike="noStrike" spc="-1" dirty="0">
                <a:solidFill>
                  <a:srgbClr val="FFFFFF"/>
                </a:solidFill>
                <a:latin typeface="Arial"/>
              </a:rPr>
              <a:t> Inland ENCs</a:t>
            </a:r>
            <a:endParaRPr lang="en-US" sz="3200" b="0" strike="noStrike" spc="-1" dirty="0">
              <a:solidFill>
                <a:srgbClr val="000000"/>
              </a:solidFill>
              <a:latin typeface="Times New Roman"/>
            </a:endParaRPr>
          </a:p>
        </p:txBody>
      </p:sp>
      <p:sp>
        <p:nvSpPr>
          <p:cNvPr id="134" name="CustomShape 2"/>
          <p:cNvSpPr/>
          <p:nvPr/>
        </p:nvSpPr>
        <p:spPr>
          <a:xfrm>
            <a:off x="685800" y="205740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2500"/>
          </a:bodyPr>
          <a:lstStyle/>
          <a:p>
            <a:pPr marL="447480" indent="-447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smtClean="0">
                <a:solidFill>
                  <a:srgbClr val="000000"/>
                </a:solidFill>
                <a:latin typeface="Arial"/>
              </a:rPr>
              <a:t>Die </a:t>
            </a:r>
            <a:r>
              <a:rPr lang="en-GB" sz="2000" b="0" u="sng" strike="noStrike" spc="-1" dirty="0" err="1" smtClean="0">
                <a:solidFill>
                  <a:srgbClr val="CCCCFF"/>
                </a:solidFill>
                <a:uFillTx/>
                <a:latin typeface="Arial"/>
                <a:hlinkClick r:id="rId4"/>
              </a:rPr>
              <a:t>Produktspezifikation</a:t>
            </a:r>
            <a:r>
              <a:rPr lang="en-GB" sz="2000" b="0" u="sng" strike="noStrike" spc="-1" dirty="0" smtClean="0">
                <a:solidFill>
                  <a:srgbClr val="CCCCFF"/>
                </a:solidFill>
                <a:uFillTx/>
                <a:latin typeface="Arial"/>
                <a:hlinkClick r:id="rId4"/>
              </a:rPr>
              <a:t> </a:t>
            </a:r>
            <a:r>
              <a:rPr lang="en-GB" sz="2000" b="0" u="sng" strike="noStrike" spc="-1" dirty="0" err="1">
                <a:solidFill>
                  <a:srgbClr val="CCCCFF"/>
                </a:solidFill>
                <a:uFillTx/>
                <a:latin typeface="Arial"/>
                <a:hlinkClick r:id="rId4"/>
              </a:rPr>
              <a:t>für</a:t>
            </a:r>
            <a:r>
              <a:rPr lang="en-GB" sz="2000" b="0" u="sng" strike="noStrike" spc="-1" dirty="0">
                <a:solidFill>
                  <a:srgbClr val="CCCCFF"/>
                </a:solidFill>
                <a:uFillTx/>
                <a:latin typeface="Arial"/>
                <a:hlinkClick r:id="rId4"/>
              </a:rPr>
              <a:t> Inland </a:t>
            </a:r>
            <a:r>
              <a:rPr lang="en-GB" sz="2000" b="0" u="sng" strike="noStrike" spc="-1" dirty="0" smtClean="0">
                <a:solidFill>
                  <a:srgbClr val="CCCCFF"/>
                </a:solidFill>
                <a:uFillTx/>
                <a:latin typeface="Arial"/>
                <a:hlinkClick r:id="rId4"/>
              </a:rPr>
              <a:t>ENCs</a:t>
            </a:r>
            <a:r>
              <a:rPr lang="en-GB" sz="2000" b="0" u="sng" strike="noStrike" spc="-1" dirty="0" smtClean="0">
                <a:solidFill>
                  <a:srgbClr val="CCCCFF"/>
                </a:solidFill>
                <a:uFillTx/>
                <a:latin typeface="Arial"/>
              </a:rPr>
              <a:t> </a:t>
            </a:r>
            <a:r>
              <a:rPr lang="en-GB" sz="2000" b="0" strike="noStrike" spc="-1" dirty="0" err="1" smtClean="0">
                <a:solidFill>
                  <a:srgbClr val="000000"/>
                </a:solidFill>
                <a:latin typeface="Arial"/>
              </a:rPr>
              <a:t>basiert</a:t>
            </a:r>
            <a:r>
              <a:rPr lang="en-GB" sz="2000" b="0" strike="noStrike" spc="-1" dirty="0" smtClean="0">
                <a:solidFill>
                  <a:srgbClr val="000000"/>
                </a:solidFill>
                <a:latin typeface="Arial"/>
              </a:rPr>
              <a:t> </a:t>
            </a:r>
            <a:r>
              <a:rPr lang="en-GB" sz="2000" b="0" strike="noStrike" spc="-1" dirty="0">
                <a:solidFill>
                  <a:srgbClr val="000000"/>
                </a:solidFill>
                <a:latin typeface="Arial"/>
              </a:rPr>
              <a:t>auf IHO</a:t>
            </a:r>
            <a:r>
              <a:rPr dirty="0"/>
              <a:t/>
            </a:r>
            <a:br>
              <a:rPr dirty="0"/>
            </a:br>
            <a:r>
              <a:rPr lang="en-GB" sz="2000" b="0" u="sng" strike="noStrike" spc="-1" dirty="0">
                <a:solidFill>
                  <a:srgbClr val="CCCCFF"/>
                </a:solidFill>
                <a:uFillTx/>
                <a:latin typeface="Arial"/>
                <a:hlinkClick r:id="rId5"/>
              </a:rPr>
              <a:t>S-57, </a:t>
            </a:r>
            <a:r>
              <a:rPr lang="en-GB" sz="2000" b="0" u="sng" strike="noStrike" spc="-1" dirty="0" err="1">
                <a:solidFill>
                  <a:srgbClr val="CCCCFF"/>
                </a:solidFill>
                <a:uFillTx/>
                <a:latin typeface="Arial"/>
                <a:hlinkClick r:id="rId5"/>
              </a:rPr>
              <a:t>Ausgabe</a:t>
            </a:r>
            <a:r>
              <a:rPr lang="en-GB" sz="2000" b="0" u="sng" strike="noStrike" spc="-1" dirty="0">
                <a:solidFill>
                  <a:srgbClr val="CCCCFF"/>
                </a:solidFill>
                <a:uFillTx/>
                <a:latin typeface="Arial"/>
                <a:hlinkClick r:id="rId5"/>
              </a:rPr>
              <a:t> 3.1</a:t>
            </a:r>
            <a:endParaRPr lang="en-US" sz="2000" b="0" strike="noStrike" spc="-1" dirty="0">
              <a:solidFill>
                <a:srgbClr val="000000"/>
              </a:solidFill>
              <a:latin typeface="Times New Roman"/>
            </a:endParaRPr>
          </a:p>
          <a:p>
            <a:pPr marL="447480" indent="-447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smtClean="0">
                <a:solidFill>
                  <a:srgbClr val="000000"/>
                </a:solidFill>
                <a:latin typeface="Arial"/>
              </a:rPr>
              <a:t>Sie</a:t>
            </a:r>
            <a:r>
              <a:rPr lang="en-GB" sz="2000" b="0" strike="noStrike" spc="-1" dirty="0" smtClean="0">
                <a:solidFill>
                  <a:srgbClr val="000000"/>
                </a:solidFill>
                <a:latin typeface="Arial"/>
              </a:rPr>
              <a:t> </a:t>
            </a:r>
            <a:r>
              <a:rPr lang="en-GB" sz="2000" b="0" strike="noStrike" spc="-1" dirty="0" err="1">
                <a:solidFill>
                  <a:srgbClr val="000000"/>
                </a:solidFill>
                <a:latin typeface="Arial"/>
              </a:rPr>
              <a:t>enthält</a:t>
            </a:r>
            <a:r>
              <a:rPr lang="en-GB" sz="2000" b="0" strike="noStrike" spc="-1" dirty="0">
                <a:solidFill>
                  <a:srgbClr val="000000"/>
                </a:solidFill>
                <a:latin typeface="Arial"/>
              </a:rPr>
              <a:t> die </a:t>
            </a:r>
            <a:r>
              <a:rPr lang="en-GB" sz="2000" b="0" strike="noStrike" spc="-1" dirty="0" err="1">
                <a:solidFill>
                  <a:srgbClr val="000000"/>
                </a:solidFill>
                <a:latin typeface="Arial"/>
              </a:rPr>
              <a:t>notwendigen</a:t>
            </a:r>
            <a:r>
              <a:rPr lang="en-GB" sz="2000" b="0" strike="noStrike" spc="-1" dirty="0">
                <a:solidFill>
                  <a:srgbClr val="000000"/>
                </a:solidFill>
                <a:latin typeface="Arial"/>
              </a:rPr>
              <a:t> </a:t>
            </a:r>
            <a:r>
              <a:rPr lang="en-GB" sz="2000" b="0" strike="noStrike" spc="-1" dirty="0" err="1">
                <a:solidFill>
                  <a:srgbClr val="000000"/>
                </a:solidFill>
                <a:latin typeface="Arial"/>
              </a:rPr>
              <a:t>Änderungen</a:t>
            </a:r>
            <a:r>
              <a:rPr lang="en-GB" sz="2000" b="0" strike="noStrike" spc="-1" dirty="0">
                <a:solidFill>
                  <a:srgbClr val="000000"/>
                </a:solidFill>
                <a:latin typeface="Arial"/>
              </a:rPr>
              <a:t>, um die </a:t>
            </a:r>
            <a:r>
              <a:rPr lang="en-GB" sz="2000" b="0" strike="noStrike" spc="-1" dirty="0" err="1">
                <a:solidFill>
                  <a:srgbClr val="000000"/>
                </a:solidFill>
                <a:latin typeface="Arial"/>
              </a:rPr>
              <a:t>Kodierung</a:t>
            </a:r>
            <a:r>
              <a:rPr lang="en-GB" sz="2000" b="0" strike="noStrike" spc="-1" dirty="0">
                <a:solidFill>
                  <a:srgbClr val="000000"/>
                </a:solidFill>
                <a:latin typeface="Arial"/>
              </a:rPr>
              <a:t> </a:t>
            </a:r>
            <a:r>
              <a:rPr lang="en-GB" sz="2000" b="0" strike="noStrike" spc="-1" dirty="0" err="1">
                <a:solidFill>
                  <a:srgbClr val="000000"/>
                </a:solidFill>
                <a:latin typeface="Arial"/>
              </a:rPr>
              <a:t>zusätzlicher</a:t>
            </a:r>
            <a:r>
              <a:rPr lang="en-GB" sz="2000" b="0" strike="noStrike" spc="-1" dirty="0">
                <a:solidFill>
                  <a:srgbClr val="000000"/>
                </a:solidFill>
                <a:latin typeface="Arial"/>
              </a:rPr>
              <a:t> </a:t>
            </a:r>
            <a:r>
              <a:rPr lang="en-GB" sz="2000" b="0" strike="noStrike" spc="-1" dirty="0" err="1" smtClean="0">
                <a:solidFill>
                  <a:srgbClr val="000000"/>
                </a:solidFill>
                <a:latin typeface="Arial"/>
              </a:rPr>
              <a:t>Objektarten</a:t>
            </a:r>
            <a:r>
              <a:rPr lang="en-GB" sz="2000" b="0" strike="noStrike" spc="-1" dirty="0" smtClean="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Binnenwasserstraßen</a:t>
            </a:r>
            <a:r>
              <a:rPr lang="en-GB" sz="2000" b="0" strike="noStrike" spc="-1" dirty="0">
                <a:solidFill>
                  <a:srgbClr val="000000"/>
                </a:solidFill>
                <a:latin typeface="Arial"/>
              </a:rPr>
              <a:t> </a:t>
            </a:r>
            <a:r>
              <a:rPr lang="en-GB" sz="2000" b="0" strike="noStrike" spc="-1" dirty="0" err="1">
                <a:solidFill>
                  <a:srgbClr val="000000"/>
                </a:solidFill>
                <a:latin typeface="Arial"/>
              </a:rPr>
              <a:t>zu</a:t>
            </a:r>
            <a:r>
              <a:rPr lang="en-GB" sz="2000" b="0" strike="noStrike" spc="-1" dirty="0">
                <a:solidFill>
                  <a:srgbClr val="000000"/>
                </a:solidFill>
                <a:latin typeface="Arial"/>
              </a:rPr>
              <a:t> </a:t>
            </a:r>
            <a:r>
              <a:rPr lang="en-GB" sz="2000" b="0" strike="noStrike" spc="-1" dirty="0" err="1">
                <a:solidFill>
                  <a:srgbClr val="000000"/>
                </a:solidFill>
                <a:latin typeface="Arial"/>
              </a:rPr>
              <a:t>ermöglichen</a:t>
            </a:r>
            <a:endParaRPr lang="en-US" sz="2000" b="0" strike="noStrike" spc="-1" dirty="0">
              <a:solidFill>
                <a:srgbClr val="000000"/>
              </a:solidFill>
              <a:latin typeface="Times New Roman"/>
            </a:endParaRPr>
          </a:p>
          <a:p>
            <a:pPr marL="447480" indent="-447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spc="-1" dirty="0" err="1" smtClean="0">
                <a:solidFill>
                  <a:srgbClr val="000000"/>
                </a:solidFill>
                <a:latin typeface="Arial"/>
              </a:rPr>
              <a:t>Sie</a:t>
            </a:r>
            <a:r>
              <a:rPr lang="en-GB" sz="2000" b="0" strike="noStrike" spc="-1" dirty="0" smtClean="0">
                <a:solidFill>
                  <a:srgbClr val="000000"/>
                </a:solidFill>
                <a:latin typeface="Arial"/>
              </a:rPr>
              <a:t> </a:t>
            </a:r>
            <a:r>
              <a:rPr lang="en-GB" sz="2000" b="0" strike="noStrike" spc="-1" dirty="0" err="1">
                <a:solidFill>
                  <a:srgbClr val="000000"/>
                </a:solidFill>
                <a:latin typeface="Arial"/>
              </a:rPr>
              <a:t>beschreibt</a:t>
            </a:r>
            <a:r>
              <a:rPr lang="en-GB" sz="2000" b="0" strike="noStrike" spc="-1" dirty="0">
                <a:solidFill>
                  <a:srgbClr val="000000"/>
                </a:solidFill>
                <a:latin typeface="Arial"/>
              </a:rPr>
              <a:t> die </a:t>
            </a:r>
            <a:r>
              <a:rPr lang="en-GB" sz="2000" b="0" strike="noStrike" spc="-1" dirty="0" err="1">
                <a:solidFill>
                  <a:srgbClr val="000000"/>
                </a:solidFill>
                <a:latin typeface="Arial"/>
              </a:rPr>
              <a:t>Unterschiede</a:t>
            </a:r>
            <a:r>
              <a:rPr lang="en-GB" sz="2000" b="0" strike="noStrike" spc="-1" dirty="0">
                <a:solidFill>
                  <a:srgbClr val="000000"/>
                </a:solidFill>
                <a:latin typeface="Arial"/>
              </a:rPr>
              <a:t> (</a:t>
            </a:r>
            <a:r>
              <a:rPr lang="en-GB" sz="2000" b="0" strike="noStrike" spc="-1" dirty="0" err="1" smtClean="0">
                <a:solidFill>
                  <a:srgbClr val="000000"/>
                </a:solidFill>
                <a:latin typeface="Arial"/>
              </a:rPr>
              <a:t>z.B</a:t>
            </a:r>
            <a:r>
              <a:rPr lang="en-GB" sz="2000" b="0" strike="noStrike" spc="-1" dirty="0">
                <a:solidFill>
                  <a:srgbClr val="000000"/>
                </a:solidFill>
                <a:latin typeface="Arial"/>
              </a:rPr>
              <a:t>. </a:t>
            </a:r>
            <a:r>
              <a:rPr lang="en-GB" sz="2000" b="0" strike="noStrike" spc="-1" dirty="0" err="1">
                <a:solidFill>
                  <a:srgbClr val="000000"/>
                </a:solidFill>
                <a:latin typeface="Arial"/>
              </a:rPr>
              <a:t>im</a:t>
            </a:r>
            <a:r>
              <a:rPr lang="en-GB" sz="2000" b="0" strike="noStrike" spc="-1" dirty="0">
                <a:solidFill>
                  <a:srgbClr val="000000"/>
                </a:solidFill>
                <a:latin typeface="Arial"/>
              </a:rPr>
              <a:t> </a:t>
            </a:r>
            <a:r>
              <a:rPr lang="en-GB" sz="2000" b="0" strike="noStrike" spc="-1" dirty="0" err="1" smtClean="0">
                <a:solidFill>
                  <a:srgbClr val="000000"/>
                </a:solidFill>
                <a:latin typeface="Arial"/>
              </a:rPr>
              <a:t>Zellkopf</a:t>
            </a:r>
            <a:r>
              <a:rPr lang="en-GB" sz="2000" b="0" strike="noStrike" spc="-1" dirty="0">
                <a:solidFill>
                  <a:srgbClr val="000000"/>
                </a:solidFill>
                <a:latin typeface="Arial"/>
              </a:rPr>
              <a:t>), die </a:t>
            </a:r>
            <a:r>
              <a:rPr lang="en-GB" sz="2000" b="0" strike="noStrike" spc="-1" dirty="0" err="1">
                <a:solidFill>
                  <a:srgbClr val="000000"/>
                </a:solidFill>
                <a:latin typeface="Arial"/>
              </a:rPr>
              <a:t>die</a:t>
            </a:r>
            <a:r>
              <a:rPr lang="en-GB" sz="2000" b="0" strike="noStrike" spc="-1" dirty="0">
                <a:solidFill>
                  <a:srgbClr val="000000"/>
                </a:solidFill>
                <a:latin typeface="Arial"/>
              </a:rPr>
              <a:t> </a:t>
            </a:r>
            <a:r>
              <a:rPr lang="en-GB" sz="2000" b="0" strike="noStrike" spc="-1" dirty="0" err="1">
                <a:solidFill>
                  <a:srgbClr val="000000"/>
                </a:solidFill>
                <a:latin typeface="Arial"/>
              </a:rPr>
              <a:t>Zelle</a:t>
            </a:r>
            <a:r>
              <a:rPr lang="en-GB" sz="2000" b="0" strike="noStrike" spc="-1" dirty="0">
                <a:solidFill>
                  <a:srgbClr val="000000"/>
                </a:solidFill>
                <a:latin typeface="Arial"/>
              </a:rPr>
              <a:t> </a:t>
            </a:r>
            <a:r>
              <a:rPr lang="en-GB" sz="2000" b="0" strike="noStrike" spc="-1" dirty="0" err="1">
                <a:solidFill>
                  <a:srgbClr val="000000"/>
                </a:solidFill>
                <a:latin typeface="Arial"/>
              </a:rPr>
              <a:t>als</a:t>
            </a:r>
            <a:r>
              <a:rPr lang="en-GB" sz="2000" b="0" strike="noStrike" spc="-1" dirty="0">
                <a:solidFill>
                  <a:srgbClr val="000000"/>
                </a:solidFill>
                <a:latin typeface="Arial"/>
              </a:rPr>
              <a:t> </a:t>
            </a:r>
            <a:r>
              <a:rPr lang="en-GB" sz="2000" spc="-1" dirty="0" err="1" smtClean="0">
                <a:solidFill>
                  <a:srgbClr val="000000"/>
                </a:solidFill>
                <a:latin typeface="Arial"/>
              </a:rPr>
              <a:t>eine</a:t>
            </a:r>
            <a:r>
              <a:rPr lang="en-GB" sz="2000" spc="-1" dirty="0" smtClean="0">
                <a:solidFill>
                  <a:srgbClr val="000000"/>
                </a:solidFill>
                <a:latin typeface="Arial"/>
              </a:rPr>
              <a:t> </a:t>
            </a:r>
            <a:r>
              <a:rPr lang="en-GB" sz="2000" b="0" strike="noStrike" spc="-1" dirty="0" smtClean="0">
                <a:solidFill>
                  <a:srgbClr val="000000"/>
                </a:solidFill>
                <a:latin typeface="Arial"/>
              </a:rPr>
              <a:t>Inland </a:t>
            </a:r>
            <a:r>
              <a:rPr lang="en-GB" sz="2000" b="0" strike="noStrike" spc="-1" dirty="0">
                <a:solidFill>
                  <a:srgbClr val="000000"/>
                </a:solidFill>
                <a:latin typeface="Arial"/>
              </a:rPr>
              <a:t>ENC </a:t>
            </a:r>
            <a:r>
              <a:rPr lang="en-GB" sz="2000" b="0" strike="noStrike" spc="-1" dirty="0" err="1" smtClean="0">
                <a:solidFill>
                  <a:srgbClr val="000000"/>
                </a:solidFill>
                <a:latin typeface="Arial"/>
              </a:rPr>
              <a:t>identifizieren</a:t>
            </a:r>
            <a:r>
              <a:rPr lang="en-GB" sz="2000" b="0" strike="noStrike" spc="-1" dirty="0">
                <a:solidFill>
                  <a:srgbClr val="000000"/>
                </a:solidFill>
                <a:latin typeface="Arial"/>
              </a:rPr>
              <a:t>, </a:t>
            </a:r>
            <a:r>
              <a:rPr lang="en-GB" sz="2000" b="0" strike="noStrike" spc="-1" dirty="0" smtClean="0">
                <a:solidFill>
                  <a:srgbClr val="000000"/>
                </a:solidFill>
                <a:latin typeface="Arial"/>
              </a:rPr>
              <a:t>den </a:t>
            </a:r>
            <a:r>
              <a:rPr lang="en-GB" sz="2000" b="0" strike="noStrike" spc="-1" dirty="0" err="1" smtClean="0">
                <a:solidFill>
                  <a:srgbClr val="000000"/>
                </a:solidFill>
                <a:latin typeface="Arial"/>
              </a:rPr>
              <a:t>Verwendungszweck</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usw</a:t>
            </a:r>
            <a:r>
              <a:rPr lang="en-GB" sz="2000" b="0" strike="noStrike" spc="-1" dirty="0" smtClean="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Die </a:t>
            </a:r>
            <a:r>
              <a:rPr lang="en-GB" sz="2000" b="0" strike="noStrike" spc="-1" dirty="0" err="1">
                <a:solidFill>
                  <a:srgbClr val="000000"/>
                </a:solidFill>
                <a:latin typeface="Arial"/>
              </a:rPr>
              <a:t>Produktspezifikation</a:t>
            </a:r>
            <a:r>
              <a:rPr lang="en-GB" sz="2000" b="0" strike="noStrike" spc="-1" dirty="0">
                <a:solidFill>
                  <a:srgbClr val="000000"/>
                </a:solidFill>
                <a:latin typeface="Arial"/>
              </a:rPr>
              <a:t> </a:t>
            </a:r>
            <a:r>
              <a:rPr lang="en-GB" sz="2000" b="0" strike="noStrike" spc="-1" dirty="0" err="1">
                <a:solidFill>
                  <a:srgbClr val="000000"/>
                </a:solidFill>
                <a:latin typeface="Arial"/>
              </a:rPr>
              <a:t>besteht</a:t>
            </a:r>
            <a:r>
              <a:rPr lang="en-GB" sz="2000" b="0" strike="noStrike" spc="-1" dirty="0">
                <a:solidFill>
                  <a:srgbClr val="000000"/>
                </a:solidFill>
                <a:latin typeface="Arial"/>
              </a:rPr>
              <a:t> </a:t>
            </a:r>
            <a:r>
              <a:rPr lang="en-GB" sz="2000" b="0" strike="noStrike" spc="-1" dirty="0" err="1">
                <a:solidFill>
                  <a:srgbClr val="000000"/>
                </a:solidFill>
                <a:latin typeface="Arial"/>
              </a:rPr>
              <a:t>aus</a:t>
            </a:r>
            <a:r>
              <a:rPr lang="en-GB" sz="2000" b="0" strike="noStrike" spc="-1" dirty="0">
                <a:solidFill>
                  <a:srgbClr val="000000"/>
                </a:solidFill>
                <a:latin typeface="Arial"/>
              </a:rPr>
              <a:t> </a:t>
            </a:r>
            <a:r>
              <a:rPr lang="en-GB" sz="2000" b="0" strike="noStrike" spc="-1" dirty="0" err="1">
                <a:solidFill>
                  <a:srgbClr val="000000"/>
                </a:solidFill>
                <a:latin typeface="Arial"/>
              </a:rPr>
              <a:t>dem</a:t>
            </a:r>
            <a:r>
              <a:rPr lang="en-GB" sz="2000" b="0" strike="noStrike" spc="-1" dirty="0">
                <a:solidFill>
                  <a:srgbClr val="000000"/>
                </a:solidFill>
                <a:latin typeface="Arial"/>
              </a:rPr>
              <a:t> </a:t>
            </a:r>
            <a:r>
              <a:rPr lang="en-GB" sz="2000" b="0" strike="noStrike" spc="-1" dirty="0" err="1" smtClean="0">
                <a:solidFill>
                  <a:srgbClr val="000000"/>
                </a:solidFill>
                <a:latin typeface="Arial"/>
              </a:rPr>
              <a:t>Objektartenkatalog</a:t>
            </a:r>
            <a:r>
              <a:rPr lang="en-GB" sz="2000" b="0" strike="noStrike" spc="-1" dirty="0" smtClean="0">
                <a:solidFill>
                  <a:srgbClr val="000000"/>
                </a:solidFill>
                <a:latin typeface="Arial"/>
              </a:rPr>
              <a:t> </a:t>
            </a:r>
            <a:r>
              <a:rPr lang="en-GB" sz="2000" b="0" strike="noStrike" spc="-1" dirty="0">
                <a:solidFill>
                  <a:srgbClr val="000000"/>
                </a:solidFill>
                <a:latin typeface="Arial"/>
              </a:rPr>
              <a:t>und </a:t>
            </a:r>
            <a:r>
              <a:rPr lang="en-GB" sz="2000" spc="-1" dirty="0" smtClean="0">
                <a:solidFill>
                  <a:srgbClr val="000000"/>
                </a:solidFill>
                <a:latin typeface="Arial"/>
              </a:rPr>
              <a:t>der </a:t>
            </a:r>
            <a:r>
              <a:rPr lang="en-GB" sz="2000" b="0" strike="noStrike" spc="-1" dirty="0" err="1" smtClean="0">
                <a:solidFill>
                  <a:srgbClr val="000000"/>
                </a:solidFill>
                <a:latin typeface="Arial"/>
              </a:rPr>
              <a:t>Kodierungsanleitung</a:t>
            </a:r>
            <a:r>
              <a:rPr lang="en-GB" sz="2000" b="0" strike="noStrike" spc="-1" dirty="0" smtClean="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Inland ENCs</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FF"/>
                </a:solidFill>
                <a:latin typeface="Arial"/>
              </a:rPr>
              <a:t>Tiefendaten und Wasserstände</a:t>
            </a:r>
            <a:endParaRPr lang="en-US" sz="3200" b="0" strike="noStrike" spc="-1">
              <a:solidFill>
                <a:srgbClr val="000000"/>
              </a:solidFill>
              <a:latin typeface="Times New Roman"/>
            </a:endParaRPr>
          </a:p>
        </p:txBody>
      </p:sp>
      <p:sp>
        <p:nvSpPr>
          <p:cNvPr id="136" name="CustomShape 2"/>
          <p:cNvSpPr/>
          <p:nvPr/>
        </p:nvSpPr>
        <p:spPr>
          <a:xfrm>
            <a:off x="685800" y="1916280"/>
            <a:ext cx="7772400" cy="3875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4000" lnSpcReduction="10000"/>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Tiefendaten</a:t>
            </a:r>
            <a:r>
              <a:rPr lang="en-GB" sz="2000" b="0" strike="noStrike" spc="-1" dirty="0">
                <a:solidFill>
                  <a:srgbClr val="000000"/>
                </a:solidFill>
                <a:latin typeface="Arial"/>
              </a:rPr>
              <a:t> in ENCs </a:t>
            </a:r>
            <a:r>
              <a:rPr lang="en-GB" sz="2000" b="0" strike="noStrike" spc="-1" dirty="0" err="1">
                <a:solidFill>
                  <a:srgbClr val="000000"/>
                </a:solidFill>
                <a:latin typeface="Arial"/>
              </a:rPr>
              <a:t>basieren</a:t>
            </a:r>
            <a:r>
              <a:rPr lang="en-GB" sz="2000" b="0" strike="noStrike" spc="-1" dirty="0">
                <a:solidFill>
                  <a:srgbClr val="000000"/>
                </a:solidFill>
                <a:latin typeface="Arial"/>
              </a:rPr>
              <a:t> auf </a:t>
            </a:r>
            <a:r>
              <a:rPr lang="en-GB" sz="2000" b="0" strike="noStrike" spc="-1" dirty="0" err="1" smtClean="0">
                <a:solidFill>
                  <a:srgbClr val="000000"/>
                </a:solidFill>
                <a:latin typeface="Arial"/>
              </a:rPr>
              <a:t>einen</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Bezugswasserstand</a:t>
            </a:r>
            <a:r>
              <a:rPr lang="en-GB" sz="2000" b="0" strike="noStrike" spc="-1" dirty="0" smtClean="0">
                <a:solidFill>
                  <a:srgbClr val="000000"/>
                </a:solidFill>
                <a:latin typeface="Arial"/>
              </a:rPr>
              <a:t>, der </a:t>
            </a:r>
            <a:r>
              <a:rPr lang="en-GB" sz="2000" b="0" strike="noStrike" spc="-1" dirty="0" err="1">
                <a:solidFill>
                  <a:srgbClr val="000000"/>
                </a:solidFill>
                <a:latin typeface="Arial"/>
              </a:rPr>
              <a:t>eine</a:t>
            </a:r>
            <a:r>
              <a:rPr lang="en-GB" sz="2000" b="0" strike="noStrike" spc="-1" dirty="0">
                <a:solidFill>
                  <a:srgbClr val="000000"/>
                </a:solidFill>
                <a:latin typeface="Arial"/>
              </a:rPr>
              <a:t> </a:t>
            </a:r>
            <a:r>
              <a:rPr lang="en-GB" sz="2000" b="0" strike="noStrike" spc="-1" dirty="0" err="1">
                <a:solidFill>
                  <a:srgbClr val="000000"/>
                </a:solidFill>
                <a:latin typeface="Arial"/>
              </a:rPr>
              <a:t>horizontale</a:t>
            </a:r>
            <a:r>
              <a:rPr lang="en-GB" sz="2000" b="0" strike="noStrike" spc="-1" dirty="0">
                <a:solidFill>
                  <a:srgbClr val="000000"/>
                </a:solidFill>
                <a:latin typeface="Arial"/>
              </a:rPr>
              <a:t> </a:t>
            </a:r>
            <a:r>
              <a:rPr lang="en-GB" sz="2000" b="0" strike="noStrike" spc="-1" dirty="0" err="1">
                <a:solidFill>
                  <a:srgbClr val="000000"/>
                </a:solidFill>
                <a:latin typeface="Arial"/>
              </a:rPr>
              <a:t>Ebene</a:t>
            </a:r>
            <a:r>
              <a:rPr lang="en-GB" sz="2000" b="0" strike="noStrike" spc="-1" dirty="0">
                <a:solidFill>
                  <a:srgbClr val="000000"/>
                </a:solidFill>
                <a:latin typeface="Arial"/>
              </a:rPr>
              <a:t> </a:t>
            </a:r>
            <a:r>
              <a:rPr lang="en-GB" sz="2000" b="0" strike="noStrike" spc="-1" dirty="0" err="1" smtClean="0">
                <a:solidFill>
                  <a:srgbClr val="000000"/>
                </a:solidFill>
                <a:latin typeface="Arial"/>
              </a:rPr>
              <a:t>ist</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Tiefendaten</a:t>
            </a:r>
            <a:r>
              <a:rPr lang="en-GB" sz="2000" b="0" strike="noStrike" spc="-1" dirty="0">
                <a:solidFill>
                  <a:srgbClr val="000000"/>
                </a:solidFill>
                <a:latin typeface="Arial"/>
              </a:rPr>
              <a:t> in Inland ENCs von </a:t>
            </a:r>
            <a:r>
              <a:rPr lang="en-GB" sz="2000" b="0" strike="noStrike" spc="-1" dirty="0" err="1">
                <a:solidFill>
                  <a:srgbClr val="000000"/>
                </a:solidFill>
                <a:latin typeface="Arial"/>
              </a:rPr>
              <a:t>Flüssen</a:t>
            </a:r>
            <a:r>
              <a:rPr lang="en-GB" sz="2000" b="0" strike="noStrike" spc="-1" dirty="0">
                <a:solidFill>
                  <a:srgbClr val="000000"/>
                </a:solidFill>
                <a:latin typeface="Arial"/>
              </a:rPr>
              <a:t> </a:t>
            </a:r>
            <a:r>
              <a:rPr lang="en-GB" sz="2000" b="0" strike="noStrike" spc="-1" dirty="0" err="1">
                <a:solidFill>
                  <a:srgbClr val="000000"/>
                </a:solidFill>
                <a:latin typeface="Arial"/>
              </a:rPr>
              <a:t>beziehen</a:t>
            </a:r>
            <a:r>
              <a:rPr lang="en-GB" sz="2000" b="0" strike="noStrike" spc="-1" dirty="0">
                <a:solidFill>
                  <a:srgbClr val="000000"/>
                </a:solidFill>
                <a:latin typeface="Arial"/>
              </a:rPr>
              <a:t> </a:t>
            </a:r>
            <a:r>
              <a:rPr lang="en-GB" sz="2000" b="0" strike="noStrike" spc="-1" dirty="0" err="1">
                <a:solidFill>
                  <a:srgbClr val="000000"/>
                </a:solidFill>
                <a:latin typeface="Arial"/>
              </a:rPr>
              <a:t>sich</a:t>
            </a:r>
            <a:r>
              <a:rPr lang="en-GB" sz="2000" b="0" strike="noStrike" spc="-1" dirty="0">
                <a:solidFill>
                  <a:srgbClr val="000000"/>
                </a:solidFill>
                <a:latin typeface="Arial"/>
              </a:rPr>
              <a:t> auf </a:t>
            </a:r>
            <a:r>
              <a:rPr lang="en-GB" sz="2000" b="0" strike="noStrike" spc="-1" dirty="0" err="1">
                <a:solidFill>
                  <a:srgbClr val="000000"/>
                </a:solidFill>
                <a:latin typeface="Arial"/>
              </a:rPr>
              <a:t>geneigte</a:t>
            </a:r>
            <a:r>
              <a:rPr lang="en-GB" sz="2000" b="0" strike="noStrike" spc="-1" dirty="0">
                <a:solidFill>
                  <a:srgbClr val="000000"/>
                </a:solidFill>
                <a:latin typeface="Arial"/>
              </a:rPr>
              <a:t> und </a:t>
            </a:r>
            <a:r>
              <a:rPr lang="en-GB" sz="2000" b="0" strike="noStrike" spc="-1" dirty="0" err="1">
                <a:solidFill>
                  <a:srgbClr val="000000"/>
                </a:solidFill>
                <a:latin typeface="Arial"/>
              </a:rPr>
              <a:t>nichtlineare</a:t>
            </a:r>
            <a:r>
              <a:rPr lang="en-GB" sz="2000" b="0" strike="noStrike" spc="-1" dirty="0">
                <a:solidFill>
                  <a:srgbClr val="000000"/>
                </a:solidFill>
                <a:latin typeface="Arial"/>
              </a:rPr>
              <a:t> </a:t>
            </a:r>
            <a:r>
              <a:rPr lang="en-GB" sz="2000" b="0" strike="noStrike" spc="-1" dirty="0" err="1">
                <a:solidFill>
                  <a:srgbClr val="000000"/>
                </a:solidFill>
                <a:latin typeface="Arial"/>
              </a:rPr>
              <a:t>Referenzwasserstände</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Der </a:t>
            </a:r>
            <a:r>
              <a:rPr lang="en-GB" sz="2000" b="0" strike="noStrike" spc="-1" dirty="0" err="1">
                <a:solidFill>
                  <a:srgbClr val="000000"/>
                </a:solidFill>
                <a:latin typeface="Arial"/>
              </a:rPr>
              <a:t>tatsächliche</a:t>
            </a:r>
            <a:r>
              <a:rPr lang="en-GB" sz="2000" b="0" strike="noStrike" spc="-1" dirty="0">
                <a:solidFill>
                  <a:srgbClr val="000000"/>
                </a:solidFill>
                <a:latin typeface="Arial"/>
              </a:rPr>
              <a:t> </a:t>
            </a:r>
            <a:r>
              <a:rPr lang="en-GB" sz="2000" b="0" strike="noStrike" spc="-1" dirty="0" err="1">
                <a:solidFill>
                  <a:srgbClr val="000000"/>
                </a:solidFill>
                <a:latin typeface="Arial"/>
              </a:rPr>
              <a:t>Wasserstand</a:t>
            </a:r>
            <a:r>
              <a:rPr lang="en-GB" sz="2000" b="0" strike="noStrike" spc="-1" dirty="0">
                <a:solidFill>
                  <a:srgbClr val="000000"/>
                </a:solidFill>
                <a:latin typeface="Arial"/>
              </a:rPr>
              <a:t> </a:t>
            </a:r>
            <a:r>
              <a:rPr lang="en-GB" sz="2000" b="0" strike="noStrike" spc="-1" dirty="0" err="1">
                <a:solidFill>
                  <a:srgbClr val="000000"/>
                </a:solidFill>
                <a:latin typeface="Arial"/>
              </a:rPr>
              <a:t>ist</a:t>
            </a:r>
            <a:r>
              <a:rPr lang="en-GB" sz="2000" b="0" strike="noStrike" spc="-1" dirty="0">
                <a:solidFill>
                  <a:srgbClr val="000000"/>
                </a:solidFill>
                <a:latin typeface="Arial"/>
              </a:rPr>
              <a:t> </a:t>
            </a:r>
            <a:r>
              <a:rPr lang="en-GB" sz="2000" b="0" strike="noStrike" spc="-1" dirty="0" err="1">
                <a:solidFill>
                  <a:srgbClr val="000000"/>
                </a:solidFill>
                <a:latin typeface="Arial"/>
              </a:rPr>
              <a:t>unregelmäßig</a:t>
            </a:r>
            <a:r>
              <a:rPr lang="en-GB" sz="2000" b="0" strike="noStrike" spc="-1" dirty="0">
                <a:solidFill>
                  <a:srgbClr val="000000"/>
                </a:solidFill>
                <a:latin typeface="Arial"/>
              </a:rPr>
              <a:t> und </a:t>
            </a:r>
            <a:r>
              <a:rPr lang="en-GB" sz="2000" b="0" strike="noStrike" spc="-1" dirty="0" err="1">
                <a:solidFill>
                  <a:srgbClr val="000000"/>
                </a:solidFill>
                <a:latin typeface="Arial"/>
              </a:rPr>
              <a:t>kann</a:t>
            </a:r>
            <a:r>
              <a:rPr lang="en-GB" sz="2000" b="0" strike="noStrike" spc="-1" dirty="0">
                <a:solidFill>
                  <a:srgbClr val="000000"/>
                </a:solidFill>
                <a:latin typeface="Arial"/>
              </a:rPr>
              <a:t> </a:t>
            </a:r>
            <a:r>
              <a:rPr lang="en-GB" sz="2000" b="0" strike="noStrike" spc="-1" dirty="0" err="1">
                <a:solidFill>
                  <a:srgbClr val="000000"/>
                </a:solidFill>
                <a:latin typeface="Arial"/>
              </a:rPr>
              <a:t>nicht</a:t>
            </a:r>
            <a:r>
              <a:rPr lang="en-GB" sz="2000" b="0" strike="noStrike" spc="-1" dirty="0">
                <a:solidFill>
                  <a:srgbClr val="000000"/>
                </a:solidFill>
                <a:latin typeface="Arial"/>
              </a:rPr>
              <a:t> </a:t>
            </a:r>
            <a:r>
              <a:rPr lang="en-GB" sz="2000" b="0" strike="noStrike" spc="-1" dirty="0" err="1">
                <a:solidFill>
                  <a:srgbClr val="000000"/>
                </a:solidFill>
                <a:latin typeface="Arial"/>
              </a:rPr>
              <a:t>anhand</a:t>
            </a:r>
            <a:r>
              <a:rPr lang="en-GB" sz="2000" b="0" strike="noStrike" spc="-1" dirty="0">
                <a:solidFill>
                  <a:srgbClr val="000000"/>
                </a:solidFill>
                <a:latin typeface="Arial"/>
              </a:rPr>
              <a:t> von </a:t>
            </a:r>
            <a:r>
              <a:rPr lang="en-GB" sz="2000" b="0" strike="noStrike" spc="-1" dirty="0" err="1">
                <a:solidFill>
                  <a:srgbClr val="000000"/>
                </a:solidFill>
                <a:latin typeface="Arial"/>
              </a:rPr>
              <a:t>Gezeitentabellen</a:t>
            </a:r>
            <a:r>
              <a:rPr lang="en-GB" sz="2000" b="0" strike="noStrike" spc="-1" dirty="0">
                <a:solidFill>
                  <a:srgbClr val="000000"/>
                </a:solidFill>
                <a:latin typeface="Arial"/>
              </a:rPr>
              <a:t> </a:t>
            </a:r>
            <a:r>
              <a:rPr lang="en-GB" sz="2000" b="0" strike="noStrike" spc="-1" dirty="0" err="1">
                <a:solidFill>
                  <a:srgbClr val="000000"/>
                </a:solidFill>
                <a:latin typeface="Arial"/>
              </a:rPr>
              <a:t>ermittelt</a:t>
            </a:r>
            <a:r>
              <a:rPr lang="en-GB" sz="2000" b="0" strike="noStrike" spc="-1" dirty="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a:t>
            </a:r>
            <a:r>
              <a:rPr lang="en-GB" sz="2000" b="0" strike="noStrike" spc="-1" dirty="0" err="1">
                <a:solidFill>
                  <a:srgbClr val="000000"/>
                </a:solidFill>
                <a:latin typeface="Arial"/>
              </a:rPr>
              <a:t>Stattdessen</a:t>
            </a:r>
            <a:r>
              <a:rPr lang="en-GB" sz="2000" b="0" strike="noStrike" spc="-1" dirty="0">
                <a:solidFill>
                  <a:srgbClr val="000000"/>
                </a:solidFill>
                <a:latin typeface="Arial"/>
              </a:rPr>
              <a:t> muss </a:t>
            </a:r>
            <a:r>
              <a:rPr lang="en-GB" sz="2000" b="0" strike="noStrike" spc="-1" dirty="0" err="1" smtClean="0">
                <a:solidFill>
                  <a:srgbClr val="000000"/>
                </a:solidFill>
                <a:latin typeface="Arial"/>
              </a:rPr>
              <a:t>er</a:t>
            </a:r>
            <a:r>
              <a:rPr lang="en-GB" sz="2000" b="0" strike="noStrike" spc="-1" dirty="0" smtClean="0">
                <a:solidFill>
                  <a:srgbClr val="000000"/>
                </a:solidFill>
                <a:latin typeface="Arial"/>
              </a:rPr>
              <a:t> </a:t>
            </a:r>
            <a:r>
              <a:rPr lang="en-GB" sz="2000" b="0" strike="noStrike" spc="-1" dirty="0" err="1">
                <a:solidFill>
                  <a:srgbClr val="000000"/>
                </a:solidFill>
                <a:latin typeface="Arial"/>
              </a:rPr>
              <a:t>aus</a:t>
            </a:r>
            <a:r>
              <a:rPr lang="en-GB" sz="2000" b="0" strike="noStrike" spc="-1" dirty="0">
                <a:solidFill>
                  <a:srgbClr val="000000"/>
                </a:solidFill>
                <a:latin typeface="Arial"/>
              </a:rPr>
              <a:t> </a:t>
            </a:r>
            <a:r>
              <a:rPr lang="en-GB" sz="2000" b="0" strike="noStrike" spc="-1" dirty="0" err="1" smtClean="0">
                <a:solidFill>
                  <a:srgbClr val="000000"/>
                </a:solidFill>
                <a:latin typeface="Arial"/>
              </a:rPr>
              <a:t>Pegeln</a:t>
            </a:r>
            <a:r>
              <a:rPr lang="en-GB" sz="2000" b="0" strike="noStrike" spc="-1" dirty="0" smtClean="0">
                <a:solidFill>
                  <a:srgbClr val="000000"/>
                </a:solidFill>
                <a:latin typeface="Arial"/>
              </a:rPr>
              <a:t> </a:t>
            </a:r>
            <a:r>
              <a:rPr lang="en-GB" sz="2000" b="0" strike="noStrike" spc="-1" dirty="0" err="1">
                <a:solidFill>
                  <a:srgbClr val="000000"/>
                </a:solidFill>
                <a:latin typeface="Arial"/>
              </a:rPr>
              <a:t>abgeleitet</a:t>
            </a:r>
            <a:r>
              <a:rPr lang="en-GB" sz="2000" b="0" strike="noStrike" spc="-1" dirty="0">
                <a:solidFill>
                  <a:srgbClr val="000000"/>
                </a:solidFill>
                <a:latin typeface="Arial"/>
              </a:rPr>
              <a:t> </a:t>
            </a:r>
            <a:r>
              <a:rPr lang="en-GB" sz="2000" b="0" strike="noStrike" spc="-1" dirty="0" err="1">
                <a:solidFill>
                  <a:srgbClr val="000000"/>
                </a:solidFill>
                <a:latin typeface="Arial"/>
              </a:rPr>
              <a:t>werden</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Aufgrund</a:t>
            </a:r>
            <a:r>
              <a:rPr lang="en-GB" sz="2000" b="0" strike="noStrike" spc="-1" dirty="0">
                <a:solidFill>
                  <a:srgbClr val="000000"/>
                </a:solidFill>
                <a:latin typeface="Arial"/>
              </a:rPr>
              <a:t> der </a:t>
            </a:r>
            <a:r>
              <a:rPr lang="en-GB" sz="2000" spc="-1" dirty="0" err="1" smtClean="0">
                <a:solidFill>
                  <a:srgbClr val="000000"/>
                </a:solidFill>
                <a:latin typeface="Arial"/>
              </a:rPr>
              <a:t>Schwankungen</a:t>
            </a:r>
            <a:r>
              <a:rPr lang="en-GB" sz="2000" spc="-1" dirty="0" smtClean="0">
                <a:solidFill>
                  <a:srgbClr val="000000"/>
                </a:solidFill>
                <a:latin typeface="Arial"/>
              </a:rPr>
              <a:t> der </a:t>
            </a:r>
            <a:r>
              <a:rPr lang="en-GB" sz="2000" b="0" strike="noStrike" spc="-1" dirty="0" err="1" smtClean="0">
                <a:solidFill>
                  <a:srgbClr val="000000"/>
                </a:solidFill>
                <a:latin typeface="Arial"/>
              </a:rPr>
              <a:t>Querschnitte</a:t>
            </a:r>
            <a:r>
              <a:rPr lang="en-GB" sz="2000" b="0" strike="noStrike" spc="-1" dirty="0" smtClean="0">
                <a:solidFill>
                  <a:srgbClr val="000000"/>
                </a:solidFill>
                <a:latin typeface="Arial"/>
              </a:rPr>
              <a:t> </a:t>
            </a:r>
            <a:r>
              <a:rPr lang="en-GB" sz="2000" b="0" strike="noStrike" spc="-1" dirty="0">
                <a:solidFill>
                  <a:srgbClr val="000000"/>
                </a:solidFill>
                <a:latin typeface="Arial"/>
              </a:rPr>
              <a:t>und </a:t>
            </a:r>
            <a:r>
              <a:rPr lang="en-GB" sz="2000" b="0" strike="noStrike" spc="-1" dirty="0" smtClean="0">
                <a:solidFill>
                  <a:srgbClr val="000000"/>
                </a:solidFill>
                <a:latin typeface="Arial"/>
              </a:rPr>
              <a:t>der </a:t>
            </a:r>
            <a:r>
              <a:rPr lang="en-GB" sz="2000" b="0" strike="noStrike" spc="-1" dirty="0" err="1" smtClean="0">
                <a:solidFill>
                  <a:srgbClr val="000000"/>
                </a:solidFill>
                <a:latin typeface="Arial"/>
              </a:rPr>
              <a:t>Sohlenneigung</a:t>
            </a:r>
            <a:r>
              <a:rPr lang="en-GB" sz="2000" b="0" strike="noStrike" spc="-1" dirty="0" smtClean="0">
                <a:solidFill>
                  <a:srgbClr val="000000"/>
                </a:solidFill>
                <a:latin typeface="Arial"/>
              </a:rPr>
              <a:t> </a:t>
            </a:r>
            <a:r>
              <a:rPr lang="en-GB" sz="2000" b="0" strike="noStrike" spc="-1" dirty="0">
                <a:solidFill>
                  <a:srgbClr val="000000"/>
                </a:solidFill>
                <a:latin typeface="Arial"/>
              </a:rPr>
              <a:t>des </a:t>
            </a:r>
            <a:r>
              <a:rPr lang="en-GB" sz="2000" b="0" strike="noStrike" spc="-1" dirty="0" err="1">
                <a:solidFill>
                  <a:srgbClr val="000000"/>
                </a:solidFill>
                <a:latin typeface="Arial"/>
              </a:rPr>
              <a:t>Flussbettes</a:t>
            </a:r>
            <a:r>
              <a:rPr lang="en-GB" sz="2000" b="0" strike="noStrike" spc="-1" dirty="0">
                <a:solidFill>
                  <a:srgbClr val="000000"/>
                </a:solidFill>
                <a:latin typeface="Arial"/>
              </a:rPr>
              <a:t> </a:t>
            </a:r>
            <a:r>
              <a:rPr lang="en-GB" sz="2000" b="0" strike="noStrike" spc="-1" dirty="0" err="1">
                <a:solidFill>
                  <a:srgbClr val="000000"/>
                </a:solidFill>
                <a:latin typeface="Arial"/>
              </a:rPr>
              <a:t>verlaufen</a:t>
            </a:r>
            <a:r>
              <a:rPr lang="en-GB" sz="2000" b="0" strike="noStrike" spc="-1" dirty="0">
                <a:solidFill>
                  <a:srgbClr val="000000"/>
                </a:solidFill>
                <a:latin typeface="Arial"/>
              </a:rPr>
              <a:t> </a:t>
            </a:r>
            <a:r>
              <a:rPr lang="en-GB" sz="2000" b="0" strike="noStrike" spc="-1" dirty="0" err="1">
                <a:solidFill>
                  <a:srgbClr val="000000"/>
                </a:solidFill>
                <a:latin typeface="Arial"/>
              </a:rPr>
              <a:t>unterschiedliche</a:t>
            </a:r>
            <a:r>
              <a:rPr lang="en-GB" sz="2000" b="0" strike="noStrike" spc="-1" dirty="0">
                <a:solidFill>
                  <a:srgbClr val="000000"/>
                </a:solidFill>
                <a:latin typeface="Arial"/>
              </a:rPr>
              <a:t> </a:t>
            </a:r>
            <a:r>
              <a:rPr lang="en-GB" sz="2000" b="0" strike="noStrike" spc="-1" dirty="0" err="1">
                <a:solidFill>
                  <a:srgbClr val="000000"/>
                </a:solidFill>
                <a:latin typeface="Arial"/>
              </a:rPr>
              <a:t>Wasserstände</a:t>
            </a:r>
            <a:r>
              <a:rPr lang="en-GB" sz="2000" b="0" strike="noStrike" spc="-1" dirty="0">
                <a:solidFill>
                  <a:srgbClr val="000000"/>
                </a:solidFill>
                <a:latin typeface="Arial"/>
              </a:rPr>
              <a:t> </a:t>
            </a:r>
            <a:r>
              <a:rPr lang="en-GB" sz="2000" b="0" strike="noStrike" spc="-1" dirty="0" err="1">
                <a:solidFill>
                  <a:srgbClr val="000000"/>
                </a:solidFill>
                <a:latin typeface="Arial"/>
              </a:rPr>
              <a:t>nicht</a:t>
            </a:r>
            <a:r>
              <a:rPr lang="en-GB" sz="2000" b="0" strike="noStrike" spc="-1" dirty="0">
                <a:solidFill>
                  <a:srgbClr val="000000"/>
                </a:solidFill>
                <a:latin typeface="Arial"/>
              </a:rPr>
              <a:t> parallel </a:t>
            </a:r>
            <a:r>
              <a:rPr lang="en-GB" sz="2000" b="0" strike="noStrike" spc="-1" dirty="0" err="1">
                <a:solidFill>
                  <a:srgbClr val="000000"/>
                </a:solidFill>
                <a:latin typeface="Arial"/>
              </a:rPr>
              <a:t>zueinander</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smtClean="0">
                <a:solidFill>
                  <a:srgbClr val="000000"/>
                </a:solidFill>
                <a:latin typeface="Arial"/>
              </a:rPr>
              <a:t>Wasserspiegelmodelle</a:t>
            </a:r>
            <a:r>
              <a:rPr lang="en-GB" sz="2000" b="0" strike="noStrike" spc="-1" dirty="0" smtClean="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a:t>
            </a:r>
            <a:r>
              <a:rPr lang="en-GB" sz="2000" b="0" strike="noStrike" spc="-1" dirty="0" err="1">
                <a:solidFill>
                  <a:srgbClr val="000000"/>
                </a:solidFill>
                <a:latin typeface="Arial"/>
              </a:rPr>
              <a:t>benötigt</a:t>
            </a:r>
            <a:r>
              <a:rPr lang="en-GB" sz="2000" b="0" strike="noStrike" spc="-1" dirty="0">
                <a:solidFill>
                  <a:srgbClr val="000000"/>
                </a:solidFill>
                <a:latin typeface="Arial"/>
              </a:rPr>
              <a:t>, um die </a:t>
            </a:r>
            <a:r>
              <a:rPr lang="en-GB" sz="2000" b="0" strike="noStrike" spc="-1" dirty="0" err="1">
                <a:solidFill>
                  <a:srgbClr val="000000"/>
                </a:solidFill>
                <a:latin typeface="Arial"/>
              </a:rPr>
              <a:t>tatsächliche</a:t>
            </a:r>
            <a:r>
              <a:rPr lang="en-GB" sz="2000" b="0" strike="noStrike" spc="-1" dirty="0">
                <a:solidFill>
                  <a:srgbClr val="000000"/>
                </a:solidFill>
                <a:latin typeface="Arial"/>
              </a:rPr>
              <a:t> </a:t>
            </a:r>
            <a:r>
              <a:rPr lang="en-GB" sz="2000" b="0" strike="noStrike" spc="-1" dirty="0" err="1">
                <a:solidFill>
                  <a:srgbClr val="000000"/>
                </a:solidFill>
                <a:latin typeface="Arial"/>
              </a:rPr>
              <a:t>Tiefe</a:t>
            </a:r>
            <a:r>
              <a:rPr lang="en-GB" sz="2000" b="0" strike="noStrike" spc="-1" dirty="0">
                <a:solidFill>
                  <a:srgbClr val="000000"/>
                </a:solidFill>
                <a:latin typeface="Arial"/>
              </a:rPr>
              <a:t> an </a:t>
            </a:r>
            <a:r>
              <a:rPr lang="en-GB" sz="2000" b="0" strike="noStrike" spc="-1" dirty="0" err="1">
                <a:solidFill>
                  <a:srgbClr val="000000"/>
                </a:solidFill>
                <a:latin typeface="Arial"/>
              </a:rPr>
              <a:t>einem</a:t>
            </a:r>
            <a:r>
              <a:rPr lang="en-GB" sz="2000" b="0" strike="noStrike" spc="-1" dirty="0">
                <a:solidFill>
                  <a:srgbClr val="000000"/>
                </a:solidFill>
                <a:latin typeface="Arial"/>
              </a:rPr>
              <a:t> </a:t>
            </a:r>
            <a:r>
              <a:rPr lang="en-GB" sz="2000" b="0" strike="noStrike" spc="-1" dirty="0" err="1">
                <a:solidFill>
                  <a:srgbClr val="000000"/>
                </a:solidFill>
                <a:latin typeface="Arial"/>
              </a:rPr>
              <a:t>bestimmten</a:t>
            </a:r>
            <a:r>
              <a:rPr lang="en-GB" sz="2000" b="0" strike="noStrike" spc="-1" dirty="0">
                <a:solidFill>
                  <a:srgbClr val="000000"/>
                </a:solidFill>
                <a:latin typeface="Arial"/>
              </a:rPr>
              <a:t> </a:t>
            </a:r>
            <a:r>
              <a:rPr lang="en-GB" sz="2000" b="0" strike="noStrike" spc="-1" dirty="0" err="1">
                <a:solidFill>
                  <a:srgbClr val="000000"/>
                </a:solidFill>
                <a:latin typeface="Arial"/>
              </a:rPr>
              <a:t>Punkt</a:t>
            </a:r>
            <a:r>
              <a:rPr lang="en-GB" sz="2000" b="0" strike="noStrike" spc="-1" dirty="0">
                <a:solidFill>
                  <a:srgbClr val="000000"/>
                </a:solidFill>
                <a:latin typeface="Arial"/>
              </a:rPr>
              <a:t> der </a:t>
            </a:r>
            <a:r>
              <a:rPr lang="en-GB" sz="2000" b="0" strike="noStrike" spc="-1" dirty="0" err="1">
                <a:solidFill>
                  <a:srgbClr val="000000"/>
                </a:solidFill>
                <a:latin typeface="Arial"/>
              </a:rPr>
              <a:t>Wasserstraße</a:t>
            </a:r>
            <a:r>
              <a:rPr lang="en-GB" sz="2000" b="0" strike="noStrike" spc="-1" dirty="0">
                <a:solidFill>
                  <a:srgbClr val="000000"/>
                </a:solidFill>
                <a:latin typeface="Arial"/>
              </a:rPr>
              <a:t> </a:t>
            </a:r>
            <a:r>
              <a:rPr lang="en-GB" sz="2000" b="0" strike="noStrike" spc="-1" dirty="0" err="1">
                <a:solidFill>
                  <a:srgbClr val="000000"/>
                </a:solidFill>
                <a:latin typeface="Arial"/>
              </a:rPr>
              <a:t>zu</a:t>
            </a:r>
            <a:r>
              <a:rPr lang="en-GB" sz="2000" b="0" strike="noStrike" spc="-1" dirty="0">
                <a:solidFill>
                  <a:srgbClr val="000000"/>
                </a:solidFill>
                <a:latin typeface="Arial"/>
              </a:rPr>
              <a:t> </a:t>
            </a:r>
            <a:r>
              <a:rPr lang="en-GB" sz="2000" b="0" strike="noStrike" spc="-1" dirty="0" err="1">
                <a:solidFill>
                  <a:srgbClr val="000000"/>
                </a:solidFill>
                <a:latin typeface="Arial"/>
              </a:rPr>
              <a:t>einem</a:t>
            </a:r>
            <a:r>
              <a:rPr lang="en-GB" sz="2000" b="0" strike="noStrike" spc="-1" dirty="0">
                <a:solidFill>
                  <a:srgbClr val="000000"/>
                </a:solidFill>
                <a:latin typeface="Arial"/>
              </a:rPr>
              <a:t> </a:t>
            </a:r>
            <a:r>
              <a:rPr lang="en-GB" sz="2000" b="0" strike="noStrike" spc="-1" dirty="0" err="1">
                <a:solidFill>
                  <a:srgbClr val="000000"/>
                </a:solidFill>
                <a:latin typeface="Arial"/>
              </a:rPr>
              <a:t>bestimmten</a:t>
            </a:r>
            <a:r>
              <a:rPr lang="en-GB" sz="2000" b="0" strike="noStrike" spc="-1" dirty="0">
                <a:solidFill>
                  <a:srgbClr val="000000"/>
                </a:solidFill>
                <a:latin typeface="Arial"/>
              </a:rPr>
              <a:t> </a:t>
            </a:r>
            <a:r>
              <a:rPr lang="en-GB" sz="2000" b="0" strike="noStrike" spc="-1" dirty="0" err="1">
                <a:solidFill>
                  <a:srgbClr val="000000"/>
                </a:solidFill>
                <a:latin typeface="Arial"/>
              </a:rPr>
              <a:t>Zeitpunkt</a:t>
            </a:r>
            <a:r>
              <a:rPr lang="en-GB" sz="2000" b="0" strike="noStrike" spc="-1" dirty="0">
                <a:solidFill>
                  <a:srgbClr val="000000"/>
                </a:solidFill>
                <a:latin typeface="Arial"/>
              </a:rPr>
              <a:t> </a:t>
            </a:r>
            <a:r>
              <a:rPr lang="en-GB" sz="2000" b="0" strike="noStrike" spc="-1" dirty="0" err="1">
                <a:solidFill>
                  <a:srgbClr val="000000"/>
                </a:solidFill>
                <a:latin typeface="Arial"/>
              </a:rPr>
              <a:t>zu</a:t>
            </a:r>
            <a:r>
              <a:rPr lang="en-GB" sz="2000" b="0" strike="noStrike" spc="-1" dirty="0">
                <a:solidFill>
                  <a:srgbClr val="000000"/>
                </a:solidFill>
                <a:latin typeface="Arial"/>
              </a:rPr>
              <a:t> </a:t>
            </a:r>
            <a:r>
              <a:rPr lang="en-GB" sz="2000" b="0" strike="noStrike" spc="-1" dirty="0" err="1">
                <a:solidFill>
                  <a:srgbClr val="000000"/>
                </a:solidFill>
                <a:latin typeface="Arial"/>
              </a:rPr>
              <a:t>berechnen</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Tiefendaten</a:t>
            </a:r>
            <a:r>
              <a:rPr lang="en-US" sz="3200" b="0" strike="noStrike" spc="-1" dirty="0">
                <a:solidFill>
                  <a:srgbClr val="FFFFFF"/>
                </a:solidFill>
                <a:latin typeface="Arial"/>
              </a:rPr>
              <a:t> und </a:t>
            </a:r>
            <a:r>
              <a:rPr lang="en-US" sz="3200" b="0" strike="noStrike" spc="-1" dirty="0" err="1">
                <a:solidFill>
                  <a:srgbClr val="FFFFFF"/>
                </a:solidFill>
                <a:latin typeface="Arial"/>
              </a:rPr>
              <a:t>Wasserstände</a:t>
            </a:r>
            <a:endParaRPr lang="en-US" sz="3200" b="0" strike="noStrike" spc="-1" dirty="0">
              <a:solidFill>
                <a:srgbClr val="000000"/>
              </a:solidFill>
              <a:latin typeface="Times New Roman"/>
            </a:endParaRPr>
          </a:p>
        </p:txBody>
      </p:sp>
      <p:sp>
        <p:nvSpPr>
          <p:cNvPr id="138" name="CustomShape 2"/>
          <p:cNvSpPr/>
          <p:nvPr/>
        </p:nvSpPr>
        <p:spPr>
          <a:xfrm>
            <a:off x="685800" y="1910439"/>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47480" indent="-44748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smtClean="0">
                <a:latin typeface="Arial"/>
              </a:rPr>
              <a:t>Für</a:t>
            </a:r>
            <a:r>
              <a:rPr lang="en-GB" sz="2000" b="0" strike="noStrike" spc="-1" dirty="0" smtClean="0">
                <a:latin typeface="Arial"/>
              </a:rPr>
              <a:t> </a:t>
            </a:r>
            <a:r>
              <a:rPr lang="en-GB" sz="2000" b="0" strike="noStrike" spc="-1" dirty="0">
                <a:latin typeface="Arial"/>
              </a:rPr>
              <a:t>die </a:t>
            </a:r>
            <a:r>
              <a:rPr lang="en-GB" sz="2000" b="0" strike="noStrike" spc="-1" dirty="0" err="1">
                <a:latin typeface="Arial"/>
              </a:rPr>
              <a:t>Übermittlung</a:t>
            </a:r>
            <a:r>
              <a:rPr lang="en-GB" sz="2000" b="0" strike="noStrike" spc="-1" dirty="0">
                <a:latin typeface="Arial"/>
              </a:rPr>
              <a:t> der </a:t>
            </a:r>
            <a:r>
              <a:rPr lang="en-GB" sz="2000" b="0" strike="noStrike" spc="-1" dirty="0" err="1">
                <a:solidFill>
                  <a:srgbClr val="000000"/>
                </a:solidFill>
                <a:latin typeface="Arial"/>
              </a:rPr>
              <a:t>aus</a:t>
            </a:r>
            <a:r>
              <a:rPr lang="en-GB" sz="2000" b="0" strike="noStrike" spc="-1" dirty="0">
                <a:solidFill>
                  <a:srgbClr val="000000"/>
                </a:solidFill>
                <a:latin typeface="Arial"/>
              </a:rPr>
              <a:t> </a:t>
            </a:r>
            <a:r>
              <a:rPr lang="en-GB" sz="2000" spc="-1" dirty="0" err="1" smtClean="0">
                <a:solidFill>
                  <a:srgbClr val="000000"/>
                </a:solidFill>
              </a:rPr>
              <a:t>Pegelmesswerten</a:t>
            </a:r>
            <a:r>
              <a:rPr lang="en-GB" sz="2000" spc="-1" dirty="0" smtClean="0">
                <a:solidFill>
                  <a:srgbClr val="000000"/>
                </a:solidFill>
              </a:rPr>
              <a:t> und </a:t>
            </a:r>
            <a:r>
              <a:rPr lang="en-GB" sz="2000" spc="-1" dirty="0" err="1">
                <a:solidFill>
                  <a:srgbClr val="000000"/>
                </a:solidFill>
              </a:rPr>
              <a:t>Wasserstandsmodellen</a:t>
            </a:r>
            <a:r>
              <a:rPr lang="en-GB" sz="2000" spc="-1" dirty="0">
                <a:solidFill>
                  <a:srgbClr val="000000"/>
                </a:solidFill>
              </a:rPr>
              <a:t> </a:t>
            </a:r>
            <a:r>
              <a:rPr lang="en-GB" sz="2000" b="0" strike="noStrike" spc="-1" dirty="0" err="1" smtClean="0">
                <a:solidFill>
                  <a:srgbClr val="000000"/>
                </a:solidFill>
                <a:latin typeface="Arial"/>
              </a:rPr>
              <a:t>abgeleiteten</a:t>
            </a:r>
            <a:r>
              <a:rPr lang="en-GB" sz="2000" b="0" strike="noStrike" spc="-1" dirty="0" smtClean="0">
                <a:solidFill>
                  <a:srgbClr val="000000"/>
                </a:solidFill>
                <a:latin typeface="Arial"/>
              </a:rPr>
              <a:t> </a:t>
            </a:r>
            <a:r>
              <a:rPr lang="en-GB" sz="2000" b="0" strike="noStrike" spc="-1" dirty="0" err="1">
                <a:solidFill>
                  <a:srgbClr val="000000"/>
                </a:solidFill>
                <a:latin typeface="Arial"/>
              </a:rPr>
              <a:t>Ergebnisse</a:t>
            </a:r>
            <a:r>
              <a:rPr lang="en-GB" sz="2000" b="0" strike="noStrike" spc="-1" dirty="0">
                <a:solidFill>
                  <a:srgbClr val="000000"/>
                </a:solidFill>
                <a:latin typeface="Arial"/>
              </a:rPr>
              <a:t> an die </a:t>
            </a:r>
            <a:r>
              <a:rPr lang="en-GB" sz="2000" b="0" strike="noStrike" spc="-1" dirty="0" err="1">
                <a:solidFill>
                  <a:srgbClr val="000000"/>
                </a:solidFill>
                <a:latin typeface="Arial"/>
              </a:rPr>
              <a:t>Bordanwendungen</a:t>
            </a:r>
            <a:r>
              <a:rPr lang="en-GB" sz="2000" b="0" strike="noStrike" spc="-1" dirty="0">
                <a:solidFill>
                  <a:srgbClr val="000000"/>
                </a:solidFill>
                <a:latin typeface="Arial"/>
              </a:rPr>
              <a:t> </a:t>
            </a:r>
            <a:r>
              <a:rPr lang="en-GB" sz="2000" b="0" strike="noStrike" spc="-1" dirty="0" err="1" smtClean="0">
                <a:solidFill>
                  <a:srgbClr val="000000"/>
                </a:solidFill>
                <a:latin typeface="Arial"/>
              </a:rPr>
              <a:t>steht</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ein</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standardisiertes</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Datenaustauschformat</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zur</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Verfügung</a:t>
            </a:r>
            <a:endParaRPr lang="en-US" sz="2000" b="0" strike="noStrike" spc="-1" dirty="0">
              <a:solidFill>
                <a:srgbClr val="000000"/>
              </a:solidFill>
              <a:latin typeface="Times New Roman"/>
            </a:endParaRPr>
          </a:p>
          <a:p>
            <a:pPr marL="447480" indent="-447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Diese</a:t>
            </a:r>
            <a:r>
              <a:rPr lang="en-GB" sz="2000" b="0" strike="noStrike" spc="-1" dirty="0">
                <a:solidFill>
                  <a:srgbClr val="000000"/>
                </a:solidFill>
                <a:latin typeface="Arial"/>
              </a:rPr>
              <a:t> </a:t>
            </a:r>
            <a:r>
              <a:rPr lang="en-GB" sz="2000" b="0" strike="noStrike" spc="-1" dirty="0" err="1">
                <a:solidFill>
                  <a:srgbClr val="000000"/>
                </a:solidFill>
                <a:latin typeface="Arial"/>
              </a:rPr>
              <a:t>Informationen</a:t>
            </a:r>
            <a:r>
              <a:rPr lang="en-GB" sz="2000" b="0" strike="noStrike" spc="-1" dirty="0">
                <a:solidFill>
                  <a:srgbClr val="000000"/>
                </a:solidFill>
                <a:latin typeface="Arial"/>
              </a:rPr>
              <a:t> </a:t>
            </a:r>
            <a:r>
              <a:rPr lang="en-GB" sz="2000" b="0" strike="noStrike" spc="-1" dirty="0" err="1">
                <a:solidFill>
                  <a:srgbClr val="000000"/>
                </a:solidFill>
                <a:latin typeface="Arial"/>
              </a:rPr>
              <a:t>können</a:t>
            </a:r>
            <a:r>
              <a:rPr lang="en-GB" sz="2000" b="0" strike="noStrike" spc="-1" dirty="0">
                <a:solidFill>
                  <a:srgbClr val="000000"/>
                </a:solidFill>
                <a:latin typeface="Arial"/>
              </a:rPr>
              <a:t> </a:t>
            </a:r>
            <a:r>
              <a:rPr lang="en-GB" sz="2000" b="0" strike="noStrike" spc="-1" dirty="0" err="1">
                <a:solidFill>
                  <a:srgbClr val="000000"/>
                </a:solidFill>
                <a:latin typeface="Arial"/>
              </a:rPr>
              <a:t>verwendet</a:t>
            </a:r>
            <a:r>
              <a:rPr lang="en-GB" sz="2000" b="0" strike="noStrike" spc="-1" dirty="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um die </a:t>
            </a:r>
            <a:r>
              <a:rPr lang="en-GB" sz="2000" b="0" strike="noStrike" spc="-1" dirty="0" err="1">
                <a:solidFill>
                  <a:srgbClr val="000000"/>
                </a:solidFill>
                <a:latin typeface="Arial"/>
              </a:rPr>
              <a:t>tatsächliche</a:t>
            </a:r>
            <a:r>
              <a:rPr lang="en-GB" sz="2000" b="0" strike="noStrike" spc="-1" dirty="0">
                <a:solidFill>
                  <a:srgbClr val="000000"/>
                </a:solidFill>
                <a:latin typeface="Arial"/>
              </a:rPr>
              <a:t> </a:t>
            </a:r>
            <a:r>
              <a:rPr lang="en-GB" sz="2000" b="0" strike="noStrike" spc="-1" dirty="0" err="1">
                <a:solidFill>
                  <a:srgbClr val="000000"/>
                </a:solidFill>
                <a:latin typeface="Arial"/>
              </a:rPr>
              <a:t>Wassertiefe</a:t>
            </a:r>
            <a:r>
              <a:rPr lang="en-GB" sz="2000" b="0" strike="noStrike" spc="-1" dirty="0">
                <a:solidFill>
                  <a:srgbClr val="000000"/>
                </a:solidFill>
                <a:latin typeface="Arial"/>
              </a:rPr>
              <a:t> </a:t>
            </a:r>
            <a:r>
              <a:rPr lang="en-GB" sz="2000" b="0" strike="noStrike" spc="-1" dirty="0" err="1">
                <a:solidFill>
                  <a:srgbClr val="000000"/>
                </a:solidFill>
                <a:latin typeface="Arial"/>
              </a:rPr>
              <a:t>im</a:t>
            </a:r>
            <a:r>
              <a:rPr lang="en-GB" sz="2000" b="0" strike="noStrike" spc="-1" dirty="0">
                <a:solidFill>
                  <a:srgbClr val="000000"/>
                </a:solidFill>
                <a:latin typeface="Arial"/>
              </a:rPr>
              <a:t> Inland ECDIS </a:t>
            </a:r>
            <a:r>
              <a:rPr lang="en-GB" sz="2000" b="0" strike="noStrike" spc="-1" dirty="0" err="1">
                <a:solidFill>
                  <a:srgbClr val="000000"/>
                </a:solidFill>
                <a:latin typeface="Arial"/>
              </a:rPr>
              <a:t>anzuzeigen</a:t>
            </a:r>
            <a:r>
              <a:rPr lang="en-GB" sz="2000" b="0" strike="noStrike" spc="-1" dirty="0">
                <a:solidFill>
                  <a:srgbClr val="000000"/>
                </a:solidFill>
                <a:latin typeface="Arial"/>
              </a:rPr>
              <a:t>, </a:t>
            </a:r>
            <a:r>
              <a:rPr lang="en-GB" sz="2000" b="0" strike="noStrike" spc="-1" dirty="0" err="1">
                <a:solidFill>
                  <a:srgbClr val="000000"/>
                </a:solidFill>
                <a:latin typeface="Arial"/>
              </a:rPr>
              <a:t>ohne</a:t>
            </a:r>
            <a:r>
              <a:rPr lang="en-GB" sz="2000" b="0" strike="noStrike" spc="-1" dirty="0">
                <a:solidFill>
                  <a:srgbClr val="000000"/>
                </a:solidFill>
                <a:latin typeface="Arial"/>
              </a:rPr>
              <a:t> die Inland </a:t>
            </a:r>
            <a:r>
              <a:rPr lang="en-GB" sz="2000" b="0" strike="noStrike" spc="-1" dirty="0" smtClean="0">
                <a:solidFill>
                  <a:srgbClr val="000000"/>
                </a:solidFill>
                <a:latin typeface="Arial"/>
              </a:rPr>
              <a:t>ENC </a:t>
            </a:r>
            <a:r>
              <a:rPr lang="en-GB" sz="2000" b="0" strike="noStrike" spc="-1" dirty="0" err="1" smtClean="0">
                <a:solidFill>
                  <a:srgbClr val="000000"/>
                </a:solidFill>
                <a:latin typeface="Arial"/>
              </a:rPr>
              <a:t>auszutauschen</a:t>
            </a:r>
            <a:endParaRPr lang="en-US" sz="2000" b="0" strike="noStrike" spc="-1" dirty="0">
              <a:solidFill>
                <a:srgbClr val="000000"/>
              </a:solidFill>
              <a:latin typeface="Times New Roman"/>
            </a:endParaRPr>
          </a:p>
        </p:txBody>
      </p:sp>
      <p:pic>
        <p:nvPicPr>
          <p:cNvPr id="139" name="Picture 2" descr="Wasserspiegellagen Stauraum"/>
          <p:cNvPicPr/>
          <p:nvPr/>
        </p:nvPicPr>
        <p:blipFill>
          <a:blip r:embed="rId4"/>
          <a:stretch/>
        </p:blipFill>
        <p:spPr>
          <a:xfrm>
            <a:off x="1258920" y="4756318"/>
            <a:ext cx="7140600" cy="1670040"/>
          </a:xfrm>
          <a:prstGeom prst="rect">
            <a:avLst/>
          </a:prstGeom>
          <a:ln w="0">
            <a:noFill/>
          </a:ln>
        </p:spPr>
      </p:pic>
      <p:sp>
        <p:nvSpPr>
          <p:cNvPr id="140" name="Line 3"/>
          <p:cNvSpPr/>
          <p:nvPr/>
        </p:nvSpPr>
        <p:spPr>
          <a:xfrm>
            <a:off x="4383000" y="5315038"/>
            <a:ext cx="0" cy="233280"/>
          </a:xfrm>
          <a:prstGeom prst="line">
            <a:avLst/>
          </a:prstGeom>
          <a:ln w="38160">
            <a:solidFill>
              <a:srgbClr val="000000"/>
            </a:solidFill>
            <a:miter/>
            <a:tailEnd type="triangle" w="med" len="med"/>
          </a:ln>
        </p:spPr>
        <p:style>
          <a:lnRef idx="0">
            <a:scrgbClr r="0" g="0" b="0"/>
          </a:lnRef>
          <a:fillRef idx="0">
            <a:scrgbClr r="0" g="0" b="0"/>
          </a:fillRef>
          <a:effectRef idx="0">
            <a:scrgbClr r="0" g="0" b="0"/>
          </a:effectRef>
          <a:fontRef idx="minor"/>
        </p:style>
      </p:sp>
      <p:pic>
        <p:nvPicPr>
          <p:cNvPr id="141" name="Picture 6" descr="Wasserspiegellagen Stauraum 1"/>
          <p:cNvPicPr/>
          <p:nvPr/>
        </p:nvPicPr>
        <p:blipFill>
          <a:blip r:embed="rId5"/>
          <a:stretch/>
        </p:blipFill>
        <p:spPr>
          <a:xfrm>
            <a:off x="1319040" y="4802038"/>
            <a:ext cx="1527480" cy="277920"/>
          </a:xfrm>
          <a:prstGeom prst="rect">
            <a:avLst/>
          </a:prstGeom>
          <a:ln w="0">
            <a:noFill/>
          </a:ln>
        </p:spPr>
      </p:pic>
      <p:pic>
        <p:nvPicPr>
          <p:cNvPr id="142" name="Picture 7" descr="Wasserspiegellagen Stauraum 2"/>
          <p:cNvPicPr/>
          <p:nvPr/>
        </p:nvPicPr>
        <p:blipFill>
          <a:blip r:embed="rId6"/>
          <a:stretch/>
        </p:blipFill>
        <p:spPr>
          <a:xfrm>
            <a:off x="1258920" y="4802038"/>
            <a:ext cx="7039080" cy="1103400"/>
          </a:xfrm>
          <a:prstGeom prst="rect">
            <a:avLst/>
          </a:prstGeom>
          <a:ln w="0">
            <a:noFill/>
          </a:ln>
        </p:spPr>
      </p:pic>
      <p:pic>
        <p:nvPicPr>
          <p:cNvPr id="143" name="Picture 8" descr="Wasserspiegellagen Stauraum 3"/>
          <p:cNvPicPr/>
          <p:nvPr/>
        </p:nvPicPr>
        <p:blipFill>
          <a:blip r:embed="rId7"/>
          <a:stretch/>
        </p:blipFill>
        <p:spPr>
          <a:xfrm>
            <a:off x="1258920" y="4848118"/>
            <a:ext cx="7054920" cy="1116000"/>
          </a:xfrm>
          <a:prstGeom prst="rect">
            <a:avLst/>
          </a:prstGeom>
          <a:ln w="0">
            <a:noFill/>
          </a:ln>
        </p:spPr>
      </p:pic>
      <p:pic>
        <p:nvPicPr>
          <p:cNvPr id="144" name="Picture 9" descr="Wasserspiegellagen Stauraum 4"/>
          <p:cNvPicPr/>
          <p:nvPr/>
        </p:nvPicPr>
        <p:blipFill>
          <a:blip r:embed="rId8"/>
          <a:stretch/>
        </p:blipFill>
        <p:spPr>
          <a:xfrm>
            <a:off x="1258920" y="4708438"/>
            <a:ext cx="7023240" cy="1073160"/>
          </a:xfrm>
          <a:prstGeom prst="rect">
            <a:avLst/>
          </a:prstGeom>
          <a:ln w="0">
            <a:noFill/>
          </a:ln>
        </p:spPr>
      </p:pic>
    </p:spTree>
  </p:cSld>
  <p:clrMapOvr>
    <a:masterClrMapping/>
  </p:clrMapOvr>
  <p:transition spd="med">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Die Inland ENC </a:t>
            </a:r>
            <a:r>
              <a:rPr lang="en-US" sz="3200" b="0" strike="noStrike" spc="-1" dirty="0" err="1" smtClean="0">
                <a:solidFill>
                  <a:srgbClr val="FFFFFF"/>
                </a:solidFill>
                <a:latin typeface="Arial"/>
              </a:rPr>
              <a:t>Harmonisierungsgruppe</a:t>
            </a:r>
            <a:endParaRPr lang="en-US" sz="3200" b="0" strike="noStrike" spc="-1" dirty="0">
              <a:solidFill>
                <a:srgbClr val="000000"/>
              </a:solidFill>
              <a:latin typeface="Times New Roman"/>
            </a:endParaRPr>
          </a:p>
        </p:txBody>
      </p:sp>
      <p:sp>
        <p:nvSpPr>
          <p:cNvPr id="146" name="CustomShape 2"/>
          <p:cNvSpPr/>
          <p:nvPr/>
        </p:nvSpPr>
        <p:spPr>
          <a:xfrm>
            <a:off x="685800" y="205740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strike="noStrike" spc="-1" dirty="0" err="1">
                <a:solidFill>
                  <a:srgbClr val="000000"/>
                </a:solidFill>
                <a:latin typeface="Arial"/>
              </a:rPr>
              <a:t>Zielsetzung</a:t>
            </a:r>
            <a:r>
              <a:rPr lang="en-GB" sz="2000" b="0" strike="noStrike" spc="-1" dirty="0">
                <a:solidFill>
                  <a:srgbClr val="000000"/>
                </a:solidFill>
                <a:latin typeface="Arial"/>
              </a:rPr>
              <a:t>: </a:t>
            </a:r>
            <a:r>
              <a:rPr lang="en-GB" sz="2000" b="0" strike="noStrike" spc="-1" dirty="0" err="1">
                <a:solidFill>
                  <a:srgbClr val="000000"/>
                </a:solidFill>
                <a:latin typeface="Arial"/>
              </a:rPr>
              <a:t>Entwicklung</a:t>
            </a:r>
            <a:r>
              <a:rPr lang="en-GB" sz="2000" b="0" strike="noStrike" spc="-1" dirty="0">
                <a:solidFill>
                  <a:srgbClr val="000000"/>
                </a:solidFill>
                <a:latin typeface="Arial"/>
              </a:rPr>
              <a:t> und </a:t>
            </a:r>
            <a:r>
              <a:rPr lang="en-GB" sz="2000" b="0" strike="noStrike" spc="-1" dirty="0" err="1" smtClean="0">
                <a:solidFill>
                  <a:srgbClr val="000000"/>
                </a:solidFill>
                <a:latin typeface="Arial"/>
              </a:rPr>
              <a:t>Pflege</a:t>
            </a:r>
            <a:r>
              <a:rPr lang="en-GB" sz="2000" b="0" strike="noStrike" spc="-1" dirty="0" smtClean="0">
                <a:solidFill>
                  <a:srgbClr val="000000"/>
                </a:solidFill>
                <a:latin typeface="Arial"/>
              </a:rPr>
              <a:t> </a:t>
            </a:r>
            <a:r>
              <a:rPr lang="en-GB" sz="2000" b="0" strike="noStrike" spc="-1" dirty="0" err="1">
                <a:solidFill>
                  <a:srgbClr val="000000"/>
                </a:solidFill>
                <a:latin typeface="Arial"/>
              </a:rPr>
              <a:t>eines</a:t>
            </a:r>
            <a:r>
              <a:rPr lang="en-GB" sz="2000" b="0" strike="noStrike" spc="-1" dirty="0">
                <a:solidFill>
                  <a:srgbClr val="000000"/>
                </a:solidFill>
                <a:latin typeface="Arial"/>
              </a:rPr>
              <a:t> </a:t>
            </a:r>
            <a:r>
              <a:rPr lang="en-GB" sz="2000" b="0" strike="noStrike" spc="-1" dirty="0" err="1">
                <a:solidFill>
                  <a:srgbClr val="000000"/>
                </a:solidFill>
                <a:latin typeface="Arial"/>
              </a:rPr>
              <a:t>harmonisierten</a:t>
            </a:r>
            <a:r>
              <a:rPr lang="en-GB" sz="2000" b="0" strike="noStrike" spc="-1" dirty="0">
                <a:solidFill>
                  <a:srgbClr val="000000"/>
                </a:solidFill>
                <a:latin typeface="Arial"/>
              </a:rPr>
              <a:t> Standards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elektronische</a:t>
            </a:r>
            <a:r>
              <a:rPr lang="en-GB" sz="2000" b="0" strike="noStrike" spc="-1" dirty="0">
                <a:solidFill>
                  <a:srgbClr val="000000"/>
                </a:solidFill>
                <a:latin typeface="Arial"/>
              </a:rPr>
              <a:t> </a:t>
            </a:r>
            <a:r>
              <a:rPr lang="en-GB" sz="2000" b="0" strike="noStrike" spc="-1" dirty="0" err="1" smtClean="0">
                <a:solidFill>
                  <a:srgbClr val="000000"/>
                </a:solidFill>
                <a:latin typeface="Arial"/>
              </a:rPr>
              <a:t>Binnenschifffahrtskarten</a:t>
            </a:r>
            <a:r>
              <a:rPr lang="en-GB" sz="2000" b="0" strike="noStrike" spc="-1" dirty="0" smtClean="0">
                <a:solidFill>
                  <a:srgbClr val="000000"/>
                </a:solidFill>
                <a:latin typeface="Arial"/>
              </a:rPr>
              <a:t> </a:t>
            </a:r>
            <a:r>
              <a:rPr lang="en-GB" sz="2000" b="0" strike="noStrike" spc="-1" dirty="0">
                <a:solidFill>
                  <a:srgbClr val="000000"/>
                </a:solidFill>
                <a:latin typeface="Arial"/>
              </a:rPr>
              <a:t>(IENCs), der </a:t>
            </a:r>
            <a:r>
              <a:rPr lang="en-GB" sz="2000" b="0" strike="noStrike" spc="-1" dirty="0" err="1">
                <a:solidFill>
                  <a:srgbClr val="000000"/>
                </a:solidFill>
                <a:latin typeface="Arial"/>
              </a:rPr>
              <a:t>für</a:t>
            </a:r>
            <a:r>
              <a:rPr lang="en-GB" sz="2000" b="0" strike="noStrike" spc="-1" dirty="0">
                <a:solidFill>
                  <a:srgbClr val="000000"/>
                </a:solidFill>
                <a:latin typeface="Arial"/>
              </a:rPr>
              <a:t> die </a:t>
            </a:r>
            <a:r>
              <a:rPr lang="en-GB" sz="2000" b="0" strike="noStrike" spc="-1" dirty="0" err="1">
                <a:solidFill>
                  <a:srgbClr val="000000"/>
                </a:solidFill>
                <a:latin typeface="Arial"/>
              </a:rPr>
              <a:t>Binnenschifffahrt</a:t>
            </a:r>
            <a:r>
              <a:rPr lang="en-GB" sz="2000" b="0" strike="noStrike" spc="-1" dirty="0">
                <a:solidFill>
                  <a:srgbClr val="000000"/>
                </a:solidFill>
                <a:latin typeface="Arial"/>
              </a:rPr>
              <a:t> </a:t>
            </a:r>
            <a:r>
              <a:rPr lang="en-GB" sz="2000" b="0" strike="noStrike" spc="-1" dirty="0" err="1">
                <a:solidFill>
                  <a:srgbClr val="000000"/>
                </a:solidFill>
                <a:latin typeface="Arial"/>
              </a:rPr>
              <a:t>geeignet</a:t>
            </a:r>
            <a:r>
              <a:rPr lang="en-GB" sz="2000" b="0" strike="noStrike" spc="-1" dirty="0">
                <a:solidFill>
                  <a:srgbClr val="000000"/>
                </a:solidFill>
                <a:latin typeface="Arial"/>
              </a:rPr>
              <a:t> </a:t>
            </a:r>
            <a:r>
              <a:rPr lang="en-GB" sz="2000" b="0" strike="noStrike" spc="-1" dirty="0" err="1">
                <a:solidFill>
                  <a:srgbClr val="000000"/>
                </a:solidFill>
                <a:latin typeface="Arial"/>
              </a:rPr>
              <a:t>ist</a:t>
            </a:r>
            <a:r>
              <a:rPr lang="en-GB" sz="2000" b="0" strike="noStrike" spc="-1" dirty="0">
                <a:solidFill>
                  <a:srgbClr val="000000"/>
                </a:solidFill>
                <a:latin typeface="Arial"/>
              </a:rPr>
              <a:t> und auf den Standards </a:t>
            </a:r>
            <a:r>
              <a:rPr lang="en-GB" sz="2000" b="0" strike="noStrike" spc="-1" dirty="0" smtClean="0">
                <a:solidFill>
                  <a:srgbClr val="000000"/>
                </a:solidFill>
                <a:latin typeface="Arial"/>
              </a:rPr>
              <a:t>der </a:t>
            </a:r>
            <a:r>
              <a:rPr lang="en-GB" sz="2000" b="0" strike="noStrike" spc="-1" dirty="0">
                <a:solidFill>
                  <a:srgbClr val="000000"/>
                </a:solidFill>
                <a:latin typeface="Arial"/>
              </a:rPr>
              <a:t>IHO </a:t>
            </a:r>
            <a:r>
              <a:rPr lang="en-GB" sz="2000" b="0" strike="noStrike" spc="-1" dirty="0" err="1">
                <a:solidFill>
                  <a:srgbClr val="000000"/>
                </a:solidFill>
                <a:latin typeface="Arial"/>
              </a:rPr>
              <a:t>für</a:t>
            </a:r>
            <a:r>
              <a:rPr lang="en-GB" sz="2000" b="0" strike="noStrike" spc="-1" dirty="0">
                <a:solidFill>
                  <a:srgbClr val="000000"/>
                </a:solidFill>
                <a:latin typeface="Arial"/>
              </a:rPr>
              <a:t> „maritime“ ENC </a:t>
            </a:r>
            <a:r>
              <a:rPr lang="en-GB" sz="2000" b="0" strike="noStrike" spc="-1" dirty="0" err="1">
                <a:solidFill>
                  <a:srgbClr val="000000"/>
                </a:solidFill>
                <a:latin typeface="Arial"/>
              </a:rPr>
              <a:t>basiert</a:t>
            </a:r>
            <a:r>
              <a:rPr dirty="0"/>
              <a:t/>
            </a:r>
            <a:br>
              <a:rPr dirty="0"/>
            </a:br>
            <a:r>
              <a:rPr lang="en-GB" sz="2000" b="0" strike="noStrike" spc="-1" dirty="0">
                <a:solidFill>
                  <a:srgbClr val="000000"/>
                </a:solidFill>
                <a:latin typeface="Arial"/>
              </a:rPr>
              <a:t> </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strike="noStrike" spc="-1" dirty="0" err="1">
                <a:solidFill>
                  <a:srgbClr val="000000"/>
                </a:solidFill>
                <a:latin typeface="Arial"/>
              </a:rPr>
              <a:t>Leitprinzip</a:t>
            </a:r>
            <a:r>
              <a:rPr lang="en-GB" sz="2000" b="0" strike="noStrike" spc="-1" dirty="0">
                <a:solidFill>
                  <a:srgbClr val="000000"/>
                </a:solidFill>
                <a:latin typeface="Arial"/>
              </a:rPr>
              <a:t>: </a:t>
            </a:r>
            <a:r>
              <a:rPr lang="en-GB" sz="2000" b="0" strike="noStrike" spc="-1" dirty="0" err="1">
                <a:solidFill>
                  <a:srgbClr val="000000"/>
                </a:solidFill>
                <a:latin typeface="Arial"/>
              </a:rPr>
              <a:t>Vereinbarung</a:t>
            </a:r>
            <a:r>
              <a:rPr lang="en-GB" sz="2000" b="0" strike="noStrike" spc="-1" dirty="0">
                <a:solidFill>
                  <a:srgbClr val="000000"/>
                </a:solidFill>
                <a:latin typeface="Arial"/>
              </a:rPr>
              <a:t> von </a:t>
            </a:r>
            <a:r>
              <a:rPr lang="en-GB" sz="2000" b="0" strike="noStrike" spc="-1" dirty="0" err="1">
                <a:solidFill>
                  <a:srgbClr val="000000"/>
                </a:solidFill>
                <a:latin typeface="Arial"/>
              </a:rPr>
              <a:t>Spezifikationen</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smtClean="0">
                <a:solidFill>
                  <a:srgbClr val="000000"/>
                </a:solidFill>
                <a:latin typeface="Arial"/>
              </a:rPr>
              <a:t>Inland ENCs</a:t>
            </a:r>
            <a:r>
              <a:rPr lang="en-GB" sz="2000" b="0" strike="noStrike" spc="-1" dirty="0">
                <a:solidFill>
                  <a:srgbClr val="000000"/>
                </a:solidFill>
                <a:latin typeface="Arial"/>
              </a:rPr>
              <a:t>, die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alle</a:t>
            </a:r>
            <a:r>
              <a:rPr lang="en-GB" sz="2000" b="0" strike="noStrike" spc="-1" dirty="0">
                <a:solidFill>
                  <a:srgbClr val="000000"/>
                </a:solidFill>
                <a:latin typeface="Arial"/>
              </a:rPr>
              <a:t> </a:t>
            </a:r>
            <a:r>
              <a:rPr lang="en-GB" sz="2000" b="0" strike="noStrike" spc="-1" dirty="0" err="1">
                <a:solidFill>
                  <a:srgbClr val="000000"/>
                </a:solidFill>
                <a:latin typeface="Arial"/>
              </a:rPr>
              <a:t>bekannten</a:t>
            </a:r>
            <a:r>
              <a:rPr lang="en-GB" sz="2000" b="0" strike="noStrike" spc="-1" dirty="0">
                <a:solidFill>
                  <a:srgbClr val="000000"/>
                </a:solidFill>
                <a:latin typeface="Arial"/>
              </a:rPr>
              <a:t> </a:t>
            </a:r>
            <a:r>
              <a:rPr lang="en-GB" sz="2000" b="0" strike="noStrike" spc="-1" dirty="0" smtClean="0">
                <a:solidFill>
                  <a:srgbClr val="000000"/>
                </a:solidFill>
                <a:latin typeface="Arial"/>
              </a:rPr>
              <a:t>Inland ENC-</a:t>
            </a:r>
            <a:r>
              <a:rPr lang="en-GB" sz="2000" b="0" strike="noStrike" spc="-1" dirty="0" err="1" smtClean="0">
                <a:solidFill>
                  <a:srgbClr val="000000"/>
                </a:solidFill>
                <a:latin typeface="Arial"/>
              </a:rPr>
              <a:t>Datenanforderungen</a:t>
            </a:r>
            <a:r>
              <a:rPr lang="en-GB" sz="2000" b="0" strike="noStrike" spc="-1" dirty="0" smtClean="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eine</a:t>
            </a:r>
            <a:r>
              <a:rPr lang="en-GB" sz="2000" b="0" strike="noStrike" spc="-1" dirty="0">
                <a:solidFill>
                  <a:srgbClr val="000000"/>
                </a:solidFill>
                <a:latin typeface="Arial"/>
              </a:rPr>
              <a:t> </a:t>
            </a:r>
            <a:r>
              <a:rPr lang="en-GB" sz="2000" b="0" strike="noStrike" spc="-1" dirty="0" err="1">
                <a:solidFill>
                  <a:srgbClr val="000000"/>
                </a:solidFill>
                <a:latin typeface="Arial"/>
              </a:rPr>
              <a:t>sichere</a:t>
            </a:r>
            <a:r>
              <a:rPr lang="en-GB" sz="2000" b="0" strike="noStrike" spc="-1" dirty="0">
                <a:solidFill>
                  <a:srgbClr val="000000"/>
                </a:solidFill>
                <a:latin typeface="Arial"/>
              </a:rPr>
              <a:t> und </a:t>
            </a:r>
            <a:r>
              <a:rPr lang="en-GB" sz="2000" b="0" strike="noStrike" spc="-1" dirty="0" err="1">
                <a:solidFill>
                  <a:srgbClr val="000000"/>
                </a:solidFill>
                <a:latin typeface="Arial"/>
              </a:rPr>
              <a:t>effiziente</a:t>
            </a:r>
            <a:r>
              <a:rPr lang="en-GB" sz="2000" b="0" strike="noStrike" spc="-1" dirty="0">
                <a:solidFill>
                  <a:srgbClr val="000000"/>
                </a:solidFill>
                <a:latin typeface="Arial"/>
              </a:rPr>
              <a:t> Navigation auf </a:t>
            </a:r>
            <a:r>
              <a:rPr lang="en-GB" sz="2000" b="0" strike="noStrike" spc="-1" dirty="0" err="1" smtClean="0">
                <a:solidFill>
                  <a:srgbClr val="000000"/>
                </a:solidFill>
                <a:latin typeface="Arial"/>
              </a:rPr>
              <a:t>Binnenwasserstraßen</a:t>
            </a:r>
            <a:r>
              <a:rPr lang="en-GB" sz="2000" b="0" strike="noStrike" spc="-1" dirty="0" smtClean="0">
                <a:solidFill>
                  <a:srgbClr val="000000"/>
                </a:solidFill>
                <a:latin typeface="Arial"/>
              </a:rPr>
              <a:t> </a:t>
            </a:r>
            <a:r>
              <a:rPr lang="en-GB" sz="2000" b="0" strike="noStrike" spc="-1" dirty="0" err="1">
                <a:solidFill>
                  <a:srgbClr val="000000"/>
                </a:solidFill>
                <a:latin typeface="Arial"/>
              </a:rPr>
              <a:t>geeignet</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611280" y="260280"/>
            <a:ext cx="7772400" cy="8650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solidFill>
                  <a:srgbClr val="FFFFFF"/>
                </a:solidFill>
                <a:latin typeface="Arial"/>
              </a:rPr>
              <a:t>Inhalt</a:t>
            </a:r>
            <a:endParaRPr lang="en-US" sz="4400" b="0" strike="noStrike" spc="-1">
              <a:solidFill>
                <a:srgbClr val="000000"/>
              </a:solidFill>
              <a:latin typeface="Times New Roman"/>
            </a:endParaRPr>
          </a:p>
        </p:txBody>
      </p:sp>
      <p:sp>
        <p:nvSpPr>
          <p:cNvPr id="88" name="CustomShape 2"/>
          <p:cNvSpPr/>
          <p:nvPr/>
        </p:nvSpPr>
        <p:spPr>
          <a:xfrm>
            <a:off x="611280" y="1413000"/>
            <a:ext cx="7772400" cy="4321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Binnenwasserstraßen</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Warum</a:t>
            </a:r>
            <a:r>
              <a:rPr lang="en-GB" sz="1600" b="0" strike="noStrike" spc="-1" dirty="0">
                <a:solidFill>
                  <a:srgbClr val="000000"/>
                </a:solidFill>
                <a:latin typeface="Arial"/>
              </a:rPr>
              <a:t> </a:t>
            </a:r>
            <a:r>
              <a:rPr lang="en-GB" sz="1600" b="0" strike="noStrike" spc="-1" dirty="0" err="1">
                <a:solidFill>
                  <a:srgbClr val="000000"/>
                </a:solidFill>
                <a:latin typeface="Arial"/>
              </a:rPr>
              <a:t>reichen</a:t>
            </a:r>
            <a:r>
              <a:rPr lang="en-GB" sz="1600" b="0" strike="noStrike" spc="-1" dirty="0">
                <a:solidFill>
                  <a:srgbClr val="000000"/>
                </a:solidFill>
                <a:latin typeface="Arial"/>
              </a:rPr>
              <a:t> ENCs </a:t>
            </a:r>
            <a:r>
              <a:rPr lang="en-GB" sz="1600" b="0" strike="noStrike" spc="-1" dirty="0" err="1">
                <a:solidFill>
                  <a:srgbClr val="000000"/>
                </a:solidFill>
                <a:latin typeface="Arial"/>
              </a:rPr>
              <a:t>nicht</a:t>
            </a:r>
            <a:r>
              <a:rPr lang="en-GB" sz="1600" b="0" strike="noStrike" spc="-1" dirty="0">
                <a:solidFill>
                  <a:srgbClr val="000000"/>
                </a:solidFill>
                <a:latin typeface="Arial"/>
              </a:rPr>
              <a:t> </a:t>
            </a:r>
            <a:r>
              <a:rPr lang="en-GB" sz="1600" b="0" strike="noStrike" spc="-1" dirty="0" err="1">
                <a:solidFill>
                  <a:srgbClr val="000000"/>
                </a:solidFill>
                <a:latin typeface="Arial"/>
              </a:rPr>
              <a:t>aus</a:t>
            </a:r>
            <a:r>
              <a:rPr lang="en-GB" sz="1600" b="0" strike="noStrike" spc="-1" dirty="0">
                <a:solidFill>
                  <a:srgbClr val="000000"/>
                </a:solidFill>
                <a:latin typeface="Arial"/>
              </a:rPr>
              <a:t>? (</a:t>
            </a:r>
            <a:r>
              <a:rPr lang="en-GB" sz="1600" b="0" strike="noStrike" spc="-1" dirty="0" err="1">
                <a:solidFill>
                  <a:srgbClr val="000000"/>
                </a:solidFill>
                <a:latin typeface="Arial"/>
              </a:rPr>
              <a:t>Reiseplanung</a:t>
            </a:r>
            <a:r>
              <a:rPr lang="en-GB" sz="1600" b="0" strike="noStrike" spc="-1" dirty="0">
                <a:solidFill>
                  <a:srgbClr val="000000"/>
                </a:solidFill>
                <a:latin typeface="Arial"/>
              </a:rPr>
              <a:t>)</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a:solidFill>
                  <a:srgbClr val="000000"/>
                </a:solidFill>
                <a:latin typeface="Arial"/>
              </a:rPr>
              <a:t>Definition von Inland ENC</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smtClean="0">
                <a:solidFill>
                  <a:srgbClr val="000000"/>
                </a:solidFill>
                <a:latin typeface="Arial"/>
              </a:rPr>
              <a:t>S-100-Vorgehensweise</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Neue</a:t>
            </a:r>
            <a:r>
              <a:rPr lang="en-GB" sz="1600" b="0" strike="noStrike" spc="-1" dirty="0">
                <a:solidFill>
                  <a:srgbClr val="000000"/>
                </a:solidFill>
                <a:latin typeface="Arial"/>
              </a:rPr>
              <a:t> und </a:t>
            </a:r>
            <a:r>
              <a:rPr lang="en-GB" sz="1600" b="0" strike="noStrike" spc="-1" dirty="0" err="1">
                <a:solidFill>
                  <a:srgbClr val="000000"/>
                </a:solidFill>
                <a:latin typeface="Arial"/>
              </a:rPr>
              <a:t>kopierte</a:t>
            </a:r>
            <a:r>
              <a:rPr lang="en-GB" sz="1600" b="0" strike="noStrike" spc="-1" dirty="0">
                <a:solidFill>
                  <a:srgbClr val="000000"/>
                </a:solidFill>
                <a:latin typeface="Arial"/>
              </a:rPr>
              <a:t> </a:t>
            </a:r>
            <a:r>
              <a:rPr lang="en-GB" sz="1600" b="0" strike="noStrike" spc="-1" dirty="0" err="1" smtClean="0">
                <a:solidFill>
                  <a:srgbClr val="000000"/>
                </a:solidFill>
                <a:latin typeface="Arial"/>
              </a:rPr>
              <a:t>Objektarten</a:t>
            </a:r>
            <a:r>
              <a:rPr lang="en-GB" sz="1600" b="0" strike="noStrike" spc="-1" dirty="0" smtClean="0">
                <a:solidFill>
                  <a:srgbClr val="000000"/>
                </a:solidFill>
                <a:latin typeface="Arial"/>
              </a:rPr>
              <a:t>, </a:t>
            </a:r>
            <a:r>
              <a:rPr lang="en-GB" sz="1600" b="0" strike="noStrike" spc="-1" dirty="0">
                <a:solidFill>
                  <a:srgbClr val="000000"/>
                </a:solidFill>
                <a:latin typeface="Arial"/>
              </a:rPr>
              <a:t>Attribute, </a:t>
            </a:r>
            <a:r>
              <a:rPr lang="en-GB" sz="1600" b="0" strike="noStrike" spc="-1" dirty="0" err="1" smtClean="0">
                <a:solidFill>
                  <a:srgbClr val="000000"/>
                </a:solidFill>
                <a:latin typeface="Arial"/>
              </a:rPr>
              <a:t>Attributwerte</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smtClean="0">
                <a:solidFill>
                  <a:srgbClr val="000000"/>
                </a:solidFill>
                <a:latin typeface="Arial"/>
              </a:rPr>
              <a:t>Kodierungsanleitung</a:t>
            </a:r>
            <a:r>
              <a:rPr lang="en-GB" sz="1600" b="0" strike="noStrike" spc="-1" dirty="0" smtClean="0">
                <a:solidFill>
                  <a:srgbClr val="000000"/>
                </a:solidFill>
                <a:latin typeface="Arial"/>
              </a:rPr>
              <a:t> </a:t>
            </a:r>
            <a:r>
              <a:rPr lang="en-GB" sz="1600" b="0" strike="noStrike" spc="-1" dirty="0" err="1">
                <a:solidFill>
                  <a:srgbClr val="000000"/>
                </a:solidFill>
                <a:latin typeface="Arial"/>
              </a:rPr>
              <a:t>für</a:t>
            </a:r>
            <a:r>
              <a:rPr lang="en-GB" sz="1600" b="0" strike="noStrike" spc="-1" dirty="0">
                <a:solidFill>
                  <a:srgbClr val="000000"/>
                </a:solidFill>
                <a:latin typeface="Arial"/>
              </a:rPr>
              <a:t> </a:t>
            </a:r>
            <a:r>
              <a:rPr lang="en-GB" sz="1600" b="0" strike="noStrike" spc="-1" dirty="0" smtClean="0">
                <a:solidFill>
                  <a:srgbClr val="000000"/>
                </a:solidFill>
                <a:latin typeface="Arial"/>
              </a:rPr>
              <a:t>Inland ENCs</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smtClean="0">
                <a:solidFill>
                  <a:srgbClr val="000000"/>
                </a:solidFill>
                <a:latin typeface="Arial"/>
              </a:rPr>
              <a:t>Verwendungszwecke</a:t>
            </a:r>
            <a:r>
              <a:rPr lang="en-GB" sz="1600" b="0" strike="noStrike" spc="-1" dirty="0" smtClean="0">
                <a:solidFill>
                  <a:srgbClr val="000000"/>
                </a:solidFill>
                <a:latin typeface="Arial"/>
              </a:rPr>
              <a:t> </a:t>
            </a:r>
            <a:r>
              <a:rPr lang="en-GB" sz="1600" b="0" strike="noStrike" spc="-1" dirty="0">
                <a:solidFill>
                  <a:srgbClr val="000000"/>
                </a:solidFill>
                <a:latin typeface="Arial"/>
              </a:rPr>
              <a:t>und </a:t>
            </a:r>
            <a:r>
              <a:rPr lang="de-DE" sz="1600" b="0" strike="noStrike" spc="-1" dirty="0" smtClean="0">
                <a:solidFill>
                  <a:srgbClr val="000000"/>
                </a:solidFill>
                <a:latin typeface="Arial"/>
              </a:rPr>
              <a:t>überlagernde Zellen</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Produktspezifikation</a:t>
            </a:r>
            <a:r>
              <a:rPr lang="en-GB" sz="1600" b="0" strike="noStrike" spc="-1" dirty="0">
                <a:solidFill>
                  <a:srgbClr val="000000"/>
                </a:solidFill>
                <a:latin typeface="Arial"/>
              </a:rPr>
              <a:t> </a:t>
            </a:r>
            <a:r>
              <a:rPr lang="en-GB" sz="1600" b="0" strike="noStrike" spc="-1" dirty="0" err="1">
                <a:solidFill>
                  <a:srgbClr val="000000"/>
                </a:solidFill>
                <a:latin typeface="Arial"/>
              </a:rPr>
              <a:t>für</a:t>
            </a:r>
            <a:r>
              <a:rPr lang="en-GB" sz="1600" b="0" strike="noStrike" spc="-1" dirty="0">
                <a:solidFill>
                  <a:srgbClr val="000000"/>
                </a:solidFill>
                <a:latin typeface="Arial"/>
              </a:rPr>
              <a:t> Inland ENCs</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Tiefendaten</a:t>
            </a:r>
            <a:r>
              <a:rPr lang="en-GB" sz="1600" b="0" strike="noStrike" spc="-1" dirty="0">
                <a:solidFill>
                  <a:srgbClr val="000000"/>
                </a:solidFill>
                <a:latin typeface="Arial"/>
              </a:rPr>
              <a:t> und </a:t>
            </a:r>
            <a:r>
              <a:rPr lang="en-GB" sz="1600" b="0" strike="noStrike" spc="-1" dirty="0" err="1">
                <a:solidFill>
                  <a:srgbClr val="000000"/>
                </a:solidFill>
                <a:latin typeface="Arial"/>
              </a:rPr>
              <a:t>Wasserstände</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a:solidFill>
                  <a:srgbClr val="000000"/>
                </a:solidFill>
                <a:latin typeface="Arial"/>
              </a:rPr>
              <a:t>IEHG und IHO</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Regulatorischer</a:t>
            </a:r>
            <a:r>
              <a:rPr lang="en-GB" sz="1600" b="0" strike="noStrike" spc="-1" dirty="0">
                <a:solidFill>
                  <a:srgbClr val="000000"/>
                </a:solidFill>
                <a:latin typeface="Arial"/>
              </a:rPr>
              <a:t> Status</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smtClean="0">
                <a:solidFill>
                  <a:srgbClr val="000000"/>
                </a:solidFill>
                <a:latin typeface="Arial"/>
              </a:rPr>
              <a:t>Abdeckung</a:t>
            </a:r>
            <a:endParaRPr lang="en-US" sz="1600" b="0" strike="noStrike" spc="-1" dirty="0">
              <a:solidFill>
                <a:srgbClr val="000000"/>
              </a:solidFill>
              <a:latin typeface="Times New Roman"/>
            </a:endParaRPr>
          </a:p>
          <a:p>
            <a:pPr marL="609480" indent="-609480" algn="l" rtl="0">
              <a:lnSpc>
                <a:spcPct val="110000"/>
              </a:lnSpc>
              <a:spcBef>
                <a:spcPts val="400"/>
              </a:spcBef>
              <a:buClr>
                <a:srgbClr val="000000"/>
              </a:buClr>
              <a:buFont typeface="Arial"/>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strike="noStrike" spc="-1" dirty="0" err="1">
                <a:solidFill>
                  <a:srgbClr val="000000"/>
                </a:solidFill>
                <a:latin typeface="Arial"/>
              </a:rPr>
              <a:t>Benutzer</a:t>
            </a:r>
            <a:r>
              <a:rPr lang="en-GB" sz="1600" b="0" strike="noStrike" spc="-1" dirty="0">
                <a:solidFill>
                  <a:srgbClr val="000000"/>
                </a:solidFill>
                <a:latin typeface="Arial"/>
              </a:rPr>
              <a:t> von Inland ENCs</a:t>
            </a:r>
            <a:endParaRPr lang="en-US" sz="1600" b="0" strike="noStrike" spc="-1" dirty="0">
              <a:solidFill>
                <a:srgbClr val="000000"/>
              </a:solidFill>
              <a:latin typeface="Times New Roman"/>
            </a:endParaRPr>
          </a:p>
        </p:txBody>
      </p:sp>
    </p:spTree>
  </p:cSld>
  <p:clrMapOvr>
    <a:masterClrMapping/>
  </p:clrMapOvr>
  <p:transition spd="med">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IEHG - </a:t>
            </a:r>
            <a:r>
              <a:rPr lang="en-US" sz="3200" b="0" strike="noStrike" spc="-1" dirty="0" err="1">
                <a:solidFill>
                  <a:srgbClr val="FFFFFF"/>
                </a:solidFill>
                <a:latin typeface="Arial"/>
              </a:rPr>
              <a:t>Anerkennung</a:t>
            </a:r>
            <a:endParaRPr lang="en-US" sz="3200" b="0" strike="noStrike" spc="-1" dirty="0">
              <a:solidFill>
                <a:srgbClr val="000000"/>
              </a:solidFill>
              <a:latin typeface="Times New Roman"/>
            </a:endParaRPr>
          </a:p>
        </p:txBody>
      </p:sp>
      <p:sp>
        <p:nvSpPr>
          <p:cNvPr id="148" name="CustomShape 2"/>
          <p:cNvSpPr/>
          <p:nvPr/>
        </p:nvSpPr>
        <p:spPr>
          <a:xfrm>
            <a:off x="685800" y="1628639"/>
            <a:ext cx="7772400" cy="4576217"/>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88000" lnSpcReduction="10000"/>
          </a:bodyPr>
          <a:lstStyle/>
          <a:p>
            <a:pPr marL="609480" indent="-609480" algn="l" rtl="0">
              <a:lnSpc>
                <a:spcPct val="100000"/>
              </a:lnSpc>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300" b="0" strike="noStrike" spc="-1" dirty="0" err="1">
                <a:solidFill>
                  <a:srgbClr val="000000"/>
                </a:solidFill>
                <a:latin typeface="Arial"/>
              </a:rPr>
              <a:t>Als</a:t>
            </a:r>
            <a:r>
              <a:rPr lang="en-GB" sz="2300" b="0" strike="noStrike" spc="-1" dirty="0">
                <a:solidFill>
                  <a:srgbClr val="000000"/>
                </a:solidFill>
                <a:latin typeface="Arial"/>
              </a:rPr>
              <a:t> </a:t>
            </a:r>
            <a:r>
              <a:rPr lang="en-GB" sz="2300" b="0" strike="noStrike" spc="-1" dirty="0" err="1" smtClean="0">
                <a:solidFill>
                  <a:srgbClr val="000000"/>
                </a:solidFill>
                <a:latin typeface="Arial"/>
              </a:rPr>
              <a:t>zuständige</a:t>
            </a:r>
            <a:r>
              <a:rPr lang="en-GB" sz="2300" b="0" strike="noStrike" spc="-1" dirty="0" smtClean="0">
                <a:solidFill>
                  <a:srgbClr val="000000"/>
                </a:solidFill>
                <a:latin typeface="Arial"/>
              </a:rPr>
              <a:t> </a:t>
            </a:r>
            <a:r>
              <a:rPr lang="en-GB" sz="2300" b="0" strike="noStrike" spc="-1" dirty="0" err="1">
                <a:solidFill>
                  <a:srgbClr val="000000"/>
                </a:solidFill>
                <a:latin typeface="Arial"/>
              </a:rPr>
              <a:t>internationale</a:t>
            </a:r>
            <a:r>
              <a:rPr lang="en-GB" sz="2300" b="0" strike="noStrike" spc="-1" dirty="0">
                <a:solidFill>
                  <a:srgbClr val="000000"/>
                </a:solidFill>
                <a:latin typeface="Arial"/>
              </a:rPr>
              <a:t> </a:t>
            </a:r>
            <a:r>
              <a:rPr lang="en-GB" sz="2300" b="0" strike="noStrike" spc="-1" dirty="0" err="1">
                <a:solidFill>
                  <a:srgbClr val="000000"/>
                </a:solidFill>
                <a:latin typeface="Arial"/>
              </a:rPr>
              <a:t>technische</a:t>
            </a:r>
            <a:r>
              <a:rPr lang="en-GB" sz="2300" b="0" strike="noStrike" spc="-1" dirty="0">
                <a:solidFill>
                  <a:srgbClr val="000000"/>
                </a:solidFill>
                <a:latin typeface="Arial"/>
              </a:rPr>
              <a:t> </a:t>
            </a:r>
            <a:r>
              <a:rPr lang="en-GB" sz="2300" b="0" strike="noStrike" spc="-1" dirty="0" err="1">
                <a:solidFill>
                  <a:srgbClr val="000000"/>
                </a:solidFill>
                <a:latin typeface="Arial"/>
              </a:rPr>
              <a:t>Gruppe</a:t>
            </a:r>
            <a:r>
              <a:rPr lang="en-GB" sz="2300" b="0" strike="noStrike" spc="-1" dirty="0">
                <a:solidFill>
                  <a:srgbClr val="000000"/>
                </a:solidFill>
                <a:latin typeface="Arial"/>
              </a:rPr>
              <a:t> </a:t>
            </a:r>
            <a:r>
              <a:rPr lang="en-GB" sz="2300" b="0" strike="noStrike" spc="-1" dirty="0" err="1">
                <a:solidFill>
                  <a:srgbClr val="000000"/>
                </a:solidFill>
                <a:latin typeface="Arial"/>
              </a:rPr>
              <a:t>für</a:t>
            </a:r>
            <a:r>
              <a:rPr lang="en-GB" sz="2300" b="0" strike="noStrike" spc="-1" dirty="0">
                <a:solidFill>
                  <a:srgbClr val="000000"/>
                </a:solidFill>
                <a:latin typeface="Arial"/>
              </a:rPr>
              <a:t> die </a:t>
            </a:r>
            <a:r>
              <a:rPr lang="en-GB" sz="2300" b="0" strike="noStrike" spc="-1" dirty="0" err="1">
                <a:solidFill>
                  <a:srgbClr val="000000"/>
                </a:solidFill>
                <a:latin typeface="Arial"/>
              </a:rPr>
              <a:t>Entwicklung</a:t>
            </a:r>
            <a:r>
              <a:rPr lang="en-GB" sz="2300" b="0" strike="noStrike" spc="-1" dirty="0">
                <a:solidFill>
                  <a:srgbClr val="000000"/>
                </a:solidFill>
                <a:latin typeface="Arial"/>
              </a:rPr>
              <a:t>, </a:t>
            </a:r>
            <a:r>
              <a:rPr lang="en-GB" sz="2300" b="0" strike="noStrike" spc="-1" dirty="0" err="1">
                <a:solidFill>
                  <a:srgbClr val="000000"/>
                </a:solidFill>
                <a:latin typeface="Arial"/>
              </a:rPr>
              <a:t>Implementierung</a:t>
            </a:r>
            <a:r>
              <a:rPr lang="en-GB" sz="2300" b="0" strike="noStrike" spc="-1" dirty="0">
                <a:solidFill>
                  <a:srgbClr val="000000"/>
                </a:solidFill>
                <a:latin typeface="Arial"/>
              </a:rPr>
              <a:t> und </a:t>
            </a:r>
            <a:r>
              <a:rPr lang="en-GB" sz="2300" b="0" strike="noStrike" spc="-1" dirty="0" err="1" smtClean="0">
                <a:solidFill>
                  <a:srgbClr val="000000"/>
                </a:solidFill>
                <a:latin typeface="Arial"/>
              </a:rPr>
              <a:t>Pflege</a:t>
            </a:r>
            <a:r>
              <a:rPr lang="en-GB" sz="2300" b="0" strike="noStrike" spc="-1" dirty="0" smtClean="0">
                <a:solidFill>
                  <a:srgbClr val="000000"/>
                </a:solidFill>
                <a:latin typeface="Arial"/>
              </a:rPr>
              <a:t> </a:t>
            </a:r>
            <a:r>
              <a:rPr lang="en-GB" sz="2300" b="0" strike="noStrike" spc="-1" dirty="0" err="1">
                <a:solidFill>
                  <a:srgbClr val="000000"/>
                </a:solidFill>
                <a:latin typeface="Arial"/>
              </a:rPr>
              <a:t>technischer</a:t>
            </a:r>
            <a:r>
              <a:rPr lang="en-GB" sz="2300" b="0" strike="noStrike" spc="-1" dirty="0">
                <a:solidFill>
                  <a:srgbClr val="000000"/>
                </a:solidFill>
                <a:latin typeface="Arial"/>
              </a:rPr>
              <a:t> </a:t>
            </a:r>
            <a:r>
              <a:rPr lang="en-GB" sz="2300" b="0" strike="noStrike" spc="-1" dirty="0" smtClean="0">
                <a:solidFill>
                  <a:srgbClr val="000000"/>
                </a:solidFill>
                <a:latin typeface="Arial"/>
              </a:rPr>
              <a:t>Inland ENC-Standards </a:t>
            </a:r>
            <a:r>
              <a:rPr lang="en-GB" sz="2300" b="0" strike="noStrike" spc="-1" dirty="0" err="1" smtClean="0">
                <a:solidFill>
                  <a:srgbClr val="000000"/>
                </a:solidFill>
                <a:latin typeface="Arial"/>
              </a:rPr>
              <a:t>wird</a:t>
            </a:r>
            <a:r>
              <a:rPr lang="en-GB" sz="2300" b="0" strike="noStrike" spc="-1" dirty="0" smtClean="0">
                <a:solidFill>
                  <a:srgbClr val="000000"/>
                </a:solidFill>
                <a:latin typeface="Arial"/>
              </a:rPr>
              <a:t> die </a:t>
            </a:r>
            <a:r>
              <a:rPr lang="en-GB" sz="2300" b="0" strike="noStrike" spc="-1" dirty="0">
                <a:solidFill>
                  <a:srgbClr val="000000"/>
                </a:solidFill>
                <a:latin typeface="Arial"/>
              </a:rPr>
              <a:t>IEHG </a:t>
            </a:r>
            <a:r>
              <a:rPr lang="en-GB" sz="2300" b="0" strike="noStrike" spc="-1" dirty="0" err="1">
                <a:solidFill>
                  <a:srgbClr val="000000"/>
                </a:solidFill>
                <a:latin typeface="Arial"/>
              </a:rPr>
              <a:t>anerkannt</a:t>
            </a:r>
            <a:r>
              <a:rPr lang="en-GB" sz="2300" b="0" strike="noStrike" spc="-1" dirty="0">
                <a:solidFill>
                  <a:srgbClr val="000000"/>
                </a:solidFill>
                <a:latin typeface="Arial"/>
              </a:rPr>
              <a:t> von</a:t>
            </a:r>
            <a:r>
              <a:rPr lang="en-GB" sz="2100" b="0" strike="noStrike" spc="-1" dirty="0">
                <a:solidFill>
                  <a:srgbClr val="000000"/>
                </a:solidFill>
                <a:latin typeface="Arial"/>
              </a:rPr>
              <a:t>:</a:t>
            </a:r>
            <a:endParaRPr lang="en-US" sz="2100"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a:solidFill>
                  <a:srgbClr val="000000"/>
                </a:solidFill>
                <a:latin typeface="Arial"/>
              </a:rPr>
              <a:t>Europa – </a:t>
            </a:r>
            <a:r>
              <a:rPr lang="en-GB" b="0" strike="noStrike" spc="-1" dirty="0" err="1">
                <a:solidFill>
                  <a:srgbClr val="000000"/>
                </a:solidFill>
                <a:latin typeface="Arial"/>
              </a:rPr>
              <a:t>Europäische</a:t>
            </a:r>
            <a:r>
              <a:rPr lang="en-GB" b="0" strike="noStrike" spc="-1" dirty="0">
                <a:solidFill>
                  <a:srgbClr val="000000"/>
                </a:solidFill>
                <a:latin typeface="Arial"/>
              </a:rPr>
              <a:t> Union und </a:t>
            </a:r>
            <a:r>
              <a:rPr lang="en-GB" b="0" strike="noStrike" spc="-1" dirty="0" smtClean="0">
                <a:solidFill>
                  <a:srgbClr val="000000"/>
                </a:solidFill>
                <a:latin typeface="Arial"/>
              </a:rPr>
              <a:t>der </a:t>
            </a:r>
            <a:r>
              <a:rPr lang="en-GB" b="0" strike="noStrike" spc="-1" dirty="0" err="1">
                <a:solidFill>
                  <a:srgbClr val="000000"/>
                </a:solidFill>
                <a:latin typeface="Arial"/>
              </a:rPr>
              <a:t>Zentralkommission</a:t>
            </a:r>
            <a:r>
              <a:rPr lang="en-GB" b="0" strike="noStrike" spc="-1" dirty="0">
                <a:solidFill>
                  <a:srgbClr val="000000"/>
                </a:solidFill>
                <a:latin typeface="Arial"/>
              </a:rPr>
              <a:t> </a:t>
            </a:r>
            <a:r>
              <a:rPr lang="en-GB" b="0" strike="noStrike" spc="-1" dirty="0" err="1">
                <a:solidFill>
                  <a:srgbClr val="000000"/>
                </a:solidFill>
                <a:latin typeface="Arial"/>
              </a:rPr>
              <a:t>für</a:t>
            </a:r>
            <a:r>
              <a:rPr lang="en-GB" b="0" strike="noStrike" spc="-1" dirty="0">
                <a:solidFill>
                  <a:srgbClr val="000000"/>
                </a:solidFill>
                <a:latin typeface="Arial"/>
              </a:rPr>
              <a:t> die </a:t>
            </a:r>
            <a:r>
              <a:rPr lang="en-GB" b="0" strike="noStrike" spc="-1" dirty="0" err="1">
                <a:solidFill>
                  <a:srgbClr val="000000"/>
                </a:solidFill>
                <a:latin typeface="Arial"/>
              </a:rPr>
              <a:t>Rheinschifffahrt</a:t>
            </a:r>
            <a:endParaRPr lang="en-US"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err="1">
                <a:solidFill>
                  <a:srgbClr val="000000"/>
                </a:solidFill>
                <a:latin typeface="Arial"/>
              </a:rPr>
              <a:t>Nordamerika</a:t>
            </a:r>
            <a:r>
              <a:rPr lang="en-GB" b="0" strike="noStrike" spc="-1" dirty="0">
                <a:solidFill>
                  <a:srgbClr val="000000"/>
                </a:solidFill>
                <a:latin typeface="Arial"/>
              </a:rPr>
              <a:t> – </a:t>
            </a:r>
            <a:r>
              <a:rPr lang="en-GB" b="0" strike="noStrike" spc="-1" dirty="0" err="1">
                <a:solidFill>
                  <a:srgbClr val="000000"/>
                </a:solidFill>
                <a:latin typeface="Arial"/>
              </a:rPr>
              <a:t>Ingenieurkorps</a:t>
            </a:r>
            <a:r>
              <a:rPr lang="en-GB" b="0" strike="noStrike" spc="-1" dirty="0">
                <a:solidFill>
                  <a:srgbClr val="000000"/>
                </a:solidFill>
                <a:latin typeface="Arial"/>
              </a:rPr>
              <a:t> der US-</a:t>
            </a:r>
            <a:r>
              <a:rPr lang="en-GB" b="0" strike="noStrike" spc="-1" dirty="0" err="1">
                <a:solidFill>
                  <a:srgbClr val="000000"/>
                </a:solidFill>
                <a:latin typeface="Arial"/>
              </a:rPr>
              <a:t>Armee</a:t>
            </a:r>
            <a:endParaRPr lang="en-US"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err="1">
                <a:solidFill>
                  <a:srgbClr val="000000"/>
                </a:solidFill>
                <a:latin typeface="Arial"/>
              </a:rPr>
              <a:t>Russische</a:t>
            </a:r>
            <a:r>
              <a:rPr lang="en-GB" b="0" strike="noStrike" spc="-1" dirty="0">
                <a:solidFill>
                  <a:srgbClr val="000000"/>
                </a:solidFill>
                <a:latin typeface="Arial"/>
              </a:rPr>
              <a:t> </a:t>
            </a:r>
            <a:r>
              <a:rPr lang="en-GB" b="0" strike="noStrike" spc="-1" dirty="0" err="1">
                <a:solidFill>
                  <a:srgbClr val="000000"/>
                </a:solidFill>
                <a:latin typeface="Arial"/>
              </a:rPr>
              <a:t>Föderation</a:t>
            </a:r>
            <a:r>
              <a:rPr lang="en-GB" b="0" strike="noStrike" spc="-1" dirty="0">
                <a:solidFill>
                  <a:srgbClr val="000000"/>
                </a:solidFill>
                <a:latin typeface="Arial"/>
              </a:rPr>
              <a:t> – </a:t>
            </a:r>
            <a:r>
              <a:rPr lang="en-GB" b="0" strike="noStrike" spc="-1" dirty="0" err="1">
                <a:solidFill>
                  <a:srgbClr val="000000"/>
                </a:solidFill>
                <a:latin typeface="Arial"/>
              </a:rPr>
              <a:t>Russisches</a:t>
            </a:r>
            <a:r>
              <a:rPr lang="en-GB" b="0" strike="noStrike" spc="-1" dirty="0">
                <a:solidFill>
                  <a:srgbClr val="000000"/>
                </a:solidFill>
                <a:latin typeface="Arial"/>
              </a:rPr>
              <a:t> </a:t>
            </a:r>
            <a:r>
              <a:rPr lang="en-GB" b="0" strike="noStrike" spc="-1" dirty="0" err="1">
                <a:solidFill>
                  <a:srgbClr val="000000"/>
                </a:solidFill>
                <a:latin typeface="Arial"/>
              </a:rPr>
              <a:t>Verkehrsministerium</a:t>
            </a:r>
            <a:endParaRPr lang="en-US"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err="1">
                <a:solidFill>
                  <a:srgbClr val="000000"/>
                </a:solidFill>
                <a:latin typeface="Arial"/>
              </a:rPr>
              <a:t>Brasilien</a:t>
            </a:r>
            <a:r>
              <a:rPr lang="en-GB" b="0" strike="noStrike" spc="-1" dirty="0">
                <a:solidFill>
                  <a:srgbClr val="000000"/>
                </a:solidFill>
                <a:latin typeface="Arial"/>
              </a:rPr>
              <a:t>, Peru </a:t>
            </a:r>
            <a:r>
              <a:rPr lang="en-GB" b="0" strike="noStrike" spc="-1" dirty="0" err="1">
                <a:solidFill>
                  <a:srgbClr val="000000"/>
                </a:solidFill>
                <a:latin typeface="Arial"/>
              </a:rPr>
              <a:t>und</a:t>
            </a:r>
            <a:r>
              <a:rPr lang="en-GB" b="0" strike="noStrike" spc="-1" dirty="0">
                <a:solidFill>
                  <a:srgbClr val="000000"/>
                </a:solidFill>
                <a:latin typeface="Arial"/>
              </a:rPr>
              <a:t> Venezuela – </a:t>
            </a:r>
            <a:r>
              <a:rPr lang="en-GB" b="0" strike="noStrike" spc="-1" dirty="0" err="1">
                <a:solidFill>
                  <a:srgbClr val="000000"/>
                </a:solidFill>
                <a:latin typeface="Arial"/>
              </a:rPr>
              <a:t>Hydrographie</a:t>
            </a:r>
            <a:r>
              <a:rPr lang="en-GB" b="0" strike="noStrike" spc="-1" dirty="0">
                <a:solidFill>
                  <a:srgbClr val="000000"/>
                </a:solidFill>
                <a:latin typeface="Arial"/>
              </a:rPr>
              <a:t>- und </a:t>
            </a:r>
            <a:r>
              <a:rPr lang="en-GB" b="0" strike="noStrike" spc="-1" dirty="0" err="1">
                <a:solidFill>
                  <a:srgbClr val="000000"/>
                </a:solidFill>
                <a:latin typeface="Arial"/>
              </a:rPr>
              <a:t>Navigationsdienste</a:t>
            </a:r>
            <a:endParaRPr lang="en-US"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err="1">
                <a:solidFill>
                  <a:srgbClr val="000000"/>
                </a:solidFill>
                <a:latin typeface="Arial"/>
              </a:rPr>
              <a:t>Asien</a:t>
            </a:r>
            <a:r>
              <a:rPr lang="en-GB" b="0" strike="noStrike" spc="-1" dirty="0">
                <a:solidFill>
                  <a:srgbClr val="000000"/>
                </a:solidFill>
                <a:latin typeface="Arial"/>
              </a:rPr>
              <a:t> – </a:t>
            </a:r>
            <a:r>
              <a:rPr lang="en-GB" b="0" strike="noStrike" spc="-1" dirty="0" err="1">
                <a:solidFill>
                  <a:srgbClr val="000000"/>
                </a:solidFill>
                <a:latin typeface="Arial"/>
              </a:rPr>
              <a:t>Verkehrsforschungsinstitut</a:t>
            </a:r>
            <a:r>
              <a:rPr lang="en-GB" b="0" strike="noStrike" spc="-1" dirty="0">
                <a:solidFill>
                  <a:srgbClr val="000000"/>
                </a:solidFill>
                <a:latin typeface="Arial"/>
              </a:rPr>
              <a:t> des </a:t>
            </a:r>
            <a:r>
              <a:rPr lang="en-GB" b="0" strike="noStrike" spc="-1" dirty="0" err="1">
                <a:solidFill>
                  <a:srgbClr val="000000"/>
                </a:solidFill>
                <a:latin typeface="Arial"/>
              </a:rPr>
              <a:t>Verkehrsministeriums</a:t>
            </a:r>
            <a:r>
              <a:rPr lang="en-GB" b="0" strike="noStrike" spc="-1" dirty="0">
                <a:solidFill>
                  <a:srgbClr val="000000"/>
                </a:solidFill>
                <a:latin typeface="Arial"/>
              </a:rPr>
              <a:t> der </a:t>
            </a:r>
            <a:r>
              <a:rPr lang="en-GB" b="0" strike="noStrike" spc="-1" dirty="0" err="1">
                <a:solidFill>
                  <a:srgbClr val="000000"/>
                </a:solidFill>
                <a:latin typeface="Arial"/>
              </a:rPr>
              <a:t>Volksrepublik</a:t>
            </a:r>
            <a:r>
              <a:rPr lang="en-GB" b="0" strike="noStrike" spc="-1" dirty="0">
                <a:solidFill>
                  <a:srgbClr val="000000"/>
                </a:solidFill>
                <a:latin typeface="Arial"/>
              </a:rPr>
              <a:t> China und KHOA der </a:t>
            </a:r>
            <a:r>
              <a:rPr lang="en-GB" b="0" strike="noStrike" spc="-1" dirty="0" err="1">
                <a:solidFill>
                  <a:srgbClr val="000000"/>
                </a:solidFill>
                <a:latin typeface="Arial"/>
              </a:rPr>
              <a:t>Republik</a:t>
            </a:r>
            <a:r>
              <a:rPr lang="en-GB" b="0" strike="noStrike" spc="-1" dirty="0">
                <a:solidFill>
                  <a:srgbClr val="000000"/>
                </a:solidFill>
                <a:latin typeface="Arial"/>
              </a:rPr>
              <a:t> Korea</a:t>
            </a:r>
            <a:endParaRPr lang="en-US" b="0" strike="noStrike" spc="-1" dirty="0">
              <a:solidFill>
                <a:srgbClr val="000000"/>
              </a:solidFill>
              <a:latin typeface="Times New Roman"/>
            </a:endParaRPr>
          </a:p>
          <a:p>
            <a:pPr marL="1371600" lvl="2" indent="-457200" algn="l" rtl="0">
              <a:lnSpc>
                <a:spcPct val="100000"/>
              </a:lnSpc>
              <a:buClr>
                <a:srgbClr val="000000"/>
              </a:buClr>
              <a:buFont typeface="Arial"/>
              <a:buChar char="•"/>
              <a:tabLst>
                <a:tab pos="1828800" algn="l"/>
                <a:tab pos="2743200" algn="l"/>
                <a:tab pos="3657600" algn="l"/>
                <a:tab pos="4572000" algn="l"/>
                <a:tab pos="5486400" algn="l"/>
                <a:tab pos="6400800" algn="l"/>
                <a:tab pos="7315200" algn="l"/>
                <a:tab pos="8229600" algn="l"/>
                <a:tab pos="9144000" algn="l"/>
                <a:tab pos="10058400" algn="l"/>
              </a:tabLst>
            </a:pPr>
            <a:r>
              <a:rPr lang="en-GB" b="0" strike="noStrike" spc="-1" dirty="0">
                <a:solidFill>
                  <a:srgbClr val="000000"/>
                </a:solidFill>
                <a:latin typeface="Arial"/>
              </a:rPr>
              <a:t>Internationale </a:t>
            </a:r>
            <a:r>
              <a:rPr lang="en-GB" b="0" strike="noStrike" spc="-1" dirty="0" err="1">
                <a:solidFill>
                  <a:srgbClr val="000000"/>
                </a:solidFill>
                <a:latin typeface="Arial"/>
              </a:rPr>
              <a:t>Hydrographische</a:t>
            </a:r>
            <a:r>
              <a:rPr lang="en-GB" b="0" strike="noStrike" spc="-1" dirty="0">
                <a:solidFill>
                  <a:srgbClr val="000000"/>
                </a:solidFill>
                <a:latin typeface="Arial"/>
              </a:rPr>
              <a:t> Organisation (IHO)</a:t>
            </a:r>
            <a:endParaRPr lang="en-US" b="0" strike="noStrike" spc="-1" dirty="0">
              <a:solidFill>
                <a:srgbClr val="000000"/>
              </a:solidFill>
              <a:latin typeface="Times New Roman"/>
            </a:endParaRPr>
          </a:p>
          <a:p>
            <a:pPr marL="609480" indent="-609480" algn="l" rtl="0">
              <a:lnSpc>
                <a:spcPct val="100000"/>
              </a:lnSpc>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300" b="0" strike="noStrike" spc="-1" dirty="0">
                <a:solidFill>
                  <a:srgbClr val="000000"/>
                </a:solidFill>
                <a:latin typeface="Arial"/>
              </a:rPr>
              <a:t>Da </a:t>
            </a:r>
            <a:r>
              <a:rPr lang="en-GB" sz="2300" b="0" strike="noStrike" spc="-1" dirty="0" err="1">
                <a:solidFill>
                  <a:srgbClr val="000000"/>
                </a:solidFill>
                <a:latin typeface="Arial"/>
              </a:rPr>
              <a:t>es</a:t>
            </a:r>
            <a:r>
              <a:rPr lang="en-GB" sz="2300" b="0" strike="noStrike" spc="-1" dirty="0">
                <a:solidFill>
                  <a:srgbClr val="000000"/>
                </a:solidFill>
                <a:latin typeface="Arial"/>
              </a:rPr>
              <a:t> </a:t>
            </a:r>
            <a:r>
              <a:rPr lang="en-GB" sz="2300" b="0" strike="noStrike" spc="-1" dirty="0" err="1">
                <a:solidFill>
                  <a:srgbClr val="000000"/>
                </a:solidFill>
                <a:latin typeface="Arial"/>
              </a:rPr>
              <a:t>mehrere</a:t>
            </a:r>
            <a:r>
              <a:rPr lang="en-GB" sz="2300" b="0" strike="noStrike" spc="-1" dirty="0">
                <a:solidFill>
                  <a:srgbClr val="000000"/>
                </a:solidFill>
                <a:latin typeface="Arial"/>
              </a:rPr>
              <a:t> </a:t>
            </a:r>
            <a:r>
              <a:rPr lang="en-GB" sz="2300" b="0" strike="noStrike" spc="-1" dirty="0" err="1">
                <a:solidFill>
                  <a:srgbClr val="000000"/>
                </a:solidFill>
                <a:latin typeface="Arial"/>
              </a:rPr>
              <a:t>Länder</a:t>
            </a:r>
            <a:r>
              <a:rPr lang="en-GB" sz="2300" b="0" strike="noStrike" spc="-1" dirty="0">
                <a:solidFill>
                  <a:srgbClr val="000000"/>
                </a:solidFill>
                <a:latin typeface="Arial"/>
              </a:rPr>
              <a:t> </a:t>
            </a:r>
            <a:r>
              <a:rPr lang="en-GB" sz="2300" b="0" strike="noStrike" spc="-1" dirty="0" err="1">
                <a:solidFill>
                  <a:srgbClr val="000000"/>
                </a:solidFill>
                <a:latin typeface="Arial"/>
              </a:rPr>
              <a:t>mit</a:t>
            </a:r>
            <a:r>
              <a:rPr lang="en-GB" sz="2300" b="0" strike="noStrike" spc="-1" dirty="0">
                <a:solidFill>
                  <a:srgbClr val="000000"/>
                </a:solidFill>
                <a:latin typeface="Arial"/>
              </a:rPr>
              <a:t> </a:t>
            </a:r>
            <a:r>
              <a:rPr lang="en-GB" sz="2300" b="0" strike="noStrike" spc="-1" dirty="0" err="1">
                <a:solidFill>
                  <a:srgbClr val="000000"/>
                </a:solidFill>
                <a:latin typeface="Arial"/>
              </a:rPr>
              <a:t>Binnenschifffahrt</a:t>
            </a:r>
            <a:r>
              <a:rPr lang="en-GB" sz="2300" b="0" strike="noStrike" spc="-1" dirty="0">
                <a:solidFill>
                  <a:srgbClr val="000000"/>
                </a:solidFill>
                <a:latin typeface="Arial"/>
              </a:rPr>
              <a:t> </a:t>
            </a:r>
            <a:r>
              <a:rPr lang="en-GB" sz="2300" b="0" strike="noStrike" spc="-1" dirty="0" err="1">
                <a:solidFill>
                  <a:srgbClr val="000000"/>
                </a:solidFill>
                <a:latin typeface="Arial"/>
              </a:rPr>
              <a:t>gibt</a:t>
            </a:r>
            <a:r>
              <a:rPr lang="en-GB" sz="2300" b="0" strike="noStrike" spc="-1" dirty="0">
                <a:solidFill>
                  <a:srgbClr val="000000"/>
                </a:solidFill>
                <a:latin typeface="Arial"/>
              </a:rPr>
              <a:t>, die </a:t>
            </a:r>
            <a:r>
              <a:rPr lang="en-GB" sz="2300" b="0" strike="noStrike" spc="-1" dirty="0" err="1">
                <a:solidFill>
                  <a:srgbClr val="000000"/>
                </a:solidFill>
                <a:latin typeface="Arial"/>
              </a:rPr>
              <a:t>keine</a:t>
            </a:r>
            <a:r>
              <a:rPr lang="en-GB" sz="2300" b="0" strike="noStrike" spc="-1" dirty="0">
                <a:solidFill>
                  <a:srgbClr val="000000"/>
                </a:solidFill>
                <a:latin typeface="Arial"/>
              </a:rPr>
              <a:t> </a:t>
            </a:r>
            <a:r>
              <a:rPr lang="en-GB" sz="2300" b="0" strike="noStrike" spc="-1" dirty="0" err="1">
                <a:solidFill>
                  <a:srgbClr val="000000"/>
                </a:solidFill>
                <a:latin typeface="Arial"/>
              </a:rPr>
              <a:t>Mitgliedstaaten</a:t>
            </a:r>
            <a:r>
              <a:rPr lang="en-GB" sz="2300" b="0" strike="noStrike" spc="-1" dirty="0">
                <a:solidFill>
                  <a:srgbClr val="000000"/>
                </a:solidFill>
                <a:latin typeface="Arial"/>
              </a:rPr>
              <a:t> der IHO </a:t>
            </a:r>
            <a:r>
              <a:rPr lang="en-GB" sz="2300" b="0" strike="noStrike" spc="-1" dirty="0" err="1">
                <a:solidFill>
                  <a:srgbClr val="000000"/>
                </a:solidFill>
                <a:latin typeface="Arial"/>
              </a:rPr>
              <a:t>sind</a:t>
            </a:r>
            <a:r>
              <a:rPr lang="en-GB" sz="2300" b="0" strike="noStrike" spc="-1" dirty="0">
                <a:solidFill>
                  <a:srgbClr val="000000"/>
                </a:solidFill>
                <a:latin typeface="Arial"/>
              </a:rPr>
              <a:t>, </a:t>
            </a:r>
            <a:r>
              <a:rPr lang="en-GB" sz="2300" b="0" strike="noStrike" spc="-1" dirty="0" err="1">
                <a:solidFill>
                  <a:srgbClr val="000000"/>
                </a:solidFill>
                <a:latin typeface="Arial"/>
              </a:rPr>
              <a:t>beabsichtigt</a:t>
            </a:r>
            <a:r>
              <a:rPr lang="en-GB" sz="2300" b="0" strike="noStrike" spc="-1" dirty="0">
                <a:solidFill>
                  <a:srgbClr val="000000"/>
                </a:solidFill>
                <a:latin typeface="Arial"/>
              </a:rPr>
              <a:t> </a:t>
            </a:r>
            <a:r>
              <a:rPr lang="en-GB" sz="2300" b="0" strike="noStrike" spc="-1" dirty="0" smtClean="0">
                <a:solidFill>
                  <a:srgbClr val="000000"/>
                </a:solidFill>
                <a:latin typeface="Arial"/>
              </a:rPr>
              <a:t>die IEHG </a:t>
            </a:r>
            <a:r>
              <a:rPr lang="en-GB" sz="2300" b="0" strike="noStrike" spc="-1" dirty="0" err="1">
                <a:solidFill>
                  <a:srgbClr val="000000"/>
                </a:solidFill>
                <a:latin typeface="Arial"/>
              </a:rPr>
              <a:t>nicht</a:t>
            </a:r>
            <a:r>
              <a:rPr lang="en-GB" sz="2300" b="0" strike="noStrike" spc="-1" dirty="0">
                <a:solidFill>
                  <a:srgbClr val="000000"/>
                </a:solidFill>
                <a:latin typeface="Arial"/>
              </a:rPr>
              <a:t>, </a:t>
            </a:r>
            <a:r>
              <a:rPr lang="en-GB" sz="2300" b="0" strike="noStrike" spc="-1" dirty="0" err="1">
                <a:solidFill>
                  <a:srgbClr val="000000"/>
                </a:solidFill>
                <a:latin typeface="Arial"/>
              </a:rPr>
              <a:t>Mitglied</a:t>
            </a:r>
            <a:r>
              <a:rPr lang="en-GB" sz="2300" b="0" strike="noStrike" spc="-1" dirty="0">
                <a:solidFill>
                  <a:srgbClr val="000000"/>
                </a:solidFill>
                <a:latin typeface="Arial"/>
              </a:rPr>
              <a:t> der IHO </a:t>
            </a:r>
            <a:r>
              <a:rPr lang="en-GB" sz="2300" b="0" strike="noStrike" spc="-1" dirty="0" err="1">
                <a:solidFill>
                  <a:srgbClr val="000000"/>
                </a:solidFill>
                <a:latin typeface="Arial"/>
              </a:rPr>
              <a:t>zu</a:t>
            </a:r>
            <a:r>
              <a:rPr lang="en-GB" sz="2300" b="0" strike="noStrike" spc="-1" dirty="0">
                <a:solidFill>
                  <a:srgbClr val="000000"/>
                </a:solidFill>
                <a:latin typeface="Arial"/>
              </a:rPr>
              <a:t> </a:t>
            </a:r>
            <a:r>
              <a:rPr lang="en-GB" sz="2300" b="0" strike="noStrike" spc="-1" dirty="0" err="1">
                <a:solidFill>
                  <a:srgbClr val="000000"/>
                </a:solidFill>
                <a:latin typeface="Arial"/>
              </a:rPr>
              <a:t>werden</a:t>
            </a:r>
            <a:r>
              <a:rPr lang="en-GB" sz="2300" b="0" strike="noStrike" spc="-1" dirty="0">
                <a:solidFill>
                  <a:srgbClr val="000000"/>
                </a:solidFill>
                <a:latin typeface="Arial"/>
              </a:rPr>
              <a:t>.</a:t>
            </a:r>
            <a:endParaRPr lang="en-US" sz="2300" b="0" strike="noStrike" spc="-1" dirty="0">
              <a:solidFill>
                <a:srgbClr val="000000"/>
              </a:solidFill>
              <a:latin typeface="Times New Roman"/>
            </a:endParaRPr>
          </a:p>
          <a:p>
            <a:pPr marL="609480" indent="-609480" algn="l" rtl="0">
              <a:lnSpc>
                <a:spcPct val="100000"/>
              </a:lnSpc>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300" b="0" strike="noStrike" spc="-1" dirty="0" err="1" smtClean="0">
                <a:solidFill>
                  <a:srgbClr val="000000"/>
                </a:solidFill>
                <a:latin typeface="Arial"/>
              </a:rPr>
              <a:t>Stattdessen</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unterstützt</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berät</a:t>
            </a:r>
            <a:r>
              <a:rPr lang="en-GB" sz="2300" b="0" strike="noStrike" spc="-1" dirty="0" smtClean="0">
                <a:solidFill>
                  <a:srgbClr val="000000"/>
                </a:solidFill>
                <a:latin typeface="Arial"/>
              </a:rPr>
              <a:t> und </a:t>
            </a:r>
            <a:r>
              <a:rPr lang="en-GB" sz="2300" b="0" strike="noStrike" spc="-1" dirty="0" err="1" smtClean="0">
                <a:solidFill>
                  <a:srgbClr val="000000"/>
                </a:solidFill>
                <a:latin typeface="Arial"/>
              </a:rPr>
              <a:t>liefert</a:t>
            </a:r>
            <a:r>
              <a:rPr lang="en-GB" sz="2300" b="0" strike="noStrike" spc="-1" dirty="0" smtClean="0">
                <a:solidFill>
                  <a:srgbClr val="000000"/>
                </a:solidFill>
                <a:latin typeface="Arial"/>
              </a:rPr>
              <a:t> die IEHG </a:t>
            </a:r>
            <a:r>
              <a:rPr lang="en-GB" sz="2300" b="0" strike="noStrike" spc="-1" dirty="0" err="1" smtClean="0">
                <a:solidFill>
                  <a:srgbClr val="000000"/>
                </a:solidFill>
                <a:latin typeface="Arial"/>
              </a:rPr>
              <a:t>als</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anerkannte</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nichtstaatliche</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internationale</a:t>
            </a:r>
            <a:r>
              <a:rPr lang="en-GB" sz="2300" b="0" strike="noStrike" spc="-1" dirty="0" smtClean="0">
                <a:solidFill>
                  <a:srgbClr val="000000"/>
                </a:solidFill>
                <a:latin typeface="Arial"/>
              </a:rPr>
              <a:t> Organisation (NGIO) der IHO </a:t>
            </a:r>
            <a:r>
              <a:rPr lang="en-GB" sz="2300" b="0" strike="noStrike" spc="-1" dirty="0" err="1" smtClean="0">
                <a:solidFill>
                  <a:srgbClr val="000000"/>
                </a:solidFill>
                <a:latin typeface="Arial"/>
              </a:rPr>
              <a:t>Beiträge</a:t>
            </a:r>
            <a:r>
              <a:rPr lang="en-GB" sz="2300" b="0" strike="noStrike" spc="-1" dirty="0" smtClean="0">
                <a:solidFill>
                  <a:srgbClr val="000000"/>
                </a:solidFill>
                <a:latin typeface="Arial"/>
              </a:rPr>
              <a:t> </a:t>
            </a:r>
            <a:r>
              <a:rPr lang="en-GB" sz="2300" b="0" strike="noStrike" spc="-1" dirty="0" err="1" smtClean="0">
                <a:solidFill>
                  <a:srgbClr val="000000"/>
                </a:solidFill>
                <a:latin typeface="Arial"/>
              </a:rPr>
              <a:t>zu</a:t>
            </a:r>
            <a:r>
              <a:rPr lang="en-GB" sz="2300" b="0" strike="noStrike" spc="-1" dirty="0" smtClean="0">
                <a:solidFill>
                  <a:srgbClr val="000000"/>
                </a:solidFill>
                <a:latin typeface="Arial"/>
              </a:rPr>
              <a:t> Inland ENC-</a:t>
            </a:r>
            <a:r>
              <a:rPr lang="en-GB" sz="2300" b="0" strike="noStrike" spc="-1" dirty="0" err="1" smtClean="0">
                <a:solidFill>
                  <a:srgbClr val="000000"/>
                </a:solidFill>
                <a:latin typeface="Arial"/>
              </a:rPr>
              <a:t>Angelegenheiten</a:t>
            </a:r>
            <a:r>
              <a:rPr lang="en-GB" sz="2300" b="0" strike="noStrike" spc="-1" dirty="0" smtClean="0">
                <a:solidFill>
                  <a:srgbClr val="000000"/>
                </a:solidFill>
                <a:latin typeface="Arial"/>
              </a:rPr>
              <a:t>.</a:t>
            </a:r>
            <a:endParaRPr lang="en-US" sz="2300" b="0" strike="noStrike" spc="-1" dirty="0">
              <a:solidFill>
                <a:srgbClr val="000000"/>
              </a:solidFill>
              <a:latin typeface="Times New Roman"/>
            </a:endParaRPr>
          </a:p>
        </p:txBody>
      </p:sp>
    </p:spTree>
  </p:cSld>
  <p:clrMapOvr>
    <a:masterClrMapping/>
  </p:clrMapOvr>
  <p:transition spd="med">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IEHG – </a:t>
            </a:r>
            <a:r>
              <a:rPr lang="en-US" sz="3200" b="0" strike="noStrike" spc="-1" dirty="0" err="1" smtClean="0">
                <a:solidFill>
                  <a:srgbClr val="FFFFFF"/>
                </a:solidFill>
                <a:latin typeface="Arial"/>
              </a:rPr>
              <a:t>Anerkennung</a:t>
            </a:r>
            <a:r>
              <a:rPr lang="en-US" sz="3200" b="0" strike="noStrike" spc="-1" dirty="0" smtClean="0">
                <a:solidFill>
                  <a:srgbClr val="FFFFFF"/>
                </a:solidFill>
                <a:latin typeface="Arial"/>
              </a:rPr>
              <a:t> </a:t>
            </a:r>
            <a:r>
              <a:rPr lang="en-US" sz="2000" b="0" strike="noStrike" spc="-1" dirty="0" smtClean="0">
                <a:solidFill>
                  <a:srgbClr val="FFFFFF"/>
                </a:solidFill>
                <a:latin typeface="Arial"/>
              </a:rPr>
              <a:t>(</a:t>
            </a:r>
            <a:r>
              <a:rPr lang="en-US" sz="2000" b="0" strike="noStrike" spc="-1" dirty="0" err="1">
                <a:solidFill>
                  <a:srgbClr val="FFFFFF"/>
                </a:solidFill>
                <a:latin typeface="Arial"/>
              </a:rPr>
              <a:t>Fortsetzung</a:t>
            </a:r>
            <a:r>
              <a:rPr lang="en-US" sz="2000" b="0" strike="noStrike" spc="-1" dirty="0">
                <a:solidFill>
                  <a:srgbClr val="FFFFFF"/>
                </a:solidFill>
                <a:latin typeface="Arial"/>
              </a:rPr>
              <a:t>)</a:t>
            </a:r>
            <a:endParaRPr lang="en-US" sz="2000" b="0" strike="noStrike" spc="-1" dirty="0">
              <a:solidFill>
                <a:srgbClr val="000000"/>
              </a:solidFill>
              <a:latin typeface="Times New Roman"/>
            </a:endParaRPr>
          </a:p>
        </p:txBody>
      </p:sp>
      <p:sp>
        <p:nvSpPr>
          <p:cNvPr id="150" name="CustomShape 2"/>
          <p:cNvSpPr/>
          <p:nvPr/>
        </p:nvSpPr>
        <p:spPr>
          <a:xfrm>
            <a:off x="685800" y="1916280"/>
            <a:ext cx="7772400" cy="3875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609480" indent="-609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Im</a:t>
            </a:r>
            <a:r>
              <a:rPr lang="en-GB" sz="2000" b="0" strike="noStrike" spc="-1" dirty="0">
                <a:solidFill>
                  <a:srgbClr val="000000"/>
                </a:solidFill>
                <a:latin typeface="Arial"/>
              </a:rPr>
              <a:t> </a:t>
            </a:r>
            <a:r>
              <a:rPr lang="en-GB" sz="2000" b="0" strike="noStrike" spc="-1" dirty="0" err="1">
                <a:solidFill>
                  <a:srgbClr val="000000"/>
                </a:solidFill>
                <a:latin typeface="Arial"/>
              </a:rPr>
              <a:t>Jahr</a:t>
            </a:r>
            <a:r>
              <a:rPr lang="en-GB" sz="2000" b="0" strike="noStrike" spc="-1" dirty="0">
                <a:solidFill>
                  <a:srgbClr val="000000"/>
                </a:solidFill>
                <a:latin typeface="Arial"/>
              </a:rPr>
              <a:t> 2009 </a:t>
            </a:r>
            <a:r>
              <a:rPr lang="en-GB" sz="2000" b="0" strike="noStrike" spc="-1" dirty="0" err="1">
                <a:solidFill>
                  <a:srgbClr val="000000"/>
                </a:solidFill>
                <a:latin typeface="Arial"/>
              </a:rPr>
              <a:t>wurde</a:t>
            </a:r>
            <a:r>
              <a:rPr lang="en-GB" sz="2000" b="0" strike="noStrike" spc="-1" dirty="0">
                <a:solidFill>
                  <a:srgbClr val="000000"/>
                </a:solidFill>
                <a:latin typeface="Arial"/>
              </a:rPr>
              <a:t> die IEHG von der IHO </a:t>
            </a:r>
            <a:r>
              <a:rPr lang="en-GB" sz="2000" b="0" strike="noStrike" spc="-1" dirty="0" err="1">
                <a:solidFill>
                  <a:srgbClr val="000000"/>
                </a:solidFill>
                <a:latin typeface="Arial"/>
              </a:rPr>
              <a:t>als</a:t>
            </a:r>
            <a:r>
              <a:rPr lang="en-GB" sz="2000" b="0" strike="noStrike" spc="-1" dirty="0">
                <a:solidFill>
                  <a:srgbClr val="000000"/>
                </a:solidFill>
                <a:latin typeface="Arial"/>
              </a:rPr>
              <a:t> </a:t>
            </a:r>
            <a:r>
              <a:rPr lang="en-GB" sz="2000" b="0" strike="noStrike" spc="-1" dirty="0" err="1" smtClean="0">
                <a:solidFill>
                  <a:srgbClr val="000000"/>
                </a:solidFill>
                <a:latin typeface="Arial"/>
              </a:rPr>
              <a:t>nichtstaatliche</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internationale</a:t>
            </a:r>
            <a:r>
              <a:rPr lang="en-GB" sz="2000" b="0" strike="noStrike" spc="-1" dirty="0" smtClean="0">
                <a:solidFill>
                  <a:srgbClr val="000000"/>
                </a:solidFill>
                <a:latin typeface="Arial"/>
              </a:rPr>
              <a:t> Organisation </a:t>
            </a:r>
            <a:r>
              <a:rPr lang="en-GB" sz="2000" b="0" strike="noStrike" spc="-1" dirty="0">
                <a:solidFill>
                  <a:srgbClr val="000000"/>
                </a:solidFill>
                <a:latin typeface="Arial"/>
              </a:rPr>
              <a:t>(NGIO) </a:t>
            </a:r>
            <a:r>
              <a:rPr lang="en-GB" sz="2000" b="0" strike="noStrike" spc="-1" dirty="0" err="1">
                <a:solidFill>
                  <a:srgbClr val="000000"/>
                </a:solidFill>
                <a:latin typeface="Arial"/>
              </a:rPr>
              <a:t>mit</a:t>
            </a:r>
            <a:r>
              <a:rPr lang="en-GB" sz="2000" b="0" strike="noStrike" spc="-1" dirty="0">
                <a:solidFill>
                  <a:srgbClr val="000000"/>
                </a:solidFill>
                <a:latin typeface="Arial"/>
              </a:rPr>
              <a:t> </a:t>
            </a:r>
            <a:r>
              <a:rPr lang="en-GB" sz="2000" b="0" strike="noStrike" spc="-1" dirty="0" err="1">
                <a:solidFill>
                  <a:srgbClr val="000000"/>
                </a:solidFill>
                <a:latin typeface="Arial"/>
              </a:rPr>
              <a:t>Beobachterstatus</a:t>
            </a:r>
            <a:r>
              <a:rPr lang="en-GB" sz="2000" b="0" strike="noStrike" spc="-1" dirty="0">
                <a:solidFill>
                  <a:srgbClr val="000000"/>
                </a:solidFill>
                <a:latin typeface="Arial"/>
              </a:rPr>
              <a:t> </a:t>
            </a:r>
            <a:r>
              <a:rPr lang="en-GB" sz="2000" b="0" strike="noStrike" spc="-1" dirty="0" err="1">
                <a:solidFill>
                  <a:srgbClr val="000000"/>
                </a:solidFill>
                <a:latin typeface="Arial"/>
              </a:rPr>
              <a:t>anerkannt</a:t>
            </a:r>
            <a:endParaRPr lang="en-US" sz="2000" b="0" strike="noStrike" spc="-1" dirty="0">
              <a:solidFill>
                <a:srgbClr val="000000"/>
              </a:solidFill>
              <a:latin typeface="Times New Roman"/>
            </a:endParaRPr>
          </a:p>
          <a:p>
            <a:pPr marL="609480" indent="-609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Derzeitige</a:t>
            </a:r>
            <a:r>
              <a:rPr lang="en-US" sz="2000" b="0" strike="noStrike" spc="-1" dirty="0">
                <a:solidFill>
                  <a:srgbClr val="000000"/>
                </a:solidFill>
                <a:latin typeface="Arial"/>
              </a:rPr>
              <a:t> </a:t>
            </a:r>
            <a:r>
              <a:rPr lang="en-US" sz="2000" b="0" strike="noStrike" spc="-1" dirty="0" err="1">
                <a:solidFill>
                  <a:srgbClr val="000000"/>
                </a:solidFill>
                <a:latin typeface="Arial"/>
              </a:rPr>
              <a:t>Mitglieder</a:t>
            </a:r>
            <a:r>
              <a:rPr lang="en-US" sz="2000" b="0" strike="noStrike" spc="-1" dirty="0">
                <a:solidFill>
                  <a:srgbClr val="000000"/>
                </a:solidFill>
                <a:latin typeface="Arial"/>
              </a:rPr>
              <a:t> der IEHG </a:t>
            </a:r>
            <a:r>
              <a:rPr lang="en-US" sz="2000" b="0" strike="noStrike" spc="-1" dirty="0" err="1">
                <a:solidFill>
                  <a:srgbClr val="000000"/>
                </a:solidFill>
                <a:latin typeface="Arial"/>
              </a:rPr>
              <a:t>sind</a:t>
            </a:r>
            <a:r>
              <a:rPr lang="en-US" sz="2000" b="0" strike="noStrike" spc="-1" dirty="0">
                <a:solidFill>
                  <a:srgbClr val="000000"/>
                </a:solidFill>
                <a:latin typeface="Arial"/>
              </a:rPr>
              <a:t> </a:t>
            </a:r>
            <a:r>
              <a:rPr lang="en-US" sz="2000" b="0" strike="noStrike" spc="-1" dirty="0" err="1">
                <a:solidFill>
                  <a:srgbClr val="000000"/>
                </a:solidFill>
                <a:latin typeface="Arial"/>
              </a:rPr>
              <a:t>alle</a:t>
            </a:r>
            <a:r>
              <a:rPr lang="en-US" sz="2000" b="0" strike="noStrike" spc="-1" dirty="0">
                <a:solidFill>
                  <a:srgbClr val="000000"/>
                </a:solidFill>
                <a:latin typeface="Arial"/>
              </a:rPr>
              <a:t> </a:t>
            </a:r>
            <a:r>
              <a:rPr lang="en-US" sz="2000" b="0" strike="noStrike" spc="-1" dirty="0" err="1">
                <a:solidFill>
                  <a:srgbClr val="000000"/>
                </a:solidFill>
                <a:latin typeface="Arial"/>
              </a:rPr>
              <a:t>europäischen</a:t>
            </a:r>
            <a:r>
              <a:rPr lang="en-US" sz="2000" b="0" strike="noStrike" spc="-1" dirty="0">
                <a:solidFill>
                  <a:srgbClr val="000000"/>
                </a:solidFill>
                <a:latin typeface="Arial"/>
              </a:rPr>
              <a:t> </a:t>
            </a:r>
            <a:r>
              <a:rPr lang="en-US" sz="2000" b="0" strike="noStrike" spc="-1" dirty="0" err="1">
                <a:solidFill>
                  <a:srgbClr val="000000"/>
                </a:solidFill>
                <a:latin typeface="Arial"/>
              </a:rPr>
              <a:t>Länder</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a:t>
            </a:r>
            <a:r>
              <a:rPr lang="en-US" sz="2000" spc="-1" dirty="0" err="1" smtClean="0">
                <a:solidFill>
                  <a:srgbClr val="000000"/>
                </a:solidFill>
                <a:latin typeface="Arial"/>
              </a:rPr>
              <a:t>zusammenhängenden</a:t>
            </a:r>
            <a:r>
              <a:rPr lang="en-US" sz="2000" b="0" strike="noStrike" spc="-1" dirty="0" smtClean="0">
                <a:solidFill>
                  <a:srgbClr val="000000"/>
                </a:solidFill>
                <a:latin typeface="Arial"/>
              </a:rPr>
              <a:t> </a:t>
            </a:r>
            <a:r>
              <a:rPr lang="en-US" sz="2000" b="0" strike="noStrike" spc="-1" dirty="0" err="1">
                <a:solidFill>
                  <a:srgbClr val="000000"/>
                </a:solidFill>
                <a:latin typeface="Arial"/>
              </a:rPr>
              <a:t>Binnenwasserstraßen</a:t>
            </a:r>
            <a:r>
              <a:rPr lang="en-US" sz="2000" b="0" strike="noStrike" spc="-1" dirty="0">
                <a:solidFill>
                  <a:srgbClr val="000000"/>
                </a:solidFill>
                <a:latin typeface="Arial"/>
              </a:rPr>
              <a:t> (17), die </a:t>
            </a:r>
            <a:r>
              <a:rPr lang="en-US" sz="2000" b="0" strike="noStrike" spc="-1" dirty="0" err="1">
                <a:solidFill>
                  <a:srgbClr val="000000"/>
                </a:solidFill>
                <a:latin typeface="Arial"/>
              </a:rPr>
              <a:t>Russische</a:t>
            </a:r>
            <a:r>
              <a:rPr lang="en-US" sz="2000" b="0" strike="noStrike" spc="-1" dirty="0">
                <a:solidFill>
                  <a:srgbClr val="000000"/>
                </a:solidFill>
                <a:latin typeface="Arial"/>
              </a:rPr>
              <a:t> </a:t>
            </a:r>
            <a:r>
              <a:rPr lang="en-US" sz="2000" b="0" strike="noStrike" spc="-1" dirty="0" err="1">
                <a:solidFill>
                  <a:srgbClr val="000000"/>
                </a:solidFill>
                <a:latin typeface="Arial"/>
              </a:rPr>
              <a:t>Föderation</a:t>
            </a:r>
            <a:r>
              <a:rPr lang="en-US" sz="2000" b="0" strike="noStrike" spc="-1" dirty="0">
                <a:solidFill>
                  <a:srgbClr val="000000"/>
                </a:solidFill>
                <a:latin typeface="Arial"/>
              </a:rPr>
              <a:t>, die USA, </a:t>
            </a:r>
            <a:r>
              <a:rPr lang="en-US" sz="2000" b="0" strike="noStrike" spc="-1" dirty="0" err="1">
                <a:solidFill>
                  <a:srgbClr val="000000"/>
                </a:solidFill>
                <a:latin typeface="Arial"/>
              </a:rPr>
              <a:t>Brasilien</a:t>
            </a:r>
            <a:r>
              <a:rPr lang="en-US" sz="2000" b="0" strike="noStrike" spc="-1" dirty="0">
                <a:solidFill>
                  <a:srgbClr val="000000"/>
                </a:solidFill>
                <a:latin typeface="Arial"/>
              </a:rPr>
              <a:t>, China, die </a:t>
            </a:r>
            <a:r>
              <a:rPr lang="en-US" sz="2000" b="0" strike="noStrike" spc="-1" dirty="0" err="1">
                <a:solidFill>
                  <a:srgbClr val="000000"/>
                </a:solidFill>
                <a:latin typeface="Arial"/>
              </a:rPr>
              <a:t>Republik</a:t>
            </a:r>
            <a:r>
              <a:rPr lang="en-US" sz="2000" b="0" strike="noStrike" spc="-1" dirty="0">
                <a:solidFill>
                  <a:srgbClr val="000000"/>
                </a:solidFill>
                <a:latin typeface="Arial"/>
              </a:rPr>
              <a:t> Korea, Peru </a:t>
            </a:r>
            <a:r>
              <a:rPr lang="en-US" sz="2000" b="0" strike="noStrike" spc="-1" dirty="0" err="1">
                <a:solidFill>
                  <a:srgbClr val="000000"/>
                </a:solidFill>
                <a:latin typeface="Arial"/>
              </a:rPr>
              <a:t>und</a:t>
            </a:r>
            <a:r>
              <a:rPr lang="en-US" sz="2000" b="0" strike="noStrike" spc="-1" dirty="0">
                <a:solidFill>
                  <a:srgbClr val="000000"/>
                </a:solidFill>
                <a:latin typeface="Arial"/>
              </a:rPr>
              <a:t> Venezuela</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err="1">
                <a:solidFill>
                  <a:srgbClr val="FFFFFF"/>
                </a:solidFill>
                <a:latin typeface="Arial"/>
              </a:rPr>
              <a:t>Regulierungsstatus</a:t>
            </a:r>
            <a:r>
              <a:rPr lang="en-US" sz="2800" b="0" strike="noStrike" spc="-1" dirty="0">
                <a:solidFill>
                  <a:srgbClr val="FFFFFF"/>
                </a:solidFill>
                <a:latin typeface="Arial"/>
              </a:rPr>
              <a:t> von Inland ENCs in Europa</a:t>
            </a:r>
            <a:endParaRPr lang="en-US" sz="2800" b="0" strike="noStrike" spc="-1" dirty="0">
              <a:solidFill>
                <a:srgbClr val="000000"/>
              </a:solidFill>
              <a:latin typeface="Times New Roman"/>
            </a:endParaRPr>
          </a:p>
        </p:txBody>
      </p:sp>
      <p:sp>
        <p:nvSpPr>
          <p:cNvPr id="152" name="CustomShape 2"/>
          <p:cNvSpPr/>
          <p:nvPr/>
        </p:nvSpPr>
        <p:spPr>
          <a:xfrm>
            <a:off x="685799" y="1773360"/>
            <a:ext cx="7876309" cy="42718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4000" lnSpcReduction="10000"/>
          </a:bodyPr>
          <a:lstStyle/>
          <a:p>
            <a:pPr marL="609480" indent="-609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Der </a:t>
            </a:r>
            <a:r>
              <a:rPr lang="en-US" sz="2000" b="0" strike="noStrike" spc="-1" dirty="0" err="1">
                <a:solidFill>
                  <a:srgbClr val="000000"/>
                </a:solidFill>
                <a:latin typeface="Arial"/>
              </a:rPr>
              <a:t>europäische</a:t>
            </a:r>
            <a:r>
              <a:rPr lang="en-US" sz="2000" b="0" strike="noStrike" spc="-1" dirty="0">
                <a:solidFill>
                  <a:srgbClr val="000000"/>
                </a:solidFill>
                <a:latin typeface="Arial"/>
              </a:rPr>
              <a:t> Inland ECDIS-Standard (</a:t>
            </a:r>
            <a:r>
              <a:rPr lang="en-US" sz="2000" b="0" strike="noStrike" spc="-1" dirty="0" err="1">
                <a:solidFill>
                  <a:srgbClr val="000000"/>
                </a:solidFill>
                <a:latin typeface="Arial"/>
              </a:rPr>
              <a:t>einschließlich</a:t>
            </a:r>
            <a:r>
              <a:rPr lang="en-US" sz="2000" b="0" strike="noStrike" spc="-1" dirty="0">
                <a:solidFill>
                  <a:srgbClr val="000000"/>
                </a:solidFill>
                <a:latin typeface="Arial"/>
              </a:rPr>
              <a:t> der Inland ENC-</a:t>
            </a:r>
            <a:r>
              <a:rPr lang="en-US" sz="2000" b="0" strike="noStrike" spc="-1" dirty="0" err="1">
                <a:solidFill>
                  <a:srgbClr val="000000"/>
                </a:solidFill>
                <a:latin typeface="Arial"/>
              </a:rPr>
              <a:t>Produktspezifikation</a:t>
            </a:r>
            <a:r>
              <a:rPr lang="en-US" sz="2000" b="0" strike="noStrike" spc="-1" dirty="0">
                <a:solidFill>
                  <a:srgbClr val="000000"/>
                </a:solidFill>
                <a:latin typeface="Arial"/>
              </a:rPr>
              <a:t> und </a:t>
            </a:r>
            <a:r>
              <a:rPr lang="en-US" sz="2000" b="0" strike="noStrike" spc="-1" dirty="0" err="1">
                <a:solidFill>
                  <a:srgbClr val="000000"/>
                </a:solidFill>
                <a:latin typeface="Arial"/>
              </a:rPr>
              <a:t>eines</a:t>
            </a:r>
            <a:r>
              <a:rPr lang="en-US" sz="2000" b="0" strike="noStrike" spc="-1" dirty="0">
                <a:solidFill>
                  <a:srgbClr val="000000"/>
                </a:solidFill>
                <a:latin typeface="Arial"/>
              </a:rPr>
              <a:t> </a:t>
            </a:r>
            <a:r>
              <a:rPr lang="en-US" sz="2000" b="0" strike="noStrike" spc="-1" dirty="0" err="1">
                <a:solidFill>
                  <a:srgbClr val="000000"/>
                </a:solidFill>
                <a:latin typeface="Arial"/>
              </a:rPr>
              <a:t>Leistungs</a:t>
            </a:r>
            <a:r>
              <a:rPr lang="en-US" sz="2000" b="0" strike="noStrike" spc="-1" dirty="0">
                <a:solidFill>
                  <a:srgbClr val="000000"/>
                </a:solidFill>
                <a:latin typeface="Arial"/>
              </a:rPr>
              <a:t>- und </a:t>
            </a:r>
            <a:r>
              <a:rPr lang="en-US" sz="2000" b="0" strike="noStrike" spc="-1" dirty="0" err="1">
                <a:solidFill>
                  <a:srgbClr val="000000"/>
                </a:solidFill>
                <a:latin typeface="Arial"/>
              </a:rPr>
              <a:t>Teststandards</a:t>
            </a:r>
            <a:r>
              <a:rPr lang="en-US" sz="2000" b="0" strike="noStrike" spc="-1" dirty="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Inland ECDIS-</a:t>
            </a:r>
            <a:r>
              <a:rPr lang="en-US" sz="2000" b="0" strike="noStrike" spc="-1" dirty="0" err="1">
                <a:solidFill>
                  <a:srgbClr val="000000"/>
                </a:solidFill>
                <a:latin typeface="Arial"/>
              </a:rPr>
              <a:t>Anwendungen</a:t>
            </a:r>
            <a:r>
              <a:rPr lang="en-US" sz="2000" b="0" strike="noStrike" spc="-1" dirty="0">
                <a:solidFill>
                  <a:srgbClr val="000000"/>
                </a:solidFill>
                <a:latin typeface="Arial"/>
              </a:rPr>
              <a:t>) </a:t>
            </a:r>
            <a:r>
              <a:rPr lang="en-US" sz="2000" b="0" strike="noStrike" spc="-1" dirty="0" err="1">
                <a:solidFill>
                  <a:srgbClr val="000000"/>
                </a:solidFill>
                <a:latin typeface="Arial"/>
              </a:rPr>
              <a:t>wurde</a:t>
            </a:r>
            <a:r>
              <a:rPr lang="en-US" sz="2000" b="0" strike="noStrike" spc="-1" dirty="0">
                <a:solidFill>
                  <a:srgbClr val="000000"/>
                </a:solidFill>
                <a:latin typeface="Arial"/>
              </a:rPr>
              <a:t> </a:t>
            </a:r>
            <a:r>
              <a:rPr lang="en-US" sz="2000" b="0" strike="noStrike" spc="-1" dirty="0" err="1" smtClean="0">
                <a:solidFill>
                  <a:srgbClr val="000000"/>
                </a:solidFill>
                <a:latin typeface="Arial"/>
              </a:rPr>
              <a:t>übernommen</a:t>
            </a:r>
            <a:r>
              <a:rPr lang="en-US" sz="2000" spc="-1" dirty="0">
                <a:solidFill>
                  <a:srgbClr val="000000"/>
                </a:solidFill>
              </a:rPr>
              <a:t> von</a:t>
            </a:r>
            <a:endParaRPr lang="en-US" sz="2000" b="0" strike="noStrike" spc="-1" dirty="0">
              <a:solidFill>
                <a:srgbClr val="000000"/>
              </a:solidFill>
              <a:latin typeface="Times New Roman"/>
            </a:endParaRPr>
          </a:p>
          <a:p>
            <a:pPr marL="990360" lvl="1" indent="-533160" algn="l" rtl="0">
              <a:lnSpc>
                <a:spcPct val="100000"/>
              </a:lnSpc>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den </a:t>
            </a:r>
            <a:r>
              <a:rPr lang="en-US" sz="2000" b="0" strike="noStrike" spc="-1" dirty="0" err="1">
                <a:solidFill>
                  <a:srgbClr val="000000"/>
                </a:solidFill>
                <a:latin typeface="Arial"/>
              </a:rPr>
              <a:t>Vereinten</a:t>
            </a:r>
            <a:r>
              <a:rPr lang="en-US" sz="2000" b="0" strike="noStrike" spc="-1" dirty="0">
                <a:solidFill>
                  <a:srgbClr val="000000"/>
                </a:solidFill>
                <a:latin typeface="Arial"/>
              </a:rPr>
              <a:t> </a:t>
            </a:r>
            <a:r>
              <a:rPr lang="en-US" sz="2000" b="0" strike="noStrike" spc="-1" dirty="0" err="1" smtClean="0">
                <a:solidFill>
                  <a:srgbClr val="000000"/>
                </a:solidFill>
                <a:latin typeface="Arial"/>
              </a:rPr>
              <a:t>Nationen</a:t>
            </a:r>
            <a:r>
              <a:rPr lang="en-US" sz="2000" b="0" strike="noStrike" spc="-1" dirty="0" smtClean="0">
                <a:solidFill>
                  <a:srgbClr val="000000"/>
                </a:solidFill>
                <a:latin typeface="Arial"/>
              </a:rPr>
              <a:t> </a:t>
            </a:r>
            <a:r>
              <a:rPr lang="de-AT" sz="2000" b="0" u="sng" strike="noStrike" spc="-1" dirty="0" smtClean="0">
                <a:solidFill>
                  <a:srgbClr val="CCCCFF"/>
                </a:solidFill>
                <a:uFillTx/>
                <a:latin typeface="Arial"/>
                <a:hlinkClick r:id="rId4"/>
              </a:rPr>
              <a:t>www.unece.org</a:t>
            </a:r>
            <a:r>
              <a:rPr lang="de-AT" sz="2000" b="0" strike="noStrike" spc="-1" dirty="0" smtClean="0">
                <a:solidFill>
                  <a:srgbClr val="B7AD66"/>
                </a:solidFill>
                <a:latin typeface="Arial"/>
              </a:rPr>
              <a:t> </a:t>
            </a:r>
            <a:r>
              <a:rPr lang="de-AT" sz="2000" b="0" strike="noStrike" spc="-1" dirty="0">
                <a:solidFill>
                  <a:srgbClr val="000000"/>
                </a:solidFill>
                <a:latin typeface="Arial"/>
              </a:rPr>
              <a:t>(2016, Ausgabe 2.4)</a:t>
            </a:r>
            <a:endParaRPr lang="en-US" sz="2000" b="0" strike="noStrike" spc="-1" dirty="0">
              <a:solidFill>
                <a:srgbClr val="000000"/>
              </a:solidFill>
              <a:latin typeface="Times New Roman"/>
            </a:endParaRPr>
          </a:p>
          <a:p>
            <a:pPr marL="990360" lvl="1" indent="-533160" algn="l" rtl="0">
              <a:lnSpc>
                <a:spcPct val="100000"/>
              </a:lnSpc>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der </a:t>
            </a:r>
            <a:r>
              <a:rPr lang="en-US" sz="2000" b="0" strike="noStrike" spc="-1" dirty="0" err="1">
                <a:solidFill>
                  <a:srgbClr val="000000"/>
                </a:solidFill>
                <a:latin typeface="Arial"/>
              </a:rPr>
              <a:t>Zentralkommission</a:t>
            </a:r>
            <a:r>
              <a:rPr lang="en-US" sz="2000" b="0" strike="noStrike" spc="-1" dirty="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die </a:t>
            </a:r>
            <a:r>
              <a:rPr lang="en-US" sz="2000" b="0" strike="noStrike" spc="-1" dirty="0" err="1">
                <a:solidFill>
                  <a:srgbClr val="000000"/>
                </a:solidFill>
                <a:latin typeface="Arial"/>
              </a:rPr>
              <a:t>Rheinschifffahrt</a:t>
            </a:r>
            <a:r>
              <a:rPr sz="2000" dirty="0"/>
              <a:t/>
            </a:r>
            <a:br>
              <a:rPr sz="2000" dirty="0"/>
            </a:br>
            <a:r>
              <a:rPr lang="de-AT" sz="2000" b="0" u="sng" strike="noStrike" spc="-1" dirty="0" smtClean="0">
                <a:solidFill>
                  <a:srgbClr val="CCCCFF"/>
                </a:solidFill>
                <a:uFillTx/>
                <a:latin typeface="Arial"/>
                <a:hlinkClick r:id="rId5"/>
              </a:rPr>
              <a:t>www.ccr-zkr.org</a:t>
            </a:r>
            <a:r>
              <a:rPr lang="de-AT" sz="2000" b="0" u="sng" strike="noStrike" spc="-1" dirty="0" smtClean="0">
                <a:solidFill>
                  <a:srgbClr val="CCCCFF"/>
                </a:solidFill>
                <a:uFillTx/>
                <a:latin typeface="Arial"/>
              </a:rPr>
              <a:t> </a:t>
            </a:r>
            <a:r>
              <a:rPr lang="de-AT" sz="2000" b="0" strike="noStrike" spc="-1" dirty="0" smtClean="0">
                <a:solidFill>
                  <a:srgbClr val="000000"/>
                </a:solidFill>
                <a:latin typeface="Arial"/>
              </a:rPr>
              <a:t>(2006</a:t>
            </a:r>
            <a:r>
              <a:rPr lang="de-AT" sz="2000" b="0" strike="noStrike" spc="-1" dirty="0">
                <a:solidFill>
                  <a:srgbClr val="000000"/>
                </a:solidFill>
                <a:latin typeface="Arial"/>
              </a:rPr>
              <a:t>, Ausgabe 2.3)</a:t>
            </a:r>
            <a:endParaRPr lang="en-US" sz="2000" b="0" strike="noStrike" spc="-1" dirty="0">
              <a:solidFill>
                <a:srgbClr val="000000"/>
              </a:solidFill>
              <a:latin typeface="Times New Roman"/>
            </a:endParaRPr>
          </a:p>
          <a:p>
            <a:pPr marL="990360" lvl="1" indent="-533160" algn="l" rtl="0">
              <a:lnSpc>
                <a:spcPct val="100000"/>
              </a:lnSpc>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der </a:t>
            </a:r>
            <a:r>
              <a:rPr lang="en-US" sz="2000" b="0" strike="noStrike" spc="-1" dirty="0" err="1" smtClean="0">
                <a:solidFill>
                  <a:srgbClr val="000000"/>
                </a:solidFill>
                <a:latin typeface="Arial"/>
              </a:rPr>
              <a:t>Donaukommission</a:t>
            </a:r>
            <a:r>
              <a:rPr lang="en-US" sz="2000" b="0" strike="noStrike" spc="-1" dirty="0" smtClean="0">
                <a:solidFill>
                  <a:srgbClr val="000000"/>
                </a:solidFill>
                <a:latin typeface="Arial"/>
              </a:rPr>
              <a:t> </a:t>
            </a:r>
            <a:r>
              <a:rPr lang="en-US" sz="2000" b="0" u="sng" strike="noStrike" spc="-1" dirty="0" smtClean="0">
                <a:solidFill>
                  <a:srgbClr val="CCCCFF"/>
                </a:solidFill>
                <a:uFillTx/>
                <a:latin typeface="Arial"/>
                <a:hlinkClick r:id="rId6"/>
              </a:rPr>
              <a:t>www.danubecommission.org</a:t>
            </a:r>
            <a:r>
              <a:rPr lang="en-US" sz="2000" b="0" u="sng" strike="noStrike" spc="-1" dirty="0" smtClean="0">
                <a:solidFill>
                  <a:srgbClr val="CCCCFF"/>
                </a:solidFill>
                <a:uFillTx/>
                <a:latin typeface="Arial"/>
              </a:rPr>
              <a:t> </a:t>
            </a:r>
            <a:r>
              <a:rPr lang="en-US" sz="2000" b="0" strike="noStrike" spc="-1" dirty="0" smtClean="0">
                <a:solidFill>
                  <a:srgbClr val="000000"/>
                </a:solidFill>
                <a:latin typeface="Arial"/>
              </a:rPr>
              <a:t>(2008</a:t>
            </a:r>
            <a:r>
              <a:rPr lang="en-US" sz="2000" b="0" strike="noStrike" spc="-1" dirty="0">
                <a:solidFill>
                  <a:srgbClr val="000000"/>
                </a:solidFill>
                <a:latin typeface="Arial"/>
              </a:rPr>
              <a:t>)</a:t>
            </a:r>
            <a:endParaRPr lang="en-US" sz="2000" b="0" strike="noStrike" spc="-1" dirty="0">
              <a:solidFill>
                <a:srgbClr val="000000"/>
              </a:solidFill>
              <a:latin typeface="Times New Roman"/>
            </a:endParaRPr>
          </a:p>
          <a:p>
            <a:pPr marL="990360" lvl="1" indent="-533160" algn="l" rtl="0">
              <a:lnSpc>
                <a:spcPct val="100000"/>
              </a:lnSpc>
              <a:spcBef>
                <a:spcPts val="499"/>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der </a:t>
            </a:r>
            <a:r>
              <a:rPr lang="en-US" sz="2000" b="0" strike="noStrike" spc="-1" dirty="0" err="1" smtClean="0">
                <a:solidFill>
                  <a:srgbClr val="000000"/>
                </a:solidFill>
                <a:latin typeface="Arial"/>
              </a:rPr>
              <a:t>Europäischen</a:t>
            </a:r>
            <a:r>
              <a:rPr lang="en-US" sz="2000" b="0" strike="noStrike" spc="-1" dirty="0" smtClean="0">
                <a:solidFill>
                  <a:srgbClr val="000000"/>
                </a:solidFill>
                <a:latin typeface="Arial"/>
              </a:rPr>
              <a:t> Union </a:t>
            </a:r>
            <a:r>
              <a:rPr lang="en-US" sz="2000" b="0" u="sng" strike="noStrike" spc="-1" dirty="0" smtClean="0">
                <a:solidFill>
                  <a:srgbClr val="CCCCFF"/>
                </a:solidFill>
                <a:uFillTx/>
                <a:latin typeface="Arial"/>
                <a:hlinkClick r:id="rId7"/>
              </a:rPr>
              <a:t>http</a:t>
            </a:r>
            <a:r>
              <a:rPr lang="en-US" sz="2000" b="0" u="sng" strike="noStrike" spc="-1" dirty="0">
                <a:solidFill>
                  <a:srgbClr val="CCCCFF"/>
                </a:solidFill>
                <a:uFillTx/>
                <a:latin typeface="Arial"/>
                <a:hlinkClick r:id="rId7"/>
              </a:rPr>
              <a:t>://eur-lex.europa.eu</a:t>
            </a:r>
            <a:r>
              <a:rPr lang="en-US" sz="2000" b="0" u="sng" strike="noStrike" spc="-1" dirty="0" smtClean="0">
                <a:solidFill>
                  <a:srgbClr val="CCCCFF"/>
                </a:solidFill>
                <a:uFillTx/>
                <a:latin typeface="Arial"/>
                <a:hlinkClick r:id="rId7"/>
              </a:rPr>
              <a:t>/</a:t>
            </a:r>
            <a:r>
              <a:rPr lang="en-US" sz="2000" b="0" u="sng" strike="noStrike" spc="-1" dirty="0" smtClean="0">
                <a:solidFill>
                  <a:srgbClr val="CCCCFF"/>
                </a:solidFill>
                <a:uFillTx/>
                <a:latin typeface="Arial"/>
              </a:rPr>
              <a:t> </a:t>
            </a:r>
            <a:r>
              <a:rPr lang="en-US" sz="2000" b="0" strike="noStrike" spc="-1" dirty="0" smtClean="0">
                <a:solidFill>
                  <a:srgbClr val="000000"/>
                </a:solidFill>
                <a:latin typeface="Arial"/>
              </a:rPr>
              <a:t>(</a:t>
            </a:r>
            <a:r>
              <a:rPr lang="en-US" sz="2000" b="0" strike="noStrike" spc="-1" dirty="0">
                <a:solidFill>
                  <a:srgbClr val="000000"/>
                </a:solidFill>
                <a:latin typeface="Arial"/>
              </a:rPr>
              <a:t>2018, </a:t>
            </a:r>
            <a:r>
              <a:rPr lang="en-US" sz="2000" b="0" strike="noStrike" spc="-1" dirty="0" err="1">
                <a:solidFill>
                  <a:srgbClr val="000000"/>
                </a:solidFill>
                <a:latin typeface="Arial"/>
              </a:rPr>
              <a:t>Ausgabe</a:t>
            </a:r>
            <a:r>
              <a:rPr lang="en-US" sz="2000" b="0" strike="noStrike" spc="-1" dirty="0">
                <a:solidFill>
                  <a:srgbClr val="000000"/>
                </a:solidFill>
                <a:latin typeface="Arial"/>
              </a:rPr>
              <a:t> 2.4</a:t>
            </a:r>
            <a:r>
              <a:rPr lang="en-US" sz="2000" b="0" strike="noStrike" spc="-1" dirty="0" smtClean="0">
                <a:solidFill>
                  <a:srgbClr val="000000"/>
                </a:solidFill>
                <a:latin typeface="Arial"/>
              </a:rPr>
              <a:t>). Die </a:t>
            </a:r>
            <a:r>
              <a:rPr lang="en-US" sz="2000" b="0" strike="noStrike" spc="-1" dirty="0" err="1">
                <a:solidFill>
                  <a:srgbClr val="000000"/>
                </a:solidFill>
                <a:latin typeface="Arial"/>
              </a:rPr>
              <a:t>Mitgliedstaaten</a:t>
            </a:r>
            <a:r>
              <a:rPr lang="en-US" sz="2000" b="0" strike="noStrike" spc="-1" dirty="0">
                <a:solidFill>
                  <a:srgbClr val="000000"/>
                </a:solidFill>
                <a:latin typeface="Arial"/>
              </a:rPr>
              <a:t> der </a:t>
            </a:r>
            <a:r>
              <a:rPr lang="en-US" sz="2000" b="0" strike="noStrike" spc="-1" dirty="0" err="1">
                <a:solidFill>
                  <a:srgbClr val="000000"/>
                </a:solidFill>
                <a:latin typeface="Arial"/>
              </a:rPr>
              <a:t>Europäischen</a:t>
            </a:r>
            <a:r>
              <a:rPr lang="en-US" sz="2000" b="0" strike="noStrike" spc="-1" dirty="0">
                <a:solidFill>
                  <a:srgbClr val="000000"/>
                </a:solidFill>
                <a:latin typeface="Arial"/>
              </a:rPr>
              <a:t> Union </a:t>
            </a:r>
            <a:r>
              <a:rPr lang="en-US" sz="2000" b="0" strike="noStrike" spc="-1" dirty="0" err="1">
                <a:solidFill>
                  <a:srgbClr val="000000"/>
                </a:solidFill>
                <a:latin typeface="Arial"/>
              </a:rPr>
              <a:t>sind</a:t>
            </a:r>
            <a:r>
              <a:rPr lang="en-US" sz="2000" b="0" strike="noStrike" spc="-1" dirty="0">
                <a:solidFill>
                  <a:srgbClr val="000000"/>
                </a:solidFill>
                <a:latin typeface="Arial"/>
              </a:rPr>
              <a:t> </a:t>
            </a:r>
            <a:r>
              <a:rPr lang="en-US" sz="2000" b="0" strike="noStrike" spc="-1" dirty="0" err="1">
                <a:solidFill>
                  <a:srgbClr val="000000"/>
                </a:solidFill>
                <a:latin typeface="Arial"/>
              </a:rPr>
              <a:t>verpflichtet</a:t>
            </a:r>
            <a:r>
              <a:rPr lang="en-US" sz="2000" b="0" strike="noStrike" spc="-1" dirty="0">
                <a:solidFill>
                  <a:srgbClr val="000000"/>
                </a:solidFill>
                <a:latin typeface="Arial"/>
              </a:rPr>
              <a:t>, </a:t>
            </a:r>
            <a:r>
              <a:rPr lang="en-US" sz="2000" b="0" strike="noStrike" spc="-1" dirty="0" err="1">
                <a:solidFill>
                  <a:srgbClr val="000000"/>
                </a:solidFill>
                <a:latin typeface="Arial"/>
              </a:rPr>
              <a:t>innerhalb</a:t>
            </a:r>
            <a:r>
              <a:rPr lang="en-US" sz="2000" b="0" strike="noStrike" spc="-1" dirty="0">
                <a:solidFill>
                  <a:srgbClr val="000000"/>
                </a:solidFill>
                <a:latin typeface="Arial"/>
              </a:rPr>
              <a:t> von 30 </a:t>
            </a:r>
            <a:r>
              <a:rPr lang="en-US" sz="2000" b="0" strike="noStrike" spc="-1" dirty="0" err="1">
                <a:solidFill>
                  <a:srgbClr val="000000"/>
                </a:solidFill>
                <a:latin typeface="Arial"/>
              </a:rPr>
              <a:t>Monaten</a:t>
            </a:r>
            <a:r>
              <a:rPr lang="en-US" sz="2000" b="0" strike="noStrike" spc="-1" dirty="0">
                <a:solidFill>
                  <a:srgbClr val="000000"/>
                </a:solidFill>
                <a:latin typeface="Arial"/>
              </a:rPr>
              <a:t> </a:t>
            </a:r>
            <a:r>
              <a:rPr lang="en-US" sz="2000" b="0" strike="noStrike" spc="-1" dirty="0" err="1">
                <a:solidFill>
                  <a:srgbClr val="000000"/>
                </a:solidFill>
                <a:latin typeface="Arial"/>
              </a:rPr>
              <a:t>nach</a:t>
            </a:r>
            <a:r>
              <a:rPr lang="en-US" sz="2000" b="0" strike="noStrike" spc="-1" dirty="0">
                <a:solidFill>
                  <a:srgbClr val="000000"/>
                </a:solidFill>
                <a:latin typeface="Arial"/>
              </a:rPr>
              <a:t> </a:t>
            </a:r>
            <a:r>
              <a:rPr lang="en-US" sz="2000" b="0" strike="noStrike" spc="-1" dirty="0" err="1" smtClean="0">
                <a:solidFill>
                  <a:srgbClr val="000000"/>
                </a:solidFill>
                <a:latin typeface="Arial"/>
              </a:rPr>
              <a:t>Veröffentli-chung</a:t>
            </a:r>
            <a:r>
              <a:rPr lang="en-US" sz="2000" b="0" strike="noStrike" spc="-1" dirty="0" smtClean="0">
                <a:solidFill>
                  <a:srgbClr val="000000"/>
                </a:solidFill>
                <a:latin typeface="Arial"/>
              </a:rPr>
              <a:t> des Standards </a:t>
            </a:r>
            <a:r>
              <a:rPr lang="en-US" sz="2000" b="0" strike="noStrike" spc="-1" dirty="0" err="1" smtClean="0">
                <a:solidFill>
                  <a:srgbClr val="000000"/>
                </a:solidFill>
                <a:latin typeface="Arial"/>
              </a:rPr>
              <a:t>eine</a:t>
            </a:r>
            <a:r>
              <a:rPr lang="en-US" sz="2000" b="0" strike="noStrike" spc="-1" dirty="0" smtClean="0">
                <a:solidFill>
                  <a:srgbClr val="000000"/>
                </a:solidFill>
                <a:latin typeface="Arial"/>
              </a:rPr>
              <a:t> </a:t>
            </a:r>
            <a:r>
              <a:rPr lang="en-US" sz="2000" b="0" strike="noStrike" spc="-1" dirty="0" err="1">
                <a:solidFill>
                  <a:srgbClr val="000000"/>
                </a:solidFill>
                <a:latin typeface="Arial"/>
              </a:rPr>
              <a:t>vollständige</a:t>
            </a:r>
            <a:r>
              <a:rPr lang="en-US" sz="2000" b="0" strike="noStrike" spc="-1" dirty="0">
                <a:solidFill>
                  <a:srgbClr val="000000"/>
                </a:solidFill>
                <a:latin typeface="Arial"/>
              </a:rPr>
              <a:t> </a:t>
            </a:r>
            <a:r>
              <a:rPr lang="en-US" sz="2000" b="0" strike="noStrike" spc="-1" dirty="0" err="1">
                <a:solidFill>
                  <a:srgbClr val="000000"/>
                </a:solidFill>
                <a:latin typeface="Arial"/>
              </a:rPr>
              <a:t>Abdeckung</a:t>
            </a:r>
            <a:r>
              <a:rPr lang="en-US" sz="2000" b="0" strike="noStrike" spc="-1" dirty="0">
                <a:solidFill>
                  <a:srgbClr val="000000"/>
                </a:solidFill>
                <a:latin typeface="Arial"/>
              </a:rPr>
              <a:t> der </a:t>
            </a:r>
            <a:r>
              <a:rPr lang="en-US" sz="2000" b="0" strike="noStrike" spc="-1" dirty="0" err="1">
                <a:solidFill>
                  <a:srgbClr val="000000"/>
                </a:solidFill>
                <a:latin typeface="Arial"/>
              </a:rPr>
              <a:t>größeren</a:t>
            </a:r>
            <a:r>
              <a:rPr lang="en-US" sz="2000" b="0" strike="noStrike" spc="-1" dirty="0">
                <a:solidFill>
                  <a:srgbClr val="000000"/>
                </a:solidFill>
                <a:latin typeface="Arial"/>
              </a:rPr>
              <a:t> </a:t>
            </a:r>
            <a:r>
              <a:rPr lang="en-US" sz="2000" b="0" strike="noStrike" spc="-1" dirty="0" err="1">
                <a:solidFill>
                  <a:srgbClr val="000000"/>
                </a:solidFill>
                <a:latin typeface="Arial"/>
              </a:rPr>
              <a:t>Wasserstraßen</a:t>
            </a:r>
            <a:r>
              <a:rPr lang="en-US" sz="2000" b="0" strike="noStrike" spc="-1" dirty="0">
                <a:solidFill>
                  <a:srgbClr val="000000"/>
                </a:solidFill>
                <a:latin typeface="Arial"/>
              </a:rPr>
              <a:t> (</a:t>
            </a:r>
            <a:r>
              <a:rPr lang="en-US" sz="2000" b="0" strike="noStrike" spc="-1" dirty="0" err="1">
                <a:solidFill>
                  <a:srgbClr val="000000"/>
                </a:solidFill>
                <a:latin typeface="Arial"/>
              </a:rPr>
              <a:t>Klasse</a:t>
            </a:r>
            <a:r>
              <a:rPr lang="en-US" sz="2000" b="0" strike="noStrike" spc="-1" dirty="0">
                <a:solidFill>
                  <a:srgbClr val="000000"/>
                </a:solidFill>
                <a:latin typeface="Arial"/>
              </a:rPr>
              <a:t> </a:t>
            </a:r>
            <a:r>
              <a:rPr lang="en-US" sz="2000" b="0" strike="noStrike" spc="-1" dirty="0" err="1">
                <a:solidFill>
                  <a:srgbClr val="000000"/>
                </a:solidFill>
                <a:latin typeface="Arial"/>
              </a:rPr>
              <a:t>Va</a:t>
            </a:r>
            <a:r>
              <a:rPr lang="en-US" sz="2000" b="0" strike="noStrike" spc="-1" dirty="0">
                <a:solidFill>
                  <a:srgbClr val="000000"/>
                </a:solidFill>
                <a:latin typeface="Arial"/>
              </a:rPr>
              <a:t> und </a:t>
            </a:r>
            <a:r>
              <a:rPr lang="en-US" sz="2000" b="0" strike="noStrike" spc="-1" dirty="0" err="1">
                <a:solidFill>
                  <a:srgbClr val="000000"/>
                </a:solidFill>
                <a:latin typeface="Arial"/>
              </a:rPr>
              <a:t>höher</a:t>
            </a:r>
            <a:r>
              <a:rPr lang="en-US" sz="2000" b="0" strike="noStrike" spc="-1" dirty="0">
                <a:solidFill>
                  <a:srgbClr val="000000"/>
                </a:solidFill>
                <a:latin typeface="Arial"/>
              </a:rPr>
              <a:t>) </a:t>
            </a:r>
            <a:r>
              <a:rPr lang="en-US" sz="2000" b="0" strike="noStrike" spc="-1" dirty="0" err="1" smtClean="0">
                <a:solidFill>
                  <a:srgbClr val="000000"/>
                </a:solidFill>
                <a:latin typeface="Arial"/>
              </a:rPr>
              <a:t>bereitzu-stellen</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Regulierungsstatus</a:t>
            </a:r>
            <a:r>
              <a:rPr lang="en-US" sz="3200" b="0" strike="noStrike" spc="-1" dirty="0">
                <a:solidFill>
                  <a:srgbClr val="FFFFFF"/>
                </a:solidFill>
                <a:latin typeface="Arial"/>
              </a:rPr>
              <a:t> von Inland ENCs</a:t>
            </a:r>
            <a:endParaRPr lang="en-US" sz="3200" b="0" strike="noStrike" spc="-1" dirty="0">
              <a:solidFill>
                <a:srgbClr val="000000"/>
              </a:solidFill>
              <a:latin typeface="Times New Roman"/>
            </a:endParaRPr>
          </a:p>
        </p:txBody>
      </p:sp>
      <p:sp>
        <p:nvSpPr>
          <p:cNvPr id="154" name="CustomShape 2"/>
          <p:cNvSpPr/>
          <p:nvPr/>
        </p:nvSpPr>
        <p:spPr>
          <a:xfrm>
            <a:off x="685800" y="1916280"/>
            <a:ext cx="7772400" cy="3875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609480" indent="-609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USA: Das </a:t>
            </a:r>
            <a:r>
              <a:rPr lang="en-US" sz="2000" b="0" strike="noStrike" spc="-1" dirty="0" err="1" smtClean="0">
                <a:solidFill>
                  <a:srgbClr val="000000"/>
                </a:solidFill>
                <a:latin typeface="Arial"/>
              </a:rPr>
              <a:t>Ingenieurkorps</a:t>
            </a:r>
            <a:r>
              <a:rPr lang="en-US" sz="2000" b="0" strike="noStrike" spc="-1" dirty="0" smtClean="0">
                <a:solidFill>
                  <a:srgbClr val="000000"/>
                </a:solidFill>
                <a:latin typeface="Arial"/>
              </a:rPr>
              <a:t> der US-</a:t>
            </a:r>
            <a:r>
              <a:rPr lang="en-US" sz="2000" b="0" strike="noStrike" spc="-1" dirty="0" err="1" smtClean="0">
                <a:solidFill>
                  <a:srgbClr val="000000"/>
                </a:solidFill>
                <a:latin typeface="Arial"/>
              </a:rPr>
              <a:t>Armee</a:t>
            </a:r>
            <a:r>
              <a:rPr lang="en-US" sz="2000" b="0" strike="noStrike" spc="-1" dirty="0" smtClean="0">
                <a:solidFill>
                  <a:srgbClr val="000000"/>
                </a:solidFill>
                <a:latin typeface="Arial"/>
              </a:rPr>
              <a:t> (USACE</a:t>
            </a:r>
            <a:r>
              <a:rPr lang="en-US" sz="2000" b="0" strike="noStrike" spc="-1" dirty="0">
                <a:solidFill>
                  <a:srgbClr val="000000"/>
                </a:solidFill>
                <a:latin typeface="Arial"/>
              </a:rPr>
              <a:t>) </a:t>
            </a:r>
            <a:r>
              <a:rPr lang="en-US" sz="2000" b="0" strike="noStrike" spc="-1" dirty="0" err="1">
                <a:solidFill>
                  <a:srgbClr val="000000"/>
                </a:solidFill>
                <a:latin typeface="Arial"/>
              </a:rPr>
              <a:t>ist</a:t>
            </a:r>
            <a:r>
              <a:rPr lang="en-US" sz="2000" b="0" strike="noStrike" spc="-1" dirty="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die </a:t>
            </a:r>
            <a:r>
              <a:rPr lang="en-US" sz="2000" b="0" strike="noStrike" spc="-1" dirty="0" err="1">
                <a:solidFill>
                  <a:srgbClr val="000000"/>
                </a:solidFill>
                <a:latin typeface="Arial"/>
              </a:rPr>
              <a:t>Produktion</a:t>
            </a:r>
            <a:r>
              <a:rPr lang="en-US" sz="2000" b="0" strike="noStrike" spc="-1" dirty="0">
                <a:solidFill>
                  <a:srgbClr val="000000"/>
                </a:solidFill>
                <a:latin typeface="Arial"/>
              </a:rPr>
              <a:t> und </a:t>
            </a:r>
            <a:r>
              <a:rPr lang="en-US" sz="2000" b="0" strike="noStrike" spc="-1" dirty="0" err="1">
                <a:solidFill>
                  <a:srgbClr val="000000"/>
                </a:solidFill>
                <a:latin typeface="Arial"/>
              </a:rPr>
              <a:t>Bereitstellung</a:t>
            </a:r>
            <a:r>
              <a:rPr lang="en-US" sz="2000" b="0" strike="noStrike" spc="-1" dirty="0">
                <a:solidFill>
                  <a:srgbClr val="000000"/>
                </a:solidFill>
                <a:latin typeface="Arial"/>
              </a:rPr>
              <a:t> von Inland ENCs </a:t>
            </a:r>
            <a:r>
              <a:rPr lang="en-US" sz="2000" b="0" strike="noStrike" spc="-1" dirty="0" err="1">
                <a:solidFill>
                  <a:srgbClr val="000000"/>
                </a:solidFill>
                <a:latin typeface="Arial"/>
              </a:rPr>
              <a:t>verantwortlich</a:t>
            </a:r>
            <a:endParaRPr lang="en-US" sz="2000" b="0" strike="noStrike" spc="-1" dirty="0">
              <a:solidFill>
                <a:srgbClr val="000000"/>
              </a:solidFill>
              <a:latin typeface="Times New Roman"/>
            </a:endParaRPr>
          </a:p>
          <a:p>
            <a:pPr marL="609480" indent="-609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Russische</a:t>
            </a:r>
            <a:r>
              <a:rPr lang="en-US" sz="2000" b="0" strike="noStrike" spc="-1" dirty="0">
                <a:solidFill>
                  <a:srgbClr val="000000"/>
                </a:solidFill>
                <a:latin typeface="Arial"/>
              </a:rPr>
              <a:t> </a:t>
            </a:r>
            <a:r>
              <a:rPr lang="en-US" sz="2000" b="0" strike="noStrike" spc="-1" dirty="0" err="1">
                <a:solidFill>
                  <a:srgbClr val="000000"/>
                </a:solidFill>
                <a:latin typeface="Arial"/>
              </a:rPr>
              <a:t>Föderation</a:t>
            </a:r>
            <a:r>
              <a:rPr lang="en-US" sz="2000" b="0" strike="noStrike" spc="-1" dirty="0">
                <a:solidFill>
                  <a:srgbClr val="000000"/>
                </a:solidFill>
                <a:latin typeface="Arial"/>
              </a:rPr>
              <a:t>: Das </a:t>
            </a:r>
            <a:r>
              <a:rPr lang="en-US" sz="2000" b="0" strike="noStrike" spc="-1" dirty="0" err="1">
                <a:solidFill>
                  <a:srgbClr val="000000"/>
                </a:solidFill>
                <a:latin typeface="Arial"/>
              </a:rPr>
              <a:t>föderale</a:t>
            </a:r>
            <a:r>
              <a:rPr lang="en-US" sz="2000" b="0" strike="noStrike" spc="-1" dirty="0">
                <a:solidFill>
                  <a:srgbClr val="000000"/>
                </a:solidFill>
                <a:latin typeface="Arial"/>
              </a:rPr>
              <a:t> </a:t>
            </a:r>
            <a:r>
              <a:rPr lang="en-US" sz="2000" b="0" strike="noStrike" spc="-1" dirty="0" err="1">
                <a:solidFill>
                  <a:srgbClr val="000000"/>
                </a:solidFill>
                <a:latin typeface="Arial"/>
              </a:rPr>
              <a:t>Aufgabenprogramm</a:t>
            </a:r>
            <a:r>
              <a:rPr lang="en-US" sz="2000" b="0" strike="noStrike" spc="-1" dirty="0">
                <a:solidFill>
                  <a:srgbClr val="000000"/>
                </a:solidFill>
                <a:latin typeface="Arial"/>
              </a:rPr>
              <a:t> </a:t>
            </a:r>
            <a:r>
              <a:rPr lang="en-US" sz="2000" b="0" strike="noStrike" spc="-1" dirty="0" err="1">
                <a:solidFill>
                  <a:srgbClr val="000000"/>
                </a:solidFill>
                <a:latin typeface="Arial"/>
              </a:rPr>
              <a:t>zur</a:t>
            </a:r>
            <a:r>
              <a:rPr lang="en-US" sz="2000" b="0" strike="noStrike" spc="-1" dirty="0">
                <a:solidFill>
                  <a:srgbClr val="000000"/>
                </a:solidFill>
                <a:latin typeface="Arial"/>
              </a:rPr>
              <a:t> GLONASS-</a:t>
            </a:r>
            <a:r>
              <a:rPr lang="en-US" sz="2000" b="0" strike="noStrike" spc="-1" dirty="0" err="1">
                <a:solidFill>
                  <a:srgbClr val="000000"/>
                </a:solidFill>
                <a:latin typeface="Arial"/>
              </a:rPr>
              <a:t>Entwicklung</a:t>
            </a:r>
            <a:r>
              <a:rPr lang="en-US" sz="2000" b="0" strike="noStrike" spc="-1" dirty="0">
                <a:solidFill>
                  <a:srgbClr val="000000"/>
                </a:solidFill>
                <a:latin typeface="Arial"/>
              </a:rPr>
              <a:t> (</a:t>
            </a:r>
            <a:r>
              <a:rPr lang="en-US" sz="2000" b="0" strike="noStrike" spc="-1" dirty="0" err="1">
                <a:solidFill>
                  <a:srgbClr val="000000"/>
                </a:solidFill>
                <a:latin typeface="Arial"/>
              </a:rPr>
              <a:t>Regierungsverordnung</a:t>
            </a:r>
            <a:r>
              <a:rPr lang="en-US" sz="2000" b="0" strike="noStrike" spc="-1" dirty="0">
                <a:solidFill>
                  <a:srgbClr val="000000"/>
                </a:solidFill>
                <a:latin typeface="Arial"/>
              </a:rPr>
              <a:t> </a:t>
            </a:r>
            <a:r>
              <a:rPr lang="en-US" sz="2000" b="0" strike="noStrike" spc="-1" dirty="0" err="1">
                <a:solidFill>
                  <a:srgbClr val="000000"/>
                </a:solidFill>
                <a:latin typeface="Arial"/>
              </a:rPr>
              <a:t>Nr</a:t>
            </a:r>
            <a:r>
              <a:rPr lang="en-US" sz="2000" b="0" strike="noStrike" spc="-1" dirty="0">
                <a:solidFill>
                  <a:srgbClr val="000000"/>
                </a:solidFill>
                <a:latin typeface="Arial"/>
              </a:rPr>
              <a:t>. 587) </a:t>
            </a:r>
            <a:r>
              <a:rPr lang="en-US" sz="2000" b="0" strike="noStrike" spc="-1" dirty="0" err="1">
                <a:solidFill>
                  <a:srgbClr val="000000"/>
                </a:solidFill>
                <a:latin typeface="Arial"/>
              </a:rPr>
              <a:t>umfasst</a:t>
            </a:r>
            <a:r>
              <a:rPr lang="en-US" sz="2000" b="0" strike="noStrike" spc="-1" dirty="0">
                <a:solidFill>
                  <a:srgbClr val="000000"/>
                </a:solidFill>
                <a:latin typeface="Arial"/>
              </a:rPr>
              <a:t> die </a:t>
            </a:r>
            <a:r>
              <a:rPr lang="en-US" sz="2000" b="0" strike="noStrike" spc="-1" dirty="0" err="1">
                <a:solidFill>
                  <a:srgbClr val="000000"/>
                </a:solidFill>
                <a:latin typeface="Arial"/>
              </a:rPr>
              <a:t>Produktion</a:t>
            </a:r>
            <a:r>
              <a:rPr lang="en-US" sz="2000" b="0" strike="noStrike" spc="-1" dirty="0">
                <a:solidFill>
                  <a:srgbClr val="000000"/>
                </a:solidFill>
                <a:latin typeface="Arial"/>
              </a:rPr>
              <a:t> von </a:t>
            </a:r>
            <a:r>
              <a:rPr lang="en-US" sz="2000" b="0" strike="noStrike" spc="-1" dirty="0" smtClean="0">
                <a:solidFill>
                  <a:srgbClr val="000000"/>
                </a:solidFill>
                <a:latin typeface="Arial"/>
              </a:rPr>
              <a:t>Inland ENCs </a:t>
            </a:r>
            <a:r>
              <a:rPr lang="en-US" sz="2000" b="0" strike="noStrike" spc="-1" dirty="0" err="1">
                <a:solidFill>
                  <a:srgbClr val="000000"/>
                </a:solidFill>
                <a:latin typeface="Arial"/>
              </a:rPr>
              <a:t>für</a:t>
            </a:r>
            <a:r>
              <a:rPr lang="en-US" sz="2000" b="0" strike="noStrike" spc="-1" dirty="0">
                <a:solidFill>
                  <a:srgbClr val="000000"/>
                </a:solidFill>
                <a:latin typeface="Arial"/>
              </a:rPr>
              <a:t> die </a:t>
            </a:r>
            <a:r>
              <a:rPr lang="en-US" sz="2000" b="0" strike="noStrike" spc="-1" dirty="0" err="1" smtClean="0">
                <a:solidFill>
                  <a:srgbClr val="000000"/>
                </a:solidFill>
                <a:latin typeface="Arial"/>
              </a:rPr>
              <a:t>Binnen-wasserstraßen</a:t>
            </a:r>
            <a:r>
              <a:rPr lang="en-US" sz="2000" b="0" strike="noStrike" spc="-1" dirty="0" smtClean="0">
                <a:solidFill>
                  <a:srgbClr val="000000"/>
                </a:solidFill>
                <a:latin typeface="Arial"/>
              </a:rPr>
              <a:t> </a:t>
            </a:r>
            <a:r>
              <a:rPr lang="en-US" sz="2000" b="0" strike="noStrike" spc="-1" dirty="0">
                <a:solidFill>
                  <a:srgbClr val="000000"/>
                </a:solidFill>
                <a:latin typeface="Arial"/>
              </a:rPr>
              <a:t>der </a:t>
            </a:r>
            <a:r>
              <a:rPr lang="en-US" sz="2000" b="0" strike="noStrike" spc="-1" dirty="0" err="1">
                <a:solidFill>
                  <a:srgbClr val="000000"/>
                </a:solidFill>
                <a:latin typeface="Arial"/>
              </a:rPr>
              <a:t>Russischen</a:t>
            </a:r>
            <a:r>
              <a:rPr lang="en-US" sz="2000" b="0" strike="noStrike" spc="-1" dirty="0">
                <a:solidFill>
                  <a:srgbClr val="000000"/>
                </a:solidFill>
                <a:latin typeface="Arial"/>
              </a:rPr>
              <a:t> </a:t>
            </a:r>
            <a:r>
              <a:rPr lang="en-US" sz="2000" b="0" strike="noStrike" spc="-1" dirty="0" err="1">
                <a:solidFill>
                  <a:srgbClr val="000000"/>
                </a:solidFill>
                <a:latin typeface="Arial"/>
              </a:rPr>
              <a:t>Föderation</a:t>
            </a:r>
            <a:r>
              <a:rPr lang="en-US" sz="2000" b="0" strike="noStrike" spc="-1" dirty="0">
                <a:solidFill>
                  <a:srgbClr val="000000"/>
                </a:solidFill>
                <a:latin typeface="Arial"/>
              </a:rPr>
              <a:t> (48.000 km).</a:t>
            </a:r>
            <a:endParaRPr lang="en-US" sz="2000" b="0" strike="noStrike" spc="-1" dirty="0">
              <a:solidFill>
                <a:srgbClr val="000000"/>
              </a:solidFill>
              <a:latin typeface="Times New Roman"/>
            </a:endParaRPr>
          </a:p>
          <a:p>
            <a:pPr marL="609480" indent="-609480" algn="l" rtl="0">
              <a:lnSpc>
                <a:spcPct val="115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Brasilien</a:t>
            </a:r>
            <a:r>
              <a:rPr lang="en-US" sz="2000" b="0" strike="noStrike" spc="-1" dirty="0">
                <a:solidFill>
                  <a:srgbClr val="000000"/>
                </a:solidFill>
                <a:latin typeface="Arial"/>
              </a:rPr>
              <a:t>: </a:t>
            </a:r>
            <a:r>
              <a:rPr lang="en-US" sz="2000" b="0" strike="noStrike" spc="-1" dirty="0" smtClean="0">
                <a:solidFill>
                  <a:srgbClr val="000000"/>
                </a:solidFill>
                <a:latin typeface="Arial"/>
              </a:rPr>
              <a:t>Die </a:t>
            </a:r>
            <a:r>
              <a:rPr lang="en-US" sz="2000" b="0" strike="noStrike" spc="-1" dirty="0" err="1" smtClean="0">
                <a:solidFill>
                  <a:srgbClr val="000000"/>
                </a:solidFill>
                <a:latin typeface="Arial"/>
              </a:rPr>
              <a:t>Direktion</a:t>
            </a:r>
            <a:r>
              <a:rPr lang="en-US" sz="2000" b="0" strike="noStrike" spc="-1" dirty="0" smtClean="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a:t>
            </a:r>
            <a:r>
              <a:rPr lang="en-US" sz="2000" b="0" strike="noStrike" spc="-1" dirty="0" err="1">
                <a:solidFill>
                  <a:srgbClr val="000000"/>
                </a:solidFill>
                <a:latin typeface="Arial"/>
              </a:rPr>
              <a:t>Hydrographie</a:t>
            </a:r>
            <a:r>
              <a:rPr lang="en-US" sz="2000" b="0" strike="noStrike" spc="-1" dirty="0">
                <a:solidFill>
                  <a:srgbClr val="000000"/>
                </a:solidFill>
                <a:latin typeface="Arial"/>
              </a:rPr>
              <a:t> der </a:t>
            </a:r>
            <a:r>
              <a:rPr lang="en-US" sz="2000" b="0" strike="noStrike" spc="-1" dirty="0" err="1">
                <a:solidFill>
                  <a:srgbClr val="000000"/>
                </a:solidFill>
                <a:latin typeface="Arial"/>
              </a:rPr>
              <a:t>brasilianischen</a:t>
            </a:r>
            <a:r>
              <a:rPr lang="en-US" sz="2000" b="0" strike="noStrike" spc="-1" dirty="0">
                <a:solidFill>
                  <a:srgbClr val="000000"/>
                </a:solidFill>
                <a:latin typeface="Arial"/>
              </a:rPr>
              <a:t> Marine (DHN) </a:t>
            </a:r>
            <a:r>
              <a:rPr lang="en-US" sz="2000" b="0" strike="noStrike" spc="-1" dirty="0" err="1">
                <a:solidFill>
                  <a:srgbClr val="000000"/>
                </a:solidFill>
                <a:latin typeface="Arial"/>
              </a:rPr>
              <a:t>ist</a:t>
            </a:r>
            <a:r>
              <a:rPr lang="en-US" sz="2000" b="0" strike="noStrike" spc="-1" dirty="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die </a:t>
            </a:r>
            <a:r>
              <a:rPr lang="en-US" sz="2000" b="0" strike="noStrike" spc="-1" dirty="0" err="1">
                <a:solidFill>
                  <a:srgbClr val="000000"/>
                </a:solidFill>
                <a:latin typeface="Arial"/>
              </a:rPr>
              <a:t>Produktion</a:t>
            </a:r>
            <a:r>
              <a:rPr lang="en-US" sz="2000" b="0" strike="noStrike" spc="-1" dirty="0">
                <a:solidFill>
                  <a:srgbClr val="000000"/>
                </a:solidFill>
                <a:latin typeface="Arial"/>
              </a:rPr>
              <a:t> und </a:t>
            </a:r>
            <a:r>
              <a:rPr lang="en-US" sz="2000" b="0" strike="noStrike" spc="-1" dirty="0" err="1">
                <a:solidFill>
                  <a:srgbClr val="000000"/>
                </a:solidFill>
                <a:latin typeface="Arial"/>
              </a:rPr>
              <a:t>Bereitstellung</a:t>
            </a:r>
            <a:r>
              <a:rPr lang="en-US" sz="2000" b="0" strike="noStrike" spc="-1" dirty="0">
                <a:solidFill>
                  <a:srgbClr val="000000"/>
                </a:solidFill>
                <a:latin typeface="Arial"/>
              </a:rPr>
              <a:t> von </a:t>
            </a:r>
            <a:r>
              <a:rPr lang="en-US" sz="2000" b="0" strike="noStrike" spc="-1" dirty="0" smtClean="0">
                <a:solidFill>
                  <a:srgbClr val="000000"/>
                </a:solidFill>
                <a:latin typeface="Arial"/>
              </a:rPr>
              <a:t>Inland ENCs </a:t>
            </a:r>
            <a:r>
              <a:rPr lang="en-US" sz="2000" b="0" strike="noStrike" spc="-1" dirty="0" err="1">
                <a:latin typeface="Arial"/>
              </a:rPr>
              <a:t>verantwortlich</a:t>
            </a:r>
            <a:endParaRPr lang="en-US" sz="2000" b="0" strike="noStrike" spc="-1" dirty="0">
              <a:latin typeface="Times New Roman"/>
            </a:endParaRPr>
          </a:p>
          <a:p>
            <a:pPr marL="609480" indent="-609480" algn="l" rtl="0">
              <a:lnSpc>
                <a:spcPct val="10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Abdeckung</a:t>
            </a:r>
            <a:r>
              <a:rPr lang="en-US" sz="3200" b="0" strike="noStrike" spc="-1" dirty="0">
                <a:solidFill>
                  <a:srgbClr val="FFFFFF"/>
                </a:solidFill>
                <a:latin typeface="Arial"/>
              </a:rPr>
              <a:t> von </a:t>
            </a:r>
            <a:r>
              <a:rPr lang="en-US" sz="3200" b="0" strike="noStrike" spc="-1" dirty="0" smtClean="0">
                <a:solidFill>
                  <a:srgbClr val="FFFFFF"/>
                </a:solidFill>
                <a:latin typeface="Arial"/>
              </a:rPr>
              <a:t>Inland ENCs</a:t>
            </a:r>
            <a:endParaRPr lang="en-US" sz="3200" b="0" strike="noStrike" spc="-1" dirty="0">
              <a:solidFill>
                <a:srgbClr val="000000"/>
              </a:solidFill>
              <a:latin typeface="Times New Roman"/>
            </a:endParaRPr>
          </a:p>
        </p:txBody>
      </p:sp>
      <p:sp>
        <p:nvSpPr>
          <p:cNvPr id="156" name="CustomShape 2"/>
          <p:cNvSpPr/>
          <p:nvPr/>
        </p:nvSpPr>
        <p:spPr>
          <a:xfrm>
            <a:off x="685800" y="1916280"/>
            <a:ext cx="7772400" cy="3875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lnSpcReduction="10000"/>
          </a:bodyPr>
          <a:lstStyle/>
          <a:p>
            <a:pPr marL="609480" indent="-609480" algn="l" rtl="0">
              <a:lnSpc>
                <a:spcPct val="100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USA: 20 </a:t>
            </a:r>
            <a:r>
              <a:rPr lang="en-US" sz="2000" b="0" strike="noStrike" spc="-1" dirty="0" err="1">
                <a:solidFill>
                  <a:srgbClr val="000000"/>
                </a:solidFill>
                <a:latin typeface="Arial"/>
              </a:rPr>
              <a:t>Binnenwasserstraßen</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11.703 km </a:t>
            </a:r>
            <a:r>
              <a:rPr lang="en-US" sz="2000" b="0" strike="noStrike" spc="-1" dirty="0" err="1">
                <a:solidFill>
                  <a:srgbClr val="000000"/>
                </a:solidFill>
                <a:latin typeface="Arial"/>
              </a:rPr>
              <a:t>wurden</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Inland ENCs </a:t>
            </a:r>
            <a:r>
              <a:rPr lang="en-US" sz="2000" b="0" strike="noStrike" spc="-1" dirty="0" err="1">
                <a:solidFill>
                  <a:srgbClr val="000000"/>
                </a:solidFill>
                <a:latin typeface="Arial"/>
              </a:rPr>
              <a:t>abgedeckt</a:t>
            </a:r>
            <a:endParaRPr lang="en-US" sz="2000" b="0" strike="noStrike" spc="-1" dirty="0">
              <a:solidFill>
                <a:srgbClr val="000000"/>
              </a:solidFill>
              <a:latin typeface="Times New Roman"/>
            </a:endParaRPr>
          </a:p>
          <a:p>
            <a:pPr marL="609480" indent="-609480" algn="l" rtl="0">
              <a:lnSpc>
                <a:spcPct val="100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Russische</a:t>
            </a:r>
            <a:r>
              <a:rPr lang="en-US" sz="2000" b="0" strike="noStrike" spc="-1" dirty="0">
                <a:solidFill>
                  <a:srgbClr val="000000"/>
                </a:solidFill>
                <a:latin typeface="Arial"/>
              </a:rPr>
              <a:t> </a:t>
            </a:r>
            <a:r>
              <a:rPr lang="en-US" sz="2000" b="0" strike="noStrike" spc="-1" dirty="0" err="1">
                <a:solidFill>
                  <a:srgbClr val="000000"/>
                </a:solidFill>
                <a:latin typeface="Arial"/>
              </a:rPr>
              <a:t>Föderation</a:t>
            </a:r>
            <a:r>
              <a:rPr lang="en-US" sz="2000" b="0" strike="noStrike" spc="-1" dirty="0">
                <a:solidFill>
                  <a:srgbClr val="000000"/>
                </a:solidFill>
                <a:latin typeface="Arial"/>
              </a:rPr>
              <a:t>: 73.596 km der </a:t>
            </a:r>
            <a:r>
              <a:rPr lang="en-US" sz="2000" b="0" strike="noStrike" spc="-1" dirty="0" err="1">
                <a:solidFill>
                  <a:srgbClr val="000000"/>
                </a:solidFill>
                <a:latin typeface="Arial"/>
              </a:rPr>
              <a:t>Binnenwasserstraßen</a:t>
            </a:r>
            <a:r>
              <a:rPr lang="en-US" sz="2000" b="0" strike="noStrike" spc="-1" dirty="0">
                <a:solidFill>
                  <a:srgbClr val="000000"/>
                </a:solidFill>
                <a:latin typeface="Arial"/>
              </a:rPr>
              <a:t> der </a:t>
            </a:r>
            <a:r>
              <a:rPr lang="en-US" sz="2000" b="0" strike="noStrike" spc="-1" dirty="0" err="1">
                <a:solidFill>
                  <a:srgbClr val="000000"/>
                </a:solidFill>
                <a:latin typeface="Arial"/>
              </a:rPr>
              <a:t>Russischen</a:t>
            </a:r>
            <a:r>
              <a:rPr lang="en-US" sz="2000" b="0" strike="noStrike" spc="-1" dirty="0">
                <a:solidFill>
                  <a:srgbClr val="000000"/>
                </a:solidFill>
                <a:latin typeface="Arial"/>
              </a:rPr>
              <a:t> </a:t>
            </a:r>
            <a:r>
              <a:rPr lang="en-US" sz="2000" b="0" strike="noStrike" spc="-1" dirty="0" err="1">
                <a:solidFill>
                  <a:srgbClr val="000000"/>
                </a:solidFill>
                <a:latin typeface="Arial"/>
              </a:rPr>
              <a:t>Föderation</a:t>
            </a:r>
            <a:r>
              <a:rPr lang="en-US" sz="2000" b="0" strike="noStrike" spc="-1" dirty="0">
                <a:solidFill>
                  <a:srgbClr val="000000"/>
                </a:solidFill>
                <a:latin typeface="Arial"/>
              </a:rPr>
              <a:t> </a:t>
            </a:r>
            <a:r>
              <a:rPr lang="en-US" sz="2000" b="0" strike="noStrike" spc="-1" dirty="0" err="1">
                <a:solidFill>
                  <a:srgbClr val="000000"/>
                </a:solidFill>
                <a:latin typeface="Arial"/>
              </a:rPr>
              <a:t>wurden</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Inland ENCs </a:t>
            </a:r>
            <a:r>
              <a:rPr lang="en-US" sz="2000" b="0" strike="noStrike" spc="-1" dirty="0" err="1">
                <a:solidFill>
                  <a:srgbClr val="000000"/>
                </a:solidFill>
                <a:latin typeface="Arial"/>
              </a:rPr>
              <a:t>abgedeckt</a:t>
            </a:r>
            <a:endParaRPr lang="en-US" sz="2000" b="0" strike="noStrike" spc="-1" dirty="0">
              <a:solidFill>
                <a:srgbClr val="000000"/>
              </a:solidFill>
              <a:latin typeface="Times New Roman"/>
            </a:endParaRPr>
          </a:p>
          <a:p>
            <a:pPr marL="609480" indent="-609480" algn="l" rtl="0">
              <a:lnSpc>
                <a:spcPct val="100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Brasilien</a:t>
            </a:r>
            <a:r>
              <a:rPr lang="en-US" sz="2000" b="0" strike="noStrike" spc="-1" dirty="0">
                <a:solidFill>
                  <a:srgbClr val="000000"/>
                </a:solidFill>
                <a:latin typeface="Arial"/>
              </a:rPr>
              <a:t>: DHN </a:t>
            </a:r>
            <a:r>
              <a:rPr lang="en-US" sz="2000" b="0" strike="noStrike" spc="-1" dirty="0" err="1">
                <a:solidFill>
                  <a:srgbClr val="000000"/>
                </a:solidFill>
                <a:latin typeface="Arial"/>
              </a:rPr>
              <a:t>erfasst</a:t>
            </a:r>
            <a:r>
              <a:rPr lang="en-US" sz="2000" b="0" strike="noStrike" spc="-1" dirty="0">
                <a:solidFill>
                  <a:srgbClr val="000000"/>
                </a:solidFill>
                <a:latin typeface="Arial"/>
              </a:rPr>
              <a:t> </a:t>
            </a:r>
            <a:r>
              <a:rPr lang="en-US" sz="2000" b="0" strike="noStrike" spc="-1" dirty="0" err="1">
                <a:solidFill>
                  <a:srgbClr val="000000"/>
                </a:solidFill>
                <a:latin typeface="Arial"/>
              </a:rPr>
              <a:t>Daten</a:t>
            </a:r>
            <a:r>
              <a:rPr lang="en-US" sz="2000" b="0" strike="noStrike" spc="-1" dirty="0">
                <a:solidFill>
                  <a:srgbClr val="000000"/>
                </a:solidFill>
                <a:latin typeface="Arial"/>
              </a:rPr>
              <a:t> </a:t>
            </a:r>
            <a:r>
              <a:rPr lang="en-US" sz="2000" b="0" strike="noStrike" spc="-1" dirty="0" err="1">
                <a:solidFill>
                  <a:srgbClr val="000000"/>
                </a:solidFill>
                <a:latin typeface="Arial"/>
              </a:rPr>
              <a:t>für</a:t>
            </a:r>
            <a:r>
              <a:rPr lang="en-US" sz="2000" b="0" strike="noStrike" spc="-1" dirty="0">
                <a:solidFill>
                  <a:srgbClr val="000000"/>
                </a:solidFill>
                <a:latin typeface="Arial"/>
              </a:rPr>
              <a:t> die </a:t>
            </a:r>
            <a:r>
              <a:rPr lang="en-US" sz="2000" b="0" strike="noStrike" spc="-1" dirty="0" err="1">
                <a:solidFill>
                  <a:srgbClr val="000000"/>
                </a:solidFill>
                <a:latin typeface="Arial"/>
              </a:rPr>
              <a:t>Produktion</a:t>
            </a:r>
            <a:r>
              <a:rPr lang="en-US" sz="2000" b="0" strike="noStrike" spc="-1" dirty="0">
                <a:solidFill>
                  <a:srgbClr val="000000"/>
                </a:solidFill>
                <a:latin typeface="Arial"/>
              </a:rPr>
              <a:t> von </a:t>
            </a:r>
            <a:r>
              <a:rPr lang="en-US" sz="2000" b="0" strike="noStrike" spc="-1" dirty="0" smtClean="0">
                <a:solidFill>
                  <a:srgbClr val="000000"/>
                </a:solidFill>
                <a:latin typeface="Arial"/>
              </a:rPr>
              <a:t>Inland ENCs </a:t>
            </a:r>
            <a:r>
              <a:rPr lang="en-US" sz="2000" b="0" strike="noStrike" spc="-1" dirty="0" err="1">
                <a:solidFill>
                  <a:srgbClr val="000000"/>
                </a:solidFill>
                <a:latin typeface="Arial"/>
              </a:rPr>
              <a:t>für</a:t>
            </a:r>
            <a:r>
              <a:rPr lang="en-US" sz="2000" b="0" strike="noStrike" spc="-1" dirty="0">
                <a:solidFill>
                  <a:srgbClr val="000000"/>
                </a:solidFill>
                <a:latin typeface="Arial"/>
              </a:rPr>
              <a:t> </a:t>
            </a:r>
            <a:r>
              <a:rPr lang="en-US" sz="2000" b="0" strike="noStrike" spc="-1" dirty="0" err="1">
                <a:solidFill>
                  <a:srgbClr val="000000"/>
                </a:solidFill>
                <a:latin typeface="Arial"/>
              </a:rPr>
              <a:t>etwa</a:t>
            </a:r>
            <a:r>
              <a:rPr lang="en-US" sz="2000" b="0" strike="noStrike" spc="-1" dirty="0">
                <a:solidFill>
                  <a:srgbClr val="000000"/>
                </a:solidFill>
                <a:latin typeface="Arial"/>
              </a:rPr>
              <a:t> </a:t>
            </a:r>
            <a:r>
              <a:rPr lang="en-US" sz="2000" b="0" strike="noStrike" spc="-1" dirty="0" smtClean="0">
                <a:solidFill>
                  <a:srgbClr val="000000"/>
                </a:solidFill>
                <a:latin typeface="Arial"/>
              </a:rPr>
              <a:t>4.690 </a:t>
            </a:r>
            <a:r>
              <a:rPr lang="en-US" sz="2000" b="0" strike="noStrike" spc="-1" dirty="0">
                <a:solidFill>
                  <a:srgbClr val="000000"/>
                </a:solidFill>
                <a:latin typeface="Arial"/>
              </a:rPr>
              <a:t>km </a:t>
            </a:r>
            <a:r>
              <a:rPr lang="en-US" sz="2000" b="0" strike="noStrike" spc="-1" dirty="0" err="1">
                <a:solidFill>
                  <a:srgbClr val="000000"/>
                </a:solidFill>
                <a:latin typeface="Arial"/>
              </a:rPr>
              <a:t>Binnenwasserstraßen</a:t>
            </a:r>
            <a:endParaRPr lang="en-US" sz="2000" b="0" strike="noStrike" spc="-1" dirty="0">
              <a:solidFill>
                <a:srgbClr val="000000"/>
              </a:solidFill>
              <a:latin typeface="Times New Roman"/>
            </a:endParaRPr>
          </a:p>
          <a:p>
            <a:pPr marL="609480" indent="-609480">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Europa: 15.485 km </a:t>
            </a:r>
            <a:r>
              <a:rPr lang="en-US" sz="2000" b="0" strike="noStrike" spc="-1" dirty="0" err="1">
                <a:solidFill>
                  <a:srgbClr val="000000"/>
                </a:solidFill>
                <a:latin typeface="Arial"/>
              </a:rPr>
              <a:t>Binnenwasserstraßen</a:t>
            </a:r>
            <a:r>
              <a:rPr lang="en-US" sz="2000" b="0" strike="noStrike" spc="-1" dirty="0">
                <a:solidFill>
                  <a:srgbClr val="000000"/>
                </a:solidFill>
                <a:latin typeface="Arial"/>
              </a:rPr>
              <a:t> </a:t>
            </a:r>
            <a:r>
              <a:rPr lang="en-US" sz="2000" b="0" strike="noStrike" spc="-1" dirty="0" err="1">
                <a:solidFill>
                  <a:srgbClr val="000000"/>
                </a:solidFill>
                <a:latin typeface="Arial"/>
              </a:rPr>
              <a:t>wurden</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a:t>
            </a:r>
            <a:r>
              <a:rPr lang="en-US" sz="2000" spc="-1" dirty="0">
                <a:solidFill>
                  <a:srgbClr val="000000"/>
                </a:solidFill>
              </a:rPr>
              <a:t>Inland ENCs </a:t>
            </a:r>
            <a:r>
              <a:rPr lang="en-US" sz="2000" b="0" strike="noStrike" spc="-1" dirty="0" err="1">
                <a:solidFill>
                  <a:srgbClr val="000000"/>
                </a:solidFill>
                <a:latin typeface="Arial"/>
              </a:rPr>
              <a:t>abgedeckt</a:t>
            </a:r>
            <a:endParaRPr lang="en-US" sz="2000" b="0" strike="noStrike" spc="-1" dirty="0">
              <a:solidFill>
                <a:srgbClr val="000000"/>
              </a:solidFill>
              <a:latin typeface="Times New Roman"/>
            </a:endParaRPr>
          </a:p>
          <a:p>
            <a:pPr marL="609480" indent="-609480" algn="l" rtl="0">
              <a:lnSpc>
                <a:spcPct val="100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Weitere</a:t>
            </a:r>
            <a:r>
              <a:rPr lang="en-US" sz="2000" b="0" strike="noStrike" spc="-1" dirty="0">
                <a:solidFill>
                  <a:srgbClr val="000000"/>
                </a:solidFill>
                <a:latin typeface="Arial"/>
              </a:rPr>
              <a:t> </a:t>
            </a:r>
            <a:r>
              <a:rPr lang="en-US" sz="2000" b="0" strike="noStrike" spc="-1" dirty="0" err="1">
                <a:solidFill>
                  <a:srgbClr val="000000"/>
                </a:solidFill>
                <a:latin typeface="Arial"/>
              </a:rPr>
              <a:t>Einzelheiten</a:t>
            </a:r>
            <a:r>
              <a:rPr lang="en-US" sz="2000" b="0" strike="noStrike" spc="-1" dirty="0">
                <a:solidFill>
                  <a:srgbClr val="000000"/>
                </a:solidFill>
                <a:latin typeface="Arial"/>
              </a:rPr>
              <a:t> </a:t>
            </a:r>
            <a:r>
              <a:rPr lang="en-US" sz="2000" b="0" strike="noStrike" spc="-1" dirty="0" err="1">
                <a:solidFill>
                  <a:srgbClr val="000000"/>
                </a:solidFill>
                <a:latin typeface="Arial"/>
              </a:rPr>
              <a:t>finden</a:t>
            </a:r>
            <a:r>
              <a:rPr lang="en-US" sz="2000" b="0" strike="noStrike" spc="-1" dirty="0">
                <a:solidFill>
                  <a:srgbClr val="000000"/>
                </a:solidFill>
                <a:latin typeface="Arial"/>
              </a:rPr>
              <a:t> </a:t>
            </a:r>
            <a:r>
              <a:rPr lang="en-US" sz="2000" b="0" strike="noStrike" spc="-1" dirty="0" err="1">
                <a:solidFill>
                  <a:srgbClr val="000000"/>
                </a:solidFill>
                <a:latin typeface="Arial"/>
              </a:rPr>
              <a:t>Sie</a:t>
            </a:r>
            <a:r>
              <a:rPr lang="en-US" sz="2000" b="0" strike="noStrike" spc="-1" dirty="0">
                <a:solidFill>
                  <a:srgbClr val="000000"/>
                </a:solidFill>
                <a:latin typeface="Arial"/>
              </a:rPr>
              <a:t> </a:t>
            </a:r>
            <a:r>
              <a:rPr lang="en-US" sz="2000" b="0" strike="noStrike" spc="-1" dirty="0" err="1" smtClean="0">
                <a:solidFill>
                  <a:srgbClr val="000000"/>
                </a:solidFill>
                <a:latin typeface="Arial"/>
              </a:rPr>
              <a:t>unter</a:t>
            </a:r>
            <a:r>
              <a:rPr lang="en-US" sz="2000" b="0" strike="noStrike" spc="-1" dirty="0" smtClean="0">
                <a:solidFill>
                  <a:srgbClr val="000000"/>
                </a:solidFill>
                <a:latin typeface="Arial"/>
              </a:rPr>
              <a:t> </a:t>
            </a:r>
            <a:r>
              <a:rPr lang="en-US" sz="2000" b="0" u="sng" strike="noStrike" spc="-1" dirty="0" smtClean="0">
                <a:solidFill>
                  <a:srgbClr val="CCCCFF"/>
                </a:solidFill>
                <a:uFillTx/>
                <a:latin typeface="Arial"/>
                <a:hlinkClick r:id="rId4"/>
              </a:rPr>
              <a:t>https</a:t>
            </a:r>
            <a:r>
              <a:rPr lang="en-US" sz="2000" b="0" u="sng" strike="noStrike" spc="-1" dirty="0">
                <a:solidFill>
                  <a:srgbClr val="CCCCFF"/>
                </a:solidFill>
                <a:uFillTx/>
                <a:latin typeface="Arial"/>
                <a:hlinkClick r:id="rId4"/>
              </a:rPr>
              <a:t>://ienc.openecdis.org/files/IENC_Prod_overview.pdf</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Benutzer</a:t>
            </a:r>
            <a:r>
              <a:rPr lang="en-US" sz="3200" b="0" strike="noStrike" spc="-1" dirty="0">
                <a:solidFill>
                  <a:srgbClr val="FFFFFF"/>
                </a:solidFill>
                <a:latin typeface="Arial"/>
              </a:rPr>
              <a:t> von Inland ENCs</a:t>
            </a:r>
            <a:endParaRPr lang="en-US" sz="3200" b="0" strike="noStrike" spc="-1" dirty="0">
              <a:solidFill>
                <a:srgbClr val="000000"/>
              </a:solidFill>
              <a:latin typeface="Times New Roman"/>
            </a:endParaRPr>
          </a:p>
        </p:txBody>
      </p:sp>
      <p:sp>
        <p:nvSpPr>
          <p:cNvPr id="158" name="CustomShape 2"/>
          <p:cNvSpPr/>
          <p:nvPr/>
        </p:nvSpPr>
        <p:spPr>
          <a:xfrm>
            <a:off x="685800" y="1916280"/>
            <a:ext cx="7772400" cy="3875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609480" indent="-609480" algn="l" rtl="0">
              <a:lnSpc>
                <a:spcPct val="120000"/>
              </a:lnSpc>
              <a:spcBef>
                <a:spcPts val="1247"/>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err="1">
                <a:solidFill>
                  <a:srgbClr val="000000"/>
                </a:solidFill>
                <a:latin typeface="Arial"/>
              </a:rPr>
              <a:t>Weltweit</a:t>
            </a:r>
            <a:r>
              <a:rPr lang="en-US" sz="2000" b="0" strike="noStrike" spc="-1" dirty="0">
                <a:solidFill>
                  <a:srgbClr val="000000"/>
                </a:solidFill>
                <a:latin typeface="Arial"/>
              </a:rPr>
              <a:t> </a:t>
            </a:r>
            <a:r>
              <a:rPr lang="en-US" sz="2000" b="0" strike="noStrike" spc="-1" dirty="0" err="1">
                <a:solidFill>
                  <a:srgbClr val="000000"/>
                </a:solidFill>
                <a:latin typeface="Arial"/>
              </a:rPr>
              <a:t>gibt</a:t>
            </a:r>
            <a:r>
              <a:rPr lang="en-US" sz="2000" b="0" strike="noStrike" spc="-1" dirty="0">
                <a:solidFill>
                  <a:srgbClr val="000000"/>
                </a:solidFill>
                <a:latin typeface="Arial"/>
              </a:rPr>
              <a:t> </a:t>
            </a:r>
            <a:r>
              <a:rPr lang="en-US" sz="2000" b="0" strike="noStrike" spc="-1" dirty="0" err="1">
                <a:solidFill>
                  <a:srgbClr val="000000"/>
                </a:solidFill>
                <a:latin typeface="Arial"/>
              </a:rPr>
              <a:t>es</a:t>
            </a:r>
            <a:r>
              <a:rPr lang="en-US" sz="2000" b="0" strike="noStrike" spc="-1" dirty="0">
                <a:solidFill>
                  <a:srgbClr val="000000"/>
                </a:solidFill>
                <a:latin typeface="Arial"/>
              </a:rPr>
              <a:t> </a:t>
            </a:r>
            <a:r>
              <a:rPr lang="en-US" sz="2000" b="0" strike="noStrike" spc="-1" dirty="0" err="1">
                <a:solidFill>
                  <a:srgbClr val="000000"/>
                </a:solidFill>
                <a:latin typeface="Arial"/>
              </a:rPr>
              <a:t>mehr</a:t>
            </a:r>
            <a:r>
              <a:rPr lang="en-US" sz="2000" b="0" strike="noStrike" spc="-1" dirty="0">
                <a:solidFill>
                  <a:srgbClr val="000000"/>
                </a:solidFill>
                <a:latin typeface="Arial"/>
              </a:rPr>
              <a:t> </a:t>
            </a:r>
            <a:r>
              <a:rPr lang="en-US" sz="2000" b="0" strike="noStrike" spc="-1" dirty="0" err="1">
                <a:solidFill>
                  <a:srgbClr val="000000"/>
                </a:solidFill>
                <a:latin typeface="Arial"/>
              </a:rPr>
              <a:t>als</a:t>
            </a:r>
            <a:r>
              <a:rPr lang="en-US" sz="2000" b="0" strike="noStrike" spc="-1" dirty="0">
                <a:solidFill>
                  <a:srgbClr val="000000"/>
                </a:solidFill>
                <a:latin typeface="Arial"/>
              </a:rPr>
              <a:t> 15.000 </a:t>
            </a:r>
            <a:r>
              <a:rPr lang="en-US" sz="2000" b="0" strike="noStrike" spc="-1" dirty="0" err="1">
                <a:solidFill>
                  <a:srgbClr val="000000"/>
                </a:solidFill>
                <a:latin typeface="Arial"/>
              </a:rPr>
              <a:t>Nutzer</a:t>
            </a:r>
            <a:r>
              <a:rPr lang="en-US" sz="2000" b="0" strike="noStrike" spc="-1" dirty="0">
                <a:solidFill>
                  <a:srgbClr val="000000"/>
                </a:solidFill>
                <a:latin typeface="Arial"/>
              </a:rPr>
              <a:t> von Inland ENCs</a:t>
            </a:r>
            <a:endParaRPr lang="en-US" sz="2000" b="0" strike="noStrike" spc="-1" dirty="0">
              <a:solidFill>
                <a:srgbClr val="000000"/>
              </a:solidFill>
              <a:latin typeface="Times New Roman"/>
            </a:endParaRPr>
          </a:p>
        </p:txBody>
      </p:sp>
      <p:pic>
        <p:nvPicPr>
          <p:cNvPr id="159" name="Grafik 1"/>
          <p:cNvPicPr/>
          <p:nvPr/>
        </p:nvPicPr>
        <p:blipFill>
          <a:blip r:embed="rId4"/>
          <a:stretch/>
        </p:blipFill>
        <p:spPr>
          <a:xfrm>
            <a:off x="1332000" y="2637000"/>
            <a:ext cx="2813040" cy="1874520"/>
          </a:xfrm>
          <a:prstGeom prst="rect">
            <a:avLst/>
          </a:prstGeom>
          <a:ln w="0">
            <a:noFill/>
          </a:ln>
        </p:spPr>
      </p:pic>
      <p:pic>
        <p:nvPicPr>
          <p:cNvPr id="160" name="Picture 9" descr="C:\Users\carlos\Documents\SHNA\DGTA\lancha-de-viaje.jpg"/>
          <p:cNvPicPr/>
          <p:nvPr/>
        </p:nvPicPr>
        <p:blipFill>
          <a:blip r:embed="rId5"/>
          <a:srcRect b="12751"/>
          <a:stretch/>
        </p:blipFill>
        <p:spPr>
          <a:xfrm>
            <a:off x="2570040" y="4724280"/>
            <a:ext cx="2521080" cy="1652760"/>
          </a:xfrm>
          <a:prstGeom prst="rect">
            <a:avLst/>
          </a:prstGeom>
          <a:ln w="0">
            <a:noFill/>
          </a:ln>
        </p:spPr>
      </p:pic>
      <p:pic>
        <p:nvPicPr>
          <p:cNvPr id="161" name="Grafik 1"/>
          <p:cNvPicPr/>
          <p:nvPr/>
        </p:nvPicPr>
        <p:blipFill>
          <a:blip r:embed="rId6"/>
          <a:stretch/>
        </p:blipFill>
        <p:spPr>
          <a:xfrm>
            <a:off x="5435640" y="2637000"/>
            <a:ext cx="3022560" cy="3782880"/>
          </a:xfrm>
          <a:prstGeom prst="rect">
            <a:avLst/>
          </a:prstGeom>
          <a:ln w="0">
            <a:noFill/>
          </a:ln>
        </p:spPr>
      </p:pic>
    </p:spTree>
  </p:cSld>
  <p:clrMapOvr>
    <a:masterClrMapping/>
  </p:clrMapOvr>
  <p:transition spd="med">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FF"/>
                </a:solidFill>
                <a:latin typeface="Arial"/>
              </a:rPr>
              <a:t>Kontakt</a:t>
            </a:r>
            <a:endParaRPr lang="en-US" sz="3200" b="0" strike="noStrike" spc="-1">
              <a:solidFill>
                <a:srgbClr val="000000"/>
              </a:solidFill>
              <a:latin typeface="Times New Roman"/>
            </a:endParaRPr>
          </a:p>
        </p:txBody>
      </p:sp>
      <p:sp>
        <p:nvSpPr>
          <p:cNvPr id="163" name="CustomShape 2"/>
          <p:cNvSpPr/>
          <p:nvPr/>
        </p:nvSpPr>
        <p:spPr>
          <a:xfrm>
            <a:off x="685800" y="1844640"/>
            <a:ext cx="7772400" cy="3946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u="sng" strike="noStrike" spc="-1" dirty="0" err="1">
                <a:solidFill>
                  <a:srgbClr val="000000"/>
                </a:solidFill>
                <a:uFillTx/>
                <a:latin typeface="Arial"/>
              </a:rPr>
              <a:t>Vorsitzende</a:t>
            </a:r>
            <a:r>
              <a:rPr lang="en-US" sz="1800" b="0" u="sng" strike="noStrike" spc="-1" dirty="0">
                <a:solidFill>
                  <a:srgbClr val="000000"/>
                </a:solidFill>
                <a:uFillTx/>
                <a:latin typeface="Arial"/>
              </a:rPr>
              <a:t>:</a:t>
            </a:r>
            <a:endParaRPr lang="en-US" sz="1800" b="0" strike="noStrike" spc="-1" dirty="0">
              <a:solidFill>
                <a:srgbClr val="000000"/>
              </a:solidFill>
              <a:latin typeface="Times New Roman"/>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rPr>
              <a:t>Bernd Birklhuber, </a:t>
            </a:r>
            <a:r>
              <a:rPr lang="en-US" sz="1800" b="0" strike="noStrike" spc="-1" dirty="0" err="1">
                <a:solidFill>
                  <a:srgbClr val="000000"/>
                </a:solidFill>
                <a:latin typeface="Arial"/>
              </a:rPr>
              <a:t>Österreich</a:t>
            </a:r>
            <a:r>
              <a:rPr lang="en-US" sz="1800" b="0" strike="noStrike" spc="-1" dirty="0">
                <a:solidFill>
                  <a:srgbClr val="000000"/>
                </a:solidFill>
                <a:latin typeface="Arial"/>
              </a:rPr>
              <a:t>, </a:t>
            </a:r>
            <a:r>
              <a:rPr lang="en-US" altLang="de-DE" dirty="0">
                <a:latin typeface="Arial" panose="020B0604020202020204" pitchFamily="34" charset="0"/>
                <a:hlinkClick r:id="rId3"/>
              </a:rPr>
              <a:t>bernd.birklhuber@bmk.gv.at</a:t>
            </a:r>
            <a:endParaRPr lang="en-US" altLang="de-DE" dirty="0">
              <a:latin typeface="Arial" panose="020B0604020202020204" pitchFamily="34" charset="0"/>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smtClean="0">
                <a:solidFill>
                  <a:srgbClr val="000000"/>
                </a:solidFill>
                <a:latin typeface="Arial"/>
              </a:rPr>
              <a:t>Denise </a:t>
            </a:r>
            <a:r>
              <a:rPr lang="en-US" sz="1800" b="0" strike="noStrike" spc="-1" dirty="0">
                <a:solidFill>
                  <a:srgbClr val="000000"/>
                </a:solidFill>
                <a:latin typeface="Arial"/>
              </a:rPr>
              <a:t>LaDue, USA, </a:t>
            </a:r>
            <a:r>
              <a:rPr lang="en-US" altLang="de-DE" dirty="0">
                <a:latin typeface="Arial" panose="020B0604020202020204" pitchFamily="34" charset="0"/>
                <a:hlinkClick r:id="rId4"/>
              </a:rPr>
              <a:t>denise.r.ladue@usace.army.mil</a:t>
            </a:r>
            <a:endParaRPr lang="en-US" altLang="de-DE" dirty="0">
              <a:latin typeface="Arial" panose="020B0604020202020204" pitchFamily="34" charset="0"/>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smtClean="0">
                <a:solidFill>
                  <a:srgbClr val="000000"/>
                </a:solidFill>
                <a:latin typeface="Arial"/>
              </a:rPr>
              <a:t>Vitor</a:t>
            </a:r>
            <a:r>
              <a:rPr lang="en-US" sz="1800" b="0" strike="noStrike" spc="-1" dirty="0" smtClean="0">
                <a:solidFill>
                  <a:srgbClr val="000000"/>
                </a:solidFill>
                <a:latin typeface="Arial"/>
              </a:rPr>
              <a:t> </a:t>
            </a:r>
            <a:r>
              <a:rPr lang="en-US" sz="1800" b="0" strike="noStrike" spc="-1" dirty="0">
                <a:solidFill>
                  <a:srgbClr val="000000"/>
                </a:solidFill>
                <a:latin typeface="Arial"/>
              </a:rPr>
              <a:t>Pimentel, </a:t>
            </a:r>
            <a:r>
              <a:rPr lang="en-US" sz="1800" b="0" strike="noStrike" spc="-1" dirty="0" err="1">
                <a:solidFill>
                  <a:srgbClr val="000000"/>
                </a:solidFill>
                <a:latin typeface="Arial"/>
              </a:rPr>
              <a:t>Brasilien</a:t>
            </a:r>
            <a:r>
              <a:rPr lang="en-US" sz="1800" b="0" strike="noStrike" spc="-1" dirty="0" smtClean="0">
                <a:solidFill>
                  <a:srgbClr val="000000"/>
                </a:solidFill>
                <a:latin typeface="Arial"/>
              </a:rPr>
              <a:t>, </a:t>
            </a:r>
            <a:r>
              <a:rPr lang="en-US" altLang="de-DE" dirty="0">
                <a:solidFill>
                  <a:srgbClr val="FF0000"/>
                </a:solidFill>
                <a:latin typeface="Arial" panose="020B0604020202020204" pitchFamily="34" charset="0"/>
                <a:hlinkClick r:id="rId5"/>
              </a:rPr>
              <a:t>vitor.pimentel@marinha.mil.br</a:t>
            </a:r>
            <a:r>
              <a:rPr dirty="0"/>
              <a:t/>
            </a:r>
            <a:br>
              <a:rPr dirty="0"/>
            </a:br>
            <a:r>
              <a:rPr lang="en-US" sz="1800" b="0" strike="noStrike" spc="-1" dirty="0" err="1">
                <a:solidFill>
                  <a:srgbClr val="000000"/>
                </a:solidFill>
                <a:latin typeface="Arial"/>
              </a:rPr>
              <a:t>Gu</a:t>
            </a:r>
            <a:r>
              <a:rPr lang="en-US" sz="1800" b="0" strike="noStrike" spc="-1" dirty="0">
                <a:solidFill>
                  <a:srgbClr val="000000"/>
                </a:solidFill>
                <a:latin typeface="Arial"/>
              </a:rPr>
              <a:t> </a:t>
            </a:r>
            <a:r>
              <a:rPr lang="en-US" sz="1800" b="0" strike="noStrike" spc="-1" dirty="0" err="1">
                <a:solidFill>
                  <a:srgbClr val="000000"/>
                </a:solidFill>
                <a:latin typeface="Arial"/>
              </a:rPr>
              <a:t>Qun</a:t>
            </a:r>
            <a:r>
              <a:rPr lang="en-US" sz="1800" b="0" strike="noStrike" spc="-1" dirty="0">
                <a:solidFill>
                  <a:srgbClr val="000000"/>
                </a:solidFill>
                <a:latin typeface="Arial"/>
              </a:rPr>
              <a:t>, China, </a:t>
            </a:r>
            <a:r>
              <a:rPr lang="en-US" altLang="de-DE" dirty="0">
                <a:latin typeface="Arial" panose="020B0604020202020204" pitchFamily="34" charset="0"/>
                <a:hlinkClick r:id="rId6"/>
              </a:rPr>
              <a:t>guqun@wti.ac.cn</a:t>
            </a:r>
            <a:endParaRPr lang="en-US" altLang="de-DE" dirty="0">
              <a:latin typeface="Arial" panose="020B0604020202020204" pitchFamily="34" charset="0"/>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u="sng" strike="noStrike" spc="-1" dirty="0" err="1" smtClean="0">
                <a:solidFill>
                  <a:srgbClr val="000000"/>
                </a:solidFill>
                <a:uFillTx/>
                <a:latin typeface="Arial"/>
              </a:rPr>
              <a:t>Technische</a:t>
            </a:r>
            <a:r>
              <a:rPr lang="en-US" sz="1800" b="0" u="sng" strike="noStrike" spc="-1" dirty="0" smtClean="0">
                <a:solidFill>
                  <a:srgbClr val="000000"/>
                </a:solidFill>
                <a:uFillTx/>
                <a:latin typeface="Arial"/>
              </a:rPr>
              <a:t> </a:t>
            </a:r>
            <a:r>
              <a:rPr lang="en-US" sz="1800" b="0" u="sng" strike="noStrike" spc="-1" dirty="0" err="1">
                <a:solidFill>
                  <a:srgbClr val="000000"/>
                </a:solidFill>
                <a:uFillTx/>
                <a:latin typeface="Arial"/>
              </a:rPr>
              <a:t>Koordinatoren</a:t>
            </a:r>
            <a:r>
              <a:rPr lang="en-US" sz="1800" b="0" u="sng" strike="noStrike" spc="-1" dirty="0">
                <a:solidFill>
                  <a:srgbClr val="000000"/>
                </a:solidFill>
                <a:uFillTx/>
                <a:latin typeface="Arial"/>
              </a:rPr>
              <a:t>:</a:t>
            </a:r>
            <a:endParaRPr lang="en-US" sz="1800" b="0" strike="noStrike" spc="-1" dirty="0">
              <a:solidFill>
                <a:srgbClr val="000000"/>
              </a:solidFill>
              <a:latin typeface="Times New Roman"/>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ea typeface="Arial"/>
              </a:rPr>
              <a:t>Cameron McLeay, CARIS USA, </a:t>
            </a:r>
            <a:r>
              <a:rPr lang="en-US" altLang="de-DE" dirty="0" smtClean="0">
                <a:latin typeface="Arial" panose="020B0604020202020204" pitchFamily="34" charset="0"/>
                <a:cs typeface="Arial" panose="020B0604020202020204" pitchFamily="34" charset="0"/>
                <a:hlinkClick r:id="rId7"/>
              </a:rPr>
              <a:t>Cameron.McLeay@Teledyne.com</a:t>
            </a:r>
            <a:endParaRPr lang="en-US" sz="1800" b="0" strike="noStrike" spc="-1" dirty="0">
              <a:solidFill>
                <a:srgbClr val="000000"/>
              </a:solidFill>
              <a:latin typeface="Times New Roman"/>
            </a:endParaRPr>
          </a:p>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ea typeface="Arial"/>
              </a:rPr>
              <a:t>Vladimir </a:t>
            </a:r>
            <a:r>
              <a:rPr lang="en-US" sz="1800" b="0" strike="noStrike" spc="-1" dirty="0" err="1">
                <a:solidFill>
                  <a:srgbClr val="000000"/>
                </a:solidFill>
                <a:latin typeface="Arial"/>
                <a:ea typeface="Arial"/>
              </a:rPr>
              <a:t>Sekachev</a:t>
            </a:r>
            <a:r>
              <a:rPr lang="en-US" sz="1800" b="0" strike="noStrike" spc="-1" dirty="0">
                <a:solidFill>
                  <a:srgbClr val="000000"/>
                </a:solidFill>
                <a:latin typeface="Arial"/>
                <a:ea typeface="Arial"/>
              </a:rPr>
              <a:t>, MORIS LLC</a:t>
            </a:r>
            <a:r>
              <a:rPr lang="en-US" sz="1800" b="0" strike="noStrike" spc="-1" dirty="0" smtClean="0">
                <a:solidFill>
                  <a:srgbClr val="000000"/>
                </a:solidFill>
                <a:latin typeface="Arial"/>
                <a:ea typeface="Arial"/>
              </a:rPr>
              <a:t>, </a:t>
            </a:r>
            <a:r>
              <a:rPr lang="de-AT" sz="1800" b="0" u="sng" strike="noStrike" spc="-1" dirty="0" smtClean="0">
                <a:solidFill>
                  <a:srgbClr val="0000FF"/>
                </a:solidFill>
                <a:uFillTx/>
                <a:latin typeface="Arial"/>
                <a:ea typeface="Times New Roman"/>
              </a:rPr>
              <a:t>vladimir.sekachev@gmail.com</a:t>
            </a:r>
            <a:endParaRPr lang="en-US" sz="1800" b="0" strike="noStrike" spc="-1" dirty="0">
              <a:solidFill>
                <a:srgbClr val="000000"/>
              </a:solidFill>
              <a:latin typeface="Times New Roman"/>
            </a:endParaRPr>
          </a:p>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Arial"/>
                <a:ea typeface="Arial"/>
              </a:rPr>
              <a:t>Nuno</a:t>
            </a:r>
            <a:r>
              <a:rPr lang="en-US" sz="1800" b="0" strike="noStrike" spc="-1" dirty="0">
                <a:solidFill>
                  <a:srgbClr val="000000"/>
                </a:solidFill>
                <a:latin typeface="Arial"/>
                <a:ea typeface="Arial"/>
              </a:rPr>
              <a:t> Silva, IIC Technologies</a:t>
            </a:r>
            <a:r>
              <a:rPr lang="en-US" sz="1800" b="0" strike="noStrike" spc="-1" dirty="0" smtClean="0">
                <a:solidFill>
                  <a:srgbClr val="000000"/>
                </a:solidFill>
                <a:latin typeface="Arial"/>
                <a:ea typeface="Arial"/>
              </a:rPr>
              <a:t>, </a:t>
            </a:r>
            <a:r>
              <a:rPr lang="de-AT" sz="1800" b="0" u="sng" strike="noStrike" spc="-1" dirty="0" smtClean="0">
                <a:solidFill>
                  <a:srgbClr val="0000FF"/>
                </a:solidFill>
                <a:uFillTx/>
                <a:latin typeface="Arial"/>
                <a:ea typeface="Times New Roman"/>
              </a:rPr>
              <a:t>nuno.silva@iictechnologies.com</a:t>
            </a:r>
            <a:endParaRPr lang="en-US" sz="1800" b="0" strike="noStrike" spc="-1" dirty="0">
              <a:solidFill>
                <a:srgbClr val="000000"/>
              </a:solidFill>
              <a:latin typeface="Times New Roman"/>
            </a:endParaRPr>
          </a:p>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err="1">
                <a:solidFill>
                  <a:srgbClr val="000000"/>
                </a:solidFill>
                <a:latin typeface="Arial"/>
                <a:ea typeface="Arial"/>
              </a:rPr>
              <a:t>Gaël</a:t>
            </a:r>
            <a:r>
              <a:rPr lang="en-US" sz="1800" b="0" strike="noStrike" spc="-1" dirty="0">
                <a:solidFill>
                  <a:srgbClr val="000000"/>
                </a:solidFill>
                <a:latin typeface="Arial"/>
                <a:ea typeface="Arial"/>
              </a:rPr>
              <a:t> Billet, </a:t>
            </a:r>
            <a:r>
              <a:rPr lang="en-US" sz="1800" b="0" strike="noStrike" spc="-1" dirty="0" err="1" smtClean="0">
                <a:solidFill>
                  <a:srgbClr val="000000"/>
                </a:solidFill>
                <a:latin typeface="Arial"/>
                <a:ea typeface="Arial"/>
              </a:rPr>
              <a:t>Periskal</a:t>
            </a:r>
            <a:r>
              <a:rPr lang="en-US" sz="1800" b="0" strike="noStrike" spc="-1" dirty="0" smtClean="0">
                <a:solidFill>
                  <a:srgbClr val="000000"/>
                </a:solidFill>
                <a:latin typeface="Arial"/>
                <a:ea typeface="Arial"/>
              </a:rPr>
              <a:t>, </a:t>
            </a:r>
            <a:r>
              <a:rPr lang="de-AT" sz="1800" b="0" u="sng" strike="noStrike" spc="-1" dirty="0" smtClean="0">
                <a:solidFill>
                  <a:srgbClr val="0000FF"/>
                </a:solidFill>
                <a:uFillTx/>
                <a:latin typeface="Arial"/>
                <a:ea typeface="Times New Roman"/>
              </a:rPr>
              <a:t>g.billet@periskal.com</a:t>
            </a:r>
            <a:endParaRPr lang="en-US" sz="1800" b="0" strike="noStrike" spc="-1" dirty="0">
              <a:solidFill>
                <a:srgbClr val="000000"/>
              </a:solidFill>
              <a:latin typeface="Times New Roman"/>
            </a:endParaRPr>
          </a:p>
          <a:p>
            <a:pP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dirty="0">
                <a:solidFill>
                  <a:srgbClr val="000000"/>
                </a:solidFill>
                <a:latin typeface="Arial"/>
              </a:rPr>
              <a:t>Li Liu, </a:t>
            </a:r>
            <a:r>
              <a:rPr lang="en-GB" sz="1800" b="0" strike="noStrike" spc="-1" dirty="0" smtClean="0">
                <a:solidFill>
                  <a:srgbClr val="000000"/>
                </a:solidFill>
                <a:latin typeface="Arial"/>
              </a:rPr>
              <a:t>WTI, </a:t>
            </a:r>
            <a:r>
              <a:rPr lang="en-GB" altLang="de-DE" dirty="0">
                <a:latin typeface="Arial" panose="020B0604020202020204" pitchFamily="34" charset="0"/>
                <a:hlinkClick r:id="rId8"/>
              </a:rPr>
              <a:t>liuli@wti.ac.cn</a:t>
            </a:r>
            <a:endParaRPr lang="en-US" altLang="de-DE" dirty="0">
              <a:latin typeface="Arial" panose="020B0604020202020204" pitchFamily="34" charset="0"/>
            </a:endParaRPr>
          </a:p>
          <a:p>
            <a:pPr algn="l" rtl="0">
              <a:lnSpc>
                <a:spcPct val="100000"/>
              </a:lnSpc>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dirty="0">
              <a:solidFill>
                <a:srgbClr val="000000"/>
              </a:solidFill>
              <a:latin typeface="Times New Roman"/>
            </a:endParaRPr>
          </a:p>
        </p:txBody>
      </p:sp>
    </p:spTree>
  </p:cSld>
  <p:clrMapOvr>
    <a:masterClrMapping/>
  </p:clrMapOvr>
  <p:transition spd="med">
    <p:cover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dirty="0" err="1">
                <a:solidFill>
                  <a:srgbClr val="FFFFFF"/>
                </a:solidFill>
                <a:latin typeface="Arial"/>
              </a:rPr>
              <a:t>Webseite</a:t>
            </a:r>
            <a:r>
              <a:rPr lang="en-US" sz="3200" b="1" strike="noStrike" spc="-1" dirty="0" smtClean="0">
                <a:solidFill>
                  <a:srgbClr val="FFFFFF"/>
                </a:solidFill>
                <a:latin typeface="Arial"/>
              </a:rPr>
              <a:t>: </a:t>
            </a:r>
            <a:r>
              <a:rPr lang="en-US" altLang="de-DE" sz="3200" dirty="0">
                <a:solidFill>
                  <a:schemeClr val="tx2"/>
                </a:solidFill>
                <a:latin typeface="Arial" panose="020B0604020202020204" pitchFamily="34" charset="0"/>
                <a:hlinkClick r:id="rId3"/>
              </a:rPr>
              <a:t>https://</a:t>
            </a:r>
            <a:r>
              <a:rPr lang="en-US" altLang="de-DE" sz="3200" dirty="0" smtClean="0">
                <a:solidFill>
                  <a:schemeClr val="tx2"/>
                </a:solidFill>
                <a:latin typeface="Arial" panose="020B0604020202020204" pitchFamily="34" charset="0"/>
                <a:hlinkClick r:id="rId3"/>
              </a:rPr>
              <a:t>ienc.openecdis.org</a:t>
            </a:r>
            <a:endParaRPr lang="en-US" altLang="de-DE" sz="3200" dirty="0">
              <a:solidFill>
                <a:schemeClr val="tx2"/>
              </a:solidFill>
              <a:latin typeface="Arial" panose="020B0604020202020204" pitchFamily="34" charset="0"/>
            </a:endParaRPr>
          </a:p>
        </p:txBody>
      </p:sp>
      <p:sp>
        <p:nvSpPr>
          <p:cNvPr id="165" name="CustomShape 2"/>
          <p:cNvSpPr/>
          <p:nvPr/>
        </p:nvSpPr>
        <p:spPr>
          <a:xfrm>
            <a:off x="685800" y="1844640"/>
            <a:ext cx="7772400" cy="3946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Auf den Websites </a:t>
            </a:r>
            <a:r>
              <a:rPr lang="en-US" sz="2000" b="0" strike="noStrike" spc="-1" dirty="0" err="1">
                <a:solidFill>
                  <a:srgbClr val="000000"/>
                </a:solidFill>
                <a:latin typeface="Arial"/>
              </a:rPr>
              <a:t>stehen</a:t>
            </a:r>
            <a:r>
              <a:rPr lang="en-US" sz="2000" b="0" strike="noStrike" spc="-1" dirty="0">
                <a:solidFill>
                  <a:srgbClr val="000000"/>
                </a:solidFill>
                <a:latin typeface="Arial"/>
              </a:rPr>
              <a:t> die </a:t>
            </a:r>
            <a:r>
              <a:rPr lang="en-US" sz="2000" b="0" strike="noStrike" spc="-1" dirty="0" err="1" smtClean="0">
                <a:solidFill>
                  <a:srgbClr val="000000"/>
                </a:solidFill>
                <a:latin typeface="Arial"/>
              </a:rPr>
              <a:t>Richtlinien</a:t>
            </a:r>
            <a:r>
              <a:rPr lang="en-US" sz="2000" b="0" strike="noStrike" spc="-1" dirty="0" smtClean="0">
                <a:solidFill>
                  <a:srgbClr val="000000"/>
                </a:solidFill>
                <a:latin typeface="Arial"/>
              </a:rPr>
              <a:t>, </a:t>
            </a:r>
            <a:r>
              <a:rPr lang="en-US" sz="2000" b="0" strike="noStrike" spc="-1" dirty="0">
                <a:solidFill>
                  <a:srgbClr val="000000"/>
                </a:solidFill>
                <a:latin typeface="Arial"/>
              </a:rPr>
              <a:t>die </a:t>
            </a:r>
            <a:r>
              <a:rPr lang="en-US" sz="2000" b="0" strike="noStrike" spc="-1" dirty="0" err="1">
                <a:solidFill>
                  <a:srgbClr val="000000"/>
                </a:solidFill>
                <a:latin typeface="Arial"/>
              </a:rPr>
              <a:t>Mitgliederliste</a:t>
            </a:r>
            <a:r>
              <a:rPr lang="en-US" sz="2000" b="0" strike="noStrike" spc="-1" dirty="0">
                <a:solidFill>
                  <a:srgbClr val="000000"/>
                </a:solidFill>
                <a:latin typeface="Arial"/>
              </a:rPr>
              <a:t>, </a:t>
            </a:r>
            <a:r>
              <a:rPr lang="en-US" sz="2000" b="0" strike="noStrike" spc="-1" dirty="0" err="1">
                <a:solidFill>
                  <a:srgbClr val="000000"/>
                </a:solidFill>
                <a:latin typeface="Arial"/>
              </a:rPr>
              <a:t>Sitzungsprotokolle</a:t>
            </a:r>
            <a:r>
              <a:rPr lang="en-US" sz="2000" b="0" strike="noStrike" spc="-1" dirty="0">
                <a:solidFill>
                  <a:srgbClr val="000000"/>
                </a:solidFill>
                <a:latin typeface="Arial"/>
              </a:rPr>
              <a:t> und </a:t>
            </a:r>
            <a:r>
              <a:rPr lang="en-US" sz="2000" b="0" strike="noStrike" spc="-1" dirty="0" err="1">
                <a:solidFill>
                  <a:srgbClr val="000000"/>
                </a:solidFill>
                <a:latin typeface="Arial"/>
              </a:rPr>
              <a:t>alle</a:t>
            </a:r>
            <a:r>
              <a:rPr lang="en-US" sz="2000" b="0" strike="noStrike" spc="-1" dirty="0">
                <a:solidFill>
                  <a:srgbClr val="000000"/>
                </a:solidFill>
                <a:latin typeface="Arial"/>
              </a:rPr>
              <a:t> </a:t>
            </a:r>
            <a:r>
              <a:rPr lang="en-US" sz="2000" b="0" strike="noStrike" spc="-1" dirty="0" err="1">
                <a:solidFill>
                  <a:srgbClr val="000000"/>
                </a:solidFill>
                <a:latin typeface="Arial"/>
              </a:rPr>
              <a:t>Dokumente</a:t>
            </a:r>
            <a:r>
              <a:rPr lang="en-US" sz="2000" b="0" strike="noStrike" spc="-1" dirty="0">
                <a:solidFill>
                  <a:srgbClr val="000000"/>
                </a:solidFill>
                <a:latin typeface="Arial"/>
              </a:rPr>
              <a:t> </a:t>
            </a:r>
            <a:r>
              <a:rPr lang="en-US" sz="2000" b="0" strike="noStrike" spc="-1" dirty="0" err="1" smtClean="0">
                <a:solidFill>
                  <a:srgbClr val="000000"/>
                </a:solidFill>
                <a:latin typeface="Arial"/>
              </a:rPr>
              <a:t>zu</a:t>
            </a:r>
            <a:r>
              <a:rPr lang="en-US" sz="2000" b="0" strike="noStrike" spc="-1" dirty="0" smtClean="0">
                <a:solidFill>
                  <a:srgbClr val="000000"/>
                </a:solidFill>
                <a:latin typeface="Arial"/>
              </a:rPr>
              <a:t> den </a:t>
            </a:r>
            <a:r>
              <a:rPr lang="en-US" sz="2000" b="0" strike="noStrike" spc="-1" dirty="0">
                <a:solidFill>
                  <a:srgbClr val="000000"/>
                </a:solidFill>
                <a:latin typeface="Arial"/>
              </a:rPr>
              <a:t>Standards </a:t>
            </a:r>
            <a:r>
              <a:rPr lang="en-US" sz="2000" b="0" strike="noStrike" spc="-1" dirty="0" err="1">
                <a:solidFill>
                  <a:srgbClr val="000000"/>
                </a:solidFill>
                <a:latin typeface="Arial"/>
              </a:rPr>
              <a:t>zum</a:t>
            </a:r>
            <a:r>
              <a:rPr lang="en-US" sz="2000" b="0" strike="noStrike" spc="-1" dirty="0">
                <a:solidFill>
                  <a:srgbClr val="000000"/>
                </a:solidFill>
                <a:latin typeface="Arial"/>
              </a:rPr>
              <a:t> </a:t>
            </a:r>
            <a:r>
              <a:rPr lang="en-US" sz="2000" b="0" strike="noStrike" spc="-1" dirty="0" err="1">
                <a:solidFill>
                  <a:srgbClr val="000000"/>
                </a:solidFill>
                <a:latin typeface="Arial"/>
              </a:rPr>
              <a:t>Herunterladen</a:t>
            </a:r>
            <a:r>
              <a:rPr lang="en-US" sz="2000" b="0" strike="noStrike" spc="-1" dirty="0">
                <a:solidFill>
                  <a:srgbClr val="000000"/>
                </a:solidFill>
                <a:latin typeface="Arial"/>
              </a:rPr>
              <a:t> </a:t>
            </a:r>
            <a:r>
              <a:rPr lang="en-US" sz="2000" b="0" strike="noStrike" spc="-1" dirty="0" err="1">
                <a:solidFill>
                  <a:srgbClr val="000000"/>
                </a:solidFill>
                <a:latin typeface="Arial"/>
              </a:rPr>
              <a:t>bereit</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spc="-1" dirty="0" err="1" smtClean="0">
                <a:solidFill>
                  <a:srgbClr val="000000"/>
                </a:solidFill>
                <a:latin typeface="Arial"/>
              </a:rPr>
              <a:t>Sie</a:t>
            </a:r>
            <a:r>
              <a:rPr lang="en-US" sz="2000" b="0" strike="noStrike" spc="-1" dirty="0" smtClean="0">
                <a:solidFill>
                  <a:srgbClr val="000000"/>
                </a:solidFill>
                <a:latin typeface="Arial"/>
              </a:rPr>
              <a:t> </a:t>
            </a:r>
            <a:r>
              <a:rPr lang="en-US" sz="2000" b="0" strike="noStrike" spc="-1" dirty="0" err="1">
                <a:solidFill>
                  <a:srgbClr val="000000"/>
                </a:solidFill>
                <a:latin typeface="Arial"/>
              </a:rPr>
              <a:t>bietet</a:t>
            </a:r>
            <a:r>
              <a:rPr lang="en-US" sz="2000" b="0" strike="noStrike" spc="-1" dirty="0">
                <a:solidFill>
                  <a:srgbClr val="000000"/>
                </a:solidFill>
                <a:latin typeface="Arial"/>
              </a:rPr>
              <a:t> </a:t>
            </a:r>
            <a:r>
              <a:rPr lang="en-US" sz="2000" b="0" strike="noStrike" spc="-1" dirty="0" err="1">
                <a:solidFill>
                  <a:srgbClr val="000000"/>
                </a:solidFill>
                <a:latin typeface="Arial"/>
              </a:rPr>
              <a:t>einen</a:t>
            </a:r>
            <a:r>
              <a:rPr lang="en-US" sz="2000" b="0" strike="noStrike" spc="-1" dirty="0">
                <a:solidFill>
                  <a:srgbClr val="000000"/>
                </a:solidFill>
                <a:latin typeface="Arial"/>
              </a:rPr>
              <a:t> Link </a:t>
            </a:r>
            <a:r>
              <a:rPr lang="en-US" sz="2000" b="0" strike="noStrike" spc="-1" dirty="0" err="1">
                <a:solidFill>
                  <a:srgbClr val="000000"/>
                </a:solidFill>
                <a:latin typeface="Arial"/>
              </a:rPr>
              <a:t>zum</a:t>
            </a:r>
            <a:r>
              <a:rPr lang="en-US" sz="2000" b="0" strike="noStrike" spc="-1" dirty="0">
                <a:solidFill>
                  <a:srgbClr val="000000"/>
                </a:solidFill>
                <a:latin typeface="Arial"/>
              </a:rPr>
              <a:t> </a:t>
            </a:r>
            <a:r>
              <a:rPr lang="en-US" sz="2000" b="0" strike="noStrike" spc="-1" dirty="0" err="1">
                <a:solidFill>
                  <a:srgbClr val="000000"/>
                </a:solidFill>
                <a:latin typeface="Arial"/>
              </a:rPr>
              <a:t>Diskussionsforum</a:t>
            </a:r>
            <a:r>
              <a:rPr lang="en-US" sz="2000" b="0" strike="noStrike" spc="-1" dirty="0">
                <a:solidFill>
                  <a:srgbClr val="000000"/>
                </a:solidFill>
                <a:latin typeface="Arial"/>
              </a:rPr>
              <a:t> der IEHG</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Die Website </a:t>
            </a:r>
            <a:r>
              <a:rPr lang="en-US" sz="2000" b="0" strike="noStrike" spc="-1" dirty="0" err="1">
                <a:solidFill>
                  <a:srgbClr val="000000"/>
                </a:solidFill>
                <a:latin typeface="Arial"/>
              </a:rPr>
              <a:t>bietet</a:t>
            </a:r>
            <a:r>
              <a:rPr lang="en-US" sz="2000" b="0" strike="noStrike" spc="-1" dirty="0">
                <a:solidFill>
                  <a:srgbClr val="000000"/>
                </a:solidFill>
                <a:latin typeface="Arial"/>
              </a:rPr>
              <a:t> </a:t>
            </a:r>
            <a:r>
              <a:rPr lang="en-US" sz="2000" b="0" strike="noStrike" spc="-1" dirty="0" err="1">
                <a:solidFill>
                  <a:srgbClr val="000000"/>
                </a:solidFill>
                <a:latin typeface="Arial"/>
              </a:rPr>
              <a:t>auch</a:t>
            </a:r>
            <a:r>
              <a:rPr lang="en-US" sz="2000" b="0" strike="noStrike" spc="-1" dirty="0">
                <a:solidFill>
                  <a:srgbClr val="000000"/>
                </a:solidFill>
                <a:latin typeface="Arial"/>
              </a:rPr>
              <a:t> Links </a:t>
            </a:r>
            <a:r>
              <a:rPr lang="en-US" sz="2000" b="0" strike="noStrike" spc="-1" dirty="0" err="1">
                <a:solidFill>
                  <a:srgbClr val="000000"/>
                </a:solidFill>
                <a:latin typeface="Arial"/>
              </a:rPr>
              <a:t>zu</a:t>
            </a:r>
            <a:r>
              <a:rPr lang="en-US" sz="2000" b="0" strike="noStrike" spc="-1" dirty="0">
                <a:solidFill>
                  <a:srgbClr val="000000"/>
                </a:solidFill>
                <a:latin typeface="Arial"/>
              </a:rPr>
              <a:t> </a:t>
            </a:r>
            <a:r>
              <a:rPr lang="en-US" sz="2000" b="0" strike="noStrike" spc="-1" dirty="0" err="1">
                <a:solidFill>
                  <a:srgbClr val="000000"/>
                </a:solidFill>
                <a:latin typeface="Arial"/>
              </a:rPr>
              <a:t>internationalen</a:t>
            </a:r>
            <a:r>
              <a:rPr lang="en-US" sz="2000" b="0" strike="noStrike" spc="-1" dirty="0">
                <a:solidFill>
                  <a:srgbClr val="000000"/>
                </a:solidFill>
                <a:latin typeface="Arial"/>
              </a:rPr>
              <a:t> </a:t>
            </a:r>
            <a:r>
              <a:rPr lang="en-US" sz="2000" b="0" strike="noStrike" spc="-1" dirty="0" err="1">
                <a:solidFill>
                  <a:srgbClr val="000000"/>
                </a:solidFill>
                <a:latin typeface="Arial"/>
              </a:rPr>
              <a:t>Organisationen</a:t>
            </a:r>
            <a:r>
              <a:rPr lang="en-US" sz="2000" b="0" strike="noStrike" spc="-1" dirty="0">
                <a:solidFill>
                  <a:srgbClr val="000000"/>
                </a:solidFill>
                <a:latin typeface="Arial"/>
              </a:rPr>
              <a:t>, </a:t>
            </a:r>
            <a:r>
              <a:rPr lang="en-US" sz="2000" b="0" strike="noStrike" spc="-1" dirty="0" err="1">
                <a:solidFill>
                  <a:srgbClr val="000000"/>
                </a:solidFill>
                <a:latin typeface="Arial"/>
              </a:rPr>
              <a:t>nationalen</a:t>
            </a:r>
            <a:r>
              <a:rPr lang="en-US" sz="2000" b="0" strike="noStrike" spc="-1" dirty="0">
                <a:solidFill>
                  <a:srgbClr val="000000"/>
                </a:solidFill>
                <a:latin typeface="Arial"/>
              </a:rPr>
              <a:t> </a:t>
            </a:r>
            <a:r>
              <a:rPr lang="en-US" sz="2000" b="0" strike="noStrike" spc="-1" dirty="0" err="1">
                <a:solidFill>
                  <a:srgbClr val="000000"/>
                </a:solidFill>
                <a:latin typeface="Arial"/>
              </a:rPr>
              <a:t>oder</a:t>
            </a:r>
            <a:r>
              <a:rPr lang="en-US" sz="2000" b="0" strike="noStrike" spc="-1" dirty="0">
                <a:solidFill>
                  <a:srgbClr val="000000"/>
                </a:solidFill>
                <a:latin typeface="Arial"/>
              </a:rPr>
              <a:t> </a:t>
            </a:r>
            <a:r>
              <a:rPr lang="en-US" sz="2000" b="0" strike="noStrike" spc="-1" dirty="0" err="1">
                <a:solidFill>
                  <a:srgbClr val="000000"/>
                </a:solidFill>
                <a:latin typeface="Arial"/>
              </a:rPr>
              <a:t>regionalen</a:t>
            </a:r>
            <a:r>
              <a:rPr lang="en-US" sz="2000" b="0" strike="noStrike" spc="-1" dirty="0">
                <a:solidFill>
                  <a:srgbClr val="000000"/>
                </a:solidFill>
                <a:latin typeface="Arial"/>
              </a:rPr>
              <a:t> </a:t>
            </a:r>
            <a:r>
              <a:rPr lang="en-US" sz="2000" b="0" strike="noStrike" spc="-1" dirty="0" err="1">
                <a:solidFill>
                  <a:srgbClr val="000000"/>
                </a:solidFill>
                <a:latin typeface="Arial"/>
              </a:rPr>
              <a:t>Behörden</a:t>
            </a:r>
            <a:r>
              <a:rPr lang="en-US" sz="2000" b="0" strike="noStrike" spc="-1" dirty="0">
                <a:solidFill>
                  <a:srgbClr val="000000"/>
                </a:solidFill>
                <a:latin typeface="Arial"/>
              </a:rPr>
              <a:t> und </a:t>
            </a:r>
            <a:r>
              <a:rPr lang="en-US" sz="2000" b="0" strike="noStrike" spc="-1" dirty="0" err="1">
                <a:solidFill>
                  <a:srgbClr val="000000"/>
                </a:solidFill>
                <a:latin typeface="Arial"/>
              </a:rPr>
              <a:t>privaten</a:t>
            </a:r>
            <a:r>
              <a:rPr lang="en-US" sz="2000" b="0" strike="noStrike" spc="-1" dirty="0">
                <a:solidFill>
                  <a:srgbClr val="000000"/>
                </a:solidFill>
                <a:latin typeface="Arial"/>
              </a:rPr>
              <a:t> </a:t>
            </a:r>
            <a:r>
              <a:rPr lang="en-US" sz="2000" b="0" strike="noStrike" spc="-1" dirty="0" err="1">
                <a:solidFill>
                  <a:srgbClr val="000000"/>
                </a:solidFill>
                <a:latin typeface="Arial"/>
              </a:rPr>
              <a:t>Unternehmen</a:t>
            </a:r>
            <a:r>
              <a:rPr lang="en-US" sz="2000" b="0" strike="noStrike" spc="-1" dirty="0">
                <a:solidFill>
                  <a:srgbClr val="000000"/>
                </a:solidFill>
                <a:latin typeface="Arial"/>
              </a:rPr>
              <a:t>, die </a:t>
            </a:r>
            <a:r>
              <a:rPr lang="en-US" sz="2000" b="0" strike="noStrike" spc="-1" dirty="0" err="1">
                <a:solidFill>
                  <a:srgbClr val="000000"/>
                </a:solidFill>
                <a:latin typeface="Arial"/>
              </a:rPr>
              <a:t>sich</a:t>
            </a:r>
            <a:r>
              <a:rPr lang="en-US" sz="2000" b="0" strike="noStrike" spc="-1" dirty="0">
                <a:solidFill>
                  <a:srgbClr val="000000"/>
                </a:solidFill>
                <a:latin typeface="Arial"/>
              </a:rPr>
              <a:t> </a:t>
            </a:r>
            <a:r>
              <a:rPr lang="en-US" sz="2000" b="0" strike="noStrike" spc="-1" dirty="0" err="1">
                <a:solidFill>
                  <a:srgbClr val="000000"/>
                </a:solidFill>
                <a:latin typeface="Arial"/>
              </a:rPr>
              <a:t>mit</a:t>
            </a:r>
            <a:r>
              <a:rPr lang="en-US" sz="2000" b="0" strike="noStrike" spc="-1" dirty="0">
                <a:solidFill>
                  <a:srgbClr val="000000"/>
                </a:solidFill>
                <a:latin typeface="Arial"/>
              </a:rPr>
              <a:t> Inland ENCs </a:t>
            </a:r>
            <a:r>
              <a:rPr lang="en-US" sz="2000" b="0" strike="noStrike" spc="-1" dirty="0" err="1">
                <a:solidFill>
                  <a:srgbClr val="000000"/>
                </a:solidFill>
                <a:latin typeface="Arial"/>
              </a:rPr>
              <a:t>befassen</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FF"/>
                </a:solidFill>
                <a:latin typeface="Arial"/>
              </a:rPr>
              <a:t>Abkürzungen</a:t>
            </a:r>
            <a:endParaRPr lang="en-US" sz="3200" b="0" strike="noStrike" spc="-1">
              <a:solidFill>
                <a:srgbClr val="000000"/>
              </a:solidFill>
              <a:latin typeface="Times New Roman"/>
            </a:endParaRPr>
          </a:p>
        </p:txBody>
      </p:sp>
      <p:sp>
        <p:nvSpPr>
          <p:cNvPr id="167" name="CustomShape 2"/>
          <p:cNvSpPr/>
          <p:nvPr/>
        </p:nvSpPr>
        <p:spPr>
          <a:xfrm>
            <a:off x="685800" y="1844640"/>
            <a:ext cx="7772400" cy="3946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2500" lnSpcReduction="10000"/>
          </a:bodyPr>
          <a:lstStyle/>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COLREG</a:t>
            </a:r>
            <a:r>
              <a:rPr lang="en-US" sz="2000" spc="-1" dirty="0">
                <a:solidFill>
                  <a:srgbClr val="000000"/>
                </a:solidFill>
                <a:latin typeface="Arial"/>
              </a:rPr>
              <a:t>	</a:t>
            </a:r>
            <a:r>
              <a:rPr lang="en-US" sz="2000" spc="-1" dirty="0" err="1" smtClean="0">
                <a:solidFill>
                  <a:srgbClr val="000000"/>
                </a:solidFill>
                <a:latin typeface="Arial"/>
              </a:rPr>
              <a:t>K</a:t>
            </a:r>
            <a:r>
              <a:rPr lang="en-US" sz="2000" b="0" strike="noStrike" spc="-1" dirty="0" err="1" smtClean="0">
                <a:solidFill>
                  <a:srgbClr val="000000"/>
                </a:solidFill>
                <a:latin typeface="Arial"/>
              </a:rPr>
              <a:t>ollisionsvorschriften</a:t>
            </a:r>
            <a:r>
              <a:rPr lang="en-US" sz="2000" b="0" strike="noStrike" spc="-1" dirty="0" smtClean="0">
                <a:solidFill>
                  <a:srgbClr val="000000"/>
                </a:solidFill>
                <a:latin typeface="Arial"/>
              </a:rPr>
              <a:t> </a:t>
            </a:r>
            <a:r>
              <a:rPr lang="en-US" sz="2000" b="0" strike="noStrike" spc="-1" dirty="0">
                <a:solidFill>
                  <a:srgbClr val="000000"/>
                </a:solidFill>
                <a:latin typeface="Arial"/>
              </a:rPr>
              <a:t>der IMO</a:t>
            </a:r>
            <a:endParaRPr lang="en-US" sz="2000" b="0" strike="noStrike" spc="-1" dirty="0">
              <a:solidFill>
                <a:srgbClr val="000000"/>
              </a:solidFill>
              <a:latin typeface="Times New Roman"/>
            </a:endParaRPr>
          </a:p>
          <a:p>
            <a:pPr marL="1828800" indent="-1828800" algn="l" rtl="0">
              <a:lnSpc>
                <a:spcPct val="100000"/>
              </a:lnSpc>
              <a:spcBef>
                <a:spcPts val="499"/>
              </a:spcBef>
              <a:tabLst>
                <a:tab pos="914400" algn="l"/>
                <a:tab pos="1828800" algn="l"/>
                <a:tab pos="2743200" algn="l"/>
                <a:tab pos="3657600" algn="l"/>
                <a:tab pos="3673475"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ECDIS </a:t>
            </a:r>
            <a:r>
              <a:rPr lang="en-US" sz="2000" b="0" strike="noStrike" spc="-1" dirty="0" smtClean="0">
                <a:solidFill>
                  <a:srgbClr val="000000"/>
                </a:solidFill>
                <a:latin typeface="Arial"/>
              </a:rPr>
              <a:t>		</a:t>
            </a:r>
            <a:r>
              <a:rPr lang="en-US" sz="2000" b="0" strike="noStrike" spc="-1" dirty="0" err="1" smtClean="0">
                <a:solidFill>
                  <a:srgbClr val="000000"/>
                </a:solidFill>
                <a:latin typeface="Arial"/>
              </a:rPr>
              <a:t>Elektronisches</a:t>
            </a:r>
            <a:r>
              <a:rPr lang="en-US" sz="2000" b="0" strike="noStrike" spc="-1" dirty="0" smtClean="0">
                <a:solidFill>
                  <a:srgbClr val="000000"/>
                </a:solidFill>
                <a:latin typeface="Arial"/>
              </a:rPr>
              <a:t> </a:t>
            </a:r>
            <a:r>
              <a:rPr lang="en-US" sz="2000" b="0" strike="noStrike" spc="-1" dirty="0" err="1">
                <a:solidFill>
                  <a:srgbClr val="000000"/>
                </a:solidFill>
                <a:latin typeface="Arial"/>
              </a:rPr>
              <a:t>Kartenanzeige</a:t>
            </a:r>
            <a:r>
              <a:rPr lang="en-US" sz="2000" b="0" strike="noStrike" spc="-1" dirty="0">
                <a:solidFill>
                  <a:srgbClr val="000000"/>
                </a:solidFill>
                <a:latin typeface="Arial"/>
              </a:rPr>
              <a:t>- und </a:t>
            </a:r>
            <a:r>
              <a:rPr lang="en-US" sz="2000" b="0" strike="noStrike" spc="-1" dirty="0" err="1" smtClean="0">
                <a:solidFill>
                  <a:srgbClr val="000000"/>
                </a:solidFill>
                <a:latin typeface="Arial"/>
              </a:rPr>
              <a:t>Informations</a:t>
            </a:r>
            <a:r>
              <a:rPr lang="en-US" sz="2000" b="0" strike="noStrike" spc="-1" dirty="0" smtClean="0">
                <a:solidFill>
                  <a:srgbClr val="000000"/>
                </a:solidFill>
                <a:latin typeface="Arial"/>
              </a:rPr>
              <a:t>-system </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ENC		</a:t>
            </a:r>
            <a:r>
              <a:rPr lang="en-US" sz="2000" b="0" strike="noStrike" spc="-1" dirty="0" err="1" smtClean="0">
                <a:solidFill>
                  <a:srgbClr val="000000"/>
                </a:solidFill>
                <a:latin typeface="Arial"/>
              </a:rPr>
              <a:t>Elektronische</a:t>
            </a:r>
            <a:r>
              <a:rPr lang="en-US" sz="2000" b="0" strike="noStrike" spc="-1" dirty="0" smtClean="0">
                <a:solidFill>
                  <a:srgbClr val="000000"/>
                </a:solidFill>
                <a:latin typeface="Arial"/>
              </a:rPr>
              <a:t> </a:t>
            </a:r>
            <a:r>
              <a:rPr lang="en-US" sz="2000" b="0" strike="noStrike" spc="-1" dirty="0" err="1" smtClean="0">
                <a:solidFill>
                  <a:srgbClr val="000000"/>
                </a:solidFill>
                <a:latin typeface="Arial"/>
              </a:rPr>
              <a:t>Schifffahrtskarte</a:t>
            </a:r>
            <a:endParaRPr lang="en-US" sz="2000" b="0" strike="noStrike" spc="-1" dirty="0">
              <a:solidFill>
                <a:srgbClr val="000000"/>
              </a:solidFill>
              <a:latin typeface="Times New Roman"/>
            </a:endParaRP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GLONASS	</a:t>
            </a:r>
            <a:r>
              <a:rPr lang="de-DE" sz="2000" spc="-1" dirty="0">
                <a:solidFill>
                  <a:srgbClr val="000000"/>
                </a:solidFill>
              </a:rPr>
              <a:t>Globales Satellitennavigationssystem</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IENC		</a:t>
            </a:r>
            <a:r>
              <a:rPr lang="en-US" sz="2000" b="0" strike="noStrike" spc="-1" dirty="0" err="1" smtClean="0">
                <a:solidFill>
                  <a:srgbClr val="000000"/>
                </a:solidFill>
                <a:latin typeface="Arial"/>
              </a:rPr>
              <a:t>Elektronische</a:t>
            </a:r>
            <a:r>
              <a:rPr lang="en-US" sz="2000" b="0" strike="noStrike" spc="-1" dirty="0" smtClean="0">
                <a:solidFill>
                  <a:srgbClr val="000000"/>
                </a:solidFill>
                <a:latin typeface="Arial"/>
              </a:rPr>
              <a:t> </a:t>
            </a:r>
            <a:r>
              <a:rPr lang="en-US" sz="2000" b="0" strike="noStrike" spc="-1" dirty="0" err="1">
                <a:solidFill>
                  <a:srgbClr val="000000"/>
                </a:solidFill>
                <a:latin typeface="Arial"/>
              </a:rPr>
              <a:t>Binnenschifffahrtskarte</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Arial"/>
              </a:rPr>
              <a:t>IEHG </a:t>
            </a:r>
            <a:r>
              <a:rPr lang="en-US" sz="2000" b="0" strike="noStrike" spc="-1" dirty="0" smtClean="0">
                <a:solidFill>
                  <a:srgbClr val="000000"/>
                </a:solidFill>
                <a:latin typeface="Arial"/>
              </a:rPr>
              <a:t>		Inland </a:t>
            </a:r>
            <a:r>
              <a:rPr lang="en-US" sz="2000" b="0" strike="noStrike" spc="-1" dirty="0">
                <a:solidFill>
                  <a:srgbClr val="000000"/>
                </a:solidFill>
                <a:latin typeface="Arial"/>
              </a:rPr>
              <a:t>ENC </a:t>
            </a:r>
            <a:r>
              <a:rPr lang="en-US" sz="2000" b="0" strike="noStrike" spc="-1" dirty="0" err="1">
                <a:solidFill>
                  <a:srgbClr val="000000"/>
                </a:solidFill>
                <a:latin typeface="Arial"/>
              </a:rPr>
              <a:t>Harmonisierungsgruppe</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IHO		</a:t>
            </a:r>
            <a:r>
              <a:rPr lang="en-US" sz="2000" b="0" strike="noStrike" spc="-1" dirty="0" err="1" smtClean="0">
                <a:solidFill>
                  <a:srgbClr val="000000"/>
                </a:solidFill>
                <a:latin typeface="Arial"/>
              </a:rPr>
              <a:t>Internationale</a:t>
            </a:r>
            <a:r>
              <a:rPr lang="en-US" sz="2000" b="0" strike="noStrike" spc="-1" dirty="0" smtClean="0">
                <a:solidFill>
                  <a:srgbClr val="000000"/>
                </a:solidFill>
                <a:latin typeface="Arial"/>
              </a:rPr>
              <a:t> </a:t>
            </a:r>
            <a:r>
              <a:rPr lang="en-US" sz="2000" b="0" strike="noStrike" spc="-1" dirty="0" err="1">
                <a:solidFill>
                  <a:srgbClr val="000000"/>
                </a:solidFill>
                <a:latin typeface="Arial"/>
              </a:rPr>
              <a:t>Hydrographische</a:t>
            </a:r>
            <a:r>
              <a:rPr lang="en-US" sz="2000" b="0" strike="noStrike" spc="-1" dirty="0">
                <a:solidFill>
                  <a:srgbClr val="000000"/>
                </a:solidFill>
                <a:latin typeface="Arial"/>
              </a:rPr>
              <a:t> </a:t>
            </a:r>
            <a:r>
              <a:rPr lang="en-US" sz="2000" b="0" strike="noStrike" spc="-1" dirty="0" err="1">
                <a:solidFill>
                  <a:srgbClr val="000000"/>
                </a:solidFill>
                <a:latin typeface="Arial"/>
              </a:rPr>
              <a:t>Organisation</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IMO		</a:t>
            </a:r>
            <a:r>
              <a:rPr lang="en-US" sz="2000" b="0" strike="noStrike" spc="-1" dirty="0" err="1" smtClean="0">
                <a:solidFill>
                  <a:srgbClr val="000000"/>
                </a:solidFill>
                <a:latin typeface="Arial"/>
              </a:rPr>
              <a:t>Internationale</a:t>
            </a:r>
            <a:r>
              <a:rPr lang="en-US" sz="2000" b="0" strike="noStrike" spc="-1" dirty="0" smtClean="0">
                <a:solidFill>
                  <a:srgbClr val="000000"/>
                </a:solidFill>
                <a:latin typeface="Arial"/>
              </a:rPr>
              <a:t> </a:t>
            </a:r>
            <a:r>
              <a:rPr lang="en-US" sz="2000" spc="-1" dirty="0" err="1" smtClean="0">
                <a:solidFill>
                  <a:srgbClr val="000000"/>
                </a:solidFill>
                <a:latin typeface="Arial"/>
              </a:rPr>
              <a:t>Seeschifffahrtso</a:t>
            </a:r>
            <a:r>
              <a:rPr lang="en-US" sz="2000" b="0" strike="noStrike" spc="-1" dirty="0" err="1" smtClean="0">
                <a:solidFill>
                  <a:srgbClr val="000000"/>
                </a:solidFill>
                <a:latin typeface="Arial"/>
              </a:rPr>
              <a:t>rganisation</a:t>
            </a:r>
            <a:endParaRPr lang="en-US" sz="2000" b="0" strike="noStrike" spc="-1" dirty="0">
              <a:solidFill>
                <a:srgbClr val="000000"/>
              </a:solidFill>
              <a:latin typeface="Times New Roman"/>
            </a:endParaRPr>
          </a:p>
          <a:p>
            <a:pPr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smtClean="0">
                <a:solidFill>
                  <a:srgbClr val="000000"/>
                </a:solidFill>
                <a:latin typeface="Arial"/>
              </a:rPr>
              <a:t>NGIO		</a:t>
            </a:r>
            <a:r>
              <a:rPr lang="en-US" sz="2000" b="0" strike="noStrike" spc="-1" dirty="0" err="1" smtClean="0">
                <a:solidFill>
                  <a:srgbClr val="000000"/>
                </a:solidFill>
                <a:latin typeface="Arial"/>
              </a:rPr>
              <a:t>Nichtstaatliche</a:t>
            </a:r>
            <a:r>
              <a:rPr lang="en-US" sz="2000" b="0" strike="noStrike" spc="-1" dirty="0" smtClean="0">
                <a:solidFill>
                  <a:srgbClr val="000000"/>
                </a:solidFill>
                <a:latin typeface="Arial"/>
              </a:rPr>
              <a:t> </a:t>
            </a:r>
            <a:r>
              <a:rPr lang="en-US" sz="2000" b="0" strike="noStrike" spc="-1" dirty="0" err="1">
                <a:solidFill>
                  <a:srgbClr val="000000"/>
                </a:solidFill>
                <a:latin typeface="Arial"/>
              </a:rPr>
              <a:t>internationale</a:t>
            </a:r>
            <a:r>
              <a:rPr lang="en-US" sz="2000" b="0" strike="noStrike" spc="-1" dirty="0">
                <a:solidFill>
                  <a:srgbClr val="000000"/>
                </a:solidFill>
                <a:latin typeface="Arial"/>
              </a:rPr>
              <a:t> </a:t>
            </a:r>
            <a:r>
              <a:rPr lang="en-US" sz="2000" b="0" strike="noStrike" spc="-1" dirty="0" err="1">
                <a:solidFill>
                  <a:srgbClr val="000000"/>
                </a:solidFill>
                <a:latin typeface="Arial"/>
              </a:rPr>
              <a:t>Organisation</a:t>
            </a:r>
            <a:endParaRPr lang="en-US" sz="2000" b="0" strike="noStrike" spc="-1" dirty="0">
              <a:solidFill>
                <a:srgbClr val="000000"/>
              </a:solidFill>
              <a:latin typeface="Times New Roman"/>
            </a:endParaRPr>
          </a:p>
          <a:p>
            <a:pPr marL="1828800" indent="-1828800">
              <a:spcBef>
                <a:spcPts val="499"/>
              </a:spcBef>
              <a:tabLst>
                <a:tab pos="914400" algn="l"/>
                <a:tab pos="1828800" algn="l"/>
                <a:tab pos="2743200" algn="l"/>
                <a:tab pos="3657600" algn="l"/>
                <a:tab pos="3673475" algn="l"/>
                <a:tab pos="4572000" algn="l"/>
                <a:tab pos="5486400" algn="l"/>
                <a:tab pos="6400800" algn="l"/>
                <a:tab pos="7315200" algn="l"/>
                <a:tab pos="8229600" algn="l"/>
                <a:tab pos="9144000" algn="l"/>
                <a:tab pos="10058400" algn="l"/>
              </a:tabLst>
            </a:pPr>
            <a:r>
              <a:rPr lang="en-US" sz="2100" spc="-1" dirty="0">
                <a:solidFill>
                  <a:srgbClr val="000000"/>
                </a:solidFill>
                <a:latin typeface="Arial"/>
              </a:rPr>
              <a:t>SOLAS		</a:t>
            </a:r>
            <a:r>
              <a:rPr lang="en-US" sz="2100" spc="-1" dirty="0" err="1">
                <a:solidFill>
                  <a:srgbClr val="000000"/>
                </a:solidFill>
                <a:latin typeface="Arial"/>
              </a:rPr>
              <a:t>Übereinkommen</a:t>
            </a:r>
            <a:r>
              <a:rPr lang="en-US" sz="2100" spc="-1" dirty="0">
                <a:solidFill>
                  <a:srgbClr val="000000"/>
                </a:solidFill>
                <a:latin typeface="Arial"/>
              </a:rPr>
              <a:t> </a:t>
            </a:r>
            <a:r>
              <a:rPr lang="en-US" sz="2100" spc="-1" dirty="0" err="1">
                <a:solidFill>
                  <a:srgbClr val="000000"/>
                </a:solidFill>
                <a:latin typeface="Arial"/>
              </a:rPr>
              <a:t>zum</a:t>
            </a:r>
            <a:r>
              <a:rPr lang="en-US" sz="2100" spc="-1" dirty="0">
                <a:solidFill>
                  <a:srgbClr val="000000"/>
                </a:solidFill>
                <a:latin typeface="Arial"/>
              </a:rPr>
              <a:t> </a:t>
            </a:r>
            <a:r>
              <a:rPr lang="en-US" sz="2100" spc="-1" dirty="0" err="1">
                <a:solidFill>
                  <a:srgbClr val="000000"/>
                </a:solidFill>
                <a:latin typeface="Arial"/>
              </a:rPr>
              <a:t>Schutz</a:t>
            </a:r>
            <a:r>
              <a:rPr lang="en-US" sz="2100" spc="-1" dirty="0">
                <a:solidFill>
                  <a:srgbClr val="000000"/>
                </a:solidFill>
                <a:latin typeface="Arial"/>
              </a:rPr>
              <a:t> des </a:t>
            </a:r>
            <a:r>
              <a:rPr lang="en-US" sz="2100" spc="-1" dirty="0" err="1">
                <a:solidFill>
                  <a:srgbClr val="000000"/>
                </a:solidFill>
                <a:latin typeface="Arial"/>
              </a:rPr>
              <a:t>menschlichen</a:t>
            </a:r>
            <a:r>
              <a:rPr lang="en-US" sz="2100" spc="-1" dirty="0">
                <a:solidFill>
                  <a:srgbClr val="000000"/>
                </a:solidFill>
                <a:latin typeface="Arial"/>
              </a:rPr>
              <a:t> </a:t>
            </a:r>
            <a:r>
              <a:rPr lang="en-US" sz="2100" spc="-1" dirty="0" err="1">
                <a:solidFill>
                  <a:srgbClr val="000000"/>
                </a:solidFill>
                <a:latin typeface="Arial"/>
              </a:rPr>
              <a:t>Lebens</a:t>
            </a:r>
            <a:r>
              <a:rPr lang="en-US" sz="2100" spc="-1" dirty="0">
                <a:solidFill>
                  <a:srgbClr val="000000"/>
                </a:solidFill>
                <a:latin typeface="Arial"/>
              </a:rPr>
              <a:t> auf See (IMO)</a:t>
            </a:r>
          </a:p>
        </p:txBody>
      </p:sp>
    </p:spTree>
  </p:cSld>
  <p:clrMapOvr>
    <a:masterClrMapping/>
  </p:clrMapOvr>
  <p:transition spd="med">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684360" y="549360"/>
            <a:ext cx="7772400" cy="80316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FF"/>
                </a:solidFill>
                <a:latin typeface="Arial"/>
              </a:rPr>
              <a:t>Binnenwasserstraßen</a:t>
            </a:r>
            <a:endParaRPr lang="en-US" sz="3200" b="0" strike="noStrike" spc="-1">
              <a:solidFill>
                <a:srgbClr val="000000"/>
              </a:solidFill>
              <a:latin typeface="Times New Roman"/>
            </a:endParaRPr>
          </a:p>
        </p:txBody>
      </p:sp>
      <p:sp>
        <p:nvSpPr>
          <p:cNvPr id="13" name="Textfeld 12"/>
          <p:cNvSpPr txBox="1"/>
          <p:nvPr/>
        </p:nvSpPr>
        <p:spPr>
          <a:xfrm>
            <a:off x="749674" y="1575648"/>
            <a:ext cx="7670366" cy="4439677"/>
          </a:xfrm>
          <a:prstGeom prst="rect">
            <a:avLst/>
          </a:prstGeom>
          <a:noFill/>
        </p:spPr>
        <p:txBody>
          <a:bodyPr wrap="square" rtlCol="0">
            <a:spAutoFit/>
          </a:bodyPr>
          <a:lstStyle/>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pc="-1" dirty="0" smtClean="0">
                <a:solidFill>
                  <a:srgbClr val="000000"/>
                </a:solidFill>
              </a:rPr>
              <a:t>Die Seeschifffahrt unterliegt den weltweiten Vorschriften der IMO, z.B. COLREG und SOLAS</a:t>
            </a:r>
            <a:endParaRPr lang="de-DE" spc="-1" dirty="0" smtClean="0">
              <a:solidFill>
                <a:srgbClr val="000000"/>
              </a:solidFill>
              <a:latin typeface="Times New Roman"/>
            </a:endParaRPr>
          </a:p>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pc="-1" dirty="0" smtClean="0">
                <a:solidFill>
                  <a:srgbClr val="000000"/>
                </a:solidFill>
              </a:rPr>
              <a:t>Binnenwasserstraßen (z. B. Mississippi,</a:t>
            </a:r>
            <a:r>
              <a:rPr lang="de-DE" dirty="0" smtClean="0"/>
              <a:t/>
            </a:r>
            <a:br>
              <a:rPr lang="de-DE" dirty="0" smtClean="0"/>
            </a:br>
            <a:r>
              <a:rPr lang="de-DE" spc="-1" dirty="0" smtClean="0">
                <a:solidFill>
                  <a:srgbClr val="000000"/>
                </a:solidFill>
              </a:rPr>
              <a:t>Amazonas, Rhein, Donau, Wolga,</a:t>
            </a:r>
            <a:r>
              <a:rPr lang="de-DE" dirty="0" smtClean="0"/>
              <a:t/>
            </a:r>
            <a:br>
              <a:rPr lang="de-DE" dirty="0" smtClean="0"/>
            </a:br>
            <a:r>
              <a:rPr lang="de-DE" spc="-1" dirty="0" smtClean="0">
                <a:solidFill>
                  <a:srgbClr val="000000"/>
                </a:solidFill>
              </a:rPr>
              <a:t>Jangtsekiang und alle kleineren schiffbaren</a:t>
            </a:r>
            <a:r>
              <a:rPr lang="de-DE" dirty="0" smtClean="0"/>
              <a:t/>
            </a:r>
            <a:br>
              <a:rPr lang="de-DE" dirty="0" smtClean="0"/>
            </a:br>
            <a:r>
              <a:rPr lang="de-DE" spc="-1" dirty="0" smtClean="0">
                <a:solidFill>
                  <a:srgbClr val="000000"/>
                </a:solidFill>
              </a:rPr>
              <a:t>Flüsse und Seen) haben spezifische </a:t>
            </a:r>
            <a:br>
              <a:rPr lang="de-DE" spc="-1" dirty="0" smtClean="0">
                <a:solidFill>
                  <a:srgbClr val="000000"/>
                </a:solidFill>
              </a:rPr>
            </a:br>
            <a:r>
              <a:rPr lang="de-DE" spc="-1" dirty="0" smtClean="0">
                <a:solidFill>
                  <a:srgbClr val="000000"/>
                </a:solidFill>
              </a:rPr>
              <a:t>Objektarten und spezifische Vorschriften </a:t>
            </a:r>
            <a:br>
              <a:rPr lang="de-DE" spc="-1" dirty="0" smtClean="0">
                <a:solidFill>
                  <a:srgbClr val="000000"/>
                </a:solidFill>
              </a:rPr>
            </a:br>
            <a:r>
              <a:rPr lang="de-DE" spc="-1" dirty="0" smtClean="0">
                <a:solidFill>
                  <a:srgbClr val="000000"/>
                </a:solidFill>
              </a:rPr>
              <a:t>(spezifische Signale, Zeichen und Verkehrs-</a:t>
            </a:r>
            <a:br>
              <a:rPr lang="de-DE" spc="-1" dirty="0" smtClean="0">
                <a:solidFill>
                  <a:srgbClr val="000000"/>
                </a:solidFill>
              </a:rPr>
            </a:br>
            <a:r>
              <a:rPr lang="de-DE" spc="-1" dirty="0" smtClean="0">
                <a:solidFill>
                  <a:srgbClr val="000000"/>
                </a:solidFill>
              </a:rPr>
              <a:t>regeln, Buhnen, Grundschwellen, Deck-</a:t>
            </a:r>
            <a:br>
              <a:rPr lang="de-DE" spc="-1" dirty="0" smtClean="0">
                <a:solidFill>
                  <a:srgbClr val="000000"/>
                </a:solidFill>
              </a:rPr>
            </a:br>
            <a:r>
              <a:rPr lang="de-DE" spc="-1" dirty="0" smtClean="0">
                <a:solidFill>
                  <a:srgbClr val="000000"/>
                </a:solidFill>
              </a:rPr>
              <a:t>werke, …)</a:t>
            </a:r>
            <a:endParaRPr lang="de-DE" spc="-1" dirty="0" smtClean="0">
              <a:solidFill>
                <a:srgbClr val="000000"/>
              </a:solidFill>
              <a:latin typeface="Times New Roman"/>
            </a:endParaRPr>
          </a:p>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pc="-1" dirty="0" smtClean="0">
                <a:solidFill>
                  <a:srgbClr val="000000"/>
                </a:solidFill>
              </a:rPr>
              <a:t>Die unteren Teile der großen Binnenwasserstraßen werden sowohl von Binnen- als auch von Seeschiffen genutzt</a:t>
            </a:r>
            <a:endParaRPr lang="de-DE" spc="-1" dirty="0" smtClean="0">
              <a:solidFill>
                <a:srgbClr val="000000"/>
              </a:solidFill>
              <a:latin typeface="Times New Roman"/>
            </a:endParaRPr>
          </a:p>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pc="-1" dirty="0" smtClean="0">
                <a:solidFill>
                  <a:srgbClr val="000000"/>
                </a:solidFill>
              </a:rPr>
              <a:t>Inland ENCs müssen den Anforderungen von Binnenwasserstraßen entsprechen, sollten aber auch für Seeschiffe verfügbar sein</a:t>
            </a:r>
            <a:endParaRPr lang="de-DE" spc="-1" dirty="0" smtClean="0">
              <a:solidFill>
                <a:srgbClr val="000000"/>
              </a:solidFill>
              <a:latin typeface="Times New Roman"/>
            </a:endParaRPr>
          </a:p>
          <a:p>
            <a:endParaRPr lang="de-DE" dirty="0"/>
          </a:p>
        </p:txBody>
      </p:sp>
      <p:pic>
        <p:nvPicPr>
          <p:cNvPr id="91" name="Picture 10" descr="bcnlat fairway on right side with light"/>
          <p:cNvPicPr/>
          <p:nvPr/>
        </p:nvPicPr>
        <p:blipFill>
          <a:blip r:embed="rId4"/>
          <a:stretch/>
        </p:blipFill>
        <p:spPr>
          <a:xfrm>
            <a:off x="5796000" y="2066231"/>
            <a:ext cx="2624040" cy="2163960"/>
          </a:xfrm>
          <a:prstGeom prst="rect">
            <a:avLst/>
          </a:prstGeom>
          <a:ln w="0">
            <a:noFill/>
          </a:ln>
        </p:spPr>
      </p:pic>
    </p:spTree>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85800" y="609480"/>
            <a:ext cx="7772400" cy="947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Der </a:t>
            </a:r>
            <a:r>
              <a:rPr lang="en-US" sz="3200" b="0" strike="noStrike" spc="-1" dirty="0" err="1">
                <a:solidFill>
                  <a:srgbClr val="FFFFFF"/>
                </a:solidFill>
                <a:latin typeface="Arial"/>
              </a:rPr>
              <a:t>Bedarf</a:t>
            </a:r>
            <a:r>
              <a:rPr lang="en-US" sz="3200" b="0" strike="noStrike" spc="-1" dirty="0">
                <a:solidFill>
                  <a:srgbClr val="FFFFFF"/>
                </a:solidFill>
                <a:latin typeface="Arial"/>
              </a:rPr>
              <a:t> an </a:t>
            </a:r>
            <a:r>
              <a:rPr lang="en-US" sz="3200" b="0" strike="noStrike" spc="-1" dirty="0" smtClean="0">
                <a:solidFill>
                  <a:srgbClr val="FFFFFF"/>
                </a:solidFill>
                <a:latin typeface="Arial"/>
              </a:rPr>
              <a:t>Inland ENCs</a:t>
            </a:r>
            <a:endParaRPr lang="en-US" sz="3200" b="0" strike="noStrike" spc="-1" dirty="0">
              <a:solidFill>
                <a:srgbClr val="000000"/>
              </a:solidFill>
              <a:latin typeface="Times New Roman"/>
            </a:endParaRPr>
          </a:p>
        </p:txBody>
      </p:sp>
      <p:pic>
        <p:nvPicPr>
          <p:cNvPr id="94" name="Picture 4" descr="turning basin"/>
          <p:cNvPicPr/>
          <p:nvPr/>
        </p:nvPicPr>
        <p:blipFill>
          <a:blip r:embed="rId3"/>
          <a:stretch/>
        </p:blipFill>
        <p:spPr>
          <a:xfrm>
            <a:off x="5944080" y="3447440"/>
            <a:ext cx="2576520" cy="2247840"/>
          </a:xfrm>
          <a:prstGeom prst="rect">
            <a:avLst/>
          </a:prstGeom>
          <a:ln w="0">
            <a:noFill/>
          </a:ln>
        </p:spPr>
      </p:pic>
      <p:sp>
        <p:nvSpPr>
          <p:cNvPr id="4" name="Textfeld 3"/>
          <p:cNvSpPr txBox="1"/>
          <p:nvPr/>
        </p:nvSpPr>
        <p:spPr>
          <a:xfrm>
            <a:off x="545380" y="1774300"/>
            <a:ext cx="8215800" cy="4330929"/>
          </a:xfrm>
          <a:prstGeom prst="rect">
            <a:avLst/>
          </a:prstGeom>
          <a:noFill/>
        </p:spPr>
        <p:txBody>
          <a:bodyPr wrap="square" rtlCol="0">
            <a:spAutoFit/>
          </a:bodyPr>
          <a:lstStyle/>
          <a:p>
            <a:pPr marL="447480" indent="-447480">
              <a:lnSpc>
                <a:spcPct val="120000"/>
              </a:lnSpc>
              <a:spcBef>
                <a:spcPts val="499"/>
              </a:spcBef>
              <a:buSzPct val="102938"/>
              <a:buBlip>
                <a:blip r:embed="rId4"/>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z="1900" spc="-1" dirty="0">
                <a:solidFill>
                  <a:srgbClr val="000000"/>
                </a:solidFill>
                <a:latin typeface="Arial" panose="020B0604020202020204" pitchFamily="34" charset="0"/>
                <a:cs typeface="Arial" panose="020B0604020202020204" pitchFamily="34" charset="0"/>
              </a:rPr>
              <a:t>Der </a:t>
            </a:r>
            <a:r>
              <a:rPr lang="de-DE" sz="1900" spc="-1" dirty="0" smtClean="0">
                <a:solidFill>
                  <a:srgbClr val="000000"/>
                </a:solidFill>
                <a:latin typeface="Arial" panose="020B0604020202020204" pitchFamily="34" charset="0"/>
                <a:cs typeface="Arial" panose="020B0604020202020204" pitchFamily="34" charset="0"/>
              </a:rPr>
              <a:t>Verkehr </a:t>
            </a:r>
            <a:r>
              <a:rPr lang="de-DE" sz="1900" spc="-1" dirty="0">
                <a:solidFill>
                  <a:srgbClr val="000000"/>
                </a:solidFill>
                <a:latin typeface="Arial" panose="020B0604020202020204" pitchFamily="34" charset="0"/>
                <a:cs typeface="Arial" panose="020B0604020202020204" pitchFamily="34" charset="0"/>
              </a:rPr>
              <a:t>auf Binnenwasserstraßen wird nicht durch COLREG oder SOLAS, sondern durch regionale oder nationale Vorschriften geregelt:</a:t>
            </a:r>
          </a:p>
          <a:p>
            <a:pPr marL="1079280" lvl="1" indent="-452520">
              <a:spcBef>
                <a:spcPts val="448"/>
              </a:spcBef>
              <a:buSzPct val="102974"/>
              <a:buBlip>
                <a:blip r:embed="rId4"/>
              </a:buBlip>
              <a:tabLst>
                <a:tab pos="1828800" algn="l"/>
                <a:tab pos="2743200" algn="l"/>
                <a:tab pos="3657600" algn="l"/>
                <a:tab pos="4572000" algn="l"/>
                <a:tab pos="5486400" algn="l"/>
                <a:tab pos="6400800" algn="l"/>
                <a:tab pos="7315200" algn="l"/>
                <a:tab pos="8229600" algn="l"/>
                <a:tab pos="9144000" algn="l"/>
                <a:tab pos="10058400" algn="l"/>
              </a:tabLst>
            </a:pPr>
            <a:r>
              <a:rPr lang="de-DE" sz="1700" spc="-1" dirty="0">
                <a:solidFill>
                  <a:srgbClr val="000000"/>
                </a:solidFill>
                <a:latin typeface="Arial" panose="020B0604020202020204" pitchFamily="34" charset="0"/>
                <a:cs typeface="Arial" panose="020B0604020202020204" pitchFamily="34" charset="0"/>
              </a:rPr>
              <a:t>Europa</a:t>
            </a:r>
            <a:r>
              <a:rPr lang="de-DE" sz="1700" spc="-1" dirty="0" smtClean="0">
                <a:solidFill>
                  <a:srgbClr val="000000"/>
                </a:solidFill>
                <a:latin typeface="Arial" panose="020B0604020202020204" pitchFamily="34" charset="0"/>
                <a:cs typeface="Arial" panose="020B0604020202020204" pitchFamily="34" charset="0"/>
              </a:rPr>
              <a:t>: </a:t>
            </a:r>
            <a:r>
              <a:rPr lang="de-DE" sz="1700" u="sng" spc="-1" dirty="0">
                <a:solidFill>
                  <a:srgbClr val="CCCCFF"/>
                </a:solidFill>
                <a:latin typeface="Arial" panose="020B0604020202020204" pitchFamily="34" charset="0"/>
                <a:cs typeface="Arial" panose="020B0604020202020204" pitchFamily="34" charset="0"/>
                <a:hlinkClick r:id="rId5"/>
              </a:rPr>
              <a:t>Europäische Binnenschifffahrtsstraßen-Ordnung (</a:t>
            </a:r>
            <a:r>
              <a:rPr lang="de-DE" sz="1700" u="sng" spc="-1" dirty="0" smtClean="0">
                <a:solidFill>
                  <a:srgbClr val="CCCCFF"/>
                </a:solidFill>
                <a:latin typeface="Arial" panose="020B0604020202020204" pitchFamily="34" charset="0"/>
                <a:cs typeface="Arial" panose="020B0604020202020204" pitchFamily="34" charset="0"/>
                <a:hlinkClick r:id="rId5"/>
              </a:rPr>
              <a:t>CEVNI</a:t>
            </a:r>
            <a:r>
              <a:rPr lang="de-DE" sz="1700" u="sng" spc="-1" dirty="0">
                <a:solidFill>
                  <a:srgbClr val="CCCCFF"/>
                </a:solidFill>
                <a:latin typeface="Arial" panose="020B0604020202020204" pitchFamily="34" charset="0"/>
                <a:cs typeface="Arial" panose="020B0604020202020204" pitchFamily="34" charset="0"/>
                <a:hlinkClick r:id="rId5"/>
              </a:rPr>
              <a:t>)</a:t>
            </a:r>
            <a:r>
              <a:rPr lang="de-DE" sz="1700" u="sng" spc="-1" dirty="0">
                <a:solidFill>
                  <a:srgbClr val="CCCCFF"/>
                </a:solidFill>
                <a:latin typeface="Arial" panose="020B0604020202020204" pitchFamily="34" charset="0"/>
                <a:cs typeface="Arial" panose="020B0604020202020204" pitchFamily="34" charset="0"/>
              </a:rPr>
              <a:t> </a:t>
            </a:r>
            <a:r>
              <a:rPr lang="de-DE" sz="1700" spc="-1" dirty="0">
                <a:solidFill>
                  <a:srgbClr val="000000"/>
                </a:solidFill>
                <a:latin typeface="Arial" panose="020B0604020202020204" pitchFamily="34" charset="0"/>
                <a:cs typeface="Arial" panose="020B0604020202020204" pitchFamily="34" charset="0"/>
              </a:rPr>
              <a:t>der Vereinten Nationen</a:t>
            </a:r>
          </a:p>
          <a:p>
            <a:pPr marL="1079280" lvl="1" indent="-452520">
              <a:spcBef>
                <a:spcPts val="448"/>
              </a:spcBef>
              <a:buSzPct val="102974"/>
              <a:buBlip>
                <a:blip r:embed="rId4"/>
              </a:buBlip>
              <a:tabLst>
                <a:tab pos="1828800" algn="l"/>
                <a:tab pos="2743200" algn="l"/>
                <a:tab pos="3657600" algn="l"/>
                <a:tab pos="4572000" algn="l"/>
                <a:tab pos="5486400" algn="l"/>
                <a:tab pos="6400800" algn="l"/>
                <a:tab pos="7315200" algn="l"/>
                <a:tab pos="8229600" algn="l"/>
                <a:tab pos="9144000" algn="l"/>
                <a:tab pos="10058400" algn="l"/>
              </a:tabLst>
            </a:pPr>
            <a:r>
              <a:rPr lang="de-DE" sz="1700" spc="-1" dirty="0">
                <a:solidFill>
                  <a:srgbClr val="000000"/>
                </a:solidFill>
                <a:latin typeface="Arial" panose="020B0604020202020204" pitchFamily="34" charset="0"/>
                <a:cs typeface="Arial" panose="020B0604020202020204" pitchFamily="34" charset="0"/>
              </a:rPr>
              <a:t>USA: </a:t>
            </a:r>
            <a:r>
              <a:rPr lang="de-DE" sz="1700" spc="-1" dirty="0" smtClean="0">
                <a:solidFill>
                  <a:srgbClr val="000000"/>
                </a:solidFill>
                <a:latin typeface="Arial" panose="020B0604020202020204" pitchFamily="34" charset="0"/>
                <a:cs typeface="Arial" panose="020B0604020202020204" pitchFamily="34" charset="0"/>
              </a:rPr>
              <a:t>Kodex der Bundesvorschriften </a:t>
            </a:r>
            <a:r>
              <a:rPr lang="de-DE" sz="1700" spc="-1" dirty="0">
                <a:solidFill>
                  <a:srgbClr val="000000"/>
                </a:solidFill>
                <a:latin typeface="Arial" panose="020B0604020202020204" pitchFamily="34" charset="0"/>
                <a:cs typeface="Arial" panose="020B0604020202020204" pitchFamily="34" charset="0"/>
              </a:rPr>
              <a:t>33 CFR</a:t>
            </a:r>
          </a:p>
          <a:p>
            <a:pPr marL="1079280" lvl="1" indent="-452520">
              <a:spcBef>
                <a:spcPts val="448"/>
              </a:spcBef>
              <a:buSzPct val="102974"/>
              <a:buBlip>
                <a:blip r:embed="rId4"/>
              </a:buBlip>
              <a:tabLst>
                <a:tab pos="1828800" algn="l"/>
                <a:tab pos="2743200" algn="l"/>
                <a:tab pos="3657600" algn="l"/>
                <a:tab pos="4572000" algn="l"/>
                <a:tab pos="5486400" algn="l"/>
                <a:tab pos="6400800" algn="l"/>
                <a:tab pos="7315200" algn="l"/>
                <a:tab pos="8229600" algn="l"/>
                <a:tab pos="9144000" algn="l"/>
                <a:tab pos="10058400" algn="l"/>
              </a:tabLst>
            </a:pPr>
            <a:r>
              <a:rPr lang="de-DE" sz="1700" spc="-1" dirty="0">
                <a:solidFill>
                  <a:srgbClr val="000000"/>
                </a:solidFill>
                <a:latin typeface="Arial" panose="020B0604020202020204" pitchFamily="34" charset="0"/>
                <a:cs typeface="Arial" panose="020B0604020202020204" pitchFamily="34" charset="0"/>
              </a:rPr>
              <a:t>Russland: Navigationsregeln entlang</a:t>
            </a:r>
            <a:r>
              <a:rPr lang="de-DE" sz="1700" dirty="0">
                <a:latin typeface="Arial" panose="020B0604020202020204" pitchFamily="34" charset="0"/>
                <a:cs typeface="Arial" panose="020B0604020202020204" pitchFamily="34" charset="0"/>
              </a:rPr>
              <a:t/>
            </a:r>
            <a:br>
              <a:rPr lang="de-DE" sz="1700" dirty="0">
                <a:latin typeface="Arial" panose="020B0604020202020204" pitchFamily="34" charset="0"/>
                <a:cs typeface="Arial" panose="020B0604020202020204" pitchFamily="34" charset="0"/>
              </a:rPr>
            </a:br>
            <a:r>
              <a:rPr lang="de-DE" sz="1700" spc="-1" dirty="0" smtClean="0">
                <a:solidFill>
                  <a:srgbClr val="000000"/>
                </a:solidFill>
                <a:latin typeface="Arial" panose="020B0604020202020204" pitchFamily="34" charset="0"/>
                <a:cs typeface="Arial" panose="020B0604020202020204" pitchFamily="34" charset="0"/>
              </a:rPr>
              <a:t>der </a:t>
            </a:r>
            <a:r>
              <a:rPr lang="de-DE" sz="1700" spc="-1" dirty="0">
                <a:solidFill>
                  <a:srgbClr val="000000"/>
                </a:solidFill>
                <a:latin typeface="Arial" panose="020B0604020202020204" pitchFamily="34" charset="0"/>
                <a:cs typeface="Arial" panose="020B0604020202020204" pitchFamily="34" charset="0"/>
              </a:rPr>
              <a:t>Binnenwasserstraßen der </a:t>
            </a:r>
            <a:r>
              <a:rPr lang="de-DE" sz="1700" spc="-1" dirty="0" smtClean="0">
                <a:solidFill>
                  <a:srgbClr val="000000"/>
                </a:solidFill>
                <a:latin typeface="Arial" panose="020B0604020202020204" pitchFamily="34" charset="0"/>
                <a:cs typeface="Arial" panose="020B0604020202020204" pitchFamily="34" charset="0"/>
              </a:rPr>
              <a:t>RF</a:t>
            </a:r>
            <a:endParaRPr lang="de-DE" sz="1700" spc="-1" dirty="0">
              <a:solidFill>
                <a:srgbClr val="000000"/>
              </a:solidFill>
              <a:latin typeface="Arial" panose="020B0604020202020204" pitchFamily="34" charset="0"/>
              <a:cs typeface="Arial" panose="020B0604020202020204" pitchFamily="34" charset="0"/>
            </a:endParaRPr>
          </a:p>
          <a:p>
            <a:pPr marL="1079280" lvl="1" indent="-452520">
              <a:spcBef>
                <a:spcPts val="448"/>
              </a:spcBef>
              <a:buSzPct val="102974"/>
              <a:buBlip>
                <a:blip r:embed="rId4"/>
              </a:buBlip>
              <a:tabLst>
                <a:tab pos="1828800" algn="l"/>
                <a:tab pos="2743200" algn="l"/>
                <a:tab pos="3657600" algn="l"/>
                <a:tab pos="4572000" algn="l"/>
                <a:tab pos="5486400" algn="l"/>
                <a:tab pos="6400800" algn="l"/>
                <a:tab pos="7315200" algn="l"/>
                <a:tab pos="8229600" algn="l"/>
                <a:tab pos="9144000" algn="l"/>
                <a:tab pos="10058400" algn="l"/>
              </a:tabLst>
            </a:pPr>
            <a:r>
              <a:rPr lang="de-DE" sz="1700" spc="-1" dirty="0">
                <a:solidFill>
                  <a:srgbClr val="000000"/>
                </a:solidFill>
                <a:latin typeface="Arial" panose="020B0604020202020204" pitchFamily="34" charset="0"/>
                <a:cs typeface="Arial" panose="020B0604020202020204" pitchFamily="34" charset="0"/>
              </a:rPr>
              <a:t>China und Brasilien: eine Reihe </a:t>
            </a:r>
            <a:r>
              <a:rPr lang="de-DE" sz="1700" spc="-1" dirty="0" err="1" smtClean="0">
                <a:solidFill>
                  <a:srgbClr val="000000"/>
                </a:solidFill>
                <a:latin typeface="Arial" panose="020B0604020202020204" pitchFamily="34" charset="0"/>
                <a:cs typeface="Arial" panose="020B0604020202020204" pitchFamily="34" charset="0"/>
              </a:rPr>
              <a:t>natio</a:t>
            </a:r>
            <a:r>
              <a:rPr lang="de-DE" sz="1700" spc="-1" dirty="0" smtClean="0">
                <a:solidFill>
                  <a:srgbClr val="000000"/>
                </a:solidFill>
                <a:latin typeface="Arial" panose="020B0604020202020204" pitchFamily="34" charset="0"/>
                <a:cs typeface="Arial" panose="020B0604020202020204" pitchFamily="34" charset="0"/>
              </a:rPr>
              <a:t>-</a:t>
            </a:r>
            <a:r>
              <a:rPr lang="de-DE" sz="1700" spc="-1" dirty="0">
                <a:solidFill>
                  <a:srgbClr val="000000"/>
                </a:solidFill>
                <a:latin typeface="Arial" panose="020B0604020202020204" pitchFamily="34" charset="0"/>
                <a:cs typeface="Arial" panose="020B0604020202020204" pitchFamily="34" charset="0"/>
              </a:rPr>
              <a:t/>
            </a:r>
            <a:br>
              <a:rPr lang="de-DE" sz="1700" spc="-1" dirty="0">
                <a:solidFill>
                  <a:srgbClr val="000000"/>
                </a:solidFill>
                <a:latin typeface="Arial" panose="020B0604020202020204" pitchFamily="34" charset="0"/>
                <a:cs typeface="Arial" panose="020B0604020202020204" pitchFamily="34" charset="0"/>
              </a:rPr>
            </a:br>
            <a:r>
              <a:rPr lang="de-DE" sz="1700" spc="-1" dirty="0" err="1">
                <a:solidFill>
                  <a:srgbClr val="000000"/>
                </a:solidFill>
                <a:latin typeface="Arial" panose="020B0604020202020204" pitchFamily="34" charset="0"/>
                <a:cs typeface="Arial" panose="020B0604020202020204" pitchFamily="34" charset="0"/>
              </a:rPr>
              <a:t>naler</a:t>
            </a:r>
            <a:r>
              <a:rPr lang="de-DE" sz="1700" spc="-1" dirty="0">
                <a:solidFill>
                  <a:srgbClr val="000000"/>
                </a:solidFill>
                <a:latin typeface="Arial" panose="020B0604020202020204" pitchFamily="34" charset="0"/>
                <a:cs typeface="Arial" panose="020B0604020202020204" pitchFamily="34" charset="0"/>
              </a:rPr>
              <a:t> und </a:t>
            </a:r>
            <a:r>
              <a:rPr lang="de-DE" sz="1700" spc="-1" dirty="0" smtClean="0">
                <a:solidFill>
                  <a:srgbClr val="000000"/>
                </a:solidFill>
                <a:latin typeface="Arial" panose="020B0604020202020204" pitchFamily="34" charset="0"/>
                <a:cs typeface="Arial" panose="020B0604020202020204" pitchFamily="34" charset="0"/>
              </a:rPr>
              <a:t>regionaler </a:t>
            </a:r>
            <a:r>
              <a:rPr lang="de-DE" sz="1700" spc="-1" dirty="0">
                <a:solidFill>
                  <a:srgbClr val="000000"/>
                </a:solidFill>
                <a:latin typeface="Arial" panose="020B0604020202020204" pitchFamily="34" charset="0"/>
                <a:cs typeface="Arial" panose="020B0604020202020204" pitchFamily="34" charset="0"/>
              </a:rPr>
              <a:t>Vorschriften</a:t>
            </a:r>
          </a:p>
          <a:p>
            <a:pPr marL="1079280" lvl="1" indent="-452520">
              <a:spcBef>
                <a:spcPts val="448"/>
              </a:spcBef>
              <a:buSzPct val="102974"/>
              <a:buBlip>
                <a:blip r:embed="rId4"/>
              </a:buBlip>
              <a:tabLst>
                <a:tab pos="1828800" algn="l"/>
                <a:tab pos="2743200" algn="l"/>
                <a:tab pos="3657600" algn="l"/>
                <a:tab pos="4572000" algn="l"/>
                <a:tab pos="5486400" algn="l"/>
                <a:tab pos="6400800" algn="l"/>
                <a:tab pos="7315200" algn="l"/>
                <a:tab pos="8229600" algn="l"/>
                <a:tab pos="9144000" algn="l"/>
                <a:tab pos="10058400" algn="l"/>
              </a:tabLst>
            </a:pPr>
            <a:r>
              <a:rPr lang="de-DE" sz="1700" spc="-1" dirty="0">
                <a:solidFill>
                  <a:srgbClr val="000000"/>
                </a:solidFill>
                <a:latin typeface="Arial" panose="020B0604020202020204" pitchFamily="34" charset="0"/>
                <a:cs typeface="Arial" panose="020B0604020202020204" pitchFamily="34" charset="0"/>
              </a:rPr>
              <a:t>Südkorea und Venezuela</a:t>
            </a:r>
            <a:r>
              <a:rPr lang="de-DE" sz="1700" spc="-1" dirty="0" smtClean="0">
                <a:solidFill>
                  <a:srgbClr val="000000"/>
                </a:solidFill>
                <a:latin typeface="Arial" panose="020B0604020202020204" pitchFamily="34" charset="0"/>
                <a:cs typeface="Arial" panose="020B0604020202020204" pitchFamily="34" charset="0"/>
              </a:rPr>
              <a:t>: nationale </a:t>
            </a:r>
            <a:br>
              <a:rPr lang="de-DE" sz="1700" spc="-1" dirty="0" smtClean="0">
                <a:solidFill>
                  <a:srgbClr val="000000"/>
                </a:solidFill>
                <a:latin typeface="Arial" panose="020B0604020202020204" pitchFamily="34" charset="0"/>
                <a:cs typeface="Arial" panose="020B0604020202020204" pitchFamily="34" charset="0"/>
              </a:rPr>
            </a:br>
            <a:r>
              <a:rPr lang="de-DE" sz="1700" spc="-1" dirty="0" smtClean="0">
                <a:solidFill>
                  <a:srgbClr val="000000"/>
                </a:solidFill>
                <a:latin typeface="Arial" panose="020B0604020202020204" pitchFamily="34" charset="0"/>
                <a:cs typeface="Arial" panose="020B0604020202020204" pitchFamily="34" charset="0"/>
              </a:rPr>
              <a:t>Vorschriften</a:t>
            </a:r>
            <a:endParaRPr lang="de-DE" sz="1700" spc="-1" dirty="0">
              <a:solidFill>
                <a:srgbClr val="000000"/>
              </a:solidFill>
              <a:latin typeface="Arial" panose="020B0604020202020204" pitchFamily="34" charset="0"/>
              <a:cs typeface="Arial" panose="020B0604020202020204" pitchFamily="34" charset="0"/>
            </a:endParaRPr>
          </a:p>
          <a:p>
            <a:pPr marL="447480" indent="-447480">
              <a:spcBef>
                <a:spcPts val="499"/>
              </a:spcBef>
              <a:buSzPct val="102938"/>
              <a:buBlip>
                <a:blip r:embed="rId4"/>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de-DE" sz="1900" spc="-1" dirty="0">
                <a:solidFill>
                  <a:srgbClr val="000000"/>
                </a:solidFill>
                <a:latin typeface="Arial" panose="020B0604020202020204" pitchFamily="34" charset="0"/>
                <a:cs typeface="Arial" panose="020B0604020202020204" pitchFamily="34" charset="0"/>
              </a:rPr>
              <a:t>Diese Vorschriften enthalten spezifische</a:t>
            </a:r>
            <a:r>
              <a:rPr lang="de-DE" sz="1900" dirty="0">
                <a:latin typeface="Arial" panose="020B0604020202020204" pitchFamily="34" charset="0"/>
                <a:cs typeface="Arial" panose="020B0604020202020204" pitchFamily="34" charset="0"/>
              </a:rPr>
              <a:t/>
            </a:r>
            <a:br>
              <a:rPr lang="de-DE" sz="1900" dirty="0">
                <a:latin typeface="Arial" panose="020B0604020202020204" pitchFamily="34" charset="0"/>
                <a:cs typeface="Arial" panose="020B0604020202020204" pitchFamily="34" charset="0"/>
              </a:rPr>
            </a:br>
            <a:r>
              <a:rPr lang="de-DE" sz="1900" spc="-1" dirty="0">
                <a:solidFill>
                  <a:srgbClr val="000000"/>
                </a:solidFill>
                <a:latin typeface="Arial" panose="020B0604020202020204" pitchFamily="34" charset="0"/>
                <a:cs typeface="Arial" panose="020B0604020202020204" pitchFamily="34" charset="0"/>
              </a:rPr>
              <a:t>Wasserstraßensignale, Schilder und </a:t>
            </a:r>
            <a:r>
              <a:rPr lang="de-DE" sz="1900" spc="-1" dirty="0" smtClean="0">
                <a:solidFill>
                  <a:srgbClr val="000000"/>
                </a:solidFill>
                <a:latin typeface="Arial" panose="020B0604020202020204" pitchFamily="34" charset="0"/>
                <a:cs typeface="Arial" panose="020B0604020202020204" pitchFamily="34" charset="0"/>
              </a:rPr>
              <a:t>Zeichen</a:t>
            </a:r>
            <a:endParaRPr lang="de-DE" sz="1900" spc="-1" dirty="0">
              <a:solidFill>
                <a:srgbClr val="000000"/>
              </a:solidFill>
              <a:latin typeface="Arial" panose="020B0604020202020204" pitchFamily="34" charset="0"/>
              <a:cs typeface="Arial" panose="020B0604020202020204" pitchFamily="34" charset="0"/>
            </a:endParaRPr>
          </a:p>
          <a:p>
            <a:endParaRPr lang="de-DE" dirty="0"/>
          </a:p>
        </p:txBody>
      </p:sp>
    </p:spTree>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Warum</a:t>
            </a:r>
            <a:r>
              <a:rPr lang="en-US" sz="3200" b="0" strike="noStrike" spc="-1" dirty="0">
                <a:solidFill>
                  <a:srgbClr val="FFFFFF"/>
                </a:solidFill>
                <a:latin typeface="Arial"/>
              </a:rPr>
              <a:t> </a:t>
            </a:r>
            <a:r>
              <a:rPr lang="en-US" sz="3200" b="0" strike="noStrike" spc="-1" dirty="0" smtClean="0">
                <a:solidFill>
                  <a:srgbClr val="FFFFFF"/>
                </a:solidFill>
                <a:latin typeface="Arial"/>
              </a:rPr>
              <a:t>Inland ENCs</a:t>
            </a:r>
            <a:r>
              <a:rPr lang="en-US" sz="3200" b="0" strike="noStrike" spc="-1" dirty="0">
                <a:solidFill>
                  <a:srgbClr val="FFFFFF"/>
                </a:solidFill>
                <a:latin typeface="Arial"/>
              </a:rPr>
              <a:t>?</a:t>
            </a:r>
            <a:endParaRPr lang="en-US" sz="3200" b="0" strike="noStrike" spc="-1" dirty="0">
              <a:solidFill>
                <a:srgbClr val="000000"/>
              </a:solidFill>
              <a:latin typeface="Times New Roman"/>
            </a:endParaRPr>
          </a:p>
        </p:txBody>
      </p:sp>
      <p:sp>
        <p:nvSpPr>
          <p:cNvPr id="96" name="CustomShape 2"/>
          <p:cNvSpPr/>
          <p:nvPr/>
        </p:nvSpPr>
        <p:spPr>
          <a:xfrm>
            <a:off x="685800" y="1733604"/>
            <a:ext cx="7772400" cy="40179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FF0000"/>
                </a:solidFill>
                <a:latin typeface="Arial"/>
              </a:rPr>
              <a:t>Objekte</a:t>
            </a:r>
            <a:r>
              <a:rPr lang="en-GB" sz="2000" b="0" strike="noStrike" spc="-1" dirty="0">
                <a:solidFill>
                  <a:srgbClr val="000000"/>
                </a:solidFill>
                <a:latin typeface="Arial"/>
              </a:rPr>
              <a:t> </a:t>
            </a:r>
            <a:r>
              <a:rPr lang="en-GB" sz="2000" b="0" strike="noStrike" spc="-1" dirty="0" err="1">
                <a:solidFill>
                  <a:srgbClr val="000000"/>
                </a:solidFill>
                <a:latin typeface="Arial"/>
              </a:rPr>
              <a:t>wie</a:t>
            </a:r>
            <a:r>
              <a:rPr lang="en-GB" sz="2000" b="0" strike="noStrike" spc="-1" dirty="0">
                <a:solidFill>
                  <a:srgbClr val="000000"/>
                </a:solidFill>
                <a:latin typeface="Arial"/>
              </a:rPr>
              <a:t> </a:t>
            </a:r>
            <a:r>
              <a:rPr lang="en-GB" sz="2000" b="0" strike="noStrike" spc="-1" dirty="0" err="1">
                <a:solidFill>
                  <a:srgbClr val="000000"/>
                </a:solidFill>
                <a:latin typeface="Arial"/>
              </a:rPr>
              <a:t>Brücken</a:t>
            </a:r>
            <a:r>
              <a:rPr lang="en-GB" sz="2000" b="0" strike="noStrike" spc="-1" dirty="0">
                <a:solidFill>
                  <a:srgbClr val="000000"/>
                </a:solidFill>
                <a:latin typeface="Arial"/>
              </a:rPr>
              <a:t> </a:t>
            </a:r>
            <a:r>
              <a:rPr lang="en-GB" sz="2000" b="0" strike="noStrike" spc="-1" dirty="0" err="1">
                <a:solidFill>
                  <a:srgbClr val="000000"/>
                </a:solidFill>
                <a:latin typeface="Arial"/>
              </a:rPr>
              <a:t>können</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maritime ENCs </a:t>
            </a:r>
            <a:r>
              <a:rPr lang="en-GB" sz="2000" b="0" strike="noStrike" spc="-1" dirty="0" err="1">
                <a:solidFill>
                  <a:srgbClr val="000000"/>
                </a:solidFill>
                <a:latin typeface="Arial"/>
              </a:rPr>
              <a:t>nur</a:t>
            </a:r>
            <a:r>
              <a:rPr lang="en-GB" sz="2000" b="0" strike="noStrike" spc="-1" dirty="0">
                <a:solidFill>
                  <a:srgbClr val="000000"/>
                </a:solidFill>
                <a:latin typeface="Arial"/>
              </a:rPr>
              <a:t> in </a:t>
            </a:r>
            <a:r>
              <a:rPr lang="en-GB" sz="2000" b="0" strike="noStrike" spc="-1" dirty="0" err="1">
                <a:solidFill>
                  <a:srgbClr val="000000"/>
                </a:solidFill>
                <a:latin typeface="Arial"/>
              </a:rPr>
              <a:t>sehr</a:t>
            </a:r>
            <a:r>
              <a:rPr lang="en-GB" sz="2000" b="0" strike="noStrike" spc="-1" dirty="0">
                <a:solidFill>
                  <a:srgbClr val="000000"/>
                </a:solidFill>
                <a:latin typeface="Arial"/>
              </a:rPr>
              <a:t> </a:t>
            </a:r>
            <a:r>
              <a:rPr lang="en-GB" sz="2000" b="0" strike="noStrike" spc="-1" dirty="0" err="1">
                <a:solidFill>
                  <a:srgbClr val="000000"/>
                </a:solidFill>
                <a:latin typeface="Arial"/>
              </a:rPr>
              <a:t>einfacher</a:t>
            </a:r>
            <a:r>
              <a:rPr lang="en-GB" sz="2000" b="0" strike="noStrike" spc="-1" dirty="0">
                <a:solidFill>
                  <a:srgbClr val="000000"/>
                </a:solidFill>
                <a:latin typeface="Arial"/>
              </a:rPr>
              <a:t> Form </a:t>
            </a:r>
            <a:r>
              <a:rPr lang="en-GB" sz="2000" b="0" strike="noStrike" spc="-1" dirty="0" err="1">
                <a:solidFill>
                  <a:srgbClr val="000000"/>
                </a:solidFill>
                <a:latin typeface="Arial"/>
              </a:rPr>
              <a:t>kodiert</a:t>
            </a:r>
            <a:r>
              <a:rPr lang="en-GB" sz="2000" b="0" strike="noStrike" spc="-1" dirty="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a:t>
            </a:r>
            <a:r>
              <a:rPr lang="en-GB" sz="2000" b="0" strike="noStrike" spc="-1" dirty="0" err="1">
                <a:solidFill>
                  <a:srgbClr val="000000"/>
                </a:solidFill>
                <a:latin typeface="Arial"/>
              </a:rPr>
              <a:t>aber</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die </a:t>
            </a:r>
            <a:r>
              <a:rPr lang="en-GB" sz="2000" b="0" strike="noStrike" spc="-1" dirty="0" err="1" smtClean="0">
                <a:solidFill>
                  <a:srgbClr val="000000"/>
                </a:solidFill>
                <a:latin typeface="Arial"/>
              </a:rPr>
              <a:t>Binnen-schifffahrt</a:t>
            </a:r>
            <a:r>
              <a:rPr lang="en-GB" sz="2000" b="0" strike="noStrike" spc="-1" dirty="0" smtClean="0">
                <a:solidFill>
                  <a:srgbClr val="000000"/>
                </a:solidFill>
                <a:latin typeface="Arial"/>
              </a:rPr>
              <a:t> </a:t>
            </a:r>
            <a:r>
              <a:rPr lang="en-GB" sz="2000" b="0" strike="noStrike" spc="-1" dirty="0" err="1">
                <a:solidFill>
                  <a:srgbClr val="000000"/>
                </a:solidFill>
                <a:latin typeface="Arial"/>
              </a:rPr>
              <a:t>äußerst</a:t>
            </a:r>
            <a:r>
              <a:rPr lang="en-GB" sz="2000" b="0" strike="noStrike" spc="-1" dirty="0">
                <a:solidFill>
                  <a:srgbClr val="000000"/>
                </a:solidFill>
                <a:latin typeface="Arial"/>
              </a:rPr>
              <a:t> </a:t>
            </a:r>
            <a:r>
              <a:rPr lang="en-GB" sz="2000" b="0" strike="noStrike" spc="-1" dirty="0" err="1">
                <a:solidFill>
                  <a:srgbClr val="000000"/>
                </a:solidFill>
                <a:latin typeface="Arial"/>
              </a:rPr>
              <a:t>wichtig</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In der </a:t>
            </a:r>
            <a:r>
              <a:rPr lang="en-GB" sz="2000" b="0" strike="noStrike" spc="-1" dirty="0" err="1">
                <a:solidFill>
                  <a:srgbClr val="000000"/>
                </a:solidFill>
                <a:latin typeface="Arial"/>
              </a:rPr>
              <a:t>Binnenschifffahrt</a:t>
            </a:r>
            <a:r>
              <a:rPr lang="en-GB" sz="2000" b="0" strike="noStrike" spc="-1" dirty="0">
                <a:solidFill>
                  <a:srgbClr val="000000"/>
                </a:solidFill>
                <a:latin typeface="Arial"/>
              </a:rPr>
              <a:t> </a:t>
            </a:r>
            <a:r>
              <a:rPr lang="en-GB" sz="2000" b="0" strike="noStrike" spc="-1" dirty="0" err="1">
                <a:solidFill>
                  <a:srgbClr val="000000"/>
                </a:solidFill>
                <a:latin typeface="Arial"/>
              </a:rPr>
              <a:t>ist</a:t>
            </a:r>
            <a:r>
              <a:rPr lang="en-GB" sz="2000" b="0" strike="noStrike" spc="-1" dirty="0">
                <a:solidFill>
                  <a:srgbClr val="000000"/>
                </a:solidFill>
                <a:latin typeface="Arial"/>
              </a:rPr>
              <a:t>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a:solidFill>
                  <a:srgbClr val="000000"/>
                </a:solidFill>
                <a:latin typeface="Arial"/>
              </a:rPr>
              <a:t>normalerweise</a:t>
            </a:r>
            <a:r>
              <a:rPr lang="en-GB" sz="2000" b="0" strike="noStrike" spc="-1" dirty="0">
                <a:solidFill>
                  <a:srgbClr val="000000"/>
                </a:solidFill>
                <a:latin typeface="Arial"/>
              </a:rPr>
              <a:t> </a:t>
            </a:r>
            <a:r>
              <a:rPr lang="en-GB" sz="2000" b="0" strike="noStrike" spc="-1" dirty="0" err="1">
                <a:solidFill>
                  <a:srgbClr val="000000"/>
                </a:solidFill>
                <a:latin typeface="Arial"/>
              </a:rPr>
              <a:t>nicht</a:t>
            </a:r>
            <a:r>
              <a:rPr lang="en-GB" sz="2000" b="0" strike="noStrike" spc="-1" dirty="0">
                <a:solidFill>
                  <a:srgbClr val="000000"/>
                </a:solidFill>
                <a:latin typeface="Arial"/>
              </a:rPr>
              <a:t> </a:t>
            </a:r>
            <a:r>
              <a:rPr lang="en-GB" sz="2000" b="0" strike="noStrike" spc="-1" dirty="0" err="1">
                <a:solidFill>
                  <a:srgbClr val="000000"/>
                </a:solidFill>
                <a:latin typeface="Arial"/>
              </a:rPr>
              <a:t>möglich</a:t>
            </a:r>
            <a:r>
              <a:rPr lang="en-GB" sz="2000" b="0" strike="noStrike" spc="-1" dirty="0">
                <a:solidFill>
                  <a:srgbClr val="000000"/>
                </a:solidFill>
                <a:latin typeface="Arial"/>
              </a:rPr>
              <a:t>, </a:t>
            </a:r>
            <a:r>
              <a:rPr lang="en-GB" sz="2000" b="0" strike="noStrike" spc="-1" dirty="0" err="1">
                <a:solidFill>
                  <a:srgbClr val="000000"/>
                </a:solidFill>
                <a:latin typeface="Arial"/>
              </a:rPr>
              <a:t>eine</a:t>
            </a:r>
            <a:r>
              <a:rPr lang="en-GB" sz="2000" b="0" strike="noStrike" spc="-1" dirty="0">
                <a:solidFill>
                  <a:srgbClr val="000000"/>
                </a:solidFill>
                <a:latin typeface="Arial"/>
              </a:rPr>
              <a:t> </a:t>
            </a:r>
            <a:r>
              <a:rPr lang="en-GB" sz="2000" b="0" strike="noStrike" spc="-1" dirty="0" err="1">
                <a:solidFill>
                  <a:srgbClr val="000000"/>
                </a:solidFill>
                <a:latin typeface="Arial"/>
              </a:rPr>
              <a:t>andere</a:t>
            </a:r>
            <a:r>
              <a:rPr lang="en-GB" sz="2000" b="0" strike="noStrike" spc="-1" dirty="0">
                <a:solidFill>
                  <a:srgbClr val="000000"/>
                </a:solidFill>
                <a:latin typeface="Arial"/>
              </a:rPr>
              <a:t> Route </a:t>
            </a:r>
            <a:r>
              <a:rPr lang="en-GB" sz="2000" b="0" strike="noStrike" spc="-1" dirty="0" err="1">
                <a:solidFill>
                  <a:srgbClr val="000000"/>
                </a:solidFill>
                <a:latin typeface="Arial"/>
              </a:rPr>
              <a:t>zu</a:t>
            </a:r>
            <a:r>
              <a:rPr lang="en-GB" sz="2000" b="0" strike="noStrike" spc="-1" dirty="0">
                <a:solidFill>
                  <a:srgbClr val="000000"/>
                </a:solidFill>
                <a:latin typeface="Arial"/>
              </a:rPr>
              <a:t> </a:t>
            </a:r>
            <a:r>
              <a:rPr lang="en-GB" sz="2000" b="0" strike="noStrike" spc="-1" dirty="0" err="1">
                <a:solidFill>
                  <a:srgbClr val="000000"/>
                </a:solidFill>
                <a:latin typeface="Arial"/>
              </a:rPr>
              <a:t>nehmen</a:t>
            </a:r>
            <a:r>
              <a:rPr lang="en-GB" sz="2000" b="0" strike="noStrike" spc="-1" dirty="0">
                <a:solidFill>
                  <a:srgbClr val="000000"/>
                </a:solidFill>
                <a:latin typeface="Arial"/>
              </a:rPr>
              <a:t>, </a:t>
            </a:r>
            <a:r>
              <a:rPr lang="en-GB" sz="2000" b="0" strike="noStrike" spc="-1" dirty="0" err="1">
                <a:solidFill>
                  <a:srgbClr val="000000"/>
                </a:solidFill>
                <a:latin typeface="Arial"/>
              </a:rPr>
              <a:t>wenn</a:t>
            </a:r>
            <a:r>
              <a:rPr lang="en-GB" sz="2000" b="0" strike="noStrike" spc="-1" dirty="0">
                <a:solidFill>
                  <a:srgbClr val="000000"/>
                </a:solidFill>
                <a:latin typeface="Arial"/>
              </a:rPr>
              <a:t> auf der </a:t>
            </a:r>
            <a:r>
              <a:rPr lang="en-GB" sz="2000" b="0" strike="noStrike" spc="-1" dirty="0" err="1">
                <a:solidFill>
                  <a:srgbClr val="000000"/>
                </a:solidFill>
                <a:latin typeface="Arial"/>
              </a:rPr>
              <a:t>ursprünglichen</a:t>
            </a:r>
            <a:r>
              <a:rPr lang="en-GB" sz="2000" b="0" strike="noStrike" spc="-1" dirty="0">
                <a:solidFill>
                  <a:srgbClr val="000000"/>
                </a:solidFill>
                <a:latin typeface="Arial"/>
              </a:rPr>
              <a:t> Route </a:t>
            </a:r>
            <a:r>
              <a:rPr lang="en-GB" sz="2000" b="0" strike="noStrike" spc="-1" dirty="0" err="1">
                <a:solidFill>
                  <a:srgbClr val="000000"/>
                </a:solidFill>
                <a:latin typeface="Arial"/>
              </a:rPr>
              <a:t>ein</a:t>
            </a:r>
            <a:r>
              <a:rPr lang="en-GB" sz="2000" b="0" strike="noStrike" spc="-1" dirty="0">
                <a:solidFill>
                  <a:srgbClr val="000000"/>
                </a:solidFill>
                <a:latin typeface="Arial"/>
              </a:rPr>
              <a:t> Problem </a:t>
            </a:r>
            <a:r>
              <a:rPr lang="en-GB" sz="2000" b="0" strike="noStrike" spc="-1" dirty="0" err="1">
                <a:solidFill>
                  <a:srgbClr val="000000"/>
                </a:solidFill>
                <a:latin typeface="Arial"/>
              </a:rPr>
              <a:t>auftritt</a:t>
            </a:r>
            <a:r>
              <a:rPr lang="en-GB" sz="2000" b="0" strike="noStrike" spc="-1" dirty="0">
                <a:solidFill>
                  <a:srgbClr val="000000"/>
                </a:solidFill>
                <a:latin typeface="Arial"/>
              </a:rPr>
              <a:t>: </a:t>
            </a:r>
            <a:r>
              <a:rPr lang="en-GB" sz="2000" b="0" strike="noStrike" spc="-1" dirty="0" err="1">
                <a:solidFill>
                  <a:srgbClr val="000000"/>
                </a:solidFill>
                <a:latin typeface="Arial"/>
              </a:rPr>
              <a:t>Detaillierte</a:t>
            </a:r>
            <a:r>
              <a:rPr lang="en-GB" sz="2000" b="0" strike="noStrike" spc="-1" dirty="0">
                <a:solidFill>
                  <a:srgbClr val="000000"/>
                </a:solidFill>
                <a:latin typeface="Arial"/>
              </a:rPr>
              <a:t> </a:t>
            </a:r>
            <a:r>
              <a:rPr lang="en-GB" sz="2000" b="0" strike="noStrike" spc="-1" dirty="0" err="1">
                <a:solidFill>
                  <a:srgbClr val="000000"/>
                </a:solidFill>
                <a:latin typeface="Arial"/>
              </a:rPr>
              <a:t>Informationen</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die </a:t>
            </a:r>
            <a:r>
              <a:rPr lang="en-GB" sz="2000" b="0" strike="noStrike" spc="-1" dirty="0" err="1">
                <a:solidFill>
                  <a:srgbClr val="000000"/>
                </a:solidFill>
                <a:latin typeface="Arial"/>
              </a:rPr>
              <a:t>Reiseplanung</a:t>
            </a:r>
            <a:r>
              <a:rPr lang="en-GB" sz="2000" b="0" strike="noStrike" spc="-1" dirty="0">
                <a:solidFill>
                  <a:srgbClr val="000000"/>
                </a:solidFill>
                <a:latin typeface="Arial"/>
              </a:rPr>
              <a:t> von </a:t>
            </a:r>
            <a:r>
              <a:rPr lang="en-GB" sz="2000" b="0" strike="noStrike" spc="-1" dirty="0" err="1">
                <a:solidFill>
                  <a:srgbClr val="000000"/>
                </a:solidFill>
                <a:latin typeface="Arial"/>
              </a:rPr>
              <a:t>entscheidender</a:t>
            </a:r>
            <a:r>
              <a:rPr lang="en-GB" sz="2000" b="0" strike="noStrike" spc="-1" dirty="0">
                <a:solidFill>
                  <a:srgbClr val="000000"/>
                </a:solidFill>
                <a:latin typeface="Arial"/>
              </a:rPr>
              <a:t> </a:t>
            </a:r>
            <a:r>
              <a:rPr lang="en-GB" sz="2000" b="0" strike="noStrike" spc="-1" dirty="0" err="1">
                <a:solidFill>
                  <a:srgbClr val="000000"/>
                </a:solidFill>
                <a:latin typeface="Arial"/>
              </a:rPr>
              <a:t>Bedeutung</a:t>
            </a:r>
            <a:r>
              <a:rPr lang="en-GB" sz="2000" b="0" strike="noStrike" spc="-1" dirty="0">
                <a:solidFill>
                  <a:srgbClr val="000000"/>
                </a:solidFill>
                <a:latin typeface="Arial"/>
              </a:rPr>
              <a:t> (</a:t>
            </a:r>
            <a:r>
              <a:rPr lang="en-GB" sz="2000" b="0" strike="noStrike" spc="-1" dirty="0" err="1" smtClean="0">
                <a:solidFill>
                  <a:srgbClr val="000000"/>
                </a:solidFill>
                <a:latin typeface="Arial"/>
              </a:rPr>
              <a:t>z.B</a:t>
            </a:r>
            <a:r>
              <a:rPr lang="en-GB" sz="2000" b="0" strike="noStrike" spc="-1" dirty="0">
                <a:solidFill>
                  <a:srgbClr val="000000"/>
                </a:solidFill>
                <a:latin typeface="Arial"/>
              </a:rPr>
              <a:t>. </a:t>
            </a:r>
            <a:r>
              <a:rPr lang="en-GB" sz="2000" b="0" strike="noStrike" spc="-1" dirty="0" err="1" smtClean="0">
                <a:solidFill>
                  <a:srgbClr val="000000"/>
                </a:solidFill>
                <a:latin typeface="Arial"/>
              </a:rPr>
              <a:t>Abmes-sungen</a:t>
            </a:r>
            <a:r>
              <a:rPr lang="en-GB" sz="2000" b="0" strike="noStrike" spc="-1" dirty="0" smtClean="0">
                <a:solidFill>
                  <a:srgbClr val="000000"/>
                </a:solidFill>
                <a:latin typeface="Arial"/>
              </a:rPr>
              <a:t> </a:t>
            </a:r>
            <a:r>
              <a:rPr lang="en-GB" sz="2000" b="0" strike="noStrike" spc="-1" dirty="0">
                <a:solidFill>
                  <a:srgbClr val="000000"/>
                </a:solidFill>
                <a:latin typeface="Arial"/>
              </a:rPr>
              <a:t>und </a:t>
            </a:r>
            <a:r>
              <a:rPr lang="en-GB" sz="2000" b="0" strike="noStrike" spc="-1" dirty="0" err="1" smtClean="0">
                <a:solidFill>
                  <a:srgbClr val="000000"/>
                </a:solidFill>
                <a:latin typeface="Arial"/>
              </a:rPr>
              <a:t>Betriebszeiten</a:t>
            </a:r>
            <a:r>
              <a:rPr lang="en-GB" sz="2000" b="0" strike="noStrike" spc="-1" dirty="0" smtClean="0">
                <a:solidFill>
                  <a:srgbClr val="000000"/>
                </a:solidFill>
                <a:latin typeface="Arial"/>
              </a:rPr>
              <a:t> </a:t>
            </a:r>
            <a:r>
              <a:rPr lang="en-GB" sz="2000" b="0" strike="noStrike" spc="-1" dirty="0">
                <a:solidFill>
                  <a:srgbClr val="000000"/>
                </a:solidFill>
                <a:latin typeface="Arial"/>
              </a:rPr>
              <a:t>von </a:t>
            </a:r>
            <a:r>
              <a:rPr lang="en-GB" sz="2000" b="0" strike="noStrike" spc="-1" dirty="0" err="1">
                <a:solidFill>
                  <a:srgbClr val="000000"/>
                </a:solidFill>
                <a:latin typeface="Arial"/>
              </a:rPr>
              <a:t>Schleusen</a:t>
            </a:r>
            <a:r>
              <a:rPr lang="en-GB" sz="2000" b="0" strike="noStrike" spc="-1" dirty="0">
                <a:solidFill>
                  <a:srgbClr val="000000"/>
                </a:solidFill>
                <a:latin typeface="Arial"/>
              </a:rPr>
              <a:t> und </a:t>
            </a:r>
            <a:r>
              <a:rPr lang="en-GB" sz="2000" b="0" strike="noStrike" spc="-1" dirty="0" err="1">
                <a:solidFill>
                  <a:srgbClr val="000000"/>
                </a:solidFill>
                <a:latin typeface="Arial"/>
              </a:rPr>
              <a:t>beweglichen</a:t>
            </a:r>
            <a:r>
              <a:rPr lang="en-GB" sz="2000" b="0" strike="noStrike" spc="-1" dirty="0">
                <a:solidFill>
                  <a:srgbClr val="000000"/>
                </a:solidFill>
                <a:latin typeface="Arial"/>
              </a:rPr>
              <a:t> </a:t>
            </a:r>
            <a:r>
              <a:rPr lang="en-GB" sz="2000" b="0" strike="noStrike" spc="-1" dirty="0" err="1">
                <a:solidFill>
                  <a:srgbClr val="000000"/>
                </a:solidFill>
                <a:latin typeface="Arial"/>
              </a:rPr>
              <a:t>Brücken</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imes New Roman"/>
            </a:endParaRPr>
          </a:p>
        </p:txBody>
      </p:sp>
      <p:pic>
        <p:nvPicPr>
          <p:cNvPr id="97" name="Picture 4" descr="Bridge_height"/>
          <p:cNvPicPr/>
          <p:nvPr/>
        </p:nvPicPr>
        <p:blipFill>
          <a:blip r:embed="rId4"/>
          <a:stretch/>
        </p:blipFill>
        <p:spPr>
          <a:xfrm>
            <a:off x="2626747" y="4570450"/>
            <a:ext cx="2133720" cy="3019899"/>
          </a:xfrm>
          <a:prstGeom prst="rect">
            <a:avLst/>
          </a:prstGeom>
          <a:ln w="0">
            <a:noFill/>
          </a:ln>
        </p:spPr>
      </p:pic>
      <p:pic>
        <p:nvPicPr>
          <p:cNvPr id="98" name="Picture 7" descr="lock with bridge and signals"/>
          <p:cNvPicPr/>
          <p:nvPr/>
        </p:nvPicPr>
        <p:blipFill>
          <a:blip r:embed="rId5"/>
          <a:stretch/>
        </p:blipFill>
        <p:spPr>
          <a:xfrm>
            <a:off x="5569044" y="4570450"/>
            <a:ext cx="2849400" cy="1796350"/>
          </a:xfrm>
          <a:prstGeom prst="rect">
            <a:avLst/>
          </a:prstGeom>
          <a:ln w="0">
            <a:noFill/>
          </a:ln>
        </p:spPr>
      </p:pic>
    </p:spTree>
  </p:cSld>
  <p:clrMapOvr>
    <a:masterClrMapping/>
  </p:clrMapOvr>
  <p:transition spd="med">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85800" y="609480"/>
            <a:ext cx="7772400" cy="87480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err="1">
                <a:solidFill>
                  <a:srgbClr val="FFFFFF"/>
                </a:solidFill>
                <a:latin typeface="Arial"/>
              </a:rPr>
              <a:t>Warum</a:t>
            </a:r>
            <a:r>
              <a:rPr lang="en-US" sz="3200" b="0" strike="noStrike" spc="-1" dirty="0">
                <a:solidFill>
                  <a:srgbClr val="FFFFFF"/>
                </a:solidFill>
                <a:latin typeface="Arial"/>
              </a:rPr>
              <a:t> </a:t>
            </a:r>
            <a:r>
              <a:rPr lang="en-US" sz="3200" b="0" strike="noStrike" spc="-1" dirty="0" smtClean="0">
                <a:solidFill>
                  <a:srgbClr val="FFFFFF"/>
                </a:solidFill>
                <a:latin typeface="Arial"/>
              </a:rPr>
              <a:t>Inland ENCs</a:t>
            </a:r>
            <a:r>
              <a:rPr lang="en-US" sz="3200" b="0" strike="noStrike" spc="-1" dirty="0">
                <a:solidFill>
                  <a:srgbClr val="FFFFFF"/>
                </a:solidFill>
                <a:latin typeface="Arial"/>
              </a:rPr>
              <a:t>?</a:t>
            </a:r>
            <a:endParaRPr lang="en-US" sz="3200" b="0" strike="noStrike" spc="-1" dirty="0">
              <a:solidFill>
                <a:srgbClr val="000000"/>
              </a:solidFill>
              <a:latin typeface="Times New Roman"/>
            </a:endParaRPr>
          </a:p>
        </p:txBody>
      </p:sp>
      <p:pic>
        <p:nvPicPr>
          <p:cNvPr id="100" name="Picture 494" descr="Graphic_329"/>
          <p:cNvPicPr/>
          <p:nvPr/>
        </p:nvPicPr>
        <p:blipFill>
          <a:blip r:embed="rId3"/>
          <a:stretch/>
        </p:blipFill>
        <p:spPr>
          <a:xfrm>
            <a:off x="685800" y="1655640"/>
            <a:ext cx="2228760" cy="1681200"/>
          </a:xfrm>
          <a:prstGeom prst="rect">
            <a:avLst/>
          </a:prstGeom>
          <a:ln w="0">
            <a:noFill/>
          </a:ln>
        </p:spPr>
      </p:pic>
      <p:pic>
        <p:nvPicPr>
          <p:cNvPr id="101" name="Grafik 1"/>
          <p:cNvPicPr/>
          <p:nvPr/>
        </p:nvPicPr>
        <p:blipFill>
          <a:blip r:embed="rId4"/>
          <a:stretch/>
        </p:blipFill>
        <p:spPr>
          <a:xfrm>
            <a:off x="708120" y="3500280"/>
            <a:ext cx="3324240" cy="2492640"/>
          </a:xfrm>
          <a:prstGeom prst="rect">
            <a:avLst/>
          </a:prstGeom>
          <a:ln w="0">
            <a:noFill/>
          </a:ln>
        </p:spPr>
      </p:pic>
      <p:pic>
        <p:nvPicPr>
          <p:cNvPr id="102" name="Picture 1" descr="cid:image003.png@01CC948A.2DF6ABC0"/>
          <p:cNvPicPr/>
          <p:nvPr/>
        </p:nvPicPr>
        <p:blipFill>
          <a:blip r:embed="rId5"/>
          <a:stretch/>
        </p:blipFill>
        <p:spPr>
          <a:xfrm>
            <a:off x="6443640" y="4484520"/>
            <a:ext cx="2014560" cy="1508400"/>
          </a:xfrm>
          <a:prstGeom prst="rect">
            <a:avLst/>
          </a:prstGeom>
          <a:ln w="0">
            <a:noFill/>
          </a:ln>
        </p:spPr>
      </p:pic>
      <p:pic>
        <p:nvPicPr>
          <p:cNvPr id="103" name="Picture 2" descr="http://js.china.com.cn/upload/Image/mrtp/2671803413.jpg"/>
          <p:cNvPicPr/>
          <p:nvPr/>
        </p:nvPicPr>
        <p:blipFill>
          <a:blip r:embed="rId6"/>
          <a:stretch/>
        </p:blipFill>
        <p:spPr>
          <a:xfrm>
            <a:off x="4525920" y="1681200"/>
            <a:ext cx="3956040" cy="2611440"/>
          </a:xfrm>
          <a:prstGeom prst="rect">
            <a:avLst/>
          </a:prstGeom>
          <a:ln w="0">
            <a:noFill/>
          </a:ln>
        </p:spPr>
      </p:pic>
    </p:spTree>
  </p:cSld>
  <p:clrMapOvr>
    <a:masterClrMapping/>
  </p:clrMapOvr>
  <p:transition spd="med">
    <p:cover dir="ld"/>
  </p:transition>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84360" y="404640"/>
            <a:ext cx="7772400" cy="80352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Definition von Inland ENC</a:t>
            </a:r>
            <a:endParaRPr lang="en-US" sz="3200" b="0" strike="noStrike" spc="-1" dirty="0">
              <a:solidFill>
                <a:srgbClr val="000000"/>
              </a:solidFill>
              <a:latin typeface="Times New Roman"/>
            </a:endParaRPr>
          </a:p>
        </p:txBody>
      </p:sp>
      <p:sp>
        <p:nvSpPr>
          <p:cNvPr id="105" name="CustomShape 2"/>
          <p:cNvSpPr/>
          <p:nvPr/>
        </p:nvSpPr>
        <p:spPr>
          <a:xfrm>
            <a:off x="684360" y="1557360"/>
            <a:ext cx="7772400" cy="4091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2500" lnSpcReduction="10000"/>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spc="-1" dirty="0" err="1" smtClean="0">
                <a:solidFill>
                  <a:srgbClr val="000000"/>
                </a:solidFill>
              </a:rPr>
              <a:t>Hinsichtlich</a:t>
            </a:r>
            <a:r>
              <a:rPr lang="en-GB" sz="2000" i="1" spc="-1" dirty="0" smtClean="0">
                <a:solidFill>
                  <a:srgbClr val="000000"/>
                </a:solidFill>
              </a:rPr>
              <a:t> </a:t>
            </a:r>
            <a:r>
              <a:rPr lang="en-GB" sz="2000" b="0" i="1" strike="noStrike" spc="-1" dirty="0" err="1">
                <a:solidFill>
                  <a:srgbClr val="000000"/>
                </a:solidFill>
                <a:latin typeface="Arial"/>
              </a:rPr>
              <a:t>Inhalt</a:t>
            </a:r>
            <a:r>
              <a:rPr lang="en-GB" sz="2000" b="0" i="1" strike="noStrike" spc="-1" dirty="0">
                <a:solidFill>
                  <a:srgbClr val="000000"/>
                </a:solidFill>
                <a:latin typeface="Arial"/>
              </a:rPr>
              <a:t>, </a:t>
            </a:r>
            <a:r>
              <a:rPr lang="en-GB" sz="2000" b="0" i="1" strike="noStrike" spc="-1" dirty="0" err="1">
                <a:solidFill>
                  <a:srgbClr val="000000"/>
                </a:solidFill>
                <a:latin typeface="Arial"/>
              </a:rPr>
              <a:t>Struktur</a:t>
            </a:r>
            <a:r>
              <a:rPr lang="en-GB" sz="2000" b="0" i="1" strike="noStrike" spc="-1" dirty="0">
                <a:solidFill>
                  <a:srgbClr val="000000"/>
                </a:solidFill>
                <a:latin typeface="Arial"/>
              </a:rPr>
              <a:t> und </a:t>
            </a:r>
            <a:r>
              <a:rPr lang="en-GB" sz="2000" b="0" i="1" strike="noStrike" spc="-1" dirty="0" smtClean="0">
                <a:solidFill>
                  <a:srgbClr val="000000"/>
                </a:solidFill>
                <a:latin typeface="Arial"/>
              </a:rPr>
              <a:t>Format </a:t>
            </a:r>
            <a:r>
              <a:rPr lang="en-GB" sz="2000" b="0" i="1" strike="noStrike" spc="-1" dirty="0" err="1" smtClean="0">
                <a:solidFill>
                  <a:srgbClr val="000000"/>
                </a:solidFill>
                <a:latin typeface="Arial"/>
              </a:rPr>
              <a:t>standardisierte</a:t>
            </a:r>
            <a:r>
              <a:rPr lang="en-GB" sz="2000" b="0" i="1" strike="noStrike" spc="-1" dirty="0" smtClean="0">
                <a:solidFill>
                  <a:srgbClr val="000000"/>
                </a:solidFill>
                <a:latin typeface="Arial"/>
              </a:rPr>
              <a:t> </a:t>
            </a:r>
            <a:r>
              <a:rPr lang="en-GB" sz="2000" b="0" i="1" strike="noStrike" spc="-1" dirty="0" err="1" smtClean="0">
                <a:solidFill>
                  <a:srgbClr val="000000"/>
                </a:solidFill>
                <a:latin typeface="Arial"/>
              </a:rPr>
              <a:t>Datenbank</a:t>
            </a:r>
            <a:r>
              <a:rPr lang="en-GB" sz="2000" b="0" i="1" strike="noStrike" spc="-1" dirty="0" smtClean="0">
                <a:solidFill>
                  <a:srgbClr val="000000"/>
                </a:solidFill>
                <a:latin typeface="Arial"/>
              </a:rPr>
              <a:t> </a:t>
            </a:r>
            <a:r>
              <a:rPr lang="en-GB" sz="2000" b="0" i="1" strike="noStrike" spc="-1" dirty="0" err="1" smtClean="0">
                <a:solidFill>
                  <a:srgbClr val="000000"/>
                </a:solidFill>
                <a:latin typeface="Arial"/>
              </a:rPr>
              <a:t>zur</a:t>
            </a:r>
            <a:r>
              <a:rPr lang="en-GB" sz="2000" b="0" i="1" strike="noStrike" spc="-1" dirty="0" smtClean="0">
                <a:solidFill>
                  <a:srgbClr val="000000"/>
                </a:solidFill>
                <a:latin typeface="Arial"/>
              </a:rPr>
              <a:t> </a:t>
            </a:r>
            <a:r>
              <a:rPr lang="en-GB" sz="2000" b="0" i="1" strike="noStrike" spc="-1" dirty="0" err="1">
                <a:solidFill>
                  <a:srgbClr val="000000"/>
                </a:solidFill>
                <a:latin typeface="Arial"/>
              </a:rPr>
              <a:t>Verwendung</a:t>
            </a:r>
            <a:r>
              <a:rPr lang="en-GB" sz="2000" b="0" i="1" strike="noStrike" spc="-1" dirty="0">
                <a:solidFill>
                  <a:srgbClr val="000000"/>
                </a:solidFill>
                <a:latin typeface="Arial"/>
              </a:rPr>
              <a:t> </a:t>
            </a:r>
            <a:r>
              <a:rPr lang="en-GB" sz="2000" b="0" i="1" strike="noStrike" spc="-1" dirty="0" err="1">
                <a:solidFill>
                  <a:srgbClr val="000000"/>
                </a:solidFill>
                <a:latin typeface="Arial"/>
              </a:rPr>
              <a:t>mit</a:t>
            </a:r>
            <a:r>
              <a:rPr lang="en-GB" sz="2000" b="0" i="1" strike="noStrike" spc="-1" dirty="0">
                <a:solidFill>
                  <a:srgbClr val="000000"/>
                </a:solidFill>
                <a:latin typeface="Arial"/>
              </a:rPr>
              <a:t> </a:t>
            </a:r>
            <a:r>
              <a:rPr lang="en-GB" sz="2000" b="0" i="1" strike="noStrike" spc="-1" dirty="0" err="1">
                <a:solidFill>
                  <a:srgbClr val="000000"/>
                </a:solidFill>
                <a:latin typeface="Arial"/>
              </a:rPr>
              <a:t>elektronischen</a:t>
            </a:r>
            <a:r>
              <a:rPr lang="en-GB" sz="2000" b="0" i="1" strike="noStrike" spc="-1" dirty="0">
                <a:solidFill>
                  <a:srgbClr val="000000"/>
                </a:solidFill>
                <a:latin typeface="Arial"/>
              </a:rPr>
              <a:t> </a:t>
            </a:r>
            <a:r>
              <a:rPr lang="en-GB" sz="2000" b="0" i="1" strike="noStrike" spc="-1" dirty="0" err="1">
                <a:solidFill>
                  <a:srgbClr val="000000"/>
                </a:solidFill>
                <a:latin typeface="Arial"/>
              </a:rPr>
              <a:t>Binnenkartenanzeige</a:t>
            </a:r>
            <a:r>
              <a:rPr lang="en-GB" sz="2000" b="0" i="1" strike="noStrike" spc="-1" dirty="0">
                <a:solidFill>
                  <a:srgbClr val="000000"/>
                </a:solidFill>
                <a:latin typeface="Arial"/>
              </a:rPr>
              <a:t>- und/</a:t>
            </a:r>
            <a:r>
              <a:rPr lang="en-GB" sz="2000" b="0" i="1" strike="noStrike" spc="-1" dirty="0" err="1">
                <a:solidFill>
                  <a:srgbClr val="000000"/>
                </a:solidFill>
                <a:latin typeface="Arial"/>
              </a:rPr>
              <a:t>oder</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Informationssystemen</a:t>
            </a:r>
            <a:r>
              <a:rPr lang="en-GB" sz="2000" b="0" i="1" strike="noStrike" spc="-1" dirty="0">
                <a:solidFill>
                  <a:srgbClr val="000000"/>
                </a:solidFill>
                <a:latin typeface="Arial"/>
              </a:rPr>
              <a:t>, die an </a:t>
            </a:r>
            <a:r>
              <a:rPr lang="en-GB" sz="2000" b="0" i="1" strike="noStrike" spc="-1" dirty="0" err="1">
                <a:solidFill>
                  <a:srgbClr val="000000"/>
                </a:solidFill>
                <a:latin typeface="Arial"/>
              </a:rPr>
              <a:t>Bord</a:t>
            </a:r>
            <a:r>
              <a:rPr lang="en-GB" sz="2000" b="0" i="1" strike="noStrike" spc="-1" dirty="0">
                <a:solidFill>
                  <a:srgbClr val="000000"/>
                </a:solidFill>
                <a:latin typeface="Arial"/>
              </a:rPr>
              <a:t> von </a:t>
            </a:r>
            <a:r>
              <a:rPr lang="en-GB" sz="2000" b="0" i="1" strike="noStrike" spc="-1" dirty="0" err="1">
                <a:solidFill>
                  <a:srgbClr val="000000"/>
                </a:solidFill>
                <a:latin typeface="Arial"/>
              </a:rPr>
              <a:t>Schiffen</a:t>
            </a:r>
            <a:r>
              <a:rPr lang="en-GB" sz="2000" b="0" i="1" strike="noStrike" spc="-1" dirty="0">
                <a:solidFill>
                  <a:srgbClr val="000000"/>
                </a:solidFill>
                <a:latin typeface="Arial"/>
              </a:rPr>
              <a:t> </a:t>
            </a:r>
            <a:r>
              <a:rPr lang="en-GB" sz="2000" b="0" i="1" strike="noStrike" spc="-1" dirty="0" err="1">
                <a:solidFill>
                  <a:srgbClr val="000000"/>
                </a:solidFill>
                <a:latin typeface="Arial"/>
              </a:rPr>
              <a:t>betrieben</a:t>
            </a:r>
            <a:r>
              <a:rPr lang="en-GB" sz="2000" b="0" i="1" strike="noStrike" spc="-1" dirty="0">
                <a:solidFill>
                  <a:srgbClr val="000000"/>
                </a:solidFill>
                <a:latin typeface="Arial"/>
              </a:rPr>
              <a:t> </a:t>
            </a:r>
            <a:r>
              <a:rPr lang="en-GB" sz="2000" b="0" i="1" strike="noStrike" spc="-1" dirty="0" err="1">
                <a:solidFill>
                  <a:srgbClr val="000000"/>
                </a:solidFill>
                <a:latin typeface="Arial"/>
              </a:rPr>
              <a:t>werden</a:t>
            </a:r>
            <a:r>
              <a:rPr lang="en-GB" sz="2000" b="0" i="1" strike="noStrike" spc="-1" dirty="0">
                <a:solidFill>
                  <a:srgbClr val="000000"/>
                </a:solidFill>
                <a:latin typeface="Arial"/>
              </a:rPr>
              <a:t>, die </a:t>
            </a:r>
            <a:r>
              <a:rPr lang="en-GB" sz="2000" b="0" i="1" strike="noStrike" spc="-1" dirty="0" err="1">
                <a:solidFill>
                  <a:srgbClr val="000000"/>
                </a:solidFill>
                <a:latin typeface="Arial"/>
              </a:rPr>
              <a:t>Binnenwasserstraßen</a:t>
            </a:r>
            <a:r>
              <a:rPr lang="en-GB" sz="2000" b="0" i="1" strike="noStrike" spc="-1" dirty="0">
                <a:solidFill>
                  <a:srgbClr val="000000"/>
                </a:solidFill>
                <a:latin typeface="Arial"/>
              </a:rPr>
              <a:t> </a:t>
            </a:r>
            <a:r>
              <a:rPr lang="en-GB" sz="2000" b="0" i="1" strike="noStrike" spc="-1" dirty="0" err="1">
                <a:solidFill>
                  <a:srgbClr val="000000"/>
                </a:solidFill>
                <a:latin typeface="Arial"/>
              </a:rPr>
              <a:t>befahren</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Eine</a:t>
            </a:r>
            <a:r>
              <a:rPr lang="en-GB" sz="2000" b="0" i="1" strike="noStrike" spc="-1" dirty="0" smtClean="0">
                <a:solidFill>
                  <a:srgbClr val="000000"/>
                </a:solidFill>
                <a:latin typeface="Arial"/>
              </a:rPr>
              <a:t> </a:t>
            </a:r>
            <a:r>
              <a:rPr lang="en-GB" sz="2000" b="0" i="1" strike="noStrike" spc="-1" dirty="0">
                <a:solidFill>
                  <a:srgbClr val="000000"/>
                </a:solidFill>
                <a:latin typeface="Arial"/>
              </a:rPr>
              <a:t>IENC </a:t>
            </a:r>
            <a:r>
              <a:rPr lang="en-GB" sz="2000" b="0" i="1" strike="noStrike" spc="-1" dirty="0" err="1">
                <a:solidFill>
                  <a:srgbClr val="000000"/>
                </a:solidFill>
                <a:latin typeface="Arial"/>
              </a:rPr>
              <a:t>wird</a:t>
            </a:r>
            <a:r>
              <a:rPr lang="en-GB" sz="2000" b="0" i="1" strike="noStrike" spc="-1" dirty="0">
                <a:solidFill>
                  <a:srgbClr val="000000"/>
                </a:solidFill>
                <a:latin typeface="Arial"/>
              </a:rPr>
              <a:t> von </a:t>
            </a:r>
            <a:r>
              <a:rPr lang="en-GB" sz="2000" b="0" i="1" strike="noStrike" spc="-1" dirty="0" err="1">
                <a:solidFill>
                  <a:srgbClr val="000000"/>
                </a:solidFill>
                <a:latin typeface="Arial"/>
              </a:rPr>
              <a:t>oder</a:t>
            </a:r>
            <a:r>
              <a:rPr lang="en-GB" sz="2000" b="0" i="1" strike="noStrike" spc="-1" dirty="0">
                <a:solidFill>
                  <a:srgbClr val="000000"/>
                </a:solidFill>
                <a:latin typeface="Arial"/>
              </a:rPr>
              <a:t> </a:t>
            </a:r>
            <a:r>
              <a:rPr lang="en-GB" sz="2000" b="0" i="1" strike="noStrike" spc="-1" dirty="0" err="1">
                <a:solidFill>
                  <a:srgbClr val="000000"/>
                </a:solidFill>
                <a:latin typeface="Arial"/>
              </a:rPr>
              <a:t>im</a:t>
            </a:r>
            <a:r>
              <a:rPr lang="en-GB" sz="2000" b="0" i="1" strike="noStrike" spc="-1" dirty="0">
                <a:solidFill>
                  <a:srgbClr val="000000"/>
                </a:solidFill>
                <a:latin typeface="Arial"/>
              </a:rPr>
              <a:t> </a:t>
            </a:r>
            <a:r>
              <a:rPr lang="en-GB" sz="2000" b="0" i="1" strike="noStrike" spc="-1" dirty="0" err="1">
                <a:solidFill>
                  <a:srgbClr val="000000"/>
                </a:solidFill>
                <a:latin typeface="Arial"/>
              </a:rPr>
              <a:t>Auftrag</a:t>
            </a:r>
            <a:r>
              <a:rPr lang="en-GB" sz="2000" b="0" i="1" strike="noStrike" spc="-1" dirty="0">
                <a:solidFill>
                  <a:srgbClr val="000000"/>
                </a:solidFill>
                <a:latin typeface="Arial"/>
              </a:rPr>
              <a:t> </a:t>
            </a:r>
            <a:r>
              <a:rPr lang="en-GB" sz="2000" b="0" i="1" strike="noStrike" spc="-1" dirty="0" err="1">
                <a:solidFill>
                  <a:srgbClr val="000000"/>
                </a:solidFill>
                <a:latin typeface="Arial"/>
              </a:rPr>
              <a:t>einer</a:t>
            </a:r>
            <a:r>
              <a:rPr lang="en-GB" sz="2000" b="0" i="1" strike="noStrike" spc="-1" dirty="0">
                <a:solidFill>
                  <a:srgbClr val="000000"/>
                </a:solidFill>
                <a:latin typeface="Arial"/>
              </a:rPr>
              <a:t> </a:t>
            </a:r>
            <a:r>
              <a:rPr lang="en-GB" sz="2000" b="0" i="1" strike="noStrike" spc="-1" dirty="0" err="1">
                <a:solidFill>
                  <a:srgbClr val="000000"/>
                </a:solidFill>
                <a:latin typeface="Arial"/>
              </a:rPr>
              <a:t>zuständigen</a:t>
            </a:r>
            <a:r>
              <a:rPr lang="en-GB" sz="2000" b="0" i="1" strike="noStrike" spc="-1" dirty="0">
                <a:solidFill>
                  <a:srgbClr val="000000"/>
                </a:solidFill>
                <a:latin typeface="Arial"/>
              </a:rPr>
              <a:t> </a:t>
            </a:r>
            <a:r>
              <a:rPr lang="en-GB" sz="2000" i="1" spc="-1" dirty="0" err="1" smtClean="0">
                <a:solidFill>
                  <a:srgbClr val="000000"/>
                </a:solidFill>
                <a:latin typeface="Arial"/>
              </a:rPr>
              <a:t>staatlichen</a:t>
            </a:r>
            <a:r>
              <a:rPr lang="en-GB" sz="2000" i="1" spc="-1" dirty="0" smtClean="0">
                <a:solidFill>
                  <a:srgbClr val="000000"/>
                </a:solidFill>
                <a:latin typeface="Arial"/>
              </a:rPr>
              <a:t> </a:t>
            </a:r>
            <a:r>
              <a:rPr lang="en-GB" sz="2000" i="1" spc="-1" dirty="0" err="1" smtClean="0">
                <a:solidFill>
                  <a:srgbClr val="000000"/>
                </a:solidFill>
                <a:latin typeface="Arial"/>
              </a:rPr>
              <a:t>B</a:t>
            </a:r>
            <a:r>
              <a:rPr lang="en-GB" sz="2000" b="0" i="1" strike="noStrike" spc="-1" dirty="0" err="1" smtClean="0">
                <a:solidFill>
                  <a:srgbClr val="000000"/>
                </a:solidFill>
                <a:latin typeface="Arial"/>
              </a:rPr>
              <a:t>ehörde</a:t>
            </a:r>
            <a:r>
              <a:rPr lang="en-GB" sz="2000" b="0" i="1" strike="noStrike" spc="-1" dirty="0" smtClean="0">
                <a:solidFill>
                  <a:srgbClr val="000000"/>
                </a:solidFill>
                <a:latin typeface="Arial"/>
              </a:rPr>
              <a:t> </a:t>
            </a:r>
            <a:r>
              <a:rPr lang="en-GB" sz="2000" b="0" i="1" strike="noStrike" spc="-1" dirty="0" err="1" smtClean="0">
                <a:solidFill>
                  <a:srgbClr val="000000"/>
                </a:solidFill>
                <a:latin typeface="Arial"/>
              </a:rPr>
              <a:t>herausgegeben</a:t>
            </a:r>
            <a:r>
              <a:rPr lang="en-GB" sz="2000" b="0" i="1" strike="noStrike" spc="-1" dirty="0" smtClean="0">
                <a:solidFill>
                  <a:srgbClr val="000000"/>
                </a:solidFill>
                <a:latin typeface="Arial"/>
              </a:rPr>
              <a:t> </a:t>
            </a:r>
            <a:r>
              <a:rPr lang="en-GB" sz="2000" b="0" i="1" strike="noStrike" spc="-1" dirty="0">
                <a:solidFill>
                  <a:srgbClr val="000000"/>
                </a:solidFill>
                <a:latin typeface="Arial"/>
              </a:rPr>
              <a:t>und </a:t>
            </a:r>
            <a:r>
              <a:rPr lang="en-GB" sz="2000" b="0" i="1" strike="noStrike" spc="-1" dirty="0" err="1">
                <a:solidFill>
                  <a:srgbClr val="000000"/>
                </a:solidFill>
                <a:latin typeface="Arial"/>
              </a:rPr>
              <a:t>entspricht</a:t>
            </a:r>
            <a:r>
              <a:rPr lang="en-GB" sz="2000" b="0" i="1" strike="noStrike" spc="-1" dirty="0">
                <a:solidFill>
                  <a:srgbClr val="000000"/>
                </a:solidFill>
                <a:latin typeface="Arial"/>
              </a:rPr>
              <a:t> den Standards, die </a:t>
            </a:r>
            <a:r>
              <a:rPr lang="en-GB" sz="2000" b="0" i="1" strike="noStrike" spc="-1" dirty="0" err="1" smtClean="0">
                <a:solidFill>
                  <a:srgbClr val="000000"/>
                </a:solidFill>
                <a:latin typeface="Arial"/>
              </a:rPr>
              <a:t>zuerst</a:t>
            </a:r>
            <a:r>
              <a:rPr lang="en-GB" sz="2000" b="0" i="1" strike="noStrike" spc="-1" dirty="0" smtClean="0">
                <a:solidFill>
                  <a:srgbClr val="000000"/>
                </a:solidFill>
                <a:latin typeface="Arial"/>
              </a:rPr>
              <a:t> </a:t>
            </a:r>
            <a:r>
              <a:rPr lang="en-GB" sz="2000" b="0" i="1" strike="noStrike" spc="-1" dirty="0">
                <a:solidFill>
                  <a:srgbClr val="000000"/>
                </a:solidFill>
                <a:latin typeface="Arial"/>
              </a:rPr>
              <a:t>von der </a:t>
            </a:r>
            <a:r>
              <a:rPr lang="en-GB" sz="2000" b="0" i="1" strike="noStrike" spc="-1" dirty="0" err="1" smtClean="0">
                <a:solidFill>
                  <a:srgbClr val="000000"/>
                </a:solidFill>
                <a:latin typeface="Arial"/>
              </a:rPr>
              <a:t>Internationalen</a:t>
            </a:r>
            <a:r>
              <a:rPr lang="en-GB" sz="2000" b="0" i="1" strike="noStrike" spc="-1" dirty="0" smtClean="0">
                <a:solidFill>
                  <a:srgbClr val="000000"/>
                </a:solidFill>
                <a:latin typeface="Arial"/>
              </a:rPr>
              <a:t> </a:t>
            </a:r>
            <a:r>
              <a:rPr lang="en-GB" sz="2000" b="0" i="1" strike="noStrike" spc="-1" dirty="0" err="1" smtClean="0">
                <a:solidFill>
                  <a:srgbClr val="000000"/>
                </a:solidFill>
                <a:latin typeface="Arial"/>
              </a:rPr>
              <a:t>Hydrographischen</a:t>
            </a:r>
            <a:r>
              <a:rPr lang="en-GB" sz="2000" b="0" i="1" strike="noStrike" spc="-1" dirty="0" smtClean="0">
                <a:solidFill>
                  <a:srgbClr val="000000"/>
                </a:solidFill>
                <a:latin typeface="Arial"/>
              </a:rPr>
              <a:t> Organisation </a:t>
            </a:r>
            <a:r>
              <a:rPr lang="en-GB" sz="2000" b="0" i="1" strike="noStrike" spc="-1" dirty="0">
                <a:solidFill>
                  <a:srgbClr val="000000"/>
                </a:solidFill>
                <a:latin typeface="Arial"/>
              </a:rPr>
              <a:t>(IHO) </a:t>
            </a:r>
            <a:r>
              <a:rPr lang="en-GB" sz="2000" b="0" i="1" strike="noStrike" spc="-1" dirty="0" err="1">
                <a:solidFill>
                  <a:srgbClr val="000000"/>
                </a:solidFill>
                <a:latin typeface="Arial"/>
              </a:rPr>
              <a:t>entwickelt</a:t>
            </a:r>
            <a:r>
              <a:rPr lang="en-GB" sz="2000" b="0" i="1" strike="noStrike" spc="-1" dirty="0">
                <a:solidFill>
                  <a:srgbClr val="000000"/>
                </a:solidFill>
                <a:latin typeface="Arial"/>
              </a:rPr>
              <a:t> und von der Inland ENC </a:t>
            </a:r>
            <a:r>
              <a:rPr lang="en-GB" sz="2000" b="0" i="1" strike="noStrike" spc="-1" dirty="0" smtClean="0">
                <a:solidFill>
                  <a:srgbClr val="000000"/>
                </a:solidFill>
                <a:latin typeface="Arial"/>
              </a:rPr>
              <a:t>Harmonise-</a:t>
            </a:r>
            <a:r>
              <a:rPr lang="en-GB" sz="2000" b="0" i="1" strike="noStrike" spc="-1" dirty="0" err="1" smtClean="0">
                <a:solidFill>
                  <a:srgbClr val="000000"/>
                </a:solidFill>
                <a:latin typeface="Arial"/>
              </a:rPr>
              <a:t>rungsgruppe</a:t>
            </a:r>
            <a:r>
              <a:rPr lang="en-GB" sz="2000" b="0" i="1" strike="noStrike" spc="-1" dirty="0" smtClean="0">
                <a:solidFill>
                  <a:srgbClr val="000000"/>
                </a:solidFill>
                <a:latin typeface="Arial"/>
              </a:rPr>
              <a:t> </a:t>
            </a:r>
            <a:r>
              <a:rPr lang="en-GB" sz="2000" b="0" i="1" strike="noStrike" spc="-1" dirty="0" err="1">
                <a:solidFill>
                  <a:srgbClr val="000000"/>
                </a:solidFill>
                <a:latin typeface="Arial"/>
              </a:rPr>
              <a:t>verfeinert</a:t>
            </a:r>
            <a:r>
              <a:rPr lang="en-GB" sz="2000" b="0" i="1" strike="noStrike" spc="-1" dirty="0">
                <a:solidFill>
                  <a:srgbClr val="000000"/>
                </a:solidFill>
                <a:latin typeface="Arial"/>
              </a:rPr>
              <a:t> </a:t>
            </a:r>
            <a:r>
              <a:rPr lang="en-GB" sz="2000" b="0" i="1" strike="noStrike" spc="-1" dirty="0" err="1">
                <a:solidFill>
                  <a:srgbClr val="000000"/>
                </a:solidFill>
                <a:latin typeface="Arial"/>
              </a:rPr>
              <a:t>wurden</a:t>
            </a:r>
            <a:r>
              <a:rPr lang="en-GB" sz="2000" b="0" i="1" strike="noStrike" spc="-1" dirty="0">
                <a:solidFill>
                  <a:srgbClr val="000000"/>
                </a:solidFill>
                <a:latin typeface="Arial"/>
              </a:rPr>
              <a:t>. </a:t>
            </a:r>
            <a:r>
              <a:rPr lang="en-GB" sz="2000" b="0" i="1" strike="noStrike" spc="-1" dirty="0" err="1">
                <a:solidFill>
                  <a:srgbClr val="000000"/>
                </a:solidFill>
                <a:latin typeface="Arial"/>
              </a:rPr>
              <a:t>Eine</a:t>
            </a:r>
            <a:r>
              <a:rPr lang="en-GB" sz="2000" b="0" i="1" strike="noStrike" spc="-1" dirty="0">
                <a:solidFill>
                  <a:srgbClr val="000000"/>
                </a:solidFill>
                <a:latin typeface="Arial"/>
              </a:rPr>
              <a:t> IENC </a:t>
            </a:r>
            <a:r>
              <a:rPr lang="en-GB" sz="2000" b="0" i="1" strike="noStrike" spc="-1" dirty="0" err="1">
                <a:solidFill>
                  <a:srgbClr val="000000"/>
                </a:solidFill>
                <a:latin typeface="Arial"/>
              </a:rPr>
              <a:t>enthält</a:t>
            </a:r>
            <a:r>
              <a:rPr lang="en-GB" sz="2000" b="0" i="1" strike="noStrike" spc="-1" dirty="0">
                <a:solidFill>
                  <a:srgbClr val="000000"/>
                </a:solidFill>
                <a:latin typeface="Arial"/>
              </a:rPr>
              <a:t> </a:t>
            </a:r>
            <a:r>
              <a:rPr lang="en-GB" sz="2000" b="0" i="1" strike="noStrike" spc="-1" dirty="0" err="1">
                <a:solidFill>
                  <a:srgbClr val="000000"/>
                </a:solidFill>
                <a:latin typeface="Arial"/>
              </a:rPr>
              <a:t>alle</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Karteninforma-tionen</a:t>
            </a:r>
            <a:r>
              <a:rPr lang="en-GB" sz="2000" b="0" i="1" strike="noStrike" spc="-1" dirty="0">
                <a:solidFill>
                  <a:srgbClr val="000000"/>
                </a:solidFill>
                <a:latin typeface="Arial"/>
              </a:rPr>
              <a:t>, die </a:t>
            </a:r>
            <a:r>
              <a:rPr lang="en-GB" sz="2000" b="0" i="1" strike="noStrike" spc="-1" dirty="0" err="1">
                <a:solidFill>
                  <a:srgbClr val="000000"/>
                </a:solidFill>
                <a:latin typeface="Arial"/>
              </a:rPr>
              <a:t>für</a:t>
            </a:r>
            <a:r>
              <a:rPr lang="en-GB" sz="2000" b="0" i="1" strike="noStrike" spc="-1" dirty="0">
                <a:solidFill>
                  <a:srgbClr val="000000"/>
                </a:solidFill>
                <a:latin typeface="Arial"/>
              </a:rPr>
              <a:t> </a:t>
            </a:r>
            <a:r>
              <a:rPr lang="en-GB" sz="2000" b="0" i="1" strike="noStrike" spc="-1" dirty="0" err="1">
                <a:solidFill>
                  <a:srgbClr val="000000"/>
                </a:solidFill>
                <a:latin typeface="Arial"/>
              </a:rPr>
              <a:t>eine</a:t>
            </a:r>
            <a:r>
              <a:rPr lang="en-GB" sz="2000" b="0" i="1" strike="noStrike" spc="-1" dirty="0">
                <a:solidFill>
                  <a:srgbClr val="000000"/>
                </a:solidFill>
                <a:latin typeface="Arial"/>
              </a:rPr>
              <a:t> </a:t>
            </a:r>
            <a:r>
              <a:rPr lang="en-GB" sz="2000" b="0" i="1" strike="noStrike" spc="-1" dirty="0" err="1">
                <a:solidFill>
                  <a:srgbClr val="000000"/>
                </a:solidFill>
                <a:latin typeface="Arial"/>
              </a:rPr>
              <a:t>sichere</a:t>
            </a:r>
            <a:r>
              <a:rPr lang="en-GB" sz="2000" b="0" i="1" strike="noStrike" spc="-1" dirty="0">
                <a:solidFill>
                  <a:srgbClr val="000000"/>
                </a:solidFill>
                <a:latin typeface="Arial"/>
              </a:rPr>
              <a:t> Navigation auf </a:t>
            </a:r>
            <a:r>
              <a:rPr lang="en-GB" sz="2000" b="0" i="1" strike="noStrike" spc="-1" dirty="0" err="1">
                <a:solidFill>
                  <a:srgbClr val="000000"/>
                </a:solidFill>
                <a:latin typeface="Arial"/>
              </a:rPr>
              <a:t>Binnenwasserstraßen</a:t>
            </a:r>
            <a:r>
              <a:rPr lang="en-GB" sz="2000" b="0" i="1" strike="noStrike" spc="-1" dirty="0">
                <a:solidFill>
                  <a:srgbClr val="000000"/>
                </a:solidFill>
                <a:latin typeface="Arial"/>
              </a:rPr>
              <a:t> </a:t>
            </a:r>
            <a:r>
              <a:rPr lang="en-GB" sz="2000" b="0" i="1" strike="noStrike" spc="-1" dirty="0" err="1">
                <a:solidFill>
                  <a:srgbClr val="000000"/>
                </a:solidFill>
                <a:latin typeface="Arial"/>
              </a:rPr>
              <a:t>erforderlich</a:t>
            </a:r>
            <a:r>
              <a:rPr lang="en-GB" sz="2000" b="0" i="1" strike="noStrike" spc="-1" dirty="0">
                <a:solidFill>
                  <a:srgbClr val="000000"/>
                </a:solidFill>
                <a:latin typeface="Arial"/>
              </a:rPr>
              <a:t> </a:t>
            </a:r>
            <a:r>
              <a:rPr lang="en-GB" sz="2000" b="0" i="1" strike="noStrike" spc="-1" dirty="0" err="1">
                <a:solidFill>
                  <a:srgbClr val="000000"/>
                </a:solidFill>
                <a:latin typeface="Arial"/>
              </a:rPr>
              <a:t>sind</a:t>
            </a:r>
            <a:r>
              <a:rPr lang="en-GB" sz="2000" b="0" i="1" strike="noStrike" spc="-1" dirty="0">
                <a:solidFill>
                  <a:srgbClr val="000000"/>
                </a:solidFill>
                <a:latin typeface="Arial"/>
              </a:rPr>
              <a:t>, und </a:t>
            </a:r>
            <a:r>
              <a:rPr lang="en-GB" sz="2000" b="0" i="1" strike="noStrike" spc="-1" dirty="0" err="1">
                <a:solidFill>
                  <a:srgbClr val="000000"/>
                </a:solidFill>
                <a:latin typeface="Arial"/>
              </a:rPr>
              <a:t>kann</a:t>
            </a:r>
            <a:r>
              <a:rPr lang="en-GB" sz="2000" b="0" i="1" strike="noStrike" spc="-1" dirty="0">
                <a:solidFill>
                  <a:srgbClr val="000000"/>
                </a:solidFill>
                <a:latin typeface="Arial"/>
              </a:rPr>
              <a:t> </a:t>
            </a:r>
            <a:r>
              <a:rPr lang="en-GB" sz="2000" b="0" i="1" strike="noStrike" spc="-1" dirty="0" err="1">
                <a:solidFill>
                  <a:srgbClr val="000000"/>
                </a:solidFill>
                <a:latin typeface="Arial"/>
              </a:rPr>
              <a:t>zusätzlich</a:t>
            </a:r>
            <a:r>
              <a:rPr lang="en-GB" sz="2000" b="0" i="1" strike="noStrike" spc="-1" dirty="0">
                <a:solidFill>
                  <a:srgbClr val="000000"/>
                </a:solidFill>
                <a:latin typeface="Arial"/>
              </a:rPr>
              <a:t> </a:t>
            </a:r>
            <a:r>
              <a:rPr lang="en-GB" sz="2000" b="0" i="1" strike="noStrike" spc="-1" dirty="0" err="1">
                <a:solidFill>
                  <a:srgbClr val="000000"/>
                </a:solidFill>
                <a:latin typeface="Arial"/>
              </a:rPr>
              <a:t>zu</a:t>
            </a:r>
            <a:r>
              <a:rPr lang="en-GB" sz="2000" b="0" i="1" strike="noStrike" spc="-1" dirty="0">
                <a:solidFill>
                  <a:srgbClr val="000000"/>
                </a:solidFill>
                <a:latin typeface="Arial"/>
              </a:rPr>
              <a:t> den in der </a:t>
            </a:r>
            <a:r>
              <a:rPr lang="en-GB" sz="2000" b="0" i="1" strike="noStrike" spc="-1" dirty="0" err="1">
                <a:solidFill>
                  <a:srgbClr val="000000"/>
                </a:solidFill>
                <a:latin typeface="Arial"/>
              </a:rPr>
              <a:t>Papierkarte</a:t>
            </a:r>
            <a:r>
              <a:rPr lang="en-GB" sz="2000" b="0" i="1" strike="noStrike" spc="-1" dirty="0">
                <a:solidFill>
                  <a:srgbClr val="000000"/>
                </a:solidFill>
                <a:latin typeface="Arial"/>
              </a:rPr>
              <a:t> </a:t>
            </a:r>
            <a:r>
              <a:rPr lang="en-GB" sz="2000" b="0" i="1" strike="noStrike" spc="-1" dirty="0" err="1">
                <a:solidFill>
                  <a:srgbClr val="000000"/>
                </a:solidFill>
                <a:latin typeface="Arial"/>
              </a:rPr>
              <a:t>enthaltenen</a:t>
            </a:r>
            <a:r>
              <a:rPr lang="en-GB" sz="2000" b="0" i="1" strike="noStrike" spc="-1" dirty="0">
                <a:solidFill>
                  <a:srgbClr val="000000"/>
                </a:solidFill>
                <a:latin typeface="Arial"/>
              </a:rPr>
              <a:t> </a:t>
            </a:r>
            <a:r>
              <a:rPr lang="en-GB" sz="2000" b="0" i="1" strike="noStrike" spc="-1" dirty="0" err="1">
                <a:solidFill>
                  <a:srgbClr val="000000"/>
                </a:solidFill>
                <a:latin typeface="Arial"/>
              </a:rPr>
              <a:t>Informationen</a:t>
            </a:r>
            <a:r>
              <a:rPr lang="en-GB" sz="2000" b="0" i="1" strike="noStrike" spc="-1" dirty="0">
                <a:solidFill>
                  <a:srgbClr val="000000"/>
                </a:solidFill>
                <a:latin typeface="Arial"/>
              </a:rPr>
              <a:t> </a:t>
            </a:r>
            <a:r>
              <a:rPr lang="en-GB" sz="2000" b="0" i="1" strike="noStrike" spc="-1" dirty="0" smtClean="0">
                <a:solidFill>
                  <a:srgbClr val="000000"/>
                </a:solidFill>
                <a:latin typeface="Arial"/>
              </a:rPr>
              <a:t>(</a:t>
            </a:r>
            <a:r>
              <a:rPr lang="en-GB" sz="2000" b="0" i="1" strike="noStrike" spc="-1" dirty="0" err="1" smtClean="0">
                <a:solidFill>
                  <a:srgbClr val="000000"/>
                </a:solidFill>
                <a:latin typeface="Arial"/>
              </a:rPr>
              <a:t>z.B</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Fahrtrichtungen</a:t>
            </a:r>
            <a:r>
              <a:rPr lang="en-GB" sz="2000" b="0" i="1" strike="noStrike" spc="-1" dirty="0" smtClean="0">
                <a:solidFill>
                  <a:srgbClr val="000000"/>
                </a:solidFill>
                <a:latin typeface="Arial"/>
              </a:rPr>
              <a:t>, </a:t>
            </a:r>
            <a:r>
              <a:rPr lang="en-GB" sz="2000" b="0" i="1" strike="noStrike" spc="-1" dirty="0" err="1">
                <a:solidFill>
                  <a:srgbClr val="000000"/>
                </a:solidFill>
                <a:latin typeface="Arial"/>
              </a:rPr>
              <a:t>maschinenlesbare</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Betriebszeiten</a:t>
            </a:r>
            <a:r>
              <a:rPr lang="en-GB" sz="2000" b="0" i="1" strike="noStrike" spc="-1" dirty="0" smtClean="0">
                <a:solidFill>
                  <a:srgbClr val="000000"/>
                </a:solidFill>
                <a:latin typeface="Arial"/>
              </a:rPr>
              <a:t> </a:t>
            </a:r>
            <a:r>
              <a:rPr lang="en-GB" sz="2000" b="0" i="1" strike="noStrike" spc="-1" dirty="0" err="1">
                <a:solidFill>
                  <a:srgbClr val="000000"/>
                </a:solidFill>
                <a:latin typeface="Arial"/>
              </a:rPr>
              <a:t>usw</a:t>
            </a:r>
            <a:r>
              <a:rPr lang="en-GB" sz="2000" i="1" spc="-1" dirty="0">
                <a:solidFill>
                  <a:srgbClr val="000000"/>
                </a:solidFill>
              </a:rPr>
              <a:t>.) </a:t>
            </a:r>
            <a:r>
              <a:rPr lang="en-GB" sz="2000" i="1" spc="-1" dirty="0" err="1">
                <a:solidFill>
                  <a:srgbClr val="000000"/>
                </a:solidFill>
              </a:rPr>
              <a:t>ergänzende</a:t>
            </a:r>
            <a:r>
              <a:rPr lang="en-GB" sz="2000" i="1" spc="-1" dirty="0">
                <a:solidFill>
                  <a:srgbClr val="000000"/>
                </a:solidFill>
              </a:rPr>
              <a:t> </a:t>
            </a:r>
            <a:r>
              <a:rPr lang="en-GB" sz="2000" i="1" spc="-1" dirty="0" err="1">
                <a:solidFill>
                  <a:srgbClr val="000000"/>
                </a:solidFill>
              </a:rPr>
              <a:t>Informationen</a:t>
            </a:r>
            <a:r>
              <a:rPr lang="en-GB" sz="2000" i="1" spc="-1" dirty="0">
                <a:solidFill>
                  <a:srgbClr val="000000"/>
                </a:solidFill>
              </a:rPr>
              <a:t> </a:t>
            </a:r>
            <a:r>
              <a:rPr lang="en-GB" sz="2000" i="1" spc="-1" dirty="0" err="1" smtClean="0">
                <a:solidFill>
                  <a:srgbClr val="000000"/>
                </a:solidFill>
              </a:rPr>
              <a:t>enthalten</a:t>
            </a:r>
            <a:r>
              <a:rPr lang="en-GB" sz="2000" i="1" spc="-1" dirty="0" smtClean="0">
                <a:solidFill>
                  <a:srgbClr val="000000"/>
                </a:solidFill>
              </a:rPr>
              <a:t>, </a:t>
            </a:r>
            <a:r>
              <a:rPr lang="en-GB" sz="2000" b="0" i="1" strike="noStrike" spc="-1" dirty="0">
                <a:solidFill>
                  <a:srgbClr val="000000"/>
                </a:solidFill>
                <a:latin typeface="Arial"/>
              </a:rPr>
              <a:t>die </a:t>
            </a:r>
            <a:r>
              <a:rPr lang="en-GB" sz="2000" b="0" i="1" strike="noStrike" spc="-1" dirty="0" err="1">
                <a:solidFill>
                  <a:srgbClr val="000000"/>
                </a:solidFill>
                <a:latin typeface="Arial"/>
              </a:rPr>
              <a:t>für</a:t>
            </a:r>
            <a:r>
              <a:rPr lang="en-GB" sz="2000" b="0" i="1" strike="noStrike" spc="-1" dirty="0">
                <a:solidFill>
                  <a:srgbClr val="000000"/>
                </a:solidFill>
                <a:latin typeface="Arial"/>
              </a:rPr>
              <a:t> </a:t>
            </a:r>
            <a:r>
              <a:rPr lang="en-GB" sz="2000" b="0" i="1" strike="noStrike" spc="-1" dirty="0" err="1">
                <a:solidFill>
                  <a:srgbClr val="000000"/>
                </a:solidFill>
                <a:latin typeface="Arial"/>
              </a:rPr>
              <a:t>eine</a:t>
            </a:r>
            <a:r>
              <a:rPr lang="en-GB" sz="2000" b="0" i="1" strike="noStrike" spc="-1" dirty="0">
                <a:solidFill>
                  <a:srgbClr val="000000"/>
                </a:solidFill>
                <a:latin typeface="Arial"/>
              </a:rPr>
              <a:t> </a:t>
            </a:r>
            <a:r>
              <a:rPr lang="en-GB" sz="2000" b="0" i="1" strike="noStrike" spc="-1" dirty="0" err="1">
                <a:solidFill>
                  <a:srgbClr val="000000"/>
                </a:solidFill>
                <a:latin typeface="Arial"/>
              </a:rPr>
              <a:t>sichere</a:t>
            </a:r>
            <a:r>
              <a:rPr lang="en-GB" sz="2000" b="0" i="1" strike="noStrike" spc="-1" dirty="0">
                <a:solidFill>
                  <a:srgbClr val="000000"/>
                </a:solidFill>
                <a:latin typeface="Arial"/>
              </a:rPr>
              <a:t> Navigation </a:t>
            </a:r>
            <a:r>
              <a:rPr lang="en-GB" sz="2000" i="1" spc="-1" dirty="0">
                <a:solidFill>
                  <a:srgbClr val="000000"/>
                </a:solidFill>
              </a:rPr>
              <a:t>und </a:t>
            </a:r>
            <a:r>
              <a:rPr lang="en-GB" sz="2000" i="1" spc="-1" dirty="0" err="1">
                <a:solidFill>
                  <a:srgbClr val="000000"/>
                </a:solidFill>
              </a:rPr>
              <a:t>Reiseplanung</a:t>
            </a:r>
            <a:r>
              <a:rPr lang="en-GB" sz="2000" i="1" spc="-1" dirty="0">
                <a:solidFill>
                  <a:srgbClr val="000000"/>
                </a:solidFill>
              </a:rPr>
              <a:t> </a:t>
            </a:r>
            <a:r>
              <a:rPr lang="en-GB" sz="2000" i="1" spc="-1" dirty="0" err="1">
                <a:solidFill>
                  <a:srgbClr val="000000"/>
                </a:solidFill>
              </a:rPr>
              <a:t>als</a:t>
            </a:r>
            <a:r>
              <a:rPr lang="en-GB" sz="2000" i="1" spc="-1" dirty="0">
                <a:solidFill>
                  <a:srgbClr val="000000"/>
                </a:solidFill>
              </a:rPr>
              <a:t> </a:t>
            </a:r>
            <a:r>
              <a:rPr lang="en-GB" sz="2000" b="0" i="1" strike="noStrike" spc="-1" dirty="0" err="1">
                <a:solidFill>
                  <a:srgbClr val="000000"/>
                </a:solidFill>
                <a:latin typeface="Arial"/>
              </a:rPr>
              <a:t>notwendig</a:t>
            </a:r>
            <a:r>
              <a:rPr lang="en-GB" sz="2000" b="0" i="1" strike="noStrike" spc="-1" dirty="0">
                <a:solidFill>
                  <a:srgbClr val="000000"/>
                </a:solidFill>
                <a:latin typeface="Arial"/>
              </a:rPr>
              <a:t> </a:t>
            </a:r>
            <a:r>
              <a:rPr lang="en-GB" sz="2000" b="0" i="1" strike="noStrike" spc="-1" dirty="0" err="1">
                <a:solidFill>
                  <a:srgbClr val="000000"/>
                </a:solidFill>
                <a:latin typeface="Arial"/>
              </a:rPr>
              <a:t>erachtet</a:t>
            </a:r>
            <a:r>
              <a:rPr lang="en-GB" sz="2000" b="0" i="1" strike="noStrike" spc="-1" dirty="0">
                <a:solidFill>
                  <a:srgbClr val="000000"/>
                </a:solidFill>
                <a:latin typeface="Arial"/>
              </a:rPr>
              <a:t> </a:t>
            </a:r>
            <a:r>
              <a:rPr lang="en-GB" sz="2000" b="0" i="1" strike="noStrike" spc="-1" dirty="0" err="1">
                <a:solidFill>
                  <a:srgbClr val="000000"/>
                </a:solidFill>
                <a:latin typeface="Arial"/>
              </a:rPr>
              <a:t>werden</a:t>
            </a:r>
            <a:r>
              <a:rPr lang="en-GB" sz="2000" b="0" i="1" strike="noStrike" spc="-1" dirty="0">
                <a:solidFill>
                  <a:srgbClr val="000000"/>
                </a:solidFill>
                <a:latin typeface="Arial"/>
              </a:rPr>
              <a:t> </a:t>
            </a:r>
            <a:r>
              <a:rPr lang="en-GB" sz="2000" b="0" i="1" strike="noStrike" spc="-1" dirty="0" err="1" smtClean="0">
                <a:solidFill>
                  <a:srgbClr val="000000"/>
                </a:solidFill>
                <a:latin typeface="Arial"/>
              </a:rPr>
              <a:t>können</a:t>
            </a:r>
            <a:r>
              <a:rPr lang="en-GB" sz="2000" b="0" i="1" strike="noStrike" spc="-1" dirty="0" smtClean="0">
                <a:solidFill>
                  <a:srgbClr val="000000"/>
                </a:solidFill>
                <a:latin typeface="Arial"/>
              </a:rPr>
              <a:t>. </a:t>
            </a:r>
            <a:r>
              <a:rPr lang="en-GB" sz="2000" b="0" i="1" strike="noStrike" spc="-1" dirty="0">
                <a:solidFill>
                  <a:srgbClr val="000000"/>
                </a:solidFill>
                <a:latin typeface="Arial"/>
              </a:rPr>
              <a:t>[</a:t>
            </a:r>
            <a:r>
              <a:rPr lang="en-GB" sz="2000" b="0" i="1" strike="noStrike" spc="-1" dirty="0" smtClean="0">
                <a:solidFill>
                  <a:srgbClr val="000000"/>
                </a:solidFill>
                <a:latin typeface="Arial"/>
              </a:rPr>
              <a:t>IENC-</a:t>
            </a:r>
            <a:r>
              <a:rPr lang="en-GB" sz="2000" b="0" i="1" strike="noStrike" spc="-1" dirty="0" err="1" smtClean="0">
                <a:solidFill>
                  <a:srgbClr val="000000"/>
                </a:solidFill>
                <a:latin typeface="Arial"/>
              </a:rPr>
              <a:t>Kodierungsanleitung</a:t>
            </a:r>
            <a:r>
              <a:rPr lang="en-GB" sz="2000" b="0" i="1" strike="noStrike" spc="-1" dirty="0" smtClean="0">
                <a:solidFill>
                  <a:srgbClr val="000000"/>
                </a:solidFill>
                <a:latin typeface="Arial"/>
              </a:rPr>
              <a:t>, </a:t>
            </a:r>
            <a:r>
              <a:rPr lang="en-GB" sz="2000" b="0" i="1" strike="noStrike" spc="-1" dirty="0" err="1">
                <a:solidFill>
                  <a:srgbClr val="000000"/>
                </a:solidFill>
                <a:latin typeface="Arial"/>
              </a:rPr>
              <a:t>Ausgabe</a:t>
            </a:r>
            <a:r>
              <a:rPr lang="en-GB" sz="2000" b="0" i="1" strike="noStrike" spc="-1" dirty="0">
                <a:solidFill>
                  <a:srgbClr val="000000"/>
                </a:solidFill>
                <a:latin typeface="Arial"/>
              </a:rPr>
              <a:t> 2.2, </a:t>
            </a:r>
            <a:r>
              <a:rPr lang="en-GB" sz="2000" b="0" i="1" strike="noStrike" spc="-1" dirty="0" err="1">
                <a:solidFill>
                  <a:srgbClr val="000000"/>
                </a:solidFill>
                <a:latin typeface="Arial"/>
              </a:rPr>
              <a:t>Februar</a:t>
            </a:r>
            <a:r>
              <a:rPr lang="en-GB" sz="2000" b="0" i="1" strike="noStrike" spc="-1" dirty="0">
                <a:solidFill>
                  <a:srgbClr val="000000"/>
                </a:solidFill>
                <a:latin typeface="Arial"/>
              </a:rPr>
              <a:t> 2010]</a:t>
            </a:r>
            <a:endParaRPr lang="en-US" sz="2000" b="0" strike="noStrike" spc="-1" dirty="0">
              <a:solidFill>
                <a:srgbClr val="000000"/>
              </a:solidFill>
              <a:latin typeface="Times New Roman"/>
            </a:endParaRPr>
          </a:p>
        </p:txBody>
      </p:sp>
    </p:spTree>
  </p:cSld>
  <p:clrMapOvr>
    <a:masterClrMapping/>
  </p:clrMapOvr>
  <p:transition spd="med">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85800" y="609480"/>
            <a:ext cx="7772400" cy="80352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FF"/>
                </a:solidFill>
                <a:latin typeface="Arial"/>
              </a:rPr>
              <a:t>Die </a:t>
            </a:r>
            <a:r>
              <a:rPr lang="en-US" sz="3200" b="0" strike="noStrike" spc="-1" dirty="0" smtClean="0">
                <a:solidFill>
                  <a:srgbClr val="FFFFFF"/>
                </a:solidFill>
                <a:latin typeface="Arial"/>
              </a:rPr>
              <a:t>S-57 </a:t>
            </a:r>
            <a:r>
              <a:rPr lang="en-US" sz="3200" b="0" strike="noStrike" spc="-1" dirty="0" smtClean="0">
                <a:solidFill>
                  <a:srgbClr val="FFFFFF"/>
                </a:solidFill>
                <a:latin typeface="Wingdings"/>
                <a:ea typeface="Wingdings"/>
              </a:rPr>
              <a:t></a:t>
            </a:r>
            <a:r>
              <a:rPr lang="en-US" sz="900" b="0" strike="noStrike" spc="-1" dirty="0" smtClean="0">
                <a:solidFill>
                  <a:srgbClr val="FFFFFF"/>
                </a:solidFill>
                <a:latin typeface="Wingdings"/>
                <a:ea typeface="Wingdings"/>
              </a:rPr>
              <a:t> </a:t>
            </a:r>
            <a:r>
              <a:rPr lang="en-US" sz="3200" b="0" strike="noStrike" spc="-1" dirty="0" smtClean="0">
                <a:solidFill>
                  <a:srgbClr val="FFFFFF"/>
                </a:solidFill>
                <a:latin typeface="Arial"/>
              </a:rPr>
              <a:t>S-100-Vorgehensweise</a:t>
            </a:r>
            <a:endParaRPr lang="en-US" sz="3200" b="0" strike="noStrike" spc="-1" dirty="0">
              <a:solidFill>
                <a:srgbClr val="000000"/>
              </a:solidFill>
              <a:latin typeface="Times New Roman"/>
            </a:endParaRPr>
          </a:p>
        </p:txBody>
      </p:sp>
      <p:sp>
        <p:nvSpPr>
          <p:cNvPr id="107" name="CustomShape 2"/>
          <p:cNvSpPr/>
          <p:nvPr/>
        </p:nvSpPr>
        <p:spPr>
          <a:xfrm>
            <a:off x="684360" y="1773360"/>
            <a:ext cx="7772400" cy="4127108"/>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85500" lnSpcReduction="10000"/>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100" b="0" strike="noStrike" spc="-1" dirty="0" smtClean="0">
                <a:solidFill>
                  <a:srgbClr val="000000"/>
                </a:solidFill>
                <a:latin typeface="Arial"/>
              </a:rPr>
              <a:t>Inland ENCs </a:t>
            </a:r>
            <a:r>
              <a:rPr lang="en-GB" sz="2100" b="0" strike="noStrike" spc="-1" dirty="0" err="1">
                <a:solidFill>
                  <a:srgbClr val="000000"/>
                </a:solidFill>
                <a:latin typeface="Arial"/>
              </a:rPr>
              <a:t>ähneln</a:t>
            </a:r>
            <a:r>
              <a:rPr lang="en-GB" sz="2100" b="0" strike="noStrike" spc="-1" dirty="0">
                <a:solidFill>
                  <a:srgbClr val="000000"/>
                </a:solidFill>
                <a:latin typeface="Arial"/>
              </a:rPr>
              <a:t> „</a:t>
            </a:r>
            <a:r>
              <a:rPr lang="en-GB" sz="2100" b="0" strike="noStrike" spc="-1" dirty="0" err="1">
                <a:solidFill>
                  <a:srgbClr val="000000"/>
                </a:solidFill>
                <a:latin typeface="Arial"/>
              </a:rPr>
              <a:t>maritimen</a:t>
            </a:r>
            <a:r>
              <a:rPr lang="en-GB" sz="2100" b="0" strike="noStrike" spc="-1" dirty="0">
                <a:solidFill>
                  <a:srgbClr val="000000"/>
                </a:solidFill>
                <a:latin typeface="Arial"/>
              </a:rPr>
              <a:t>“ ENCs, </a:t>
            </a:r>
            <a:r>
              <a:rPr lang="en-GB" sz="2100" b="0" strike="noStrike" spc="-1" dirty="0" err="1">
                <a:solidFill>
                  <a:srgbClr val="000000"/>
                </a:solidFill>
                <a:latin typeface="Arial"/>
              </a:rPr>
              <a:t>mit</a:t>
            </a:r>
            <a:r>
              <a:rPr lang="en-GB" sz="2100" b="0" strike="noStrike" spc="-1" dirty="0">
                <a:solidFill>
                  <a:srgbClr val="000000"/>
                </a:solidFill>
                <a:latin typeface="Arial"/>
              </a:rPr>
              <a:t> </a:t>
            </a:r>
            <a:r>
              <a:rPr lang="en-GB" sz="2100" b="0" strike="noStrike" spc="-1" dirty="0" err="1">
                <a:solidFill>
                  <a:srgbClr val="000000"/>
                </a:solidFill>
                <a:latin typeface="Arial"/>
              </a:rPr>
              <a:t>einigen</a:t>
            </a:r>
            <a:r>
              <a:rPr lang="en-GB" sz="2100" b="0" strike="noStrike" spc="-1" dirty="0">
                <a:solidFill>
                  <a:srgbClr val="000000"/>
                </a:solidFill>
                <a:latin typeface="Arial"/>
              </a:rPr>
              <a:t> </a:t>
            </a:r>
            <a:r>
              <a:rPr lang="en-GB" sz="2100" b="0" strike="noStrike" spc="-1" dirty="0" err="1">
                <a:solidFill>
                  <a:srgbClr val="000000"/>
                </a:solidFill>
                <a:latin typeface="Arial"/>
              </a:rPr>
              <a:t>Ausnahmen</a:t>
            </a:r>
            <a:r>
              <a:rPr lang="en-GB" sz="2100" b="0" strike="noStrike" spc="-1" dirty="0">
                <a:solidFill>
                  <a:srgbClr val="000000"/>
                </a:solidFill>
                <a:latin typeface="Arial"/>
              </a:rPr>
              <a:t>:</a:t>
            </a:r>
            <a:endParaRPr lang="en-US" sz="2100" b="0" strike="noStrike" spc="-1" dirty="0">
              <a:solidFill>
                <a:srgbClr val="000000"/>
              </a:solidFill>
              <a:latin typeface="Times New Roman"/>
            </a:endParaRPr>
          </a:p>
          <a:p>
            <a:pPr marL="1079280" lvl="1" indent="-452520">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GB" sz="2100" spc="-1" dirty="0" err="1" smtClean="0">
                <a:solidFill>
                  <a:srgbClr val="000000"/>
                </a:solidFill>
              </a:rPr>
              <a:t>Soweit</a:t>
            </a:r>
            <a:r>
              <a:rPr lang="en-GB" sz="2100" spc="-1" dirty="0" smtClean="0">
                <a:solidFill>
                  <a:srgbClr val="000000"/>
                </a:solidFill>
              </a:rPr>
              <a:t> </a:t>
            </a:r>
            <a:r>
              <a:rPr lang="en-GB" sz="2100" spc="-1" dirty="0" err="1">
                <a:solidFill>
                  <a:srgbClr val="000000"/>
                </a:solidFill>
              </a:rPr>
              <a:t>wie</a:t>
            </a:r>
            <a:r>
              <a:rPr lang="en-GB" sz="2100" spc="-1" dirty="0">
                <a:solidFill>
                  <a:srgbClr val="000000"/>
                </a:solidFill>
              </a:rPr>
              <a:t> </a:t>
            </a:r>
            <a:r>
              <a:rPr lang="en-GB" sz="2100" spc="-1" dirty="0" err="1" smtClean="0">
                <a:solidFill>
                  <a:srgbClr val="000000"/>
                </a:solidFill>
              </a:rPr>
              <a:t>möglich</a:t>
            </a:r>
            <a:r>
              <a:rPr lang="en-GB" sz="2100" spc="-1" dirty="0" smtClean="0">
                <a:solidFill>
                  <a:srgbClr val="000000"/>
                </a:solidFill>
              </a:rPr>
              <a:t> </a:t>
            </a:r>
            <a:r>
              <a:rPr lang="en-GB" sz="2100" b="0" strike="noStrike" spc="-1" dirty="0" err="1" smtClean="0">
                <a:solidFill>
                  <a:srgbClr val="000000"/>
                </a:solidFill>
                <a:latin typeface="Arial"/>
              </a:rPr>
              <a:t>Verwendung</a:t>
            </a:r>
            <a:r>
              <a:rPr lang="en-GB" sz="2100" b="0" strike="noStrike" spc="-1" dirty="0" smtClean="0">
                <a:solidFill>
                  <a:srgbClr val="000000"/>
                </a:solidFill>
                <a:latin typeface="Arial"/>
              </a:rPr>
              <a:t> </a:t>
            </a:r>
            <a:r>
              <a:rPr lang="en-GB" sz="2100" b="0" strike="noStrike" spc="-1" dirty="0">
                <a:solidFill>
                  <a:srgbClr val="000000"/>
                </a:solidFill>
                <a:latin typeface="Arial"/>
              </a:rPr>
              <a:t>von S-57-Objektklassen, </a:t>
            </a:r>
            <a:r>
              <a:rPr lang="en-GB" sz="2100" b="0" strike="noStrike" spc="-1" dirty="0" err="1">
                <a:solidFill>
                  <a:srgbClr val="000000"/>
                </a:solidFill>
                <a:latin typeface="Arial"/>
              </a:rPr>
              <a:t>Attributen</a:t>
            </a:r>
            <a:r>
              <a:rPr lang="en-GB" sz="2100" b="0" strike="noStrike" spc="-1" dirty="0">
                <a:solidFill>
                  <a:srgbClr val="000000"/>
                </a:solidFill>
                <a:latin typeface="Arial"/>
              </a:rPr>
              <a:t> und </a:t>
            </a:r>
            <a:r>
              <a:rPr lang="en-GB" sz="2100" b="0" strike="noStrike" spc="-1" dirty="0" err="1" smtClean="0">
                <a:solidFill>
                  <a:srgbClr val="000000"/>
                </a:solidFill>
                <a:latin typeface="Arial"/>
              </a:rPr>
              <a:t>Attributwerten</a:t>
            </a:r>
            <a:endParaRPr lang="en-GB" sz="2100" b="0" strike="noStrike" spc="-1" dirty="0" smtClean="0">
              <a:solidFill>
                <a:srgbClr val="000000"/>
              </a:solidFill>
              <a:latin typeface="Arial"/>
            </a:endParaRPr>
          </a:p>
          <a:p>
            <a:pPr marL="1079280" lvl="1" indent="-452520" algn="l" rtl="0">
              <a:lnSpc>
                <a:spcPct val="100000"/>
              </a:lnSpc>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GB" sz="2100" spc="-1" dirty="0" err="1">
                <a:solidFill>
                  <a:srgbClr val="000000"/>
                </a:solidFill>
                <a:latin typeface="Arial"/>
              </a:rPr>
              <a:t>B</a:t>
            </a:r>
            <a:r>
              <a:rPr lang="en-GB" sz="2100" b="0" strike="noStrike" spc="-1" dirty="0" err="1" smtClean="0">
                <a:solidFill>
                  <a:srgbClr val="000000"/>
                </a:solidFill>
                <a:latin typeface="Arial"/>
              </a:rPr>
              <a:t>ei</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Bedarf</a:t>
            </a:r>
            <a:r>
              <a:rPr lang="en-GB" sz="2100" spc="-1" dirty="0" smtClean="0">
                <a:solidFill>
                  <a:srgbClr val="000000"/>
                </a:solidFill>
                <a:latin typeface="Arial"/>
              </a:rPr>
              <a:t> </a:t>
            </a:r>
            <a:r>
              <a:rPr lang="en-GB" sz="2100" spc="-1" dirty="0" err="1" smtClean="0">
                <a:solidFill>
                  <a:srgbClr val="000000"/>
                </a:solidFill>
                <a:latin typeface="Arial"/>
              </a:rPr>
              <a:t>Einführung</a:t>
            </a:r>
            <a:r>
              <a:rPr lang="en-GB" sz="2100" spc="-1" dirty="0" smtClean="0">
                <a:solidFill>
                  <a:srgbClr val="000000"/>
                </a:solidFill>
                <a:latin typeface="Arial"/>
              </a:rPr>
              <a:t> </a:t>
            </a:r>
            <a:r>
              <a:rPr lang="en-GB" sz="2100" b="0" strike="noStrike" spc="-1" dirty="0" err="1" smtClean="0">
                <a:solidFill>
                  <a:srgbClr val="000000"/>
                </a:solidFill>
                <a:latin typeface="Arial"/>
              </a:rPr>
              <a:t>neuer</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Kombinationen</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vorhandener</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Elemente</a:t>
            </a:r>
            <a:endParaRPr lang="en-US" sz="2100" b="0" strike="noStrike" spc="-1" dirty="0" smtClean="0">
              <a:solidFill>
                <a:srgbClr val="000000"/>
              </a:solidFill>
              <a:latin typeface="Times New Roman"/>
            </a:endParaRPr>
          </a:p>
          <a:p>
            <a:pPr marL="1079280" lvl="1" indent="-452520">
              <a:spcBef>
                <a:spcPts val="448"/>
              </a:spcBef>
              <a:buSzPct val="102974"/>
              <a:buBlip>
                <a:blip r:embed="rId3"/>
              </a:buBlip>
              <a:tabLst>
                <a:tab pos="1828800" algn="l"/>
                <a:tab pos="2743200" algn="l"/>
                <a:tab pos="3657600" algn="l"/>
                <a:tab pos="4572000" algn="l"/>
                <a:tab pos="5486400" algn="l"/>
                <a:tab pos="6400800" algn="l"/>
                <a:tab pos="7315200" algn="l"/>
                <a:tab pos="8229600" algn="l"/>
                <a:tab pos="9144000" algn="l"/>
                <a:tab pos="10058400" algn="l"/>
              </a:tabLst>
            </a:pPr>
            <a:r>
              <a:rPr lang="en-GB" sz="2100" spc="-1" dirty="0" err="1" smtClean="0">
                <a:solidFill>
                  <a:srgbClr val="000000"/>
                </a:solidFill>
              </a:rPr>
              <a:t>Bei</a:t>
            </a:r>
            <a:r>
              <a:rPr lang="en-GB" sz="2100" spc="-1" dirty="0" smtClean="0">
                <a:solidFill>
                  <a:srgbClr val="000000"/>
                </a:solidFill>
              </a:rPr>
              <a:t> </a:t>
            </a:r>
            <a:r>
              <a:rPr lang="en-GB" sz="2100" spc="-1" dirty="0" err="1">
                <a:solidFill>
                  <a:srgbClr val="000000"/>
                </a:solidFill>
              </a:rPr>
              <a:t>Bedarf</a:t>
            </a:r>
            <a:r>
              <a:rPr lang="en-GB" sz="2100" spc="-1" dirty="0">
                <a:solidFill>
                  <a:srgbClr val="000000"/>
                </a:solidFill>
              </a:rPr>
              <a:t> </a:t>
            </a:r>
            <a:r>
              <a:rPr lang="en-GB" sz="2100" spc="-1" dirty="0" err="1">
                <a:solidFill>
                  <a:srgbClr val="000000"/>
                </a:solidFill>
              </a:rPr>
              <a:t>Einführung</a:t>
            </a:r>
            <a:r>
              <a:rPr lang="en-GB" sz="2100" spc="-1" dirty="0">
                <a:solidFill>
                  <a:srgbClr val="000000"/>
                </a:solidFill>
              </a:rPr>
              <a:t> </a:t>
            </a:r>
            <a:r>
              <a:rPr lang="en-GB" sz="2100" spc="-1" dirty="0" err="1">
                <a:solidFill>
                  <a:srgbClr val="000000"/>
                </a:solidFill>
              </a:rPr>
              <a:t>neuer</a:t>
            </a:r>
            <a:r>
              <a:rPr lang="en-GB" sz="2100" spc="-1" dirty="0">
                <a:solidFill>
                  <a:srgbClr val="000000"/>
                </a:solidFill>
              </a:rPr>
              <a:t> </a:t>
            </a:r>
            <a:r>
              <a:rPr lang="en-GB" sz="2100" spc="-1" dirty="0" err="1" smtClean="0">
                <a:solidFill>
                  <a:srgbClr val="000000"/>
                </a:solidFill>
              </a:rPr>
              <a:t>Objektarten</a:t>
            </a:r>
            <a:r>
              <a:rPr lang="en-GB" sz="2100" b="0" strike="noStrike" spc="-1" dirty="0" smtClean="0">
                <a:solidFill>
                  <a:srgbClr val="000000"/>
                </a:solidFill>
                <a:latin typeface="Arial"/>
              </a:rPr>
              <a:t>, </a:t>
            </a:r>
            <a:r>
              <a:rPr lang="en-GB" sz="2100" b="0" strike="noStrike" spc="-1" dirty="0">
                <a:solidFill>
                  <a:srgbClr val="000000"/>
                </a:solidFill>
                <a:latin typeface="Arial"/>
              </a:rPr>
              <a:t>Attribute </a:t>
            </a:r>
            <a:r>
              <a:rPr lang="en-GB" sz="2100" b="0" strike="noStrike" spc="-1" dirty="0" err="1">
                <a:solidFill>
                  <a:srgbClr val="000000"/>
                </a:solidFill>
                <a:latin typeface="Arial"/>
              </a:rPr>
              <a:t>oder</a:t>
            </a:r>
            <a:r>
              <a:rPr lang="en-GB" sz="2100" b="0" strike="noStrike" spc="-1" dirty="0">
                <a:solidFill>
                  <a:srgbClr val="000000"/>
                </a:solidFill>
                <a:latin typeface="Arial"/>
              </a:rPr>
              <a:t> </a:t>
            </a:r>
            <a:r>
              <a:rPr lang="en-GB" sz="2100" b="0" strike="noStrike" spc="-1" dirty="0" err="1" smtClean="0">
                <a:solidFill>
                  <a:srgbClr val="000000"/>
                </a:solidFill>
                <a:latin typeface="Arial"/>
              </a:rPr>
              <a:t>Attributwerte</a:t>
            </a:r>
            <a:endParaRPr lang="en-US" sz="21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100" b="0" strike="noStrike" spc="-1" dirty="0" err="1">
                <a:solidFill>
                  <a:srgbClr val="000000"/>
                </a:solidFill>
                <a:latin typeface="Arial"/>
              </a:rPr>
              <a:t>Vor</a:t>
            </a:r>
            <a:r>
              <a:rPr lang="en-GB" sz="2100" b="0" strike="noStrike" spc="-1" dirty="0">
                <a:solidFill>
                  <a:srgbClr val="000000"/>
                </a:solidFill>
                <a:latin typeface="Arial"/>
              </a:rPr>
              <a:t> der </a:t>
            </a:r>
            <a:r>
              <a:rPr lang="en-GB" sz="2100" b="0" strike="noStrike" spc="-1" dirty="0" err="1" smtClean="0">
                <a:solidFill>
                  <a:srgbClr val="000000"/>
                </a:solidFill>
                <a:latin typeface="Arial"/>
              </a:rPr>
              <a:t>Einführung</a:t>
            </a:r>
            <a:r>
              <a:rPr lang="en-GB" sz="2100" b="0" strike="noStrike" spc="-1" dirty="0" smtClean="0">
                <a:solidFill>
                  <a:srgbClr val="000000"/>
                </a:solidFill>
                <a:latin typeface="Arial"/>
              </a:rPr>
              <a:t> von </a:t>
            </a:r>
            <a:r>
              <a:rPr lang="en-GB" sz="2100" b="0" u="sng" strike="noStrike" spc="-1" dirty="0" smtClean="0">
                <a:solidFill>
                  <a:srgbClr val="CCCCFF"/>
                </a:solidFill>
                <a:uFillTx/>
                <a:latin typeface="Arial"/>
                <a:hlinkClick r:id="rId4"/>
              </a:rPr>
              <a:t>S-100</a:t>
            </a:r>
            <a:r>
              <a:rPr lang="en-GB" sz="2100" b="0" u="sng" strike="noStrike" spc="-1" dirty="0" smtClean="0">
                <a:solidFill>
                  <a:srgbClr val="CCCCFF"/>
                </a:solidFill>
                <a:uFillTx/>
                <a:latin typeface="Arial"/>
              </a:rPr>
              <a:t> </a:t>
            </a:r>
            <a:r>
              <a:rPr lang="en-GB" sz="2100" b="0" strike="noStrike" spc="-1" dirty="0" smtClean="0">
                <a:solidFill>
                  <a:srgbClr val="000000"/>
                </a:solidFill>
                <a:latin typeface="Arial"/>
              </a:rPr>
              <a:t>war </a:t>
            </a:r>
            <a:r>
              <a:rPr lang="en-GB" sz="2100" b="0" strike="noStrike" spc="-1" dirty="0" err="1">
                <a:solidFill>
                  <a:srgbClr val="000000"/>
                </a:solidFill>
                <a:latin typeface="Arial"/>
              </a:rPr>
              <a:t>es</a:t>
            </a:r>
            <a:r>
              <a:rPr lang="en-GB" sz="2100" b="0" strike="noStrike" spc="-1" dirty="0">
                <a:solidFill>
                  <a:srgbClr val="000000"/>
                </a:solidFill>
                <a:latin typeface="Arial"/>
              </a:rPr>
              <a:t> </a:t>
            </a:r>
            <a:r>
              <a:rPr lang="en-GB" sz="2100" b="0" strike="noStrike" spc="-1" dirty="0" err="1">
                <a:solidFill>
                  <a:srgbClr val="000000"/>
                </a:solidFill>
                <a:latin typeface="Arial"/>
              </a:rPr>
              <a:t>notwendig</a:t>
            </a:r>
            <a:r>
              <a:rPr lang="en-GB" sz="2100" b="0" strike="noStrike" spc="-1" dirty="0">
                <a:solidFill>
                  <a:srgbClr val="000000"/>
                </a:solidFill>
                <a:latin typeface="Arial"/>
              </a:rPr>
              <a:t>, </a:t>
            </a:r>
            <a:r>
              <a:rPr lang="en-GB" sz="2100" b="0" strike="noStrike" spc="-1" dirty="0" err="1" smtClean="0">
                <a:solidFill>
                  <a:srgbClr val="000000"/>
                </a:solidFill>
                <a:latin typeface="Arial"/>
              </a:rPr>
              <a:t>Akronyme</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mit</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Kleinbuchstaben</a:t>
            </a:r>
            <a:r>
              <a:rPr lang="en-GB" sz="2100" b="0" strike="noStrike" spc="-1" dirty="0" smtClean="0">
                <a:solidFill>
                  <a:srgbClr val="000000"/>
                </a:solidFill>
                <a:latin typeface="Arial"/>
              </a:rPr>
              <a:t> den </a:t>
            </a:r>
            <a:r>
              <a:rPr lang="en-GB" sz="2100" b="0" strike="noStrike" spc="-1" dirty="0">
                <a:solidFill>
                  <a:srgbClr val="000000"/>
                </a:solidFill>
                <a:latin typeface="Arial"/>
              </a:rPr>
              <a:t>S-57-Objektklassen </a:t>
            </a:r>
            <a:r>
              <a:rPr lang="en-GB" sz="2100" b="0" strike="noStrike" spc="-1" dirty="0" err="1">
                <a:solidFill>
                  <a:srgbClr val="000000"/>
                </a:solidFill>
                <a:latin typeface="Arial"/>
              </a:rPr>
              <a:t>zuzuweisen</a:t>
            </a:r>
            <a:r>
              <a:rPr lang="en-GB" sz="2100" b="0" strike="noStrike" spc="-1" dirty="0">
                <a:solidFill>
                  <a:srgbClr val="000000"/>
                </a:solidFill>
                <a:latin typeface="Arial"/>
              </a:rPr>
              <a:t>, die </a:t>
            </a:r>
            <a:r>
              <a:rPr lang="en-GB" sz="2100" b="0" strike="noStrike" spc="-1" dirty="0" err="1">
                <a:solidFill>
                  <a:srgbClr val="000000"/>
                </a:solidFill>
                <a:latin typeface="Arial"/>
              </a:rPr>
              <a:t>mit</a:t>
            </a:r>
            <a:r>
              <a:rPr lang="en-GB" sz="2100" b="0" strike="noStrike" spc="-1" dirty="0">
                <a:solidFill>
                  <a:srgbClr val="000000"/>
                </a:solidFill>
                <a:latin typeface="Arial"/>
              </a:rPr>
              <a:t> </a:t>
            </a:r>
            <a:r>
              <a:rPr lang="en-GB" sz="2100" b="0" strike="noStrike" spc="-1" dirty="0" err="1">
                <a:solidFill>
                  <a:srgbClr val="000000"/>
                </a:solidFill>
                <a:latin typeface="Arial"/>
              </a:rPr>
              <a:t>zusätzlichen</a:t>
            </a:r>
            <a:r>
              <a:rPr lang="en-GB" sz="2100" b="0" strike="noStrike" spc="-1" dirty="0">
                <a:solidFill>
                  <a:srgbClr val="000000"/>
                </a:solidFill>
                <a:latin typeface="Arial"/>
              </a:rPr>
              <a:t> </a:t>
            </a:r>
            <a:r>
              <a:rPr lang="en-GB" sz="2100" b="0" strike="noStrike" spc="-1" dirty="0" err="1">
                <a:solidFill>
                  <a:srgbClr val="000000"/>
                </a:solidFill>
                <a:latin typeface="Arial"/>
              </a:rPr>
              <a:t>oder</a:t>
            </a:r>
            <a:r>
              <a:rPr lang="en-GB" sz="2100" b="0" strike="noStrike" spc="-1" dirty="0">
                <a:solidFill>
                  <a:srgbClr val="000000"/>
                </a:solidFill>
                <a:latin typeface="Arial"/>
              </a:rPr>
              <a:t> </a:t>
            </a:r>
            <a:r>
              <a:rPr lang="en-GB" sz="2100" b="0" strike="noStrike" spc="-1" dirty="0" err="1">
                <a:solidFill>
                  <a:srgbClr val="000000"/>
                </a:solidFill>
                <a:latin typeface="Arial"/>
              </a:rPr>
              <a:t>neuen</a:t>
            </a:r>
            <a:r>
              <a:rPr lang="en-GB" sz="2100" b="0" strike="noStrike" spc="-1" dirty="0">
                <a:solidFill>
                  <a:srgbClr val="000000"/>
                </a:solidFill>
                <a:latin typeface="Arial"/>
              </a:rPr>
              <a:t> </a:t>
            </a:r>
            <a:r>
              <a:rPr lang="en-GB" sz="2100" b="0" strike="noStrike" spc="-1" dirty="0" err="1" smtClean="0">
                <a:solidFill>
                  <a:srgbClr val="000000"/>
                </a:solidFill>
                <a:latin typeface="Arial"/>
              </a:rPr>
              <a:t>Attributen</a:t>
            </a:r>
            <a:r>
              <a:rPr lang="en-GB" sz="2100" b="0" strike="noStrike" spc="-1" dirty="0" smtClean="0">
                <a:solidFill>
                  <a:srgbClr val="000000"/>
                </a:solidFill>
                <a:latin typeface="Arial"/>
              </a:rPr>
              <a:t>/</a:t>
            </a:r>
            <a:r>
              <a:rPr lang="en-GB" sz="2100" b="0" strike="noStrike" spc="-1" dirty="0" err="1" smtClean="0">
                <a:solidFill>
                  <a:srgbClr val="000000"/>
                </a:solidFill>
                <a:latin typeface="Arial"/>
              </a:rPr>
              <a:t>Attributwerten</a:t>
            </a:r>
            <a:r>
              <a:rPr lang="en-GB" sz="2100" b="0" strike="noStrike" spc="-1" dirty="0" smtClean="0">
                <a:solidFill>
                  <a:srgbClr val="000000"/>
                </a:solidFill>
                <a:latin typeface="Arial"/>
              </a:rPr>
              <a:t> </a:t>
            </a:r>
            <a:r>
              <a:rPr lang="en-GB" sz="2100" b="0" strike="noStrike" spc="-1" dirty="0">
                <a:solidFill>
                  <a:srgbClr val="000000"/>
                </a:solidFill>
                <a:latin typeface="Arial"/>
              </a:rPr>
              <a:t>und </a:t>
            </a:r>
            <a:r>
              <a:rPr lang="en-GB" sz="2100" b="0" strike="noStrike" spc="-1" dirty="0" err="1">
                <a:solidFill>
                  <a:srgbClr val="000000"/>
                </a:solidFill>
                <a:latin typeface="Arial"/>
              </a:rPr>
              <a:t>für</a:t>
            </a:r>
            <a:r>
              <a:rPr lang="en-GB" sz="2100" b="0" strike="noStrike" spc="-1" dirty="0">
                <a:solidFill>
                  <a:srgbClr val="000000"/>
                </a:solidFill>
                <a:latin typeface="Arial"/>
              </a:rPr>
              <a:t> </a:t>
            </a:r>
            <a:r>
              <a:rPr lang="en-GB" sz="2100" b="0" strike="noStrike" spc="-1" dirty="0" err="1">
                <a:solidFill>
                  <a:srgbClr val="000000"/>
                </a:solidFill>
                <a:latin typeface="Arial"/>
              </a:rPr>
              <a:t>neue</a:t>
            </a:r>
            <a:r>
              <a:rPr lang="en-GB" sz="2100" b="0" strike="noStrike" spc="-1" dirty="0">
                <a:solidFill>
                  <a:srgbClr val="000000"/>
                </a:solidFill>
                <a:latin typeface="Arial"/>
              </a:rPr>
              <a:t> </a:t>
            </a:r>
            <a:r>
              <a:rPr lang="en-GB" sz="2100" b="0" strike="noStrike" spc="-1" dirty="0" err="1">
                <a:solidFill>
                  <a:srgbClr val="000000"/>
                </a:solidFill>
                <a:latin typeface="Arial"/>
              </a:rPr>
              <a:t>Elemente</a:t>
            </a:r>
            <a:r>
              <a:rPr lang="en-GB" sz="2100" b="0" strike="noStrike" spc="-1" dirty="0">
                <a:solidFill>
                  <a:srgbClr val="000000"/>
                </a:solidFill>
                <a:latin typeface="Arial"/>
              </a:rPr>
              <a:t> </a:t>
            </a:r>
            <a:r>
              <a:rPr lang="en-GB" sz="2100" b="0" strike="noStrike" spc="-1" dirty="0" err="1">
                <a:solidFill>
                  <a:srgbClr val="000000"/>
                </a:solidFill>
                <a:latin typeface="Arial"/>
              </a:rPr>
              <a:t>verwendet</a:t>
            </a:r>
            <a:r>
              <a:rPr lang="en-GB" sz="2100" b="0" strike="noStrike" spc="-1" dirty="0">
                <a:solidFill>
                  <a:srgbClr val="000000"/>
                </a:solidFill>
                <a:latin typeface="Arial"/>
              </a:rPr>
              <a:t> </a:t>
            </a:r>
            <a:r>
              <a:rPr lang="en-GB" sz="2100" b="0" strike="noStrike" spc="-1" dirty="0" err="1">
                <a:solidFill>
                  <a:srgbClr val="000000"/>
                </a:solidFill>
                <a:latin typeface="Arial"/>
              </a:rPr>
              <a:t>wurden</a:t>
            </a:r>
            <a:endParaRPr lang="en-US" sz="2100" b="0" strike="noStrike" spc="-1" dirty="0">
              <a:solidFill>
                <a:srgbClr val="000000"/>
              </a:solidFill>
              <a:latin typeface="Times New Roman"/>
            </a:endParaRPr>
          </a:p>
          <a:p>
            <a:pPr marL="447480" indent="-447480">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100" b="0" strike="noStrike" spc="-1" dirty="0" err="1" smtClean="0">
                <a:solidFill>
                  <a:srgbClr val="000000"/>
                </a:solidFill>
                <a:latin typeface="Arial"/>
              </a:rPr>
              <a:t>Elemente</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mit</a:t>
            </a:r>
            <a:r>
              <a:rPr lang="en-GB" sz="2100" b="0" strike="noStrike" spc="-1" dirty="0" smtClean="0">
                <a:solidFill>
                  <a:srgbClr val="000000"/>
                </a:solidFill>
                <a:latin typeface="Arial"/>
              </a:rPr>
              <a:t> </a:t>
            </a:r>
            <a:r>
              <a:rPr lang="en-GB" sz="2100" b="0" strike="noStrike" spc="-1" dirty="0" err="1" smtClean="0">
                <a:solidFill>
                  <a:srgbClr val="000000"/>
                </a:solidFill>
                <a:latin typeface="Arial"/>
              </a:rPr>
              <a:t>Kleinbuchstaben</a:t>
            </a:r>
            <a:r>
              <a:rPr lang="en-GB" sz="2100" b="0" strike="noStrike" spc="-1" dirty="0" smtClean="0">
                <a:solidFill>
                  <a:srgbClr val="000000"/>
                </a:solidFill>
                <a:latin typeface="Arial"/>
              </a:rPr>
              <a:t> </a:t>
            </a:r>
            <a:r>
              <a:rPr lang="en-GB" sz="2100" b="0" strike="noStrike" spc="-1" dirty="0" err="1">
                <a:solidFill>
                  <a:srgbClr val="000000"/>
                </a:solidFill>
                <a:latin typeface="Arial"/>
              </a:rPr>
              <a:t>wurden</a:t>
            </a:r>
            <a:r>
              <a:rPr lang="en-GB" sz="2100" b="0" strike="noStrike" spc="-1" dirty="0">
                <a:solidFill>
                  <a:srgbClr val="000000"/>
                </a:solidFill>
                <a:latin typeface="Arial"/>
              </a:rPr>
              <a:t> </a:t>
            </a:r>
            <a:r>
              <a:rPr lang="en-GB" sz="2100" b="0" strike="noStrike" spc="-1" dirty="0" err="1">
                <a:solidFill>
                  <a:srgbClr val="000000"/>
                </a:solidFill>
                <a:latin typeface="Arial"/>
              </a:rPr>
              <a:t>durch</a:t>
            </a:r>
            <a:r>
              <a:rPr lang="en-GB" sz="2100" b="0" strike="noStrike" spc="-1" dirty="0">
                <a:solidFill>
                  <a:srgbClr val="000000"/>
                </a:solidFill>
                <a:latin typeface="Arial"/>
              </a:rPr>
              <a:t> </a:t>
            </a:r>
            <a:r>
              <a:rPr lang="en-GB" sz="2100" b="0" strike="noStrike" spc="-1" dirty="0" err="1">
                <a:solidFill>
                  <a:srgbClr val="000000"/>
                </a:solidFill>
                <a:latin typeface="Arial"/>
              </a:rPr>
              <a:t>Elemente</a:t>
            </a:r>
            <a:r>
              <a:rPr lang="en-GB" sz="2100" b="0" strike="noStrike" spc="-1" dirty="0">
                <a:solidFill>
                  <a:srgbClr val="000000"/>
                </a:solidFill>
                <a:latin typeface="Arial"/>
              </a:rPr>
              <a:t> </a:t>
            </a:r>
            <a:r>
              <a:rPr lang="en-GB" sz="2100" b="0" strike="noStrike" spc="-1" dirty="0" err="1">
                <a:solidFill>
                  <a:srgbClr val="000000"/>
                </a:solidFill>
                <a:latin typeface="Arial"/>
              </a:rPr>
              <a:t>aus</a:t>
            </a:r>
            <a:r>
              <a:rPr lang="en-GB" sz="2100" b="0" strike="noStrike" spc="-1" dirty="0">
                <a:solidFill>
                  <a:srgbClr val="000000"/>
                </a:solidFill>
                <a:latin typeface="Arial"/>
              </a:rPr>
              <a:t> den HYDRO- und IENC-</a:t>
            </a:r>
            <a:r>
              <a:rPr lang="en-GB" sz="2100" b="0" strike="noStrike" spc="-1" dirty="0" err="1">
                <a:solidFill>
                  <a:srgbClr val="000000"/>
                </a:solidFill>
                <a:latin typeface="Arial"/>
              </a:rPr>
              <a:t>Domänen</a:t>
            </a:r>
            <a:r>
              <a:rPr lang="en-GB" sz="2100" b="0" strike="noStrike" spc="-1" dirty="0">
                <a:solidFill>
                  <a:srgbClr val="000000"/>
                </a:solidFill>
                <a:latin typeface="Arial"/>
              </a:rPr>
              <a:t> </a:t>
            </a:r>
            <a:r>
              <a:rPr lang="en-GB" sz="2100" b="0" strike="noStrike" spc="-1" dirty="0" smtClean="0">
                <a:solidFill>
                  <a:srgbClr val="000000"/>
                </a:solidFill>
                <a:latin typeface="Arial"/>
              </a:rPr>
              <a:t>in der </a:t>
            </a:r>
            <a:r>
              <a:rPr lang="en-GB" sz="2100" b="0" u="sng" strike="noStrike" spc="-1" dirty="0" smtClean="0">
                <a:solidFill>
                  <a:srgbClr val="CCCCFF"/>
                </a:solidFill>
                <a:uFillTx/>
                <a:latin typeface="Arial"/>
                <a:hlinkClick r:id="rId5"/>
              </a:rPr>
              <a:t>S-401-Produktspezifikation</a:t>
            </a:r>
            <a:r>
              <a:rPr lang="en-GB" sz="2100" b="0" strike="noStrike" spc="-1" dirty="0" smtClean="0">
                <a:solidFill>
                  <a:srgbClr val="000000"/>
                </a:solidFill>
                <a:latin typeface="Arial"/>
              </a:rPr>
              <a:t>, die </a:t>
            </a:r>
            <a:r>
              <a:rPr lang="en-GB" sz="2100" b="0" strike="noStrike" spc="-1" dirty="0">
                <a:solidFill>
                  <a:srgbClr val="000000"/>
                </a:solidFill>
                <a:latin typeface="Arial"/>
              </a:rPr>
              <a:t>auf S-101 </a:t>
            </a:r>
            <a:r>
              <a:rPr lang="en-GB" sz="2100" b="0" strike="noStrike" spc="-1" dirty="0" err="1" smtClean="0">
                <a:solidFill>
                  <a:srgbClr val="000000"/>
                </a:solidFill>
                <a:latin typeface="Arial"/>
              </a:rPr>
              <a:t>basiert</a:t>
            </a:r>
            <a:r>
              <a:rPr lang="en-GB" sz="2100" spc="-1" dirty="0">
                <a:solidFill>
                  <a:srgbClr val="000000"/>
                </a:solidFill>
              </a:rPr>
              <a:t>, </a:t>
            </a:r>
            <a:r>
              <a:rPr lang="en-GB" sz="2100" spc="-1" dirty="0" err="1">
                <a:solidFill>
                  <a:srgbClr val="000000"/>
                </a:solidFill>
              </a:rPr>
              <a:t>ersetzt</a:t>
            </a:r>
            <a:endParaRPr lang="en-US" sz="2100" b="0" strike="noStrike" spc="-1" dirty="0">
              <a:solidFill>
                <a:srgbClr val="000000"/>
              </a:solidFill>
              <a:latin typeface="Times New Roman"/>
            </a:endParaRPr>
          </a:p>
        </p:txBody>
      </p:sp>
    </p:spTree>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685800" y="609480"/>
            <a:ext cx="7772400" cy="731880"/>
          </a:xfrm>
          <a:prstGeom prst="rect">
            <a:avLst/>
          </a:prstGeom>
          <a:solidFill>
            <a:srgbClr val="347691"/>
          </a:solidFill>
          <a:ln w="0">
            <a:noFill/>
          </a:ln>
          <a:effectLst>
            <a:outerShdw dist="107932" dir="2700000">
              <a:srgbClr val="808080">
                <a:alpha val="50000"/>
              </a:srgbClr>
            </a:outerShdw>
          </a:effectLst>
        </p:spPr>
        <p:style>
          <a:lnRef idx="0">
            <a:scrgbClr r="0" g="0" b="0"/>
          </a:lnRef>
          <a:fillRef idx="0">
            <a:scrgbClr r="0" g="0" b="0"/>
          </a:fillRef>
          <a:effectRef idx="0">
            <a:scrgbClr r="0" g="0" b="0"/>
          </a:effectRef>
          <a:fontRef idx="minor"/>
        </p:style>
        <p:txBody>
          <a:bodyPr lIns="90000" tIns="46800" rIns="90000" bIns="46800" anchor="ctr">
            <a:normAutofit/>
          </a:bodyPr>
          <a:lstStyle/>
          <a:p>
            <a:pPr algn="l"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FF"/>
                </a:solidFill>
                <a:latin typeface="Arial"/>
              </a:rPr>
              <a:t>Kopierte und neue Elemente</a:t>
            </a:r>
            <a:endParaRPr lang="en-US" sz="3200" b="0" strike="noStrike" spc="-1">
              <a:solidFill>
                <a:srgbClr val="000000"/>
              </a:solidFill>
              <a:latin typeface="Times New Roman"/>
            </a:endParaRPr>
          </a:p>
        </p:txBody>
      </p:sp>
      <p:sp>
        <p:nvSpPr>
          <p:cNvPr id="109" name="CustomShape 2"/>
          <p:cNvSpPr/>
          <p:nvPr/>
        </p:nvSpPr>
        <p:spPr>
          <a:xfrm>
            <a:off x="684360" y="1557360"/>
            <a:ext cx="7772400" cy="3733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2500" lnSpcReduction="20000"/>
          </a:bodyPr>
          <a:lstStyle/>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Das S-57-Attribut VERDAT (</a:t>
            </a:r>
            <a:r>
              <a:rPr lang="en-GB" sz="2000" b="0" strike="noStrike" spc="-1" dirty="0" err="1">
                <a:solidFill>
                  <a:srgbClr val="000000"/>
                </a:solidFill>
                <a:latin typeface="Arial"/>
              </a:rPr>
              <a:t>vertikales</a:t>
            </a:r>
            <a:r>
              <a:rPr lang="en-GB" sz="2000" b="0" strike="noStrike" spc="-1" dirty="0">
                <a:solidFill>
                  <a:srgbClr val="000000"/>
                </a:solidFill>
                <a:latin typeface="Arial"/>
              </a:rPr>
              <a:t> Datum) </a:t>
            </a:r>
            <a:r>
              <a:rPr lang="en-GB" sz="2000" b="0" strike="noStrike" spc="-1" dirty="0" err="1">
                <a:solidFill>
                  <a:srgbClr val="000000"/>
                </a:solidFill>
                <a:latin typeface="Arial"/>
              </a:rPr>
              <a:t>enthält</a:t>
            </a:r>
            <a:r>
              <a:rPr lang="en-GB" sz="2000" b="0" strike="noStrike" spc="-1" dirty="0">
                <a:solidFill>
                  <a:srgbClr val="000000"/>
                </a:solidFill>
                <a:latin typeface="Arial"/>
              </a:rPr>
              <a:t> </a:t>
            </a:r>
            <a:r>
              <a:rPr lang="en-GB" sz="2000" b="0" strike="noStrike" spc="-1" dirty="0" err="1">
                <a:solidFill>
                  <a:srgbClr val="000000"/>
                </a:solidFill>
                <a:latin typeface="Arial"/>
              </a:rPr>
              <a:t>nur</a:t>
            </a:r>
            <a:r>
              <a:rPr lang="en-GB" sz="2000" b="0" strike="noStrike" spc="-1" dirty="0">
                <a:solidFill>
                  <a:srgbClr val="000000"/>
                </a:solidFill>
                <a:latin typeface="Arial"/>
              </a:rPr>
              <a:t> </a:t>
            </a:r>
            <a:r>
              <a:rPr lang="en-GB" sz="2000" b="0" strike="noStrike" spc="-1" dirty="0" err="1" smtClean="0">
                <a:solidFill>
                  <a:srgbClr val="000000"/>
                </a:solidFill>
                <a:latin typeface="Arial"/>
              </a:rPr>
              <a:t>Attributwerte</a:t>
            </a:r>
            <a:r>
              <a:rPr lang="en-GB" sz="2000" b="0" strike="noStrike" spc="-1" dirty="0" smtClean="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vertikale</a:t>
            </a:r>
            <a:r>
              <a:rPr lang="en-GB" sz="2000" b="0" strike="noStrike" spc="-1" dirty="0">
                <a:solidFill>
                  <a:srgbClr val="000000"/>
                </a:solidFill>
                <a:latin typeface="Arial"/>
              </a:rPr>
              <a:t> </a:t>
            </a:r>
            <a:r>
              <a:rPr lang="en-GB" sz="2000" b="0" strike="noStrike" spc="-1" dirty="0" err="1">
                <a:solidFill>
                  <a:srgbClr val="000000"/>
                </a:solidFill>
                <a:latin typeface="Arial"/>
              </a:rPr>
              <a:t>Datumsangaben</a:t>
            </a:r>
            <a:r>
              <a:rPr lang="en-GB" sz="2000" b="0" strike="noStrike" spc="-1" dirty="0">
                <a:solidFill>
                  <a:srgbClr val="000000"/>
                </a:solidFill>
                <a:latin typeface="Arial"/>
              </a:rPr>
              <a:t> </a:t>
            </a:r>
            <a:r>
              <a:rPr lang="en-GB" sz="2000" b="0" strike="noStrike" spc="-1" dirty="0" err="1">
                <a:solidFill>
                  <a:srgbClr val="000000"/>
                </a:solidFill>
                <a:latin typeface="Arial"/>
              </a:rPr>
              <a:t>für</a:t>
            </a:r>
            <a:r>
              <a:rPr lang="en-GB" sz="2000" b="0" strike="noStrike" spc="-1" dirty="0">
                <a:solidFill>
                  <a:srgbClr val="000000"/>
                </a:solidFill>
                <a:latin typeface="Arial"/>
              </a:rPr>
              <a:t> die </a:t>
            </a:r>
            <a:r>
              <a:rPr lang="en-GB" sz="2000" b="0" strike="noStrike" spc="-1" dirty="0" err="1">
                <a:solidFill>
                  <a:srgbClr val="000000"/>
                </a:solidFill>
                <a:latin typeface="Arial"/>
              </a:rPr>
              <a:t>Seeschifffahrt</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a:solidFill>
                  <a:srgbClr val="000000"/>
                </a:solidFill>
                <a:latin typeface="Arial"/>
              </a:rPr>
              <a:t>In der </a:t>
            </a:r>
            <a:r>
              <a:rPr lang="en-GB" sz="2000" b="0" strike="noStrike" spc="-1" dirty="0" err="1">
                <a:solidFill>
                  <a:srgbClr val="000000"/>
                </a:solidFill>
                <a:latin typeface="Arial"/>
              </a:rPr>
              <a:t>Binnenschifffahrt</a:t>
            </a:r>
            <a:r>
              <a:rPr lang="en-GB" sz="2000" b="0" strike="noStrike" spc="-1" dirty="0">
                <a:solidFill>
                  <a:srgbClr val="000000"/>
                </a:solidFill>
                <a:latin typeface="Arial"/>
              </a:rPr>
              <a:t> </a:t>
            </a:r>
            <a:r>
              <a:rPr lang="en-GB" sz="2000" b="0" strike="noStrike" spc="-1" dirty="0" err="1">
                <a:solidFill>
                  <a:srgbClr val="000000"/>
                </a:solidFill>
                <a:latin typeface="Arial"/>
              </a:rPr>
              <a:t>werden</a:t>
            </a:r>
            <a:r>
              <a:rPr lang="en-GB" sz="2000" b="0" strike="noStrike" spc="-1" dirty="0">
                <a:solidFill>
                  <a:srgbClr val="000000"/>
                </a:solidFill>
                <a:latin typeface="Arial"/>
              </a:rPr>
              <a:t> </a:t>
            </a:r>
            <a:r>
              <a:rPr lang="en-GB" sz="2000" b="0" strike="noStrike" spc="-1" dirty="0" err="1">
                <a:solidFill>
                  <a:srgbClr val="000000"/>
                </a:solidFill>
                <a:latin typeface="Arial"/>
              </a:rPr>
              <a:t>verschiedene</a:t>
            </a:r>
            <a:r>
              <a:rPr lang="en-GB" sz="2000" b="0" strike="noStrike" spc="-1" dirty="0">
                <a:solidFill>
                  <a:srgbClr val="000000"/>
                </a:solidFill>
                <a:latin typeface="Arial"/>
              </a:rPr>
              <a:t> </a:t>
            </a:r>
            <a:r>
              <a:rPr lang="en-GB" sz="2000" b="0" strike="noStrike" spc="-1" dirty="0" err="1">
                <a:solidFill>
                  <a:srgbClr val="000000"/>
                </a:solidFill>
                <a:latin typeface="Arial"/>
              </a:rPr>
              <a:t>vertikale</a:t>
            </a:r>
            <a:r>
              <a:rPr lang="en-GB" sz="2000" b="0" strike="noStrike" spc="-1" dirty="0">
                <a:solidFill>
                  <a:srgbClr val="000000"/>
                </a:solidFill>
                <a:latin typeface="Arial"/>
              </a:rPr>
              <a:t> </a:t>
            </a:r>
            <a:r>
              <a:rPr lang="en-GB" sz="2000" b="0" strike="noStrike" spc="-1" dirty="0" err="1">
                <a:solidFill>
                  <a:srgbClr val="000000"/>
                </a:solidFill>
                <a:latin typeface="Arial"/>
              </a:rPr>
              <a:t>Datumsangaben</a:t>
            </a:r>
            <a:r>
              <a:rPr lang="en-GB" sz="2000" b="0" strike="noStrike" spc="-1" dirty="0">
                <a:solidFill>
                  <a:srgbClr val="000000"/>
                </a:solidFill>
                <a:latin typeface="Arial"/>
              </a:rPr>
              <a:t> </a:t>
            </a:r>
            <a:r>
              <a:rPr lang="en-GB" sz="2000" b="0" strike="noStrike" spc="-1" dirty="0" err="1">
                <a:solidFill>
                  <a:srgbClr val="000000"/>
                </a:solidFill>
                <a:latin typeface="Arial"/>
              </a:rPr>
              <a:t>verwendet</a:t>
            </a:r>
            <a:r>
              <a:rPr lang="en-GB" sz="2000" b="0" strike="noStrike" spc="-1" dirty="0">
                <a:solidFill>
                  <a:srgbClr val="000000"/>
                </a:solidFill>
                <a:latin typeface="Arial"/>
              </a:rPr>
              <a:t> (z. B. Ohio </a:t>
            </a:r>
            <a:r>
              <a:rPr lang="en-GB" sz="2000" b="0" strike="noStrike" spc="-1" dirty="0" err="1" smtClean="0">
                <a:solidFill>
                  <a:srgbClr val="000000"/>
                </a:solidFill>
                <a:latin typeface="Arial"/>
              </a:rPr>
              <a:t>Fluss</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Bezugshöhe</a:t>
            </a:r>
            <a:r>
              <a:rPr lang="en-GB" sz="2000" b="0" strike="noStrike" spc="-1" dirty="0" smtClean="0">
                <a:solidFill>
                  <a:srgbClr val="000000"/>
                </a:solidFill>
                <a:latin typeface="Arial"/>
              </a:rPr>
              <a:t>, </a:t>
            </a:r>
            <a:r>
              <a:rPr lang="en-GB" sz="2000" b="0" strike="noStrike" spc="-1" dirty="0" err="1">
                <a:solidFill>
                  <a:srgbClr val="000000"/>
                </a:solidFill>
                <a:latin typeface="Arial"/>
              </a:rPr>
              <a:t>russischer</a:t>
            </a:r>
            <a:r>
              <a:rPr lang="en-GB" sz="2000" b="0" strike="noStrike" spc="-1" dirty="0">
                <a:solidFill>
                  <a:srgbClr val="000000"/>
                </a:solidFill>
                <a:latin typeface="Arial"/>
              </a:rPr>
              <a:t> </a:t>
            </a:r>
            <a:r>
              <a:rPr lang="en-GB" sz="2000" b="0" strike="noStrike" spc="-1" dirty="0" err="1">
                <a:solidFill>
                  <a:srgbClr val="000000"/>
                </a:solidFill>
                <a:latin typeface="Arial"/>
              </a:rPr>
              <a:t>Projektwasserstand</a:t>
            </a:r>
            <a:r>
              <a:rPr lang="en-GB" sz="2000" b="0" strike="noStrike" spc="-1" dirty="0">
                <a:solidFill>
                  <a:srgbClr val="000000"/>
                </a:solidFill>
                <a:latin typeface="Arial"/>
              </a:rPr>
              <a:t>, </a:t>
            </a:r>
            <a:r>
              <a:rPr lang="en-GB" sz="2000" b="0" strike="noStrike" spc="-1" dirty="0" err="1">
                <a:solidFill>
                  <a:srgbClr val="000000"/>
                </a:solidFill>
                <a:latin typeface="Arial"/>
              </a:rPr>
              <a:t>Referenz-Niedrigwasserstand</a:t>
            </a:r>
            <a:r>
              <a:rPr lang="en-GB" sz="2000" b="0" strike="noStrike" spc="-1" dirty="0">
                <a:solidFill>
                  <a:srgbClr val="000000"/>
                </a:solidFill>
                <a:latin typeface="Arial"/>
              </a:rPr>
              <a:t> der </a:t>
            </a:r>
            <a:r>
              <a:rPr lang="en-GB" sz="2000" b="0" strike="noStrike" spc="-1" dirty="0" err="1">
                <a:solidFill>
                  <a:srgbClr val="000000"/>
                </a:solidFill>
                <a:latin typeface="Arial"/>
              </a:rPr>
              <a:t>Donaukommission</a:t>
            </a:r>
            <a:r>
              <a:rPr lang="en-GB" sz="2000" b="0" strike="noStrike" spc="-1" dirty="0">
                <a:solidFill>
                  <a:srgbClr val="000000"/>
                </a:solidFill>
                <a:latin typeface="Arial"/>
              </a:rPr>
              <a:t> </a:t>
            </a:r>
            <a:r>
              <a:rPr lang="en-GB" sz="2000" b="0" strike="noStrike" spc="-1" dirty="0" err="1">
                <a:solidFill>
                  <a:srgbClr val="000000"/>
                </a:solidFill>
                <a:latin typeface="Arial"/>
              </a:rPr>
              <a:t>usw</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smtClean="0">
                <a:solidFill>
                  <a:srgbClr val="000000"/>
                </a:solidFill>
                <a:latin typeface="Arial"/>
              </a:rPr>
              <a:t>Inland ENCs </a:t>
            </a:r>
            <a:r>
              <a:rPr lang="en-GB" sz="2000" b="0" strike="noStrike" spc="-1" dirty="0" err="1">
                <a:solidFill>
                  <a:srgbClr val="000000"/>
                </a:solidFill>
                <a:latin typeface="Arial"/>
              </a:rPr>
              <a:t>enthalten</a:t>
            </a:r>
            <a:r>
              <a:rPr lang="en-GB" sz="2000" b="0" strike="noStrike" spc="-1" dirty="0">
                <a:solidFill>
                  <a:srgbClr val="000000"/>
                </a:solidFill>
                <a:latin typeface="Arial"/>
              </a:rPr>
              <a:t> </a:t>
            </a:r>
            <a:r>
              <a:rPr lang="en-GB" sz="2000" b="0" strike="noStrike" spc="-1" dirty="0" err="1">
                <a:solidFill>
                  <a:srgbClr val="000000"/>
                </a:solidFill>
                <a:latin typeface="Arial"/>
              </a:rPr>
              <a:t>ein</a:t>
            </a:r>
            <a:r>
              <a:rPr lang="en-GB" sz="2000" b="0" strike="noStrike" spc="-1" dirty="0">
                <a:solidFill>
                  <a:srgbClr val="000000"/>
                </a:solidFill>
                <a:latin typeface="Arial"/>
              </a:rPr>
              <a:t> </a:t>
            </a:r>
            <a:r>
              <a:rPr lang="en-GB" sz="2000" b="0" strike="noStrike" spc="-1" dirty="0" err="1">
                <a:solidFill>
                  <a:srgbClr val="000000"/>
                </a:solidFill>
                <a:latin typeface="Arial"/>
              </a:rPr>
              <a:t>kopiertes</a:t>
            </a:r>
            <a:r>
              <a:rPr lang="en-GB" sz="2000" b="0" strike="noStrike" spc="-1" dirty="0">
                <a:solidFill>
                  <a:srgbClr val="000000"/>
                </a:solidFill>
                <a:latin typeface="Arial"/>
              </a:rPr>
              <a:t> </a:t>
            </a:r>
            <a:r>
              <a:rPr lang="en-GB" sz="2000" b="0" strike="noStrike" spc="-1" dirty="0" err="1">
                <a:solidFill>
                  <a:srgbClr val="000000"/>
                </a:solidFill>
                <a:latin typeface="Arial"/>
              </a:rPr>
              <a:t>Attribut</a:t>
            </a:r>
            <a:r>
              <a:rPr lang="en-GB" sz="2000" b="0" strike="noStrike" spc="-1" dirty="0">
                <a:solidFill>
                  <a:srgbClr val="000000"/>
                </a:solidFill>
                <a:latin typeface="Arial"/>
              </a:rPr>
              <a:t> „</a:t>
            </a:r>
            <a:r>
              <a:rPr lang="en-GB" sz="2000" b="0" strike="noStrike" spc="-1" dirty="0" err="1">
                <a:solidFill>
                  <a:srgbClr val="000000"/>
                </a:solidFill>
                <a:latin typeface="Arial"/>
              </a:rPr>
              <a:t>verdat</a:t>
            </a:r>
            <a:r>
              <a:rPr lang="en-GB" sz="2000" b="0" strike="noStrike" spc="-1" dirty="0">
                <a:solidFill>
                  <a:srgbClr val="000000"/>
                </a:solidFill>
                <a:latin typeface="Arial"/>
              </a:rPr>
              <a:t>“ </a:t>
            </a:r>
            <a:r>
              <a:rPr lang="en-GB" sz="2000" b="0" strike="noStrike" spc="-1" dirty="0" err="1">
                <a:solidFill>
                  <a:srgbClr val="000000"/>
                </a:solidFill>
                <a:latin typeface="Arial"/>
              </a:rPr>
              <a:t>mit</a:t>
            </a:r>
            <a:r>
              <a:rPr lang="en-GB" sz="2000" b="0" strike="noStrike" spc="-1" dirty="0">
                <a:solidFill>
                  <a:srgbClr val="000000"/>
                </a:solidFill>
                <a:latin typeface="Arial"/>
              </a:rPr>
              <a:t> </a:t>
            </a:r>
            <a:r>
              <a:rPr lang="en-GB" sz="2000" b="0" strike="noStrike" spc="-1" dirty="0" err="1">
                <a:solidFill>
                  <a:srgbClr val="000000"/>
                </a:solidFill>
                <a:latin typeface="Arial"/>
              </a:rPr>
              <a:t>diesen</a:t>
            </a:r>
            <a:r>
              <a:rPr lang="en-GB" sz="2000" b="0" strike="noStrike" spc="-1" dirty="0">
                <a:solidFill>
                  <a:srgbClr val="000000"/>
                </a:solidFill>
                <a:latin typeface="Arial"/>
              </a:rPr>
              <a:t> </a:t>
            </a:r>
            <a:r>
              <a:rPr lang="en-GB" sz="2000" b="0" strike="noStrike" spc="-1" dirty="0" err="1">
                <a:solidFill>
                  <a:srgbClr val="000000"/>
                </a:solidFill>
                <a:latin typeface="Arial"/>
              </a:rPr>
              <a:t>zusätzlichen</a:t>
            </a:r>
            <a:r>
              <a:rPr lang="en-GB" sz="2000" b="0" strike="noStrike" spc="-1" dirty="0">
                <a:solidFill>
                  <a:srgbClr val="000000"/>
                </a:solidFill>
                <a:latin typeface="Arial"/>
              </a:rPr>
              <a:t> </a:t>
            </a:r>
            <a:r>
              <a:rPr lang="en-GB" sz="2000" b="0" strike="noStrike" spc="-1" dirty="0" err="1" smtClean="0">
                <a:solidFill>
                  <a:srgbClr val="000000"/>
                </a:solidFill>
                <a:latin typeface="Arial"/>
              </a:rPr>
              <a:t>Attributwerte</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Mit</a:t>
            </a:r>
            <a:r>
              <a:rPr lang="en-GB" sz="2000" b="0" strike="noStrike" spc="-1" dirty="0">
                <a:solidFill>
                  <a:srgbClr val="000000"/>
                </a:solidFill>
                <a:latin typeface="Arial"/>
              </a:rPr>
              <a:t> </a:t>
            </a:r>
            <a:r>
              <a:rPr lang="en-GB" sz="2000" b="0" strike="noStrike" spc="-1" dirty="0" err="1">
                <a:solidFill>
                  <a:srgbClr val="000000"/>
                </a:solidFill>
                <a:latin typeface="Arial"/>
              </a:rPr>
              <a:t>diesem</a:t>
            </a:r>
            <a:r>
              <a:rPr lang="en-GB" sz="2000" b="0" strike="noStrike" spc="-1" dirty="0">
                <a:solidFill>
                  <a:srgbClr val="000000"/>
                </a:solidFill>
                <a:latin typeface="Arial"/>
              </a:rPr>
              <a:t> </a:t>
            </a:r>
            <a:r>
              <a:rPr lang="en-GB" sz="2000" b="0" strike="noStrike" spc="-1" dirty="0" err="1">
                <a:solidFill>
                  <a:srgbClr val="000000"/>
                </a:solidFill>
                <a:latin typeface="Arial"/>
              </a:rPr>
              <a:t>kopierten</a:t>
            </a:r>
            <a:r>
              <a:rPr lang="en-GB" sz="2000" b="0" strike="noStrike" spc="-1" dirty="0">
                <a:solidFill>
                  <a:srgbClr val="000000"/>
                </a:solidFill>
                <a:latin typeface="Arial"/>
              </a:rPr>
              <a:t> </a:t>
            </a:r>
            <a:r>
              <a:rPr lang="en-GB" sz="2000" b="0" strike="noStrike" spc="-1" dirty="0" err="1">
                <a:solidFill>
                  <a:srgbClr val="000000"/>
                </a:solidFill>
                <a:latin typeface="Arial"/>
              </a:rPr>
              <a:t>Attribut</a:t>
            </a:r>
            <a:r>
              <a:rPr lang="en-GB" sz="2000" b="0" strike="noStrike" spc="-1" dirty="0">
                <a:solidFill>
                  <a:srgbClr val="000000"/>
                </a:solidFill>
                <a:latin typeface="Arial"/>
              </a:rPr>
              <a:t> </a:t>
            </a:r>
            <a:r>
              <a:rPr lang="en-GB" sz="2000" b="0" strike="noStrike" spc="-1" dirty="0" err="1">
                <a:solidFill>
                  <a:srgbClr val="000000"/>
                </a:solidFill>
                <a:latin typeface="Arial"/>
              </a:rPr>
              <a:t>ist</a:t>
            </a:r>
            <a:r>
              <a:rPr lang="en-GB" sz="2000" b="0" strike="noStrike" spc="-1" dirty="0">
                <a:solidFill>
                  <a:srgbClr val="000000"/>
                </a:solidFill>
                <a:latin typeface="Arial"/>
              </a:rPr>
              <a:t>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a:solidFill>
                  <a:srgbClr val="000000"/>
                </a:solidFill>
                <a:latin typeface="Arial"/>
              </a:rPr>
              <a:t>auch</a:t>
            </a:r>
            <a:r>
              <a:rPr lang="en-GB" sz="2000" b="0" strike="noStrike" spc="-1" dirty="0">
                <a:solidFill>
                  <a:srgbClr val="000000"/>
                </a:solidFill>
                <a:latin typeface="Arial"/>
              </a:rPr>
              <a:t> </a:t>
            </a:r>
            <a:r>
              <a:rPr lang="en-GB" sz="2000" b="0" strike="noStrike" spc="-1" dirty="0" err="1">
                <a:solidFill>
                  <a:srgbClr val="000000"/>
                </a:solidFill>
                <a:latin typeface="Arial"/>
              </a:rPr>
              <a:t>notwendig</a:t>
            </a:r>
            <a:r>
              <a:rPr lang="en-GB" sz="2000" b="0" strike="noStrike" spc="-1" dirty="0">
                <a:solidFill>
                  <a:srgbClr val="000000"/>
                </a:solidFill>
                <a:latin typeface="Arial"/>
              </a:rPr>
              <a:t>, </a:t>
            </a:r>
            <a:r>
              <a:rPr lang="en-GB" sz="2000" b="0" strike="noStrike" spc="-1" dirty="0" err="1" smtClean="0">
                <a:solidFill>
                  <a:srgbClr val="000000"/>
                </a:solidFill>
                <a:latin typeface="Arial"/>
              </a:rPr>
              <a:t>eine</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kopierte</a:t>
            </a:r>
            <a:r>
              <a:rPr lang="en-GB" sz="2000" b="0" strike="noStrike" spc="-1" dirty="0" smtClean="0">
                <a:solidFill>
                  <a:srgbClr val="000000"/>
                </a:solidFill>
                <a:latin typeface="Arial"/>
              </a:rPr>
              <a:t> </a:t>
            </a:r>
            <a:r>
              <a:rPr lang="en-GB" sz="2000" b="0" strike="noStrike" spc="-1" dirty="0" err="1" smtClean="0">
                <a:solidFill>
                  <a:srgbClr val="000000"/>
                </a:solidFill>
                <a:latin typeface="Arial"/>
              </a:rPr>
              <a:t>Objektart</a:t>
            </a:r>
            <a:r>
              <a:rPr lang="en-GB" sz="2000" b="0" strike="noStrike" spc="-1" dirty="0" smtClean="0">
                <a:solidFill>
                  <a:srgbClr val="000000"/>
                </a:solidFill>
                <a:latin typeface="Arial"/>
              </a:rPr>
              <a:t> </a:t>
            </a:r>
            <a:r>
              <a:rPr lang="en-GB" sz="2000" b="0" strike="noStrike" spc="-1" dirty="0">
                <a:solidFill>
                  <a:srgbClr val="000000"/>
                </a:solidFill>
                <a:latin typeface="Arial"/>
              </a:rPr>
              <a:t>„</a:t>
            </a:r>
            <a:r>
              <a:rPr lang="en-GB" sz="2000" b="0" strike="noStrike" spc="-1" dirty="0" err="1">
                <a:solidFill>
                  <a:srgbClr val="000000"/>
                </a:solidFill>
                <a:latin typeface="Arial"/>
              </a:rPr>
              <a:t>m_sdat</a:t>
            </a:r>
            <a:r>
              <a:rPr lang="en-GB" sz="2000" b="0" strike="noStrike" spc="-1" dirty="0">
                <a:solidFill>
                  <a:srgbClr val="000000"/>
                </a:solidFill>
                <a:latin typeface="Arial"/>
              </a:rPr>
              <a:t>“ </a:t>
            </a:r>
            <a:r>
              <a:rPr lang="en-GB" sz="2000" b="0" strike="noStrike" spc="-1" dirty="0" err="1">
                <a:solidFill>
                  <a:srgbClr val="000000"/>
                </a:solidFill>
                <a:latin typeface="Arial"/>
              </a:rPr>
              <a:t>einzuführen</a:t>
            </a:r>
            <a:r>
              <a:rPr lang="en-GB" sz="2000" b="0" strike="noStrike" spc="-1" dirty="0">
                <a:solidFill>
                  <a:srgbClr val="000000"/>
                </a:solidFill>
                <a:latin typeface="Arial"/>
              </a:rPr>
              <a:t>.</a:t>
            </a:r>
            <a:endParaRPr lang="en-US" sz="2000" b="0" strike="noStrike" spc="-1" dirty="0">
              <a:solidFill>
                <a:srgbClr val="000000"/>
              </a:solidFill>
              <a:latin typeface="Times New Roman"/>
            </a:endParaRPr>
          </a:p>
          <a:p>
            <a:pPr marL="447480" indent="-447480" algn="l" rtl="0">
              <a:lnSpc>
                <a:spcPct val="100000"/>
              </a:lnSpc>
              <a:spcBef>
                <a:spcPts val="499"/>
              </a:spcBef>
              <a:buSzPct val="102938"/>
              <a:buBlip>
                <a:blip r:embed="rId3"/>
              </a:buBlip>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0" strike="noStrike" spc="-1" dirty="0" err="1">
                <a:solidFill>
                  <a:srgbClr val="000000"/>
                </a:solidFill>
                <a:latin typeface="Arial"/>
              </a:rPr>
              <a:t>Für</a:t>
            </a:r>
            <a:r>
              <a:rPr lang="en-GB" sz="2000" b="0" strike="noStrike" spc="-1" dirty="0">
                <a:solidFill>
                  <a:srgbClr val="000000"/>
                </a:solidFill>
                <a:latin typeface="Arial"/>
              </a:rPr>
              <a:t> </a:t>
            </a:r>
            <a:r>
              <a:rPr lang="en-GB" sz="2000" b="0" strike="noStrike" spc="-1" dirty="0" err="1">
                <a:solidFill>
                  <a:srgbClr val="000000"/>
                </a:solidFill>
                <a:latin typeface="Arial"/>
              </a:rPr>
              <a:t>einige</a:t>
            </a:r>
            <a:r>
              <a:rPr lang="en-GB" sz="2000" b="0" strike="noStrike" spc="-1" dirty="0">
                <a:solidFill>
                  <a:srgbClr val="000000"/>
                </a:solidFill>
                <a:latin typeface="Arial"/>
              </a:rPr>
              <a:t> </a:t>
            </a:r>
            <a:r>
              <a:rPr lang="en-GB" sz="2000" b="0" strike="noStrike" spc="-1" dirty="0" err="1" smtClean="0">
                <a:solidFill>
                  <a:srgbClr val="000000"/>
                </a:solidFill>
                <a:latin typeface="Arial"/>
              </a:rPr>
              <a:t>Objektarten</a:t>
            </a:r>
            <a:r>
              <a:rPr lang="en-GB" sz="2000" b="0" strike="noStrike" spc="-1" dirty="0" smtClean="0">
                <a:solidFill>
                  <a:srgbClr val="000000"/>
                </a:solidFill>
                <a:latin typeface="Arial"/>
              </a:rPr>
              <a:t>, </a:t>
            </a:r>
            <a:r>
              <a:rPr lang="en-GB" sz="2000" b="0" strike="noStrike" spc="-1" dirty="0">
                <a:solidFill>
                  <a:srgbClr val="000000"/>
                </a:solidFill>
                <a:latin typeface="Arial"/>
              </a:rPr>
              <a:t>die </a:t>
            </a:r>
            <a:r>
              <a:rPr lang="en-GB" sz="2000" b="0" strike="noStrike" spc="-1" dirty="0" err="1">
                <a:solidFill>
                  <a:srgbClr val="000000"/>
                </a:solidFill>
                <a:latin typeface="Arial"/>
              </a:rPr>
              <a:t>nicht</a:t>
            </a:r>
            <a:r>
              <a:rPr lang="en-GB" sz="2000" b="0" strike="noStrike" spc="-1" dirty="0">
                <a:solidFill>
                  <a:srgbClr val="000000"/>
                </a:solidFill>
                <a:latin typeface="Arial"/>
              </a:rPr>
              <a:t> </a:t>
            </a:r>
            <a:r>
              <a:rPr lang="en-GB" sz="2000" b="0" strike="noStrike" spc="-1" dirty="0" err="1">
                <a:solidFill>
                  <a:srgbClr val="000000"/>
                </a:solidFill>
                <a:latin typeface="Arial"/>
              </a:rPr>
              <a:t>durch</a:t>
            </a:r>
            <a:r>
              <a:rPr lang="en-GB" sz="2000" b="0" strike="noStrike" spc="-1" dirty="0">
                <a:solidFill>
                  <a:srgbClr val="000000"/>
                </a:solidFill>
                <a:latin typeface="Arial"/>
              </a:rPr>
              <a:t> S-57 </a:t>
            </a:r>
            <a:r>
              <a:rPr lang="en-GB" sz="2000" b="0" strike="noStrike" spc="-1" dirty="0" err="1">
                <a:solidFill>
                  <a:srgbClr val="000000"/>
                </a:solidFill>
                <a:latin typeface="Arial"/>
              </a:rPr>
              <a:t>abgedeckt</a:t>
            </a:r>
            <a:r>
              <a:rPr lang="en-GB" sz="2000" b="0" strike="noStrike" spc="-1" dirty="0">
                <a:solidFill>
                  <a:srgbClr val="000000"/>
                </a:solidFill>
                <a:latin typeface="Arial"/>
              </a:rPr>
              <a:t> </a:t>
            </a:r>
            <a:r>
              <a:rPr lang="en-GB" sz="2000" b="0" strike="noStrike" spc="-1" dirty="0" err="1">
                <a:solidFill>
                  <a:srgbClr val="000000"/>
                </a:solidFill>
                <a:latin typeface="Arial"/>
              </a:rPr>
              <a:t>sind</a:t>
            </a:r>
            <a:r>
              <a:rPr lang="en-GB" sz="2000" b="0" strike="noStrike" spc="-1" dirty="0">
                <a:solidFill>
                  <a:srgbClr val="000000"/>
                </a:solidFill>
                <a:latin typeface="Arial"/>
              </a:rPr>
              <a:t>, war </a:t>
            </a:r>
            <a:r>
              <a:rPr lang="en-GB" sz="2000" b="0" strike="noStrike" spc="-1" dirty="0" err="1">
                <a:solidFill>
                  <a:srgbClr val="000000"/>
                </a:solidFill>
                <a:latin typeface="Arial"/>
              </a:rPr>
              <a:t>es</a:t>
            </a:r>
            <a:r>
              <a:rPr lang="en-GB" sz="2000" b="0" strike="noStrike" spc="-1" dirty="0">
                <a:solidFill>
                  <a:srgbClr val="000000"/>
                </a:solidFill>
                <a:latin typeface="Arial"/>
              </a:rPr>
              <a:t> </a:t>
            </a:r>
            <a:r>
              <a:rPr lang="en-GB" sz="2000" b="0" strike="noStrike" spc="-1" dirty="0" err="1">
                <a:solidFill>
                  <a:srgbClr val="000000"/>
                </a:solidFill>
                <a:latin typeface="Arial"/>
              </a:rPr>
              <a:t>notwendig</a:t>
            </a:r>
            <a:r>
              <a:rPr lang="en-GB" sz="2000" b="0" strike="noStrike" spc="-1" dirty="0">
                <a:solidFill>
                  <a:srgbClr val="000000"/>
                </a:solidFill>
                <a:latin typeface="Arial"/>
              </a:rPr>
              <a:t>, </a:t>
            </a:r>
            <a:r>
              <a:rPr lang="en-GB" sz="2000" b="0" strike="noStrike" spc="-1" dirty="0" err="1">
                <a:solidFill>
                  <a:srgbClr val="000000"/>
                </a:solidFill>
                <a:latin typeface="Arial"/>
              </a:rPr>
              <a:t>neue</a:t>
            </a:r>
            <a:r>
              <a:rPr lang="en-GB" sz="2000" b="0" strike="noStrike" spc="-1" dirty="0">
                <a:solidFill>
                  <a:srgbClr val="000000"/>
                </a:solidFill>
                <a:latin typeface="Arial"/>
              </a:rPr>
              <a:t> </a:t>
            </a:r>
            <a:r>
              <a:rPr lang="en-GB" sz="2000" b="0" strike="noStrike" spc="-1" dirty="0" err="1" smtClean="0">
                <a:solidFill>
                  <a:srgbClr val="000000"/>
                </a:solidFill>
                <a:latin typeface="Arial"/>
              </a:rPr>
              <a:t>Objektarten</a:t>
            </a:r>
            <a:r>
              <a:rPr lang="en-GB" sz="2000" b="0" strike="noStrike" spc="-1" dirty="0" smtClean="0">
                <a:solidFill>
                  <a:srgbClr val="000000"/>
                </a:solidFill>
                <a:latin typeface="Arial"/>
              </a:rPr>
              <a:t> </a:t>
            </a:r>
            <a:r>
              <a:rPr lang="en-GB" sz="2000" b="0" strike="noStrike" spc="-1" dirty="0" err="1">
                <a:solidFill>
                  <a:srgbClr val="000000"/>
                </a:solidFill>
                <a:latin typeface="Arial"/>
              </a:rPr>
              <a:t>einzuführen</a:t>
            </a:r>
            <a:r>
              <a:rPr lang="en-GB" sz="2000" b="0" strike="noStrike" spc="-1" dirty="0">
                <a:solidFill>
                  <a:srgbClr val="000000"/>
                </a:solidFill>
                <a:latin typeface="Arial"/>
              </a:rPr>
              <a:t> (z. B. </a:t>
            </a:r>
            <a:r>
              <a:rPr lang="en-GB" sz="2000" b="0" strike="noStrike" spc="-1" dirty="0" err="1" smtClean="0">
                <a:solidFill>
                  <a:srgbClr val="000000"/>
                </a:solidFill>
                <a:latin typeface="Arial"/>
              </a:rPr>
              <a:t>Schifffahrts-zeichen</a:t>
            </a:r>
            <a:r>
              <a:rPr lang="en-GB" sz="2000" b="0" strike="noStrike" spc="-1" dirty="0" smtClean="0">
                <a:solidFill>
                  <a:srgbClr val="000000"/>
                </a:solidFill>
                <a:latin typeface="Arial"/>
              </a:rPr>
              <a:t>).</a:t>
            </a:r>
            <a:endParaRPr lang="en-US" sz="2000" b="0" strike="noStrike" spc="-1" dirty="0">
              <a:solidFill>
                <a:srgbClr val="000000"/>
              </a:solidFill>
              <a:latin typeface="Times New Roman"/>
            </a:endParaRPr>
          </a:p>
        </p:txBody>
      </p:sp>
      <p:sp>
        <p:nvSpPr>
          <p:cNvPr id="110" name="CustomShape 3"/>
          <p:cNvSpPr/>
          <p:nvPr/>
        </p:nvSpPr>
        <p:spPr>
          <a:xfrm>
            <a:off x="1258920" y="5373720"/>
            <a:ext cx="1800360" cy="431640"/>
          </a:xfrm>
          <a:custGeom>
            <a:avLst/>
            <a:gdLst/>
            <a:ahLst/>
            <a:cxnLst/>
            <a:rect l="0" t="0" r="r" b="b"/>
            <a:pathLst>
              <a:path w="5003" h="1201">
                <a:moveTo>
                  <a:pt x="0" y="0"/>
                </a:moveTo>
                <a:lnTo>
                  <a:pt x="5002" y="0"/>
                </a:lnTo>
                <a:lnTo>
                  <a:pt x="5002" y="1200"/>
                </a:lnTo>
                <a:lnTo>
                  <a:pt x="0" y="1200"/>
                </a:lnTo>
                <a:lnTo>
                  <a:pt x="0" y="0"/>
                </a:lnTo>
                <a:moveTo>
                  <a:pt x="0" y="0"/>
                </a:moveTo>
                <a:lnTo>
                  <a:pt x="5002" y="0"/>
                </a:lnTo>
                <a:lnTo>
                  <a:pt x="4924" y="77"/>
                </a:lnTo>
                <a:lnTo>
                  <a:pt x="77" y="77"/>
                </a:lnTo>
                <a:lnTo>
                  <a:pt x="0" y="0"/>
                </a:lnTo>
                <a:moveTo>
                  <a:pt x="5002" y="0"/>
                </a:moveTo>
                <a:lnTo>
                  <a:pt x="5002" y="1200"/>
                </a:lnTo>
                <a:lnTo>
                  <a:pt x="4924" y="1122"/>
                </a:lnTo>
                <a:lnTo>
                  <a:pt x="4924" y="77"/>
                </a:lnTo>
                <a:lnTo>
                  <a:pt x="5002" y="0"/>
                </a:lnTo>
                <a:moveTo>
                  <a:pt x="5002" y="1200"/>
                </a:moveTo>
                <a:lnTo>
                  <a:pt x="0" y="1200"/>
                </a:lnTo>
                <a:lnTo>
                  <a:pt x="77" y="1122"/>
                </a:lnTo>
                <a:lnTo>
                  <a:pt x="4924" y="1122"/>
                </a:lnTo>
                <a:lnTo>
                  <a:pt x="5002" y="1200"/>
                </a:lnTo>
                <a:moveTo>
                  <a:pt x="0" y="1200"/>
                </a:moveTo>
                <a:lnTo>
                  <a:pt x="0" y="0"/>
                </a:lnTo>
                <a:lnTo>
                  <a:pt x="77" y="77"/>
                </a:lnTo>
                <a:lnTo>
                  <a:pt x="77" y="1122"/>
                </a:lnTo>
                <a:lnTo>
                  <a:pt x="0" y="1200"/>
                </a:lnTo>
              </a:path>
            </a:pathLst>
          </a:custGeom>
          <a:solidFill>
            <a:srgbClr val="B7AD66"/>
          </a:solidFill>
          <a:ln w="0">
            <a:noFill/>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1800" b="0" strike="noStrike" spc="-1" dirty="0" smtClean="0">
                <a:solidFill>
                  <a:srgbClr val="000000"/>
                </a:solidFill>
                <a:latin typeface="Arial"/>
              </a:rPr>
              <a:t>Objektarten</a:t>
            </a:r>
            <a:endParaRPr lang="en-US" sz="1800" b="0" strike="noStrike" spc="-1" dirty="0">
              <a:solidFill>
                <a:srgbClr val="000000"/>
              </a:solidFill>
              <a:latin typeface="Times New Roman"/>
            </a:endParaRPr>
          </a:p>
        </p:txBody>
      </p:sp>
      <p:sp>
        <p:nvSpPr>
          <p:cNvPr id="111" name="CustomShape 4"/>
          <p:cNvSpPr/>
          <p:nvPr/>
        </p:nvSpPr>
        <p:spPr>
          <a:xfrm>
            <a:off x="3924360" y="5373720"/>
            <a:ext cx="1800000" cy="431640"/>
          </a:xfrm>
          <a:custGeom>
            <a:avLst/>
            <a:gdLst/>
            <a:ahLst/>
            <a:cxnLst/>
            <a:rect l="0" t="0" r="r" b="b"/>
            <a:pathLst>
              <a:path w="5002" h="1201">
                <a:moveTo>
                  <a:pt x="0" y="0"/>
                </a:moveTo>
                <a:lnTo>
                  <a:pt x="5001" y="0"/>
                </a:lnTo>
                <a:lnTo>
                  <a:pt x="5001" y="1200"/>
                </a:lnTo>
                <a:lnTo>
                  <a:pt x="0" y="1200"/>
                </a:lnTo>
                <a:lnTo>
                  <a:pt x="0" y="0"/>
                </a:lnTo>
                <a:moveTo>
                  <a:pt x="0" y="0"/>
                </a:moveTo>
                <a:lnTo>
                  <a:pt x="5001" y="0"/>
                </a:lnTo>
                <a:lnTo>
                  <a:pt x="4923" y="77"/>
                </a:lnTo>
                <a:lnTo>
                  <a:pt x="77" y="77"/>
                </a:lnTo>
                <a:lnTo>
                  <a:pt x="0" y="0"/>
                </a:lnTo>
                <a:moveTo>
                  <a:pt x="5001" y="0"/>
                </a:moveTo>
                <a:lnTo>
                  <a:pt x="5001" y="1200"/>
                </a:lnTo>
                <a:lnTo>
                  <a:pt x="4923" y="1122"/>
                </a:lnTo>
                <a:lnTo>
                  <a:pt x="4923" y="77"/>
                </a:lnTo>
                <a:lnTo>
                  <a:pt x="5001" y="0"/>
                </a:lnTo>
                <a:moveTo>
                  <a:pt x="5001" y="1200"/>
                </a:moveTo>
                <a:lnTo>
                  <a:pt x="0" y="1200"/>
                </a:lnTo>
                <a:lnTo>
                  <a:pt x="77" y="1122"/>
                </a:lnTo>
                <a:lnTo>
                  <a:pt x="4923" y="1122"/>
                </a:lnTo>
                <a:lnTo>
                  <a:pt x="5001" y="1200"/>
                </a:lnTo>
                <a:moveTo>
                  <a:pt x="0" y="1200"/>
                </a:moveTo>
                <a:lnTo>
                  <a:pt x="0" y="0"/>
                </a:lnTo>
                <a:lnTo>
                  <a:pt x="77" y="77"/>
                </a:lnTo>
                <a:lnTo>
                  <a:pt x="77" y="1122"/>
                </a:lnTo>
                <a:lnTo>
                  <a:pt x="0" y="1200"/>
                </a:lnTo>
              </a:path>
            </a:pathLst>
          </a:custGeom>
          <a:solidFill>
            <a:srgbClr val="B7AD66"/>
          </a:solidFill>
          <a:ln w="0">
            <a:noFill/>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1800" b="0" strike="noStrike" spc="-1">
                <a:solidFill>
                  <a:srgbClr val="000000"/>
                </a:solidFill>
                <a:latin typeface="Arial"/>
              </a:rPr>
              <a:t>Attribute</a:t>
            </a:r>
            <a:endParaRPr lang="en-US" sz="1800" b="0" strike="noStrike" spc="-1">
              <a:solidFill>
                <a:srgbClr val="000000"/>
              </a:solidFill>
              <a:latin typeface="Times New Roman"/>
            </a:endParaRPr>
          </a:p>
        </p:txBody>
      </p:sp>
      <p:sp>
        <p:nvSpPr>
          <p:cNvPr id="112" name="CustomShape 5"/>
          <p:cNvSpPr/>
          <p:nvPr/>
        </p:nvSpPr>
        <p:spPr>
          <a:xfrm>
            <a:off x="6516720" y="5373720"/>
            <a:ext cx="1800360" cy="431640"/>
          </a:xfrm>
          <a:custGeom>
            <a:avLst/>
            <a:gdLst/>
            <a:ahLst/>
            <a:cxnLst/>
            <a:rect l="0" t="0" r="r" b="b"/>
            <a:pathLst>
              <a:path w="5003" h="1201">
                <a:moveTo>
                  <a:pt x="0" y="0"/>
                </a:moveTo>
                <a:lnTo>
                  <a:pt x="5002" y="0"/>
                </a:lnTo>
                <a:lnTo>
                  <a:pt x="5002" y="1200"/>
                </a:lnTo>
                <a:lnTo>
                  <a:pt x="0" y="1200"/>
                </a:lnTo>
                <a:lnTo>
                  <a:pt x="0" y="0"/>
                </a:lnTo>
                <a:moveTo>
                  <a:pt x="0" y="0"/>
                </a:moveTo>
                <a:lnTo>
                  <a:pt x="5002" y="0"/>
                </a:lnTo>
                <a:lnTo>
                  <a:pt x="4924" y="77"/>
                </a:lnTo>
                <a:lnTo>
                  <a:pt x="77" y="77"/>
                </a:lnTo>
                <a:lnTo>
                  <a:pt x="0" y="0"/>
                </a:lnTo>
                <a:moveTo>
                  <a:pt x="5002" y="0"/>
                </a:moveTo>
                <a:lnTo>
                  <a:pt x="5002" y="1200"/>
                </a:lnTo>
                <a:lnTo>
                  <a:pt x="4924" y="1122"/>
                </a:lnTo>
                <a:lnTo>
                  <a:pt x="4924" y="77"/>
                </a:lnTo>
                <a:lnTo>
                  <a:pt x="5002" y="0"/>
                </a:lnTo>
                <a:moveTo>
                  <a:pt x="5002" y="1200"/>
                </a:moveTo>
                <a:lnTo>
                  <a:pt x="0" y="1200"/>
                </a:lnTo>
                <a:lnTo>
                  <a:pt x="77" y="1122"/>
                </a:lnTo>
                <a:lnTo>
                  <a:pt x="4924" y="1122"/>
                </a:lnTo>
                <a:lnTo>
                  <a:pt x="5002" y="1200"/>
                </a:lnTo>
                <a:moveTo>
                  <a:pt x="0" y="1200"/>
                </a:moveTo>
                <a:lnTo>
                  <a:pt x="0" y="0"/>
                </a:lnTo>
                <a:lnTo>
                  <a:pt x="77" y="77"/>
                </a:lnTo>
                <a:lnTo>
                  <a:pt x="77" y="1122"/>
                </a:lnTo>
                <a:lnTo>
                  <a:pt x="0" y="1200"/>
                </a:lnTo>
              </a:path>
            </a:pathLst>
          </a:custGeom>
          <a:solidFill>
            <a:srgbClr val="B7AD66"/>
          </a:solidFill>
          <a:ln w="0">
            <a:noFill/>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rtl="0">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AT" sz="1800" b="0" strike="noStrike" spc="-1" dirty="0" smtClean="0">
                <a:solidFill>
                  <a:srgbClr val="000000"/>
                </a:solidFill>
                <a:latin typeface="Arial"/>
              </a:rPr>
              <a:t>Attributwerte</a:t>
            </a:r>
            <a:endParaRPr lang="en-US" sz="1800" b="0" strike="noStrike" spc="-1" dirty="0">
              <a:solidFill>
                <a:srgbClr val="000000"/>
              </a:solidFill>
              <a:latin typeface="Times New Roman"/>
            </a:endParaRPr>
          </a:p>
        </p:txBody>
      </p:sp>
    </p:spTree>
  </p:cSld>
  <p:clrMapOvr>
    <a:masterClrMapping/>
  </p:clrMapOvr>
  <p:transition spd="med">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4138</Words>
  <Application>Microsoft Office PowerPoint</Application>
  <PresentationFormat>Bildschirmpräsentation (4:3)</PresentationFormat>
  <Paragraphs>289</Paragraphs>
  <Slides>28</Slides>
  <Notes>28</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28</vt:i4>
      </vt:variant>
    </vt:vector>
  </HeadingPairs>
  <TitlesOfParts>
    <vt:vector size="34" baseType="lpstr">
      <vt:lpstr>Arial</vt:lpstr>
      <vt:lpstr>DejaVu Sans</vt:lpstr>
      <vt:lpstr>Times New Roman</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Inland ENCs</dc:title>
  <dc:subject>IENC</dc:subject>
  <dc:creator>Birklhuber</dc:creator>
  <dc:description/>
  <cp:lastModifiedBy>Büscher, Michael</cp:lastModifiedBy>
  <cp:revision>371</cp:revision>
  <dcterms:created xsi:type="dcterms:W3CDTF">2005-03-31T19:15:26Z</dcterms:created>
  <dcterms:modified xsi:type="dcterms:W3CDTF">2023-12-05T15:26:18Z</dcterms:modified>
  <dc:language>en-US</dc:language>
</cp:coreProperties>
</file>