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353" r:id="rId3"/>
    <p:sldId id="359" r:id="rId4"/>
    <p:sldId id="642" r:id="rId5"/>
    <p:sldId id="351" r:id="rId6"/>
    <p:sldId id="352" r:id="rId7"/>
    <p:sldId id="643" r:id="rId8"/>
    <p:sldId id="652" r:id="rId9"/>
    <p:sldId id="646" r:id="rId10"/>
    <p:sldId id="649" r:id="rId11"/>
    <p:sldId id="650" r:id="rId12"/>
    <p:sldId id="651" r:id="rId13"/>
    <p:sldId id="641" r:id="rId14"/>
    <p:sldId id="648" r:id="rId15"/>
    <p:sldId id="349" r:id="rId16"/>
    <p:sldId id="647" r:id="rId17"/>
    <p:sldId id="358" r:id="rId18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7F3A3B-F61D-E4D5-3A61-6B3D96138381}" name="Gert Morlion" initials="GM" userId="Gert Morli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 Morlion" initials="GM" lastIdx="1" clrIdx="0">
    <p:extLst>
      <p:ext uri="{19B8F6BF-5375-455C-9EA6-DF929625EA0E}">
        <p15:presenceInfo xmlns:p15="http://schemas.microsoft.com/office/powerpoint/2012/main" userId="S::gert.morlion@descheepvaart.be::77e31502-704c-45fd-82dc-df3d4f68f4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691"/>
    <a:srgbClr val="00509F"/>
    <a:srgbClr val="00FF00"/>
    <a:srgbClr val="0066CC"/>
    <a:srgbClr val="FFFF00"/>
    <a:srgbClr val="B7AD66"/>
    <a:srgbClr val="3366FF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5706" autoAdjust="0"/>
  </p:normalViewPr>
  <p:slideViewPr>
    <p:cSldViewPr>
      <p:cViewPr varScale="1">
        <p:scale>
          <a:sx n="106" d="100"/>
          <a:sy n="106" d="100"/>
        </p:scale>
        <p:origin x="203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 Morlion" userId="77e31502-704c-45fd-82dc-df3d4f68f4f0" providerId="ADAL" clId="{F2CFC74E-7ED2-49D9-845C-9BF6D0856434}"/>
    <pc:docChg chg="custSel addSld modSld">
      <pc:chgData name="Gert Morlion" userId="77e31502-704c-45fd-82dc-df3d4f68f4f0" providerId="ADAL" clId="{F2CFC74E-7ED2-49D9-845C-9BF6D0856434}" dt="2024-09-02T11:28:28.715" v="1856" actId="20577"/>
      <pc:docMkLst>
        <pc:docMk/>
      </pc:docMkLst>
      <pc:sldChg chg="modSp mod modShow">
        <pc:chgData name="Gert Morlion" userId="77e31502-704c-45fd-82dc-df3d4f68f4f0" providerId="ADAL" clId="{F2CFC74E-7ED2-49D9-845C-9BF6D0856434}" dt="2024-09-02T11:28:18.098" v="1855" actId="20577"/>
        <pc:sldMkLst>
          <pc:docMk/>
          <pc:sldMk cId="0" sldId="349"/>
        </pc:sldMkLst>
        <pc:spChg chg="mod">
          <ac:chgData name="Gert Morlion" userId="77e31502-704c-45fd-82dc-df3d4f68f4f0" providerId="ADAL" clId="{F2CFC74E-7ED2-49D9-845C-9BF6D0856434}" dt="2024-09-02T11:28:18.098" v="1855" actId="20577"/>
          <ac:spMkLst>
            <pc:docMk/>
            <pc:sldMk cId="0" sldId="349"/>
            <ac:spMk id="9219" creationId="{00000000-0000-0000-0000-000000000000}"/>
          </ac:spMkLst>
        </pc:spChg>
      </pc:sldChg>
      <pc:sldChg chg="mod modShow">
        <pc:chgData name="Gert Morlion" userId="77e31502-704c-45fd-82dc-df3d4f68f4f0" providerId="ADAL" clId="{F2CFC74E-7ED2-49D9-845C-9BF6D0856434}" dt="2024-08-30T06:54:18.569" v="1" actId="729"/>
        <pc:sldMkLst>
          <pc:docMk/>
          <pc:sldMk cId="0" sldId="352"/>
        </pc:sldMkLst>
      </pc:sldChg>
      <pc:sldChg chg="modSp mod modAnim modShow delCm">
        <pc:chgData name="Gert Morlion" userId="77e31502-704c-45fd-82dc-df3d4f68f4f0" providerId="ADAL" clId="{F2CFC74E-7ED2-49D9-845C-9BF6D0856434}" dt="2024-08-30T09:25:53.522" v="1793" actId="6549"/>
        <pc:sldMkLst>
          <pc:docMk/>
          <pc:sldMk cId="1183720026" sldId="641"/>
        </pc:sldMkLst>
        <pc:spChg chg="mod">
          <ac:chgData name="Gert Morlion" userId="77e31502-704c-45fd-82dc-df3d4f68f4f0" providerId="ADAL" clId="{F2CFC74E-7ED2-49D9-845C-9BF6D0856434}" dt="2024-08-30T09:25:53.522" v="1793" actId="6549"/>
          <ac:spMkLst>
            <pc:docMk/>
            <pc:sldMk cId="1183720026" sldId="641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ert Morlion" userId="77e31502-704c-45fd-82dc-df3d4f68f4f0" providerId="ADAL" clId="{F2CFC74E-7ED2-49D9-845C-9BF6D0856434}" dt="2024-08-30T07:10:19.064" v="612"/>
              <pc2:cmMkLst xmlns:pc2="http://schemas.microsoft.com/office/powerpoint/2019/9/main/command">
                <pc:docMk/>
                <pc:sldMk cId="1183720026" sldId="641"/>
                <pc2:cmMk id="{AADAC177-B3A9-0942-B3B6-5F7118B89F1E}"/>
              </pc2:cmMkLst>
            </pc226:cmChg>
          </p:ext>
        </pc:extLst>
      </pc:sldChg>
      <pc:sldChg chg="mod modShow">
        <pc:chgData name="Gert Morlion" userId="77e31502-704c-45fd-82dc-df3d4f68f4f0" providerId="ADAL" clId="{F2CFC74E-7ED2-49D9-845C-9BF6D0856434}" dt="2024-08-30T06:53:50.684" v="0" actId="729"/>
        <pc:sldMkLst>
          <pc:docMk/>
          <pc:sldMk cId="901191550" sldId="642"/>
        </pc:sldMkLst>
      </pc:sldChg>
      <pc:sldChg chg="mod modShow">
        <pc:chgData name="Gert Morlion" userId="77e31502-704c-45fd-82dc-df3d4f68f4f0" providerId="ADAL" clId="{F2CFC74E-7ED2-49D9-845C-9BF6D0856434}" dt="2024-08-30T07:04:06.721" v="437" actId="729"/>
        <pc:sldMkLst>
          <pc:docMk/>
          <pc:sldMk cId="1934393813" sldId="645"/>
        </pc:sldMkLst>
      </pc:sldChg>
      <pc:sldChg chg="modSp mod">
        <pc:chgData name="Gert Morlion" userId="77e31502-704c-45fd-82dc-df3d4f68f4f0" providerId="ADAL" clId="{F2CFC74E-7ED2-49D9-845C-9BF6D0856434}" dt="2024-08-30T09:21:27.096" v="1791" actId="20577"/>
        <pc:sldMkLst>
          <pc:docMk/>
          <pc:sldMk cId="520802918" sldId="646"/>
        </pc:sldMkLst>
        <pc:spChg chg="mod">
          <ac:chgData name="Gert Morlion" userId="77e31502-704c-45fd-82dc-df3d4f68f4f0" providerId="ADAL" clId="{F2CFC74E-7ED2-49D9-845C-9BF6D0856434}" dt="2024-08-30T09:21:27.096" v="1791" actId="20577"/>
          <ac:spMkLst>
            <pc:docMk/>
            <pc:sldMk cId="520802918" sldId="646"/>
            <ac:spMk id="6147" creationId="{00000000-0000-0000-0000-000000000000}"/>
          </ac:spMkLst>
        </pc:spChg>
      </pc:sldChg>
      <pc:sldChg chg="modSp mod">
        <pc:chgData name="Gert Morlion" userId="77e31502-704c-45fd-82dc-df3d4f68f4f0" providerId="ADAL" clId="{F2CFC74E-7ED2-49D9-845C-9BF6D0856434}" dt="2024-09-02T11:28:28.715" v="1856" actId="20577"/>
        <pc:sldMkLst>
          <pc:docMk/>
          <pc:sldMk cId="820167177" sldId="647"/>
        </pc:sldMkLst>
        <pc:spChg chg="mod">
          <ac:chgData name="Gert Morlion" userId="77e31502-704c-45fd-82dc-df3d4f68f4f0" providerId="ADAL" clId="{F2CFC74E-7ED2-49D9-845C-9BF6D0856434}" dt="2024-09-02T11:28:28.715" v="1856" actId="20577"/>
          <ac:spMkLst>
            <pc:docMk/>
            <pc:sldMk cId="820167177" sldId="647"/>
            <ac:spMk id="9219" creationId="{00000000-0000-0000-0000-000000000000}"/>
          </ac:spMkLst>
        </pc:spChg>
      </pc:sldChg>
      <pc:sldChg chg="modSp add modAnim">
        <pc:chgData name="Gert Morlion" userId="77e31502-704c-45fd-82dc-df3d4f68f4f0" providerId="ADAL" clId="{F2CFC74E-7ED2-49D9-845C-9BF6D0856434}" dt="2024-08-30T09:26:39.409" v="1837" actId="20577"/>
        <pc:sldMkLst>
          <pc:docMk/>
          <pc:sldMk cId="584978838" sldId="648"/>
        </pc:sldMkLst>
        <pc:spChg chg="mod">
          <ac:chgData name="Gert Morlion" userId="77e31502-704c-45fd-82dc-df3d4f68f4f0" providerId="ADAL" clId="{F2CFC74E-7ED2-49D9-845C-9BF6D0856434}" dt="2024-08-30T09:26:39.409" v="1837" actId="20577"/>
          <ac:spMkLst>
            <pc:docMk/>
            <pc:sldMk cId="584978838" sldId="648"/>
            <ac:spMk id="3" creationId="{00000000-0000-0000-0000-000000000000}"/>
          </ac:spMkLst>
        </pc:spChg>
      </pc:sldChg>
      <pc:sldChg chg="modSp add mod">
        <pc:chgData name="Gert Morlion" userId="77e31502-704c-45fd-82dc-df3d4f68f4f0" providerId="ADAL" clId="{F2CFC74E-7ED2-49D9-845C-9BF6D0856434}" dt="2024-09-02T11:03:20.211" v="1841" actId="403"/>
        <pc:sldMkLst>
          <pc:docMk/>
          <pc:sldMk cId="2459598021" sldId="649"/>
        </pc:sldMkLst>
        <pc:spChg chg="mod">
          <ac:chgData name="Gert Morlion" userId="77e31502-704c-45fd-82dc-df3d4f68f4f0" providerId="ADAL" clId="{F2CFC74E-7ED2-49D9-845C-9BF6D0856434}" dt="2024-09-02T11:03:20.211" v="1841" actId="403"/>
          <ac:spMkLst>
            <pc:docMk/>
            <pc:sldMk cId="2459598021" sldId="649"/>
            <ac:spMk id="6147" creationId="{00000000-0000-0000-0000-000000000000}"/>
          </ac:spMkLst>
        </pc:spChg>
      </pc:sldChg>
      <pc:sldChg chg="modSp add mod">
        <pc:chgData name="Gert Morlion" userId="77e31502-704c-45fd-82dc-df3d4f68f4f0" providerId="ADAL" clId="{F2CFC74E-7ED2-49D9-845C-9BF6D0856434}" dt="2024-08-30T07:18:40.270" v="1314" actId="6549"/>
        <pc:sldMkLst>
          <pc:docMk/>
          <pc:sldMk cId="1926190926" sldId="650"/>
        </pc:sldMkLst>
        <pc:spChg chg="mod">
          <ac:chgData name="Gert Morlion" userId="77e31502-704c-45fd-82dc-df3d4f68f4f0" providerId="ADAL" clId="{F2CFC74E-7ED2-49D9-845C-9BF6D0856434}" dt="2024-08-30T07:18:40.270" v="1314" actId="6549"/>
          <ac:spMkLst>
            <pc:docMk/>
            <pc:sldMk cId="1926190926" sldId="650"/>
            <ac:spMk id="6147" creationId="{00000000-0000-0000-0000-000000000000}"/>
          </ac:spMkLst>
        </pc:spChg>
      </pc:sldChg>
      <pc:sldChg chg="modSp add mod">
        <pc:chgData name="Gert Morlion" userId="77e31502-704c-45fd-82dc-df3d4f68f4f0" providerId="ADAL" clId="{F2CFC74E-7ED2-49D9-845C-9BF6D0856434}" dt="2024-08-30T07:23:13.700" v="1788" actId="6549"/>
        <pc:sldMkLst>
          <pc:docMk/>
          <pc:sldMk cId="2419118678" sldId="651"/>
        </pc:sldMkLst>
        <pc:spChg chg="mod">
          <ac:chgData name="Gert Morlion" userId="77e31502-704c-45fd-82dc-df3d4f68f4f0" providerId="ADAL" clId="{F2CFC74E-7ED2-49D9-845C-9BF6D0856434}" dt="2024-08-30T07:23:13.700" v="1788" actId="6549"/>
          <ac:spMkLst>
            <pc:docMk/>
            <pc:sldMk cId="2419118678" sldId="651"/>
            <ac:spMk id="6147" creationId="{00000000-0000-0000-0000-000000000000}"/>
          </ac:spMkLst>
        </pc:spChg>
      </pc:sldChg>
    </pc:docChg>
  </pc:docChgLst>
  <pc:docChgLst>
    <pc:chgData name="Gert Morlion" userId="77e31502-704c-45fd-82dc-df3d4f68f4f0" providerId="ADAL" clId="{65AFA2ED-BA2B-4E1D-980E-704DAB370A46}"/>
    <pc:docChg chg="custSel addSld delSld modSld">
      <pc:chgData name="Gert Morlion" userId="77e31502-704c-45fd-82dc-df3d4f68f4f0" providerId="ADAL" clId="{65AFA2ED-BA2B-4E1D-980E-704DAB370A46}" dt="2024-09-26T09:22:07.453" v="475" actId="2696"/>
      <pc:docMkLst>
        <pc:docMk/>
      </pc:docMkLst>
      <pc:sldChg chg="modSp mod">
        <pc:chgData name="Gert Morlion" userId="77e31502-704c-45fd-82dc-df3d4f68f4f0" providerId="ADAL" clId="{65AFA2ED-BA2B-4E1D-980E-704DAB370A46}" dt="2024-09-26T09:11:41.561" v="32" actId="20577"/>
        <pc:sldMkLst>
          <pc:docMk/>
          <pc:sldMk cId="2485537613" sldId="359"/>
        </pc:sldMkLst>
        <pc:spChg chg="mod">
          <ac:chgData name="Gert Morlion" userId="77e31502-704c-45fd-82dc-df3d4f68f4f0" providerId="ADAL" clId="{65AFA2ED-BA2B-4E1D-980E-704DAB370A46}" dt="2024-09-26T09:11:41.561" v="32" actId="20577"/>
          <ac:spMkLst>
            <pc:docMk/>
            <pc:sldMk cId="2485537613" sldId="359"/>
            <ac:spMk id="5123" creationId="{00000000-0000-0000-0000-000000000000}"/>
          </ac:spMkLst>
        </pc:spChg>
      </pc:sldChg>
      <pc:sldChg chg="del">
        <pc:chgData name="Gert Morlion" userId="77e31502-704c-45fd-82dc-df3d4f68f4f0" providerId="ADAL" clId="{65AFA2ED-BA2B-4E1D-980E-704DAB370A46}" dt="2024-09-26T09:22:07.453" v="475" actId="2696"/>
        <pc:sldMkLst>
          <pc:docMk/>
          <pc:sldMk cId="1934393813" sldId="645"/>
        </pc:sldMkLst>
      </pc:sldChg>
      <pc:sldChg chg="modSp add mod">
        <pc:chgData name="Gert Morlion" userId="77e31502-704c-45fd-82dc-df3d4f68f4f0" providerId="ADAL" clId="{65AFA2ED-BA2B-4E1D-980E-704DAB370A46}" dt="2024-09-26T09:21:15.361" v="474" actId="20577"/>
        <pc:sldMkLst>
          <pc:docMk/>
          <pc:sldMk cId="871655118" sldId="652"/>
        </pc:sldMkLst>
        <pc:spChg chg="mod">
          <ac:chgData name="Gert Morlion" userId="77e31502-704c-45fd-82dc-df3d4f68f4f0" providerId="ADAL" clId="{65AFA2ED-BA2B-4E1D-980E-704DAB370A46}" dt="2024-09-26T09:21:15.361" v="474" actId="20577"/>
          <ac:spMkLst>
            <pc:docMk/>
            <pc:sldMk cId="871655118" sldId="652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84DA02-1AA5-4D44-B7AE-2CE7050304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180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Klicken Sie, um die Formate des Vorlagentextes zu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CBFAFB-6201-4480-9D33-FE0EAF3506AD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88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8B1013-0CAF-46D3-9B9E-672D764EB1ED}" type="slidenum">
              <a:rPr lang="de-AT" sz="1200" smtClean="0"/>
              <a:pPr eaLnBrk="1" hangingPunct="1"/>
              <a:t>1</a:t>
            </a:fld>
            <a:endParaRPr lang="de-AT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10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4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11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2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12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1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4BEB07-7017-47B5-AA36-7F8C6E52D3D3}" type="slidenum">
              <a:rPr lang="de-AT" sz="1200" smtClean="0"/>
              <a:pPr eaLnBrk="1" hangingPunct="1"/>
              <a:t>15</a:t>
            </a:fld>
            <a:endParaRPr lang="de-AT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4BEB07-7017-47B5-AA36-7F8C6E52D3D3}" type="slidenum">
              <a:rPr lang="de-AT" sz="1200" smtClean="0"/>
              <a:pPr eaLnBrk="1" hangingPunct="1"/>
              <a:t>16</a:t>
            </a:fld>
            <a:endParaRPr lang="de-AT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2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F8748C-0562-4424-A70F-26B37A4DF86A}" type="slidenum">
              <a:rPr lang="de-AT" sz="1200" smtClean="0"/>
              <a:pPr eaLnBrk="1" hangingPunct="1"/>
              <a:t>17</a:t>
            </a:fld>
            <a:endParaRPr lang="de-AT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1DF6DC-D6ED-4767-9B82-BB3DBBC326FE}" type="slidenum">
              <a:rPr lang="de-AT" sz="1200" smtClean="0"/>
              <a:pPr eaLnBrk="1" hangingPunct="1"/>
              <a:t>2</a:t>
            </a:fld>
            <a:endParaRPr lang="de-AT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812B66-E66E-4BE1-AA5D-54143BAE8647}" type="slidenum">
              <a:rPr lang="de-AT" sz="1200" smtClean="0"/>
              <a:pPr eaLnBrk="1" hangingPunct="1"/>
              <a:t>3</a:t>
            </a:fld>
            <a:endParaRPr lang="de-AT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1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812B66-E66E-4BE1-AA5D-54143BAE8647}" type="slidenum">
              <a:rPr lang="de-AT" sz="1200" smtClean="0"/>
              <a:pPr eaLnBrk="1" hangingPunct="1"/>
              <a:t>4</a:t>
            </a:fld>
            <a:endParaRPr lang="de-AT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nl-BE" sz="1000" dirty="0">
                <a:latin typeface="Arial" charset="0"/>
                <a:cs typeface="Times New Roman" pitchFamily="18" charset="0"/>
              </a:rPr>
              <a:t>PT:  </a:t>
            </a:r>
            <a:r>
              <a:rPr lang="nl-BE" sz="1000" dirty="0" err="1">
                <a:latin typeface="Arial" charset="0"/>
                <a:cs typeface="Times New Roman" pitchFamily="18" charset="0"/>
              </a:rPr>
              <a:t>Préscription</a:t>
            </a:r>
            <a:r>
              <a:rPr lang="nl-BE" sz="1000" dirty="0">
                <a:latin typeface="Arial" charset="0"/>
                <a:cs typeface="Times New Roman" pitchFamily="18" charset="0"/>
              </a:rPr>
              <a:t> </a:t>
            </a:r>
            <a:r>
              <a:rPr lang="nl-BE" sz="1000" dirty="0" err="1">
                <a:latin typeface="Arial" charset="0"/>
                <a:cs typeface="Times New Roman" pitchFamily="18" charset="0"/>
              </a:rPr>
              <a:t>technique</a:t>
            </a:r>
            <a:r>
              <a:rPr lang="nl-BE" sz="1000" dirty="0">
                <a:latin typeface="Arial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nl-BE" sz="1000" dirty="0">
                <a:latin typeface="Arial" charset="0"/>
                <a:cs typeface="Times New Roman" pitchFamily="18" charset="0"/>
              </a:rPr>
              <a:t>QP: </a:t>
            </a:r>
            <a:r>
              <a:rPr lang="nl-BE" sz="1000" dirty="0" err="1">
                <a:latin typeface="Arial" charset="0"/>
                <a:cs typeface="Times New Roman" pitchFamily="18" charset="0"/>
              </a:rPr>
              <a:t>qualifications</a:t>
            </a:r>
            <a:r>
              <a:rPr lang="nl-BE" sz="1000" dirty="0">
                <a:latin typeface="Arial" charset="0"/>
                <a:cs typeface="Times New Roman" pitchFamily="18" charset="0"/>
              </a:rPr>
              <a:t> </a:t>
            </a:r>
            <a:r>
              <a:rPr lang="nl-BE" sz="1000" dirty="0" err="1">
                <a:latin typeface="Arial" charset="0"/>
                <a:cs typeface="Times New Roman" pitchFamily="18" charset="0"/>
              </a:rPr>
              <a:t>professionelle</a:t>
            </a:r>
            <a:endParaRPr lang="nl-BE" sz="1000" dirty="0">
              <a:latin typeface="Arial" charset="0"/>
              <a:cs typeface="Times New Roman" pitchFamily="18" charset="0"/>
            </a:endParaRPr>
          </a:p>
          <a:p>
            <a:pPr eaLnBrk="1" hangingPunct="1"/>
            <a:r>
              <a:rPr lang="nl-BE" sz="1000" dirty="0">
                <a:latin typeface="Arial" charset="0"/>
                <a:cs typeface="Times New Roman" pitchFamily="18" charset="0"/>
              </a:rPr>
              <a:t>TI: </a:t>
            </a:r>
            <a:r>
              <a:rPr lang="en-GB" sz="1000" dirty="0">
                <a:latin typeface="Arial" charset="0"/>
              </a:rPr>
              <a:t>technologies de </a:t>
            </a:r>
            <a:r>
              <a:rPr lang="en-GB" sz="1000" dirty="0" err="1">
                <a:latin typeface="Arial" charset="0"/>
              </a:rPr>
              <a:t>l’information</a:t>
            </a:r>
            <a:endParaRPr lang="en-GB" sz="1000" dirty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812B66-E66E-4BE1-AA5D-54143BAE8647}" type="slidenum">
              <a:rPr lang="de-AT" sz="1200" smtClean="0"/>
              <a:pPr eaLnBrk="1" hangingPunct="1"/>
              <a:t>5</a:t>
            </a:fld>
            <a:endParaRPr lang="de-AT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6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7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6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8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7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9F8EC-7672-4C9F-B346-A6BE0FDA724E}" type="slidenum">
              <a:rPr lang="de-AT" sz="1200" smtClean="0"/>
              <a:pPr eaLnBrk="1" hangingPunct="1"/>
              <a:t>9</a:t>
            </a:fld>
            <a:endParaRPr lang="de-A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z="1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903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64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44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10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745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119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6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4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388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Klicken Sie, um die Formate des Vorlagentextes zu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</a:p>
        </p:txBody>
      </p:sp>
      <p:pic>
        <p:nvPicPr>
          <p:cNvPr id="1028" name="Picture 10" descr="ieh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32513"/>
            <a:ext cx="17272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2" descr="ECDIS_RGB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237288"/>
            <a:ext cx="8509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11188" y="1989138"/>
            <a:ext cx="7772400" cy="1223962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of Inland ENCs in Europe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84213" y="3789363"/>
            <a:ext cx="44935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B7AD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Gert </a:t>
            </a:r>
            <a:r>
              <a:rPr lang="en-US" sz="3200" dirty="0" err="1">
                <a:solidFill>
                  <a:srgbClr val="B7AD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Morlion</a:t>
            </a:r>
            <a:endParaRPr lang="en-US" sz="3200" dirty="0">
              <a:solidFill>
                <a:srgbClr val="B7AD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3200" dirty="0">
                <a:solidFill>
                  <a:srgbClr val="B7AD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 CESNI/TI/IECDIS</a:t>
            </a:r>
          </a:p>
        </p:txBody>
      </p:sp>
      <p:pic>
        <p:nvPicPr>
          <p:cNvPr id="3" name="Afbeelding 2" descr="Afbeelding met tekening&#10;&#10;Automatisch gegenereerde beschrijving">
            <a:extLst>
              <a:ext uri="{FF2B5EF4-FFF2-40B4-BE49-F238E27FC236}">
                <a16:creationId xmlns:a16="http://schemas.microsoft.com/office/drawing/2014/main" id="{49EFDE41-7CFA-F642-80CA-DC6DAB209E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Current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75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ES-RIS 2025/1 (2)</a:t>
            </a:r>
            <a:r>
              <a:rPr lang="nl-BE" sz="2000" dirty="0">
                <a:latin typeface="Arial" charset="0"/>
              </a:rPr>
              <a:t>:</a:t>
            </a:r>
            <a:endParaRPr lang="en-US" sz="2000" b="1" dirty="0">
              <a:solidFill>
                <a:srgbClr val="347691"/>
              </a:solidFill>
              <a:latin typeface="Arial" charset="0"/>
            </a:endParaRP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Combination of </a:t>
            </a:r>
            <a:r>
              <a:rPr lang="nl-BE" sz="2000" dirty="0" err="1">
                <a:latin typeface="Arial" charset="0"/>
              </a:rPr>
              <a:t>standards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dirty="0" err="1">
                <a:latin typeface="Arial" charset="0"/>
              </a:rPr>
              <a:t>for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4 RIS </a:t>
            </a:r>
            <a:r>
              <a:rPr lang="nl-BE" sz="2000" b="1" dirty="0" err="1">
                <a:solidFill>
                  <a:srgbClr val="347691"/>
                </a:solidFill>
                <a:latin typeface="Arial" charset="0"/>
              </a:rPr>
              <a:t>key</a:t>
            </a: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 services </a:t>
            </a:r>
            <a:r>
              <a:rPr lang="nl-BE" sz="2000" dirty="0">
                <a:latin typeface="Arial" charset="0"/>
              </a:rPr>
              <a:t>(</a:t>
            </a:r>
            <a:r>
              <a:rPr lang="nl-BE" sz="2000" dirty="0" err="1">
                <a:latin typeface="Arial" charset="0"/>
              </a:rPr>
              <a:t>NtS</a:t>
            </a:r>
            <a:r>
              <a:rPr lang="nl-BE" sz="2000" dirty="0">
                <a:latin typeface="Arial" charset="0"/>
              </a:rPr>
              <a:t>, ERI, VTT </a:t>
            </a:r>
            <a:r>
              <a:rPr lang="nl-BE" sz="2000" dirty="0" err="1">
                <a:latin typeface="Arial" charset="0"/>
              </a:rPr>
              <a:t>and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dirty="0" err="1">
                <a:latin typeface="Arial" charset="0"/>
              </a:rPr>
              <a:t>Inland</a:t>
            </a:r>
            <a:r>
              <a:rPr lang="nl-BE" sz="2000" dirty="0">
                <a:latin typeface="Arial" charset="0"/>
              </a:rPr>
              <a:t> ECDIS)…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… </a:t>
            </a:r>
            <a:r>
              <a:rPr lang="nl-BE" sz="2000" dirty="0" err="1">
                <a:latin typeface="Arial" charset="0"/>
              </a:rPr>
              <a:t>and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2 test </a:t>
            </a:r>
            <a:r>
              <a:rPr lang="nl-BE" sz="2000" b="1" dirty="0" err="1">
                <a:solidFill>
                  <a:srgbClr val="347691"/>
                </a:solidFill>
                <a:latin typeface="Arial" charset="0"/>
              </a:rPr>
              <a:t>standards</a:t>
            </a:r>
            <a:endParaRPr lang="nl-BE" sz="2000" b="1" dirty="0">
              <a:solidFill>
                <a:srgbClr val="347691"/>
              </a:solidFill>
              <a:latin typeface="Arial" charset="0"/>
            </a:endParaRP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Part I</a:t>
            </a:r>
            <a:r>
              <a:rPr lang="nl-BE" sz="2000" dirty="0">
                <a:latin typeface="Arial" charset="0"/>
              </a:rPr>
              <a:t> – Electronic Chart Display </a:t>
            </a:r>
            <a:r>
              <a:rPr lang="nl-BE" sz="2000" dirty="0" err="1">
                <a:latin typeface="Arial" charset="0"/>
              </a:rPr>
              <a:t>and</a:t>
            </a:r>
            <a:r>
              <a:rPr lang="nl-BE" sz="2000" dirty="0">
                <a:latin typeface="Arial" charset="0"/>
              </a:rPr>
              <a:t> Information System </a:t>
            </a:r>
            <a:r>
              <a:rPr lang="nl-BE" sz="2000" dirty="0" err="1">
                <a:latin typeface="Arial" charset="0"/>
              </a:rPr>
              <a:t>for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dirty="0" err="1">
                <a:latin typeface="Arial" charset="0"/>
              </a:rPr>
              <a:t>inland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dirty="0" err="1">
                <a:latin typeface="Arial" charset="0"/>
              </a:rPr>
              <a:t>navigation</a:t>
            </a:r>
            <a:endParaRPr lang="nl-BE" sz="2000" dirty="0">
              <a:latin typeface="Arial" charset="0"/>
            </a:endParaRP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Part V</a:t>
            </a:r>
            <a:r>
              <a:rPr lang="nl-BE" sz="2000" dirty="0">
                <a:latin typeface="Arial" charset="0"/>
              </a:rPr>
              <a:t> - </a:t>
            </a:r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Inland ECDIS operational and performance requirements, methods of test and required test results (Test Part of Inland ECDIS)</a:t>
            </a:r>
            <a:endParaRPr lang="nl-BE" sz="2000" dirty="0"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8021"/>
      </p:ext>
    </p:extLst>
  </p:cSld>
  <p:clrMapOvr>
    <a:masterClrMapping/>
  </p:clrMapOvr>
  <p:transition spd="med"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Current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75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ES-RIS 2025/1 (3)</a:t>
            </a:r>
            <a:r>
              <a:rPr lang="nl-BE" sz="2000" dirty="0">
                <a:latin typeface="Arial" charset="0"/>
              </a:rPr>
              <a:t>:</a:t>
            </a:r>
            <a:endParaRPr lang="en-US" sz="2000" b="1" dirty="0">
              <a:solidFill>
                <a:srgbClr val="347691"/>
              </a:solidFill>
              <a:latin typeface="Arial" charset="0"/>
            </a:endParaRP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Annex 1 – Product Specification for IENCs, edition 2.5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r>
              <a:rPr lang="en-GB" sz="1600" dirty="0">
                <a:latin typeface="Arial" charset="0"/>
              </a:rPr>
              <a:t>Appendix 1 IENC Feature Catalogue, edition 2.5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r>
              <a:rPr lang="en-GB" sz="1600" dirty="0">
                <a:latin typeface="Arial" charset="0"/>
              </a:rPr>
              <a:t>Appendix 2 Encoding Guide for IENCs, edition 2.5</a:t>
            </a:r>
            <a:endParaRPr lang="en-GB" sz="2000" dirty="0">
              <a:latin typeface="Arial" charset="0"/>
            </a:endParaRP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Annex 2 - Presentation Library for IENCs, edition 2.5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Annex 3 – Product Specification for bathymetric IENCs, edition 2.5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Annex 4 – IENC validation checks</a:t>
            </a: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0926"/>
      </p:ext>
    </p:extLst>
  </p:cSld>
  <p:clrMapOvr>
    <a:masterClrMapping/>
  </p:clrMapOvr>
  <p:transition spd="med"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Current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75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ES-RIS 2025/1 (4)</a:t>
            </a:r>
            <a:r>
              <a:rPr lang="nl-BE" sz="2000" dirty="0">
                <a:latin typeface="Arial" charset="0"/>
              </a:rPr>
              <a:t>:</a:t>
            </a:r>
            <a:endParaRPr lang="en-US" sz="2000" b="1" dirty="0">
              <a:solidFill>
                <a:srgbClr val="347691"/>
              </a:solidFill>
              <a:latin typeface="Arial" charset="0"/>
            </a:endParaRP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endParaRPr lang="en-GB" sz="2000" dirty="0">
              <a:latin typeface="Arial" charset="0"/>
            </a:endParaRP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 European standard can only refer to documents/regulations adopted by Europe (in local police regulations or directive).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CEVNI: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Is a recommendation by UNECE, not a regulation.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Consequence: can’t be part of ES-RIS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All standards/documents need to be part of ES-RIS (annexes)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Referring to non-EU papers = almost impossible!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endParaRPr lang="en-GB" sz="2000" dirty="0"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18678"/>
      </p:ext>
    </p:extLst>
  </p:cSld>
  <p:clrMapOvr>
    <a:masterClrMapping/>
  </p:clrMapOvr>
  <p:transition spd="med"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268760"/>
            <a:ext cx="7772400" cy="468052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nl-BE" sz="2000" b="1" dirty="0">
                <a:latin typeface="Arial" panose="020B0604020202020204" pitchFamily="34" charset="0"/>
                <a:cs typeface="Arial" panose="020B0604020202020204" pitchFamily="34" charset="0"/>
              </a:rPr>
              <a:t>Working program 2025-2027 (1)</a:t>
            </a:r>
          </a:p>
          <a:p>
            <a:pPr marL="0" indent="0">
              <a:buSzPct val="100000"/>
              <a:buNone/>
            </a:pPr>
            <a:endParaRPr lang="nl-B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I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nland ECDIS</a:t>
            </a:r>
            <a:r>
              <a:rPr lang="en-US" sz="2000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parts of ES-RIS, taking into account – if available – the new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S401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standard;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 and implementation of the visualization of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radar-related information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from emerging sensors for a higher automation of navigation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an Inland ECDIS;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requirement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applicable to the technical design of the track guidance assistant for inland navigation (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to the training of TGAIN users, and to equipment connected to the TGAIN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Prepare the integration of the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AIS Aids to navigation  (AIS </a:t>
            </a:r>
            <a:r>
              <a:rPr lang="en-US" sz="2000" b="1" dirty="0" err="1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AtoN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AIS application-specific messages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(ASM) into the inland ECDIS part of ES-RIS;</a:t>
            </a:r>
          </a:p>
          <a:p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065E46-9AEB-4617-80C0-0A592F6D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CESNI/TI/IECDIS</a:t>
            </a:r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808F0C30-DD78-4945-BE1B-322F05D8A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268760"/>
            <a:ext cx="7772400" cy="468052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nl-BE" sz="2000" b="1" dirty="0">
                <a:latin typeface="Arial" panose="020B0604020202020204" pitchFamily="34" charset="0"/>
                <a:cs typeface="Arial" panose="020B0604020202020204" pitchFamily="34" charset="0"/>
              </a:rPr>
              <a:t>Working program 2025-2027 (2)</a:t>
            </a:r>
          </a:p>
          <a:p>
            <a:pPr marL="0" indent="0">
              <a:buSzPct val="100000"/>
              <a:buNone/>
            </a:pPr>
            <a:endParaRPr lang="nl-B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the requirements for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‘Intention Sharing’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(NL)</a:t>
            </a:r>
          </a:p>
          <a:p>
            <a:pPr lvl="1">
              <a:buSzPct val="10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Direct impact IECDIS</a:t>
            </a:r>
          </a:p>
          <a:p>
            <a:pPr marL="0" indent="0">
              <a:buSzPct val="100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EU-specific RIS guidelines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‘PIANC Guidelines and Recommendation for RIS’ (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the different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aspects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2000" b="1" dirty="0">
                <a:solidFill>
                  <a:srgbClr val="34769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automated / autonomous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navigation and remotely operated vessels (B)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065E46-9AEB-4617-80C0-0A592F6D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CESNI/TI/IECDIS</a:t>
            </a:r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808F0C30-DD78-4945-BE1B-322F05D8A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>
                <a:solidFill>
                  <a:schemeClr val="bg1"/>
                </a:solidFill>
                <a:latin typeface="Arial" charset="0"/>
              </a:rPr>
              <a:t>Implementation of Inland ENCs in Europe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Arial" charset="0"/>
              </a:rPr>
              <a:t>More than </a:t>
            </a:r>
            <a:r>
              <a:rPr lang="en-US" sz="2000" b="1" dirty="0">
                <a:latin typeface="Arial" charset="0"/>
              </a:rPr>
              <a:t>11000</a:t>
            </a:r>
            <a:r>
              <a:rPr lang="en-US" sz="2000" dirty="0">
                <a:latin typeface="Arial" charset="0"/>
              </a:rPr>
              <a:t> vessels equipped with </a:t>
            </a: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Inland ENCs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(6000 commercial vessels)</a:t>
            </a:r>
          </a:p>
          <a:p>
            <a:pPr marL="609600" indent="-609600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Three</a:t>
            </a:r>
            <a:r>
              <a:rPr lang="en-US" sz="2000" dirty="0">
                <a:latin typeface="Arial" charset="0"/>
              </a:rPr>
              <a:t> certified </a:t>
            </a: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applications</a:t>
            </a:r>
            <a:r>
              <a:rPr lang="en-US" sz="2000" dirty="0">
                <a:latin typeface="Arial" charset="0"/>
              </a:rPr>
              <a:t> for navigation mode 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(with radar overlay, &gt; 820 in use)</a:t>
            </a:r>
          </a:p>
          <a:p>
            <a:pPr marL="609600" indent="-609600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TGAIN</a:t>
            </a:r>
            <a:r>
              <a:rPr lang="en-US" sz="2000" dirty="0">
                <a:latin typeface="Arial" charset="0"/>
              </a:rPr>
              <a:t> installed on more the </a:t>
            </a: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1100</a:t>
            </a:r>
            <a:r>
              <a:rPr lang="en-US" sz="2000" dirty="0">
                <a:latin typeface="Arial" charset="0"/>
              </a:rPr>
              <a:t> vessels</a:t>
            </a:r>
          </a:p>
          <a:p>
            <a:pPr marL="609600" indent="-609600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Arial" charset="0"/>
              </a:rPr>
              <a:t>All IECDIS applications are compatible with edition 2.0, 2.1, 2.3, 2.4, 2.5</a:t>
            </a:r>
          </a:p>
          <a:p>
            <a:pPr marL="609600" indent="-609600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Arial" charset="0"/>
              </a:rPr>
              <a:t>Implementation edition 2.4 should have been done until July 2021</a:t>
            </a:r>
          </a:p>
          <a:p>
            <a:pPr marL="609600" indent="-609600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Arial" charset="0"/>
              </a:rPr>
              <a:t>CENSI/TI/IECDIS currently recommends the production of IENCs in edition 2.5</a:t>
            </a:r>
          </a:p>
          <a:p>
            <a:pPr>
              <a:spcBef>
                <a:spcPct val="10000"/>
              </a:spcBef>
            </a:pPr>
            <a:endParaRPr lang="en-GB" sz="2000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49463" y="5301208"/>
            <a:ext cx="47518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347691"/>
                </a:solidFill>
                <a:latin typeface="Arial" charset="0"/>
              </a:rPr>
              <a:t>More Information at: </a:t>
            </a:r>
            <a:r>
              <a:rPr lang="en-US" sz="2000" u="sng" dirty="0">
                <a:solidFill>
                  <a:srgbClr val="347691"/>
                </a:solidFill>
                <a:latin typeface="Arial" charset="0"/>
              </a:rPr>
              <a:t>http://www.cesni.eu</a:t>
            </a:r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075B765-E6BE-4C5E-BFF1-D2BC91EBFA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What’s next?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347691"/>
                </a:solidFill>
                <a:latin typeface="Arial" charset="0"/>
              </a:rPr>
              <a:t>RIS COMEX²</a:t>
            </a:r>
          </a:p>
          <a:p>
            <a:pPr>
              <a:spcBef>
                <a:spcPct val="10000"/>
              </a:spcBef>
            </a:pPr>
            <a:endParaRPr lang="en-US" b="1" dirty="0">
              <a:solidFill>
                <a:srgbClr val="347691"/>
              </a:solidFill>
              <a:latin typeface="Arial" charset="0"/>
            </a:endParaRPr>
          </a:p>
          <a:p>
            <a:pPr lvl="1">
              <a:spcBef>
                <a:spcPct val="10000"/>
              </a:spcBef>
            </a:pPr>
            <a:r>
              <a:rPr lang="en-US" sz="2000" dirty="0">
                <a:solidFill>
                  <a:srgbClr val="347691"/>
                </a:solidFill>
                <a:latin typeface="Arial" charset="0"/>
              </a:rPr>
              <a:t>Work package 5 – Task 5.4 - </a:t>
            </a:r>
            <a:r>
              <a:rPr lang="en-GB" sz="2000" dirty="0">
                <a:solidFill>
                  <a:srgbClr val="34769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 Technical Services Evolution</a:t>
            </a:r>
            <a:endParaRPr lang="en-US" sz="2000" dirty="0">
              <a:solidFill>
                <a:srgbClr val="3476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10000"/>
              </a:spcBef>
            </a:pPr>
            <a:endParaRPr lang="en-US" sz="2000" b="1" dirty="0">
              <a:latin typeface="Arial" charset="0"/>
            </a:endParaRPr>
          </a:p>
          <a:p>
            <a:pPr lvl="2">
              <a:spcBef>
                <a:spcPct val="10000"/>
              </a:spcBef>
            </a:pPr>
            <a:r>
              <a:rPr lang="en-US" sz="2000" b="1" dirty="0">
                <a:latin typeface="Arial" charset="0"/>
              </a:rPr>
              <a:t>Objective?</a:t>
            </a:r>
          </a:p>
          <a:p>
            <a:pPr lvl="2">
              <a:spcBef>
                <a:spcPct val="1000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ontribute and support the work of the Temporary Working Groups of CESNI/TI in the development or maintenance of the RIS related standards and services.</a:t>
            </a:r>
          </a:p>
          <a:p>
            <a:pPr lvl="2">
              <a:spcBef>
                <a:spcPct val="10000"/>
              </a:spcBef>
            </a:pPr>
            <a:endParaRPr lang="en-GB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>
              <a:spcBef>
                <a:spcPct val="10000"/>
              </a:spcBef>
            </a:pPr>
            <a:r>
              <a:rPr lang="en-GB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What’s in it for us?</a:t>
            </a:r>
            <a:endParaRPr lang="nl-BE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	Resources for the development of S-401 for all partners in 	the project!</a:t>
            </a:r>
          </a:p>
          <a:p>
            <a:pPr lvl="1"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	(see topic S-401)</a:t>
            </a:r>
          </a:p>
          <a:p>
            <a:pPr lvl="1"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	</a:t>
            </a:r>
            <a:endParaRPr lang="en-GB" sz="2000" dirty="0">
              <a:latin typeface="Arial" charset="0"/>
            </a:endParaRPr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075B765-E6BE-4C5E-BFF1-D2BC91EBF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7177"/>
      </p:ext>
    </p:extLst>
  </p:cSld>
  <p:clrMapOvr>
    <a:masterClrMapping/>
  </p:clrMapOvr>
  <p:transition spd="med"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11188" y="2060575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>
                <a:solidFill>
                  <a:schemeClr val="bg1"/>
                </a:solidFill>
                <a:latin typeface="Arial" charset="0"/>
              </a:rPr>
              <a:t>Do you have questions?</a:t>
            </a:r>
          </a:p>
        </p:txBody>
      </p:sp>
      <p:pic>
        <p:nvPicPr>
          <p:cNvPr id="3" name="Afbeelding 2" descr="Afbeelding met tekening&#10;&#10;Automatisch gegenereerde beschrijving">
            <a:extLst>
              <a:ext uri="{FF2B5EF4-FFF2-40B4-BE49-F238E27FC236}">
                <a16:creationId xmlns:a16="http://schemas.microsoft.com/office/drawing/2014/main" id="{E2126C3B-19C7-4F3E-BE60-D00438A23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>
                <a:solidFill>
                  <a:schemeClr val="bg1"/>
                </a:solidFill>
                <a:latin typeface="Arial" charset="0"/>
              </a:rPr>
              <a:t>European inland waterways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GB" sz="2000">
                <a:latin typeface="Arial" charset="0"/>
              </a:rPr>
              <a:t>The network of inland waterways in Europe spreads over 16 countries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GB" sz="2000">
                <a:latin typeface="Arial" charset="0"/>
              </a:rPr>
              <a:t>4 of these countries are not members of the European Union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GB" sz="2000">
                <a:latin typeface="Arial" charset="0"/>
              </a:rPr>
              <a:t>There is no organization which is able to publish binding regulations for all countries:</a:t>
            </a:r>
          </a:p>
          <a:p>
            <a:pPr marL="1066800" lvl="1" indent="-609600">
              <a:lnSpc>
                <a:spcPct val="90000"/>
              </a:lnSpc>
              <a:buFont typeface="Arial" charset="0"/>
              <a:buChar char="•"/>
            </a:pPr>
            <a:r>
              <a:rPr lang="en-GB" sz="2000">
                <a:latin typeface="Arial" charset="0"/>
              </a:rPr>
              <a:t>The European Union can adopt binding regulations for 12 countries</a:t>
            </a:r>
          </a:p>
          <a:p>
            <a:pPr marL="1066800" lvl="1" indent="-609600">
              <a:lnSpc>
                <a:spcPct val="90000"/>
              </a:lnSpc>
              <a:buFont typeface="Arial" charset="0"/>
              <a:buChar char="•"/>
            </a:pPr>
            <a:r>
              <a:rPr lang="en-GB" sz="2000">
                <a:latin typeface="Arial" charset="0"/>
              </a:rPr>
              <a:t>The Central Commission for Navigation on the Rhine can adopt binding regulations for 5 countries (4 of them are also members of the European Union)</a:t>
            </a:r>
          </a:p>
          <a:p>
            <a:pPr marL="1066800" lvl="1" indent="-609600">
              <a:lnSpc>
                <a:spcPct val="90000"/>
              </a:lnSpc>
              <a:buFont typeface="Arial" charset="0"/>
              <a:buChar char="•"/>
            </a:pPr>
            <a:r>
              <a:rPr lang="en-GB" sz="2000">
                <a:latin typeface="Arial" charset="0"/>
              </a:rPr>
              <a:t>The Danube Commission can adopt recommendations for 11 Danube countries (7 of them are also members of the European Union)</a:t>
            </a:r>
          </a:p>
          <a:p>
            <a:pPr marL="1066800" lvl="1" indent="-609600">
              <a:lnSpc>
                <a:spcPct val="90000"/>
              </a:lnSpc>
              <a:buFont typeface="Arial" charset="0"/>
              <a:buChar char="•"/>
            </a:pPr>
            <a:r>
              <a:rPr lang="en-GB" sz="2000">
                <a:latin typeface="Arial" charset="0"/>
              </a:rPr>
              <a:t>The Economic Commission for Europe of the United Nations can adopt recommendations for all countries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772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4" descr="Afbeelding met tekening&#10;&#10;Automatisch gegenereerde beschrijving">
            <a:extLst>
              <a:ext uri="{FF2B5EF4-FFF2-40B4-BE49-F238E27FC236}">
                <a16:creationId xmlns:a16="http://schemas.microsoft.com/office/drawing/2014/main" id="{1C870823-C044-4EA3-A670-3F747655E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>
                <a:solidFill>
                  <a:schemeClr val="bg1"/>
                </a:solidFill>
                <a:latin typeface="Arial" charset="0"/>
              </a:rPr>
              <a:t>Inland ENCs and Inland ECDIS in Europe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2780928"/>
            <a:ext cx="77724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The standardization of Inland ECDIS in Europe is the subject of the temporary working group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CESNI/TI/IECDIS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CESNI</a:t>
            </a:r>
            <a:r>
              <a:rPr lang="en-GB" sz="2000" dirty="0">
                <a:latin typeface="Arial" charset="0"/>
              </a:rPr>
              <a:t> (</a:t>
            </a:r>
            <a:r>
              <a:rPr lang="en-GB" sz="2000" dirty="0" err="1">
                <a:latin typeface="Arial" charset="0"/>
              </a:rPr>
              <a:t>Comité</a:t>
            </a:r>
            <a:r>
              <a:rPr lang="en-GB" sz="2000" dirty="0">
                <a:latin typeface="Arial" charset="0"/>
              </a:rPr>
              <a:t> </a:t>
            </a:r>
            <a:r>
              <a:rPr lang="en-GB" sz="2000" dirty="0" err="1">
                <a:latin typeface="Arial" charset="0"/>
              </a:rPr>
              <a:t>Européen</a:t>
            </a:r>
            <a:r>
              <a:rPr lang="en-GB" sz="2000" dirty="0">
                <a:latin typeface="Arial" charset="0"/>
              </a:rPr>
              <a:t> pour </a:t>
            </a:r>
            <a:r>
              <a:rPr lang="en-GB" sz="2000" dirty="0" err="1">
                <a:latin typeface="Arial" charset="0"/>
              </a:rPr>
              <a:t>l’élaboration</a:t>
            </a:r>
            <a:r>
              <a:rPr lang="en-GB" sz="2000" dirty="0">
                <a:latin typeface="Arial" charset="0"/>
              </a:rPr>
              <a:t> de standards dans le </a:t>
            </a:r>
            <a:r>
              <a:rPr lang="en-GB" sz="2000" dirty="0" err="1">
                <a:latin typeface="Arial" charset="0"/>
              </a:rPr>
              <a:t>domaine</a:t>
            </a:r>
            <a:r>
              <a:rPr lang="en-GB" sz="2000" dirty="0">
                <a:latin typeface="Arial" charset="0"/>
              </a:rPr>
              <a:t> de la navigation </a:t>
            </a:r>
            <a:r>
              <a:rPr lang="en-GB" sz="2000" dirty="0" err="1">
                <a:latin typeface="Arial" charset="0"/>
              </a:rPr>
              <a:t>intérieure</a:t>
            </a:r>
            <a:r>
              <a:rPr lang="en-GB" sz="2000" dirty="0">
                <a:latin typeface="Arial" charset="0"/>
              </a:rPr>
              <a:t>) 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CESNI/TI </a:t>
            </a:r>
            <a:r>
              <a:rPr lang="en-GB" sz="2000" dirty="0">
                <a:latin typeface="Arial" charset="0"/>
              </a:rPr>
              <a:t>(technologies de </a:t>
            </a:r>
            <a:r>
              <a:rPr lang="en-GB" sz="2000" dirty="0" err="1">
                <a:latin typeface="Arial" charset="0"/>
              </a:rPr>
              <a:t>l’information</a:t>
            </a:r>
            <a:r>
              <a:rPr lang="en-GB" sz="2000" dirty="0">
                <a:latin typeface="Arial" charset="0"/>
              </a:rPr>
              <a:t>)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Temporary working group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Inland ECDIS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ES-RIS:</a:t>
            </a:r>
            <a:r>
              <a:rPr lang="en-GB" sz="2000" dirty="0">
                <a:latin typeface="Arial" charset="0"/>
              </a:rPr>
              <a:t> one standard, four topics (VTT, </a:t>
            </a:r>
            <a:r>
              <a:rPr lang="en-GB" sz="2000" dirty="0" err="1">
                <a:latin typeface="Arial" charset="0"/>
              </a:rPr>
              <a:t>NtS</a:t>
            </a:r>
            <a:r>
              <a:rPr lang="en-GB" sz="2000" dirty="0">
                <a:latin typeface="Arial" charset="0"/>
              </a:rPr>
              <a:t>, ERI, Inland ECDIS) + 2 test standards (VTT, IECDIS)</a:t>
            </a:r>
            <a:endParaRPr lang="en-GB" sz="2000" b="1" dirty="0">
              <a:solidFill>
                <a:srgbClr val="347691"/>
              </a:solidFill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25DBE7A8-D4A6-4F64-831F-71C6CC098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  <p:pic>
        <p:nvPicPr>
          <p:cNvPr id="5" name="Afbeelding 4" descr="Afbeelding met tekening&#10;&#10;Automatisch gegenereerde beschrijving">
            <a:extLst>
              <a:ext uri="{FF2B5EF4-FFF2-40B4-BE49-F238E27FC236}">
                <a16:creationId xmlns:a16="http://schemas.microsoft.com/office/drawing/2014/main" id="{30B7D08A-E039-4FA8-B4B5-510976DA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7" y="1520639"/>
            <a:ext cx="3356929" cy="8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37613"/>
      </p:ext>
    </p:extLst>
  </p:cSld>
  <p:clrMapOvr>
    <a:masterClrMapping/>
  </p:clrMapOvr>
  <p:transition spd="med"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Inland ENCs and Inland ECDIS in Europe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endParaRPr lang="en-GB" sz="2000" b="1" dirty="0">
              <a:solidFill>
                <a:srgbClr val="347691"/>
              </a:solidFill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25DBE7A8-D4A6-4F64-831F-71C6CC098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  <p:pic>
        <p:nvPicPr>
          <p:cNvPr id="5" name="Afbeelding 4" descr="Afbeelding met tekening&#10;&#10;Automatisch gegenereerde beschrijving">
            <a:extLst>
              <a:ext uri="{FF2B5EF4-FFF2-40B4-BE49-F238E27FC236}">
                <a16:creationId xmlns:a16="http://schemas.microsoft.com/office/drawing/2014/main" id="{30B7D08A-E039-4FA8-B4B5-510976DA4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3104964"/>
            <a:ext cx="2514519" cy="648072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26713F9-74CE-4072-B950-957B6602060D}"/>
              </a:ext>
            </a:extLst>
          </p:cNvPr>
          <p:cNvSpPr txBox="1"/>
          <p:nvPr/>
        </p:nvSpPr>
        <p:spPr>
          <a:xfrm>
            <a:off x="3887924" y="2611691"/>
            <a:ext cx="1368152" cy="369332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CESNI/PT</a:t>
            </a:r>
            <a:endParaRPr lang="en-GB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4E4486E-B169-4429-A3F2-6C4B54C66750}"/>
              </a:ext>
            </a:extLst>
          </p:cNvPr>
          <p:cNvSpPr txBox="1"/>
          <p:nvPr/>
        </p:nvSpPr>
        <p:spPr>
          <a:xfrm>
            <a:off x="5940152" y="3876977"/>
            <a:ext cx="16129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latin typeface="Arial" panose="020B0604020202020204" pitchFamily="34" charset="0"/>
                <a:cs typeface="Arial" panose="020B0604020202020204" pitchFamily="34" charset="0"/>
              </a:rPr>
              <a:t>ECDIS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A591EFE-20C2-40AF-B70C-2E5937013B3B}"/>
              </a:ext>
            </a:extLst>
          </p:cNvPr>
          <p:cNvSpPr txBox="1"/>
          <p:nvPr/>
        </p:nvSpPr>
        <p:spPr>
          <a:xfrm>
            <a:off x="5940151" y="4354118"/>
            <a:ext cx="16129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NtS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C032C8-44E6-40B3-B589-4BC6903638E3}"/>
              </a:ext>
            </a:extLst>
          </p:cNvPr>
          <p:cNvSpPr txBox="1"/>
          <p:nvPr/>
        </p:nvSpPr>
        <p:spPr>
          <a:xfrm>
            <a:off x="5940150" y="4810732"/>
            <a:ext cx="16129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latin typeface="Arial" panose="020B0604020202020204" pitchFamily="34" charset="0"/>
                <a:cs typeface="Arial" panose="020B0604020202020204" pitchFamily="34" charset="0"/>
              </a:rPr>
              <a:t>VTT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60A07A4-F707-4B7B-879C-6BAE632AAEFB}"/>
              </a:ext>
            </a:extLst>
          </p:cNvPr>
          <p:cNvSpPr txBox="1"/>
          <p:nvPr/>
        </p:nvSpPr>
        <p:spPr>
          <a:xfrm>
            <a:off x="5940149" y="5262002"/>
            <a:ext cx="16129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latin typeface="Arial" panose="020B0604020202020204" pitchFamily="34" charset="0"/>
                <a:cs typeface="Arial" panose="020B0604020202020204" pitchFamily="34" charset="0"/>
              </a:rPr>
              <a:t>ERI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B26A821-BE3E-47E1-8922-A53D83839659}"/>
              </a:ext>
            </a:extLst>
          </p:cNvPr>
          <p:cNvCxnSpPr>
            <a:cxnSpLocks/>
          </p:cNvCxnSpPr>
          <p:nvPr/>
        </p:nvCxnSpPr>
        <p:spPr>
          <a:xfrm flipV="1">
            <a:off x="2930487" y="3429000"/>
            <a:ext cx="10654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CFD0D10-6CB1-428E-9F73-B607B2D14880}"/>
              </a:ext>
            </a:extLst>
          </p:cNvPr>
          <p:cNvSpPr txBox="1"/>
          <p:nvPr/>
        </p:nvSpPr>
        <p:spPr>
          <a:xfrm>
            <a:off x="3887924" y="3244334"/>
            <a:ext cx="1368152" cy="369332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CESNI/QP</a:t>
            </a:r>
            <a:endParaRPr lang="en-GB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2CD1504-C70D-443E-BBEC-12BCC8AB9D61}"/>
              </a:ext>
            </a:extLst>
          </p:cNvPr>
          <p:cNvCxnSpPr>
            <a:cxnSpLocks/>
          </p:cNvCxnSpPr>
          <p:nvPr/>
        </p:nvCxnSpPr>
        <p:spPr>
          <a:xfrm>
            <a:off x="3463211" y="2789336"/>
            <a:ext cx="4191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51FD536E-8FBF-4C5E-8127-5FF921F685FD}"/>
              </a:ext>
            </a:extLst>
          </p:cNvPr>
          <p:cNvCxnSpPr>
            <a:cxnSpLocks/>
          </p:cNvCxnSpPr>
          <p:nvPr/>
        </p:nvCxnSpPr>
        <p:spPr>
          <a:xfrm>
            <a:off x="3463211" y="4061642"/>
            <a:ext cx="4191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1ED7E3A-29BF-46A9-916B-94A0346F1418}"/>
              </a:ext>
            </a:extLst>
          </p:cNvPr>
          <p:cNvCxnSpPr>
            <a:cxnSpLocks/>
          </p:cNvCxnSpPr>
          <p:nvPr/>
        </p:nvCxnSpPr>
        <p:spPr>
          <a:xfrm>
            <a:off x="5724128" y="4517762"/>
            <a:ext cx="216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B062CD44-71FD-47DD-B0A3-46CEAAC3306A}"/>
              </a:ext>
            </a:extLst>
          </p:cNvPr>
          <p:cNvCxnSpPr>
            <a:cxnSpLocks/>
          </p:cNvCxnSpPr>
          <p:nvPr/>
        </p:nvCxnSpPr>
        <p:spPr>
          <a:xfrm>
            <a:off x="5724131" y="4994903"/>
            <a:ext cx="216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C5A5A26-49E1-408E-B6E3-A9C4A93DBB0E}"/>
              </a:ext>
            </a:extLst>
          </p:cNvPr>
          <p:cNvCxnSpPr>
            <a:cxnSpLocks/>
          </p:cNvCxnSpPr>
          <p:nvPr/>
        </p:nvCxnSpPr>
        <p:spPr>
          <a:xfrm>
            <a:off x="5724127" y="5431278"/>
            <a:ext cx="216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29BB88F4-2CAE-4D18-9823-85B7CD4EC309}"/>
              </a:ext>
            </a:extLst>
          </p:cNvPr>
          <p:cNvCxnSpPr>
            <a:cxnSpLocks/>
          </p:cNvCxnSpPr>
          <p:nvPr/>
        </p:nvCxnSpPr>
        <p:spPr>
          <a:xfrm flipV="1">
            <a:off x="4283968" y="4040623"/>
            <a:ext cx="1656179" cy="9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4264A38F-04D2-4609-A332-D3110E6FF44B}"/>
              </a:ext>
            </a:extLst>
          </p:cNvPr>
          <p:cNvSpPr txBox="1"/>
          <p:nvPr/>
        </p:nvSpPr>
        <p:spPr>
          <a:xfrm>
            <a:off x="3887924" y="3876977"/>
            <a:ext cx="1368152" cy="369332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CESNI/TI</a:t>
            </a:r>
            <a:endParaRPr lang="en-GB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481BAB05-2AF8-457E-AB00-1247BC464075}"/>
              </a:ext>
            </a:extLst>
          </p:cNvPr>
          <p:cNvCxnSpPr/>
          <p:nvPr/>
        </p:nvCxnSpPr>
        <p:spPr>
          <a:xfrm flipV="1">
            <a:off x="5724127" y="4050040"/>
            <a:ext cx="0" cy="136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D62A635-1D4F-4E94-AB86-3A4211D7E29A}"/>
              </a:ext>
            </a:extLst>
          </p:cNvPr>
          <p:cNvCxnSpPr/>
          <p:nvPr/>
        </p:nvCxnSpPr>
        <p:spPr>
          <a:xfrm>
            <a:off x="3463211" y="2796357"/>
            <a:ext cx="0" cy="126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" name="Tekstvak 5119">
            <a:extLst>
              <a:ext uri="{FF2B5EF4-FFF2-40B4-BE49-F238E27FC236}">
                <a16:creationId xmlns:a16="http://schemas.microsoft.com/office/drawing/2014/main" id="{2B2AFF44-4F63-4902-856E-24A22A13D862}"/>
              </a:ext>
            </a:extLst>
          </p:cNvPr>
          <p:cNvSpPr txBox="1"/>
          <p:nvPr/>
        </p:nvSpPr>
        <p:spPr>
          <a:xfrm>
            <a:off x="3882347" y="1801224"/>
            <a:ext cx="26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</a:t>
            </a:r>
            <a:r>
              <a:rPr lang="nl-BE" sz="1400" b="1" dirty="0" err="1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nl-BE" sz="14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1400" b="1" dirty="0" err="1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GB" sz="1400" b="1" dirty="0">
              <a:solidFill>
                <a:srgbClr val="3476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A36A097-71D5-40EE-8BCD-75AB63136937}"/>
              </a:ext>
            </a:extLst>
          </p:cNvPr>
          <p:cNvSpPr txBox="1"/>
          <p:nvPr/>
        </p:nvSpPr>
        <p:spPr>
          <a:xfrm>
            <a:off x="5864059" y="3062358"/>
            <a:ext cx="26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err="1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nl-BE" sz="14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1400" b="1" dirty="0" err="1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nl-BE" sz="1400" b="1" dirty="0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1400" b="1" dirty="0" err="1">
                <a:solidFill>
                  <a:srgbClr val="3476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GB" sz="1400" b="1" dirty="0">
              <a:solidFill>
                <a:srgbClr val="3476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91550"/>
      </p:ext>
    </p:extLst>
  </p:cSld>
  <p:clrMapOvr>
    <a:masterClrMapping/>
  </p:clrMapOvr>
  <p:transition spd="med"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>
                <a:solidFill>
                  <a:schemeClr val="bg1"/>
                </a:solidFill>
                <a:latin typeface="Arial" charset="0"/>
              </a:rPr>
              <a:t>Inland ENCs and Inland ECDIS in Europe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IEHG is currently only dealing with the standardization of Inland ENCs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The European countries have also developed a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common standard for chart viewers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The standard is based on the maritime S-52 standard for Electronic Chart Display and Information Systems (ECDIS)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The European “Inland ECDIS standard” contains the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Product Specification</a:t>
            </a:r>
            <a:r>
              <a:rPr lang="en-GB" sz="2000" dirty="0">
                <a:latin typeface="Arial" charset="0"/>
              </a:rPr>
              <a:t> for Inland ENCs and the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Performance Standard and test procedures </a:t>
            </a:r>
            <a:r>
              <a:rPr lang="en-GB" sz="2000" dirty="0">
                <a:latin typeface="Arial" charset="0"/>
              </a:rPr>
              <a:t>for Inland ECDIS applications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And are combined in with the FC, EG, </a:t>
            </a:r>
            <a:r>
              <a:rPr lang="en-GB" sz="2000" dirty="0" err="1">
                <a:latin typeface="Arial" charset="0"/>
              </a:rPr>
              <a:t>PresLib</a:t>
            </a:r>
            <a:r>
              <a:rPr lang="en-GB" sz="2000" dirty="0">
                <a:latin typeface="Arial" charset="0"/>
              </a:rPr>
              <a:t> and VC in the ES-RIS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endParaRPr lang="en-GB" sz="2000" dirty="0"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25DBE7A8-D4A6-4F64-831F-71C6CC098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Legal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Inland ECDIS Standard Edition 2.4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Inland ECDIS standard edition 2.4 was integrated in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ES-RIS 2021/1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Adopted as recommendation for all inland waterways by the Economic Commission for Europe of the United Nations (UNECE) in 2018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Adopted as recommendation for the river Danube by the Danube Commission (recommendation to use the latest version which is published by UNECE)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Published as a binding regulation by the Commission in Europe</a:t>
            </a: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Legal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Inland ECDIS Standard Edition 2.5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Inland ECDIS standard edition 2.5 is integrated in </a:t>
            </a: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ES-RIS 2023/1</a:t>
            </a:r>
            <a:endParaRPr lang="en-GB" sz="2000" dirty="0">
              <a:latin typeface="Arial" charset="0"/>
            </a:endParaRP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GB" sz="2000" dirty="0">
                <a:latin typeface="Arial" charset="0"/>
              </a:rPr>
              <a:t>The European Union plans to publish a binding regulation but it’s doubtful. It’s expected that only 2.6 will be amended in the new regulations.</a:t>
            </a:r>
            <a:endParaRPr lang="en-GB" sz="2000" b="1" dirty="0">
              <a:solidFill>
                <a:srgbClr val="347691"/>
              </a:solidFill>
              <a:highlight>
                <a:srgbClr val="FFFF00"/>
              </a:highlight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GB" sz="2000" dirty="0">
              <a:latin typeface="Arial" charset="0"/>
            </a:endParaRPr>
          </a:p>
          <a:p>
            <a:pPr>
              <a:spcBef>
                <a:spcPts val="1200"/>
              </a:spcBef>
            </a:pP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Inland ECDIS Test Standard Edition 2.5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GB" sz="2000" b="1" dirty="0">
                <a:solidFill>
                  <a:srgbClr val="347691"/>
                </a:solidFill>
                <a:latin typeface="Arial" charset="0"/>
              </a:rPr>
              <a:t>ES-RIS 2023/1 </a:t>
            </a:r>
            <a:r>
              <a:rPr lang="en-GB" sz="2000" dirty="0">
                <a:latin typeface="Arial" charset="0"/>
              </a:rPr>
              <a:t>also includes the first test standard for Inland ECDIS</a:t>
            </a: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7017"/>
      </p:ext>
    </p:extLst>
  </p:cSld>
  <p:clrMapOvr>
    <a:masterClrMapping/>
  </p:clrMapOvr>
  <p:transition spd="med"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Legal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en-US" sz="2000" b="1" dirty="0">
                <a:solidFill>
                  <a:srgbClr val="347691"/>
                </a:solidFill>
                <a:latin typeface="Arial" charset="0"/>
              </a:rPr>
              <a:t>Revision of the RIS directive</a:t>
            </a:r>
          </a:p>
          <a:p>
            <a:pPr>
              <a:spcBef>
                <a:spcPts val="1200"/>
              </a:spcBef>
            </a:pPr>
            <a:r>
              <a:rPr lang="en-US" sz="1800" b="1" dirty="0">
                <a:latin typeface="Arial" charset="0"/>
              </a:rPr>
              <a:t>Currently</a:t>
            </a:r>
            <a:r>
              <a:rPr lang="en-US" sz="1800" dirty="0">
                <a:latin typeface="Arial" charset="0"/>
              </a:rPr>
              <a:t>: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US" sz="1800" dirty="0">
                <a:latin typeface="Arial" charset="0"/>
              </a:rPr>
              <a:t>Directive 2005/44 of the European Parliament and of the Council of 7 September 2005 on harmonized river information services on inland waterways in the Community.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US" sz="1800" dirty="0">
                <a:latin typeface="Arial" charset="0"/>
              </a:rPr>
              <a:t>Based on 7 corridors</a:t>
            </a:r>
          </a:p>
          <a:p>
            <a:pPr>
              <a:spcBef>
                <a:spcPts val="1200"/>
              </a:spcBef>
            </a:pPr>
            <a:endParaRPr lang="en-US" sz="1800" dirty="0">
              <a:effectLst/>
              <a:latin typeface="Arial" charset="0"/>
            </a:endParaRPr>
          </a:p>
          <a:p>
            <a:pPr>
              <a:spcBef>
                <a:spcPts val="1200"/>
              </a:spcBef>
            </a:pPr>
            <a:r>
              <a:rPr lang="en-US" sz="1800" b="1" dirty="0">
                <a:latin typeface="Arial" charset="0"/>
              </a:rPr>
              <a:t>Future: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US" sz="1800" dirty="0">
                <a:latin typeface="Arial" charset="0"/>
              </a:rPr>
              <a:t>Referring to ES-RIS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en-US" sz="1800" dirty="0">
                <a:latin typeface="Arial" charset="0"/>
              </a:rPr>
              <a:t>Applicable on T-ENT waterways (not decided yet)</a:t>
            </a:r>
          </a:p>
          <a:p>
            <a:pPr>
              <a:spcBef>
                <a:spcPts val="1200"/>
              </a:spcBef>
            </a:pPr>
            <a:endParaRPr lang="en-US" sz="1800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nl-BE" sz="1600" dirty="0">
              <a:effectLst/>
              <a:latin typeface="Roboto" panose="02000000000000000000" pitchFamily="2" charset="0"/>
            </a:endParaRPr>
          </a:p>
          <a:p>
            <a:pPr marL="609600" indent="-609600">
              <a:spcBef>
                <a:spcPts val="1200"/>
              </a:spcBef>
            </a:pPr>
            <a:endParaRPr lang="en-US" sz="2000" b="1" dirty="0">
              <a:solidFill>
                <a:srgbClr val="347691"/>
              </a:solidFill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5118"/>
      </p:ext>
    </p:extLst>
  </p:cSld>
  <p:clrMapOvr>
    <a:masterClrMapping/>
  </p:clrMapOvr>
  <p:transition spd="med"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188" y="260350"/>
            <a:ext cx="7772400" cy="865188"/>
          </a:xfrm>
          <a:prstGeom prst="rect">
            <a:avLst/>
          </a:prstGeom>
          <a:solidFill>
            <a:srgbClr val="34769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Current status of Inland ENCs in Europe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475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nl-BE" sz="2000" b="1" dirty="0">
                <a:solidFill>
                  <a:srgbClr val="347691"/>
                </a:solidFill>
                <a:latin typeface="Arial" charset="0"/>
              </a:rPr>
              <a:t>ES-RIS 2025/1 </a:t>
            </a:r>
            <a:r>
              <a:rPr lang="nl-BE" sz="2000" dirty="0">
                <a:latin typeface="Arial" charset="0"/>
              </a:rPr>
              <a:t>has been </a:t>
            </a:r>
            <a:r>
              <a:rPr lang="nl-BE" sz="2000" dirty="0" err="1">
                <a:latin typeface="Arial" charset="0"/>
              </a:rPr>
              <a:t>adopted</a:t>
            </a:r>
            <a:r>
              <a:rPr lang="nl-BE" sz="2000" dirty="0">
                <a:latin typeface="Arial" charset="0"/>
              </a:rPr>
              <a:t> </a:t>
            </a:r>
            <a:r>
              <a:rPr lang="nl-BE" sz="2000" dirty="0" err="1">
                <a:latin typeface="Arial" charset="0"/>
              </a:rPr>
              <a:t>by</a:t>
            </a:r>
            <a:r>
              <a:rPr lang="nl-BE" sz="2000" dirty="0">
                <a:latin typeface="Arial" charset="0"/>
              </a:rPr>
              <a:t> CESNI/TI:</a:t>
            </a:r>
            <a:endParaRPr lang="en-US" sz="2000" b="1" dirty="0">
              <a:solidFill>
                <a:srgbClr val="347691"/>
              </a:solidFill>
              <a:latin typeface="Arial" charset="0"/>
            </a:endParaRP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integration of the requirements for the visualization of AIS AtoN and ASMs </a:t>
            </a:r>
          </a:p>
          <a:p>
            <a:pPr marL="609600" indent="-609600">
              <a:spcBef>
                <a:spcPts val="1200"/>
              </a:spcBef>
              <a:buFontTx/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integration of the ‘validation checks’ into ES-RIS 2025: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copied from RVC 2.6</a:t>
            </a: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waterway authorities have to ensure that the VC are run before publishing the IENCs  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amendement of new ‘IEHG’ and ‘CESNI’ change requests</a:t>
            </a: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endParaRPr lang="nl-BE" sz="2000" dirty="0">
              <a:latin typeface="Arial" charset="0"/>
            </a:endParaRPr>
          </a:p>
          <a:p>
            <a:pPr marL="609600" indent="-609600">
              <a:spcBef>
                <a:spcPts val="1200"/>
              </a:spcBef>
              <a:buBlip>
                <a:blip r:embed="rId3"/>
              </a:buBlip>
            </a:pPr>
            <a:r>
              <a:rPr lang="nl-BE" sz="2000" dirty="0">
                <a:latin typeface="Arial" charset="0"/>
              </a:rPr>
              <a:t>The TWG has been mandated by CESNI to add new requirements according to the ‘application driven approach’ </a:t>
            </a:r>
            <a:endParaRPr lang="en-GB" sz="2000" dirty="0">
              <a:latin typeface="Arial" charset="0"/>
            </a:endParaRP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endParaRPr lang="nl-BE" sz="2000" dirty="0">
              <a:latin typeface="Arial" charset="0"/>
            </a:endParaRP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endParaRPr lang="nl-BE" sz="2000" dirty="0">
              <a:latin typeface="Arial" charset="0"/>
            </a:endParaRP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endParaRPr lang="nl-BE" sz="2000" dirty="0">
              <a:latin typeface="Arial" charset="0"/>
            </a:endParaRPr>
          </a:p>
          <a:p>
            <a:pPr marL="1066800" lvl="1" indent="-609600">
              <a:spcBef>
                <a:spcPts val="1200"/>
              </a:spcBef>
              <a:buBlip>
                <a:blip r:embed="rId3"/>
              </a:buBlip>
            </a:pPr>
            <a:endParaRPr lang="en-GB" sz="2000" dirty="0">
              <a:latin typeface="Arial" charset="0"/>
            </a:endParaRP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8FAA637F-C893-4942-AA92-BD044E898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65304"/>
            <a:ext cx="13969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02918"/>
      </p:ext>
    </p:extLst>
  </p:cSld>
  <p:clrMapOvr>
    <a:masterClrMapping/>
  </p:clrMapOvr>
  <p:transition spd="med">
    <p:cover dir="ld"/>
  </p:transition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26081</TotalTime>
  <Words>1212</Words>
  <Application>Microsoft Office PowerPoint</Application>
  <PresentationFormat>Diavoorstelling (4:3)</PresentationFormat>
  <Paragraphs>150</Paragraphs>
  <Slides>17</Slides>
  <Notes>15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Roboto</vt:lpstr>
      <vt:lpstr>Times New Roman</vt:lpstr>
      <vt:lpstr>Standarddesign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bmvit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IEHG meeting Niterói</dc:title>
  <dc:subject>IENC</dc:subject>
  <dc:creator>Birklhuber</dc:creator>
  <cp:lastModifiedBy>Gert Morlion</cp:lastModifiedBy>
  <cp:revision>181</cp:revision>
  <dcterms:created xsi:type="dcterms:W3CDTF">2005-03-31T19:15:26Z</dcterms:created>
  <dcterms:modified xsi:type="dcterms:W3CDTF">2024-09-26T09:22:18Z</dcterms:modified>
</cp:coreProperties>
</file>