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5"/>
  </p:notesMasterIdLst>
  <p:sldIdLst>
    <p:sldId id="2277" r:id="rId6"/>
    <p:sldId id="2076137217" r:id="rId7"/>
    <p:sldId id="4262" r:id="rId8"/>
    <p:sldId id="4272" r:id="rId9"/>
    <p:sldId id="2076137215" r:id="rId10"/>
    <p:sldId id="2076137171" r:id="rId11"/>
    <p:sldId id="2076137202" r:id="rId12"/>
    <p:sldId id="2076137210" r:id="rId13"/>
    <p:sldId id="4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8E06E1-0A17-40B4-BD71-B5C02BF548ED}">
          <p14:sldIdLst>
            <p14:sldId id="2277"/>
          </p14:sldIdLst>
        </p14:section>
        <p14:section name="Introduction" id="{A308BED4-117A-4488-8A74-A0620C3E7605}">
          <p14:sldIdLst/>
        </p14:section>
        <p14:section name="S-100" id="{DC059B1F-3E5F-4C48-A9A2-58CED3E1FAA6}">
          <p14:sldIdLst>
            <p14:sldId id="2076137217"/>
            <p14:sldId id="4262"/>
            <p14:sldId id="4272"/>
            <p14:sldId id="2076137215"/>
            <p14:sldId id="2076137171"/>
            <p14:sldId id="2076137202"/>
            <p14:sldId id="2076137210"/>
          </p14:sldIdLst>
        </p14:section>
        <p14:section name="Transformation" id="{013868AB-0278-4A17-A16B-0DB855D02216}">
          <p14:sldIdLst>
            <p14:sldId id="4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584" autoAdjust="0"/>
  </p:normalViewPr>
  <p:slideViewPr>
    <p:cSldViewPr snapToGrid="0">
      <p:cViewPr varScale="1">
        <p:scale>
          <a:sx n="51" d="100"/>
          <a:sy n="51" d="100"/>
        </p:scale>
        <p:origin x="1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B0A0-81AA-4A51-BFEE-B355C1D56BE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2A61-2098-4863-8E09-BC40042A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 </a:t>
            </a:r>
            <a:r>
              <a:rPr lang="en-US" dirty="0">
                <a:cs typeface="Calibri"/>
              </a:rPr>
              <a:t>,everyone. I am Vivian Zhang, I am from Teledyne CARIS which has </a:t>
            </a:r>
            <a:r>
              <a:rPr lang="en-US" dirty="0" err="1">
                <a:cs typeface="Calibri"/>
              </a:rPr>
              <a:t>forcusd</a:t>
            </a:r>
            <a:r>
              <a:rPr lang="en-US" dirty="0">
                <a:cs typeface="Calibri"/>
              </a:rPr>
              <a:t> on the marine charting and cartography solution for </a:t>
            </a:r>
            <a:r>
              <a:rPr lang="en-US" altLang="zh-CN" dirty="0">
                <a:cs typeface="Calibri"/>
              </a:rPr>
              <a:t>almost</a:t>
            </a:r>
            <a:r>
              <a:rPr lang="en-US" dirty="0">
                <a:cs typeface="Calibri"/>
              </a:rPr>
              <a:t> 40 years.  I am pleased to share with you about CARIS solution update for the Inland ENC production.   </a:t>
            </a:r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2E9E9-7D72-4890-AC7C-6AF6B7BB06F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59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start from CARIS application which supports Inland ENC production, it is supported by CARIS Hydrographic Production Database (HPD ) or CARIS Composer.    </a:t>
            </a:r>
          </a:p>
          <a:p>
            <a:r>
              <a:rPr lang="en-US" dirty="0"/>
              <a:t>HPD is a database-based solution and CARIS composer is a file-based solution.</a:t>
            </a:r>
          </a:p>
          <a:p>
            <a:r>
              <a:rPr lang="en-US" dirty="0"/>
              <a:t>We’ve added support for IENC v 2.5 in HPD and Composer V5.0.1 and S-401 in HPD and Composer 5.0.3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E2A61-2098-4863-8E09-BC40042AA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enabling S100 production , S100 module is required for HPD and S57 Composer . Once acquired , S101 configuration is ready for use, with other specifications easily added to the product folio. </a:t>
            </a:r>
          </a:p>
          <a:p>
            <a:r>
              <a:rPr lang="en-US" dirty="0"/>
              <a:t>And CARIS Bathy database powers S102 and other raster overlay product creation.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E2A61-2098-4863-8E09-BC40042AAE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some functionalities of CARIS S100 tools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With S100 module the users can Edit S100 vector features , convert S57 ENC to S101 ENC, vise versa . S100 vector HPD source data , export S101 new editions and updates. Create and edit S101 exchange sets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With BDB  provides S102 datasets 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CARIS Cloud – named </a:t>
            </a:r>
            <a:r>
              <a:rPr lang="en-US" dirty="0"/>
              <a:t>Bathy Data service is the distribution pipeline to push raster data to RENCs and other stakeholders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The opening S100 datasets are supported in all CARIS desktop applications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E2A61-2098-4863-8E09-BC40042AAE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dirty="0"/>
              <a:t> approaches or options for S-401 migration and production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first approach is what the most of Hydrographic office users are using .</a:t>
            </a:r>
          </a:p>
          <a:p>
            <a:pPr marL="0" indent="0">
              <a:buFontTx/>
              <a:buNone/>
            </a:pPr>
            <a:r>
              <a:rPr lang="en-US" dirty="0"/>
              <a:t> Create S-401 from existing data and products  by Quick and easy using S100 composer or HPD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This is a good way for testing and get familiar with S101/401 ,especially the product specifications still under development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second approach is all the users will use in future, migrate the source database to S100/S401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Convert HPD Source database from S57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Supporting existing products plus new S100 products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Maintain history , this is the most concern by the users.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S57 features remain as historic data –with link from new S100 features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A32D-6292-40B2-846E-0E76922D0CB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41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how “Mapping” works  </a:t>
            </a:r>
          </a:p>
          <a:p>
            <a:r>
              <a:rPr lang="en-US" altLang="zh-CN" dirty="0"/>
              <a:t>The “ Mapping” can be from S57 to S401 , also can be from S401 to S57. </a:t>
            </a:r>
          </a:p>
          <a:p>
            <a:r>
              <a:rPr lang="en-US" altLang="zh-CN" dirty="0"/>
              <a:t>Mapping is available during import, on existing data , product creation and updating and export. </a:t>
            </a:r>
          </a:p>
          <a:p>
            <a:r>
              <a:rPr lang="en-US" altLang="zh-CN" dirty="0"/>
              <a:t>The customer will setup mapping as part of product definition </a:t>
            </a:r>
            <a:r>
              <a:rPr lang="en-US" altLang="zh-CN" dirty="0">
                <a:highlight>
                  <a:srgbClr val="FFFF00"/>
                </a:highlight>
              </a:rPr>
              <a:t>possible . </a:t>
            </a:r>
          </a:p>
          <a:p>
            <a:r>
              <a:rPr lang="en-US" altLang="zh-CN" dirty="0"/>
              <a:t>And it will be automatically used when creating and updating products.  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A32D-6292-40B2-846E-0E76922D0CB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93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 flowchart of how to produce S100 from S57 </a:t>
            </a:r>
          </a:p>
          <a:p>
            <a:r>
              <a:rPr lang="en-US" dirty="0"/>
              <a:t>The S57 source data may need to be prepared or optimized , the IENC S401 can be produced through mapping from S57 to S401 . The mapping rules may need to be enhanced.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A32D-6292-40B2-846E-0E76922D0CB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84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 the S101 ENC and paper charts , CARIS also supports more products from S100 source, such as  S122, 124, 125 or 201, IENC S401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A32D-6292-40B2-846E-0E76922D0CB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80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what I would like to present for today thank you very much for your time and I am sure you may have some questions, unfortunately our expert of production solution was not able to join the conference , however  please forward your questions to me and we will reply expeditiously.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2E9E9-7D72-4890-AC7C-6AF6B7BB06F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69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flSlideMaster.Title SlideFooter">
            <a:extLst>
              <a:ext uri="{FF2B5EF4-FFF2-40B4-BE49-F238E27FC236}">
                <a16:creationId xmlns:a16="http://schemas.microsoft.com/office/drawing/2014/main" id="{D4B84D10-B34E-908F-E73B-60EB6BC61ED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Title SlideHeader">
            <a:extLst>
              <a:ext uri="{FF2B5EF4-FFF2-40B4-BE49-F238E27FC236}">
                <a16:creationId xmlns:a16="http://schemas.microsoft.com/office/drawing/2014/main" id="{EE903440-D818-1BBA-4285-DF9CB2737ECE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lSlideMaster.Picture with CaptionFooter">
            <a:extLst>
              <a:ext uri="{FF2B5EF4-FFF2-40B4-BE49-F238E27FC236}">
                <a16:creationId xmlns:a16="http://schemas.microsoft.com/office/drawing/2014/main" id="{BE3B0768-75D8-A835-3338-A130673DD98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" name="hlSlideMaster.Picture with CaptionHeader">
            <a:extLst>
              <a:ext uri="{FF2B5EF4-FFF2-40B4-BE49-F238E27FC236}">
                <a16:creationId xmlns:a16="http://schemas.microsoft.com/office/drawing/2014/main" id="{DBF0E124-D6F6-7F7E-A509-CC551C839F70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flSlideMaster.Title and Vertical TextFooter">
            <a:extLst>
              <a:ext uri="{FF2B5EF4-FFF2-40B4-BE49-F238E27FC236}">
                <a16:creationId xmlns:a16="http://schemas.microsoft.com/office/drawing/2014/main" id="{FCCC0FA0-307E-420D-7CD8-AE5B6A3AC7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Title and Vertical TextHeader">
            <a:extLst>
              <a:ext uri="{FF2B5EF4-FFF2-40B4-BE49-F238E27FC236}">
                <a16:creationId xmlns:a16="http://schemas.microsoft.com/office/drawing/2014/main" id="{C30AD5FE-479F-6126-1587-37D58B384E2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flSlideMaster.Vertical Title and TextFooter">
            <a:extLst>
              <a:ext uri="{FF2B5EF4-FFF2-40B4-BE49-F238E27FC236}">
                <a16:creationId xmlns:a16="http://schemas.microsoft.com/office/drawing/2014/main" id="{129258F6-53ED-F00A-5B8F-8D263D6EE7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Vertical Title and TextHeader">
            <a:extLst>
              <a:ext uri="{FF2B5EF4-FFF2-40B4-BE49-F238E27FC236}">
                <a16:creationId xmlns:a16="http://schemas.microsoft.com/office/drawing/2014/main" id="{5B971425-908C-CA7E-4B70-92FE520620A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0" y="85727"/>
            <a:ext cx="88392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885827"/>
            <a:ext cx="5791200" cy="5667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885825"/>
            <a:ext cx="5791200" cy="275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95717"/>
            <a:ext cx="5791200" cy="275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2819F-C973-437E-9392-E26DA487A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lSlideMaster.Title, Text, and 2 ContentFooter">
            <a:extLst>
              <a:ext uri="{FF2B5EF4-FFF2-40B4-BE49-F238E27FC236}">
                <a16:creationId xmlns:a16="http://schemas.microsoft.com/office/drawing/2014/main" id="{3C73680E-A7B4-6BA8-9967-A257223AE89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Title, Text, and 2 ContentHeader">
            <a:extLst>
              <a:ext uri="{FF2B5EF4-FFF2-40B4-BE49-F238E27FC236}">
                <a16:creationId xmlns:a16="http://schemas.microsoft.com/office/drawing/2014/main" id="{41CB1794-A401-6AEA-1173-33232BB6F297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B82C-6F66-4104-9CD8-F5EA52FD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7" y="18255"/>
            <a:ext cx="1118698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lSlideMaster.Title and ContentFooter">
            <a:extLst>
              <a:ext uri="{FF2B5EF4-FFF2-40B4-BE49-F238E27FC236}">
                <a16:creationId xmlns:a16="http://schemas.microsoft.com/office/drawing/2014/main" id="{AE42E557-B413-AEB3-E9A8-0B0AC465B4E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Title and ContentHeader">
            <a:extLst>
              <a:ext uri="{FF2B5EF4-FFF2-40B4-BE49-F238E27FC236}">
                <a16:creationId xmlns:a16="http://schemas.microsoft.com/office/drawing/2014/main" id="{331EE569-1CD0-BE86-82D4-90FDB68BCCB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@@T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B82C-6F66-4104-9CD8-F5EA52FD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7" y="18255"/>
            <a:ext cx="1118698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lSlideMaster.Title and ContentFooter">
            <a:extLst>
              <a:ext uri="{FF2B5EF4-FFF2-40B4-BE49-F238E27FC236}">
                <a16:creationId xmlns:a16="http://schemas.microsoft.com/office/drawing/2014/main" id="{AE42E557-B413-AEB3-E9A8-0B0AC465B4E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Title and ContentHeader">
            <a:extLst>
              <a:ext uri="{FF2B5EF4-FFF2-40B4-BE49-F238E27FC236}">
                <a16:creationId xmlns:a16="http://schemas.microsoft.com/office/drawing/2014/main" id="{331EE569-1CD0-BE86-82D4-90FDB68BCCB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Section HeaderFooter">
            <a:extLst>
              <a:ext uri="{FF2B5EF4-FFF2-40B4-BE49-F238E27FC236}">
                <a16:creationId xmlns:a16="http://schemas.microsoft.com/office/drawing/2014/main" id="{4C7AAC02-39EC-D5C0-C7F5-E332F87C774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Section HeaderHeader">
            <a:extLst>
              <a:ext uri="{FF2B5EF4-FFF2-40B4-BE49-F238E27FC236}">
                <a16:creationId xmlns:a16="http://schemas.microsoft.com/office/drawing/2014/main" id="{142D9306-CDD8-DA83-C306-2F1CEFC5CC3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86C32-EE65-47F5-8569-7CDF971CEC3E}"/>
              </a:ext>
            </a:extLst>
          </p:cNvPr>
          <p:cNvSpPr txBox="1">
            <a:spLocks/>
          </p:cNvSpPr>
          <p:nvPr userDrawn="1"/>
        </p:nvSpPr>
        <p:spPr>
          <a:xfrm>
            <a:off x="502508" y="1"/>
            <a:ext cx="11186982" cy="117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0076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" name="flSlideMaster.Two ContentFooter">
            <a:extLst>
              <a:ext uri="{FF2B5EF4-FFF2-40B4-BE49-F238E27FC236}">
                <a16:creationId xmlns:a16="http://schemas.microsoft.com/office/drawing/2014/main" id="{4D5612EE-C5F8-EA79-AE75-9F44A9A1913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hlSlideMaster.Two ContentHeader">
            <a:extLst>
              <a:ext uri="{FF2B5EF4-FFF2-40B4-BE49-F238E27FC236}">
                <a16:creationId xmlns:a16="http://schemas.microsoft.com/office/drawing/2014/main" id="{F415ADDD-5BEC-9F5C-28AB-DC3D93DDE988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F7DA-96E0-4B11-B1A6-E360C157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86" y="17849"/>
            <a:ext cx="1118080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lSlideMaster.ComparisonFooter">
            <a:extLst>
              <a:ext uri="{FF2B5EF4-FFF2-40B4-BE49-F238E27FC236}">
                <a16:creationId xmlns:a16="http://schemas.microsoft.com/office/drawing/2014/main" id="{E780ED89-710B-C240-5460-F02BB5F100D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ComparisonHeader">
            <a:extLst>
              <a:ext uri="{FF2B5EF4-FFF2-40B4-BE49-F238E27FC236}">
                <a16:creationId xmlns:a16="http://schemas.microsoft.com/office/drawing/2014/main" id="{16909640-0576-CC37-98BC-BF766A6C971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F56D-1968-4DFC-8CDE-161B0731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7" y="0"/>
            <a:ext cx="1118698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lSlideMaster.Title OnlyFooter">
            <a:extLst>
              <a:ext uri="{FF2B5EF4-FFF2-40B4-BE49-F238E27FC236}">
                <a16:creationId xmlns:a16="http://schemas.microsoft.com/office/drawing/2014/main" id="{2FC2945C-DFC0-30BC-070F-45E18C9F02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4" name="hlSlideMaster.Title OnlyHeader">
            <a:extLst>
              <a:ext uri="{FF2B5EF4-FFF2-40B4-BE49-F238E27FC236}">
                <a16:creationId xmlns:a16="http://schemas.microsoft.com/office/drawing/2014/main" id="{98C88609-FFF2-0B7C-D1F1-CA611EE23FBE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SlideMaster.BlankFooter">
            <a:extLst>
              <a:ext uri="{FF2B5EF4-FFF2-40B4-BE49-F238E27FC236}">
                <a16:creationId xmlns:a16="http://schemas.microsoft.com/office/drawing/2014/main" id="{3A73B45D-34A6-9CDD-31CF-68C75B65EAA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" name="hlSlideMaster.BlankHeader">
            <a:extLst>
              <a:ext uri="{FF2B5EF4-FFF2-40B4-BE49-F238E27FC236}">
                <a16:creationId xmlns:a16="http://schemas.microsoft.com/office/drawing/2014/main" id="{631142F5-F9B1-EE59-D2C8-AD24ABA9C2F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lSlideMaster.Content with CaptionFooter">
            <a:extLst>
              <a:ext uri="{FF2B5EF4-FFF2-40B4-BE49-F238E27FC236}">
                <a16:creationId xmlns:a16="http://schemas.microsoft.com/office/drawing/2014/main" id="{6EF60638-D039-789A-403A-1C6526AB916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" name="hlSlideMaster.Content with CaptionHeader">
            <a:extLst>
              <a:ext uri="{FF2B5EF4-FFF2-40B4-BE49-F238E27FC236}">
                <a16:creationId xmlns:a16="http://schemas.microsoft.com/office/drawing/2014/main" id="{58975A87-8FC9-161C-5298-5A5640524F0B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08D225C-AF2F-4B55-BE48-AB54908095E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3488" y="6391340"/>
            <a:ext cx="1442087" cy="203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ED2067-247A-41B4-8C49-6C3518A72EFD}"/>
              </a:ext>
            </a:extLst>
          </p:cNvPr>
          <p:cNvSpPr/>
          <p:nvPr userDrawn="1"/>
        </p:nvSpPr>
        <p:spPr>
          <a:xfrm>
            <a:off x="-25700" y="6400800"/>
            <a:ext cx="8031565" cy="75533"/>
          </a:xfrm>
          <a:custGeom>
            <a:avLst/>
            <a:gdLst>
              <a:gd name="connsiteX0" fmla="*/ 0 w 9822658"/>
              <a:gd name="connsiteY0" fmla="*/ 0 h 73152"/>
              <a:gd name="connsiteX1" fmla="*/ 9822658 w 9822658"/>
              <a:gd name="connsiteY1" fmla="*/ 0 h 73152"/>
              <a:gd name="connsiteX2" fmla="*/ 9822658 w 9822658"/>
              <a:gd name="connsiteY2" fmla="*/ 73152 h 73152"/>
              <a:gd name="connsiteX3" fmla="*/ 0 w 9822658"/>
              <a:gd name="connsiteY3" fmla="*/ 73152 h 73152"/>
              <a:gd name="connsiteX4" fmla="*/ 0 w 9822658"/>
              <a:gd name="connsiteY4" fmla="*/ 0 h 73152"/>
              <a:gd name="connsiteX0" fmla="*/ 0 w 9822658"/>
              <a:gd name="connsiteY0" fmla="*/ 0 h 75533"/>
              <a:gd name="connsiteX1" fmla="*/ 9822658 w 9822658"/>
              <a:gd name="connsiteY1" fmla="*/ 0 h 75533"/>
              <a:gd name="connsiteX2" fmla="*/ 9777414 w 9822658"/>
              <a:gd name="connsiteY2" fmla="*/ 75533 h 75533"/>
              <a:gd name="connsiteX3" fmla="*/ 0 w 9822658"/>
              <a:gd name="connsiteY3" fmla="*/ 73152 h 75533"/>
              <a:gd name="connsiteX4" fmla="*/ 0 w 9822658"/>
              <a:gd name="connsiteY4" fmla="*/ 0 h 75533"/>
              <a:gd name="connsiteX0" fmla="*/ 0 w 9822658"/>
              <a:gd name="connsiteY0" fmla="*/ 0 h 75533"/>
              <a:gd name="connsiteX1" fmla="*/ 9822658 w 9822658"/>
              <a:gd name="connsiteY1" fmla="*/ 0 h 75533"/>
              <a:gd name="connsiteX2" fmla="*/ 9760745 w 9822658"/>
              <a:gd name="connsiteY2" fmla="*/ 75533 h 75533"/>
              <a:gd name="connsiteX3" fmla="*/ 0 w 9822658"/>
              <a:gd name="connsiteY3" fmla="*/ 73152 h 75533"/>
              <a:gd name="connsiteX4" fmla="*/ 0 w 9822658"/>
              <a:gd name="connsiteY4" fmla="*/ 0 h 75533"/>
              <a:gd name="connsiteX0" fmla="*/ 0 w 9822658"/>
              <a:gd name="connsiteY0" fmla="*/ 0 h 75533"/>
              <a:gd name="connsiteX1" fmla="*/ 9822658 w 9822658"/>
              <a:gd name="connsiteY1" fmla="*/ 0 h 75533"/>
              <a:gd name="connsiteX2" fmla="*/ 9741695 w 9822658"/>
              <a:gd name="connsiteY2" fmla="*/ 75533 h 75533"/>
              <a:gd name="connsiteX3" fmla="*/ 0 w 9822658"/>
              <a:gd name="connsiteY3" fmla="*/ 73152 h 75533"/>
              <a:gd name="connsiteX4" fmla="*/ 0 w 9822658"/>
              <a:gd name="connsiteY4" fmla="*/ 0 h 75533"/>
              <a:gd name="connsiteX0" fmla="*/ 0 w 9822658"/>
              <a:gd name="connsiteY0" fmla="*/ 0 h 75533"/>
              <a:gd name="connsiteX1" fmla="*/ 9822658 w 9822658"/>
              <a:gd name="connsiteY1" fmla="*/ 0 h 75533"/>
              <a:gd name="connsiteX2" fmla="*/ 9751220 w 9822658"/>
              <a:gd name="connsiteY2" fmla="*/ 75533 h 75533"/>
              <a:gd name="connsiteX3" fmla="*/ 0 w 9822658"/>
              <a:gd name="connsiteY3" fmla="*/ 73152 h 75533"/>
              <a:gd name="connsiteX4" fmla="*/ 0 w 9822658"/>
              <a:gd name="connsiteY4" fmla="*/ 0 h 75533"/>
              <a:gd name="connsiteX0" fmla="*/ 0 w 9822658"/>
              <a:gd name="connsiteY0" fmla="*/ 0 h 75533"/>
              <a:gd name="connsiteX1" fmla="*/ 9822658 w 9822658"/>
              <a:gd name="connsiteY1" fmla="*/ 0 h 75533"/>
              <a:gd name="connsiteX2" fmla="*/ 9746457 w 9822658"/>
              <a:gd name="connsiteY2" fmla="*/ 75533 h 75533"/>
              <a:gd name="connsiteX3" fmla="*/ 0 w 9822658"/>
              <a:gd name="connsiteY3" fmla="*/ 73152 h 75533"/>
              <a:gd name="connsiteX4" fmla="*/ 0 w 9822658"/>
              <a:gd name="connsiteY4" fmla="*/ 0 h 75533"/>
              <a:gd name="connsiteX0" fmla="*/ 1157681 w 9822658"/>
              <a:gd name="connsiteY0" fmla="*/ 0 h 75533"/>
              <a:gd name="connsiteX1" fmla="*/ 9822658 w 9822658"/>
              <a:gd name="connsiteY1" fmla="*/ 0 h 75533"/>
              <a:gd name="connsiteX2" fmla="*/ 9746457 w 9822658"/>
              <a:gd name="connsiteY2" fmla="*/ 75533 h 75533"/>
              <a:gd name="connsiteX3" fmla="*/ 0 w 9822658"/>
              <a:gd name="connsiteY3" fmla="*/ 73152 h 75533"/>
              <a:gd name="connsiteX4" fmla="*/ 1157681 w 9822658"/>
              <a:gd name="connsiteY4" fmla="*/ 0 h 75533"/>
              <a:gd name="connsiteX0" fmla="*/ 25167 w 8690144"/>
              <a:gd name="connsiteY0" fmla="*/ 0 h 75533"/>
              <a:gd name="connsiteX1" fmla="*/ 8690144 w 8690144"/>
              <a:gd name="connsiteY1" fmla="*/ 0 h 75533"/>
              <a:gd name="connsiteX2" fmla="*/ 8613943 w 8690144"/>
              <a:gd name="connsiteY2" fmla="*/ 75533 h 75533"/>
              <a:gd name="connsiteX3" fmla="*/ 0 w 8690144"/>
              <a:gd name="connsiteY3" fmla="*/ 73152 h 75533"/>
              <a:gd name="connsiteX4" fmla="*/ 25167 w 8690144"/>
              <a:gd name="connsiteY4" fmla="*/ 0 h 75533"/>
              <a:gd name="connsiteX0" fmla="*/ 658579 w 8690144"/>
              <a:gd name="connsiteY0" fmla="*/ 0 h 75533"/>
              <a:gd name="connsiteX1" fmla="*/ 8690144 w 8690144"/>
              <a:gd name="connsiteY1" fmla="*/ 0 h 75533"/>
              <a:gd name="connsiteX2" fmla="*/ 8613943 w 8690144"/>
              <a:gd name="connsiteY2" fmla="*/ 75533 h 75533"/>
              <a:gd name="connsiteX3" fmla="*/ 0 w 8690144"/>
              <a:gd name="connsiteY3" fmla="*/ 73152 h 75533"/>
              <a:gd name="connsiteX4" fmla="*/ 658579 w 8690144"/>
              <a:gd name="connsiteY4" fmla="*/ 0 h 75533"/>
              <a:gd name="connsiteX0" fmla="*/ 0 w 8031565"/>
              <a:gd name="connsiteY0" fmla="*/ 0 h 75533"/>
              <a:gd name="connsiteX1" fmla="*/ 8031565 w 8031565"/>
              <a:gd name="connsiteY1" fmla="*/ 0 h 75533"/>
              <a:gd name="connsiteX2" fmla="*/ 7955364 w 8031565"/>
              <a:gd name="connsiteY2" fmla="*/ 75533 h 75533"/>
              <a:gd name="connsiteX3" fmla="*/ 1027 w 8031565"/>
              <a:gd name="connsiteY3" fmla="*/ 75533 h 75533"/>
              <a:gd name="connsiteX4" fmla="*/ 0 w 8031565"/>
              <a:gd name="connsiteY4" fmla="*/ 0 h 7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1565" h="75533">
                <a:moveTo>
                  <a:pt x="0" y="0"/>
                </a:moveTo>
                <a:lnTo>
                  <a:pt x="8031565" y="0"/>
                </a:lnTo>
                <a:lnTo>
                  <a:pt x="7955364" y="75533"/>
                </a:lnTo>
                <a:lnTo>
                  <a:pt x="1027" y="75533"/>
                </a:lnTo>
                <a:cubicBezTo>
                  <a:pt x="685" y="50355"/>
                  <a:pt x="342" y="25178"/>
                  <a:pt x="0" y="0"/>
                </a:cubicBezTo>
                <a:close/>
              </a:path>
            </a:pathLst>
          </a:cu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42D6F-5F04-4126-ABB2-26D29F1AC438}"/>
              </a:ext>
            </a:extLst>
          </p:cNvPr>
          <p:cNvSpPr txBox="1"/>
          <p:nvPr userDrawn="1"/>
        </p:nvSpPr>
        <p:spPr>
          <a:xfrm>
            <a:off x="9837383" y="6311900"/>
            <a:ext cx="199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Teledyne Geospatial</a:t>
            </a:r>
            <a:b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b="0">
                <a:solidFill>
                  <a:schemeClr val="tx1">
                    <a:lumMod val="75000"/>
                    <a:lumOff val="25000"/>
                  </a:schemeClr>
                </a:solidFill>
              </a:rPr>
              <a:t>Imaging Solutions for Land and 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2A536-F1D7-4F1A-89C5-64EAD376954C}"/>
              </a:ext>
            </a:extLst>
          </p:cNvPr>
          <p:cNvSpPr txBox="1"/>
          <p:nvPr userDrawn="1"/>
        </p:nvSpPr>
        <p:spPr>
          <a:xfrm>
            <a:off x="9597154" y="6292754"/>
            <a:ext cx="2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7824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0076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4595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4595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459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9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9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aren.Cove@Teledyn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363C7-F4B0-2B43-3528-20AEB4E78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4" r="2551"/>
          <a:stretch/>
        </p:blipFill>
        <p:spPr>
          <a:xfrm rot="16200000">
            <a:off x="2667000" y="-2667000"/>
            <a:ext cx="6858002" cy="12192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DF88-46BD-4D57-9588-C38DE8084A4F}"/>
              </a:ext>
            </a:extLst>
          </p:cNvPr>
          <p:cNvSpPr txBox="1">
            <a:spLocks/>
          </p:cNvSpPr>
          <p:nvPr/>
        </p:nvSpPr>
        <p:spPr>
          <a:xfrm>
            <a:off x="446332" y="374569"/>
            <a:ext cx="11462902" cy="2277676"/>
          </a:xfrm>
          <a:prstGeom prst="rect">
            <a:avLst/>
          </a:prstGeom>
        </p:spPr>
        <p:txBody>
          <a:bodyPr lIns="121920" tIns="60960" rIns="121920" bIns="6096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/>
            <a:endParaRPr lang="es-UY" sz="61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r>
              <a:rPr lang="en-US" sz="4800" dirty="0">
                <a:solidFill>
                  <a:schemeClr val="bg1"/>
                </a:solidFill>
                <a:latin typeface="Calibri"/>
                <a:cs typeface="Calibri"/>
              </a:rPr>
              <a:t>Teledyne CARIS solutions update for Inland ENC production</a:t>
            </a:r>
            <a:endParaRPr lang="en-US" sz="36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s-UY" sz="36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s-UY"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flSlide2022Footer">
            <a:extLst>
              <a:ext uri="{FF2B5EF4-FFF2-40B4-BE49-F238E27FC236}">
                <a16:creationId xmlns:a16="http://schemas.microsoft.com/office/drawing/2014/main" id="{097683C8-48C3-6FF6-DE53-2A7F113B2E5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55C549-96C1-A4C4-5CF9-746C7E18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436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CARIS HPD or Composer support production of Inland ENC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Added support for Inland ENC version 2.5 in HPD and Composer 5.0.1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Added support for Inland ENC S-401 in HPD and Composer 5.0.3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5BA0B-A00D-2F85-4B8B-E1A8E00D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Inland ENC support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61D7-757C-C046-7066-039F4681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20" y="1630090"/>
            <a:ext cx="4646589" cy="371309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37CED76-D037-009C-AFDD-5F64EC6063D3}"/>
              </a:ext>
            </a:extLst>
          </p:cNvPr>
          <p:cNvSpPr/>
          <p:nvPr/>
        </p:nvSpPr>
        <p:spPr>
          <a:xfrm>
            <a:off x="8615190" y="2941505"/>
            <a:ext cx="1178805" cy="7932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accent5"/>
                </a:solidFill>
              </a:rPr>
              <a:t>HPD 5</a:t>
            </a:r>
          </a:p>
        </p:txBody>
      </p:sp>
    </p:spTree>
    <p:extLst>
      <p:ext uri="{BB962C8B-B14F-4D97-AF65-F5344CB8AC3E}">
        <p14:creationId xmlns:p14="http://schemas.microsoft.com/office/powerpoint/2010/main" val="70731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55C549-96C1-A4C4-5CF9-746C7E18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77" y="1307829"/>
            <a:ext cx="619436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Enabling S-100 production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HPD needs the S-100 module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S-57 Composer needs the S-100 module per application instance. 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Once acquired, S-101 configuration is ready for use, with other specifications easily added to the product folio.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Bathy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DataBASE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powers S-102 and other raster overlay product creation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5BA0B-A00D-2F85-4B8B-E1A8E00D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61D7-757C-C046-7066-039F4681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20" y="1630090"/>
            <a:ext cx="4646589" cy="371309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37CED76-D037-009C-AFDD-5F64EC6063D3}"/>
              </a:ext>
            </a:extLst>
          </p:cNvPr>
          <p:cNvSpPr/>
          <p:nvPr/>
        </p:nvSpPr>
        <p:spPr>
          <a:xfrm>
            <a:off x="8615190" y="2941505"/>
            <a:ext cx="1178805" cy="7932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accent5"/>
                </a:solidFill>
              </a:rPr>
              <a:t>HPD 5</a:t>
            </a:r>
          </a:p>
        </p:txBody>
      </p:sp>
    </p:spTree>
    <p:extLst>
      <p:ext uri="{BB962C8B-B14F-4D97-AF65-F5344CB8AC3E}">
        <p14:creationId xmlns:p14="http://schemas.microsoft.com/office/powerpoint/2010/main" val="114985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55C549-96C1-A4C4-5CF9-746C7E18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9" y="1043428"/>
            <a:ext cx="915369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S-100 module provides functionality to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Edit S-100 vector features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Convert S-57 ENC &lt;-&gt; S-101 ENC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S-100 vector HPD Source database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Export S-101 new editions and updates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Create and edit S-101 exchange sets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BDB &amp; CARIS Cloud provides 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S-102 datasets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alibri"/>
              </a:rPr>
              <a:t>Bathy Data Service is the distribution pipeline to push raster data to RENCs and other stakeholders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Opening S-100 datasets are supported in all CARIS desktop applications</a:t>
            </a: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5BA0B-A00D-2F85-4B8B-E1A8E00D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tools 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55654-8681-8A40-ED23-3C454F72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88" y="773491"/>
            <a:ext cx="3736402" cy="2647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36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208112-9F11-6CCB-FBE6-3A93E520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0" y="102929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S-401 from existing data and products</a:t>
            </a:r>
          </a:p>
          <a:p>
            <a:pPr lvl="1"/>
            <a:r>
              <a:rPr lang="en-US" dirty="0"/>
              <a:t>Quick and easy use S-100 Composer or HPD</a:t>
            </a:r>
          </a:p>
          <a:p>
            <a:pPr lvl="1"/>
            <a:r>
              <a:rPr lang="en-US" dirty="0"/>
              <a:t>Good for testing and getting familiar with  S-101/S-401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since product specifications are still under development  </a:t>
            </a:r>
            <a:endParaRPr lang="en-US" i="1" dirty="0">
              <a:highlight>
                <a:srgbClr val="FFFF00"/>
              </a:highlight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Migrate source database to S-100/S-401</a:t>
            </a:r>
          </a:p>
          <a:p>
            <a:pPr lvl="1"/>
            <a:r>
              <a:rPr lang="en-US" dirty="0"/>
              <a:t>Convert HPD Source database from S-57</a:t>
            </a:r>
          </a:p>
          <a:p>
            <a:pPr lvl="1"/>
            <a:r>
              <a:rPr lang="en-US" dirty="0"/>
              <a:t>Supporting existing products plus new S-100 products</a:t>
            </a:r>
          </a:p>
          <a:p>
            <a:pPr lvl="1"/>
            <a:r>
              <a:rPr lang="en-US" dirty="0"/>
              <a:t>Maintain history</a:t>
            </a:r>
          </a:p>
          <a:p>
            <a:pPr lvl="2"/>
            <a:r>
              <a:rPr lang="en-US" dirty="0"/>
              <a:t>S-57 features remain as the historic data – with link from new S-100 features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B6835E-9F08-1BAC-2391-9D16764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S-401 migration and production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939680-3B8A-0541-77BE-D7EBD995516C}"/>
              </a:ext>
            </a:extLst>
          </p:cNvPr>
          <p:cNvGrpSpPr/>
          <p:nvPr/>
        </p:nvGrpSpPr>
        <p:grpSpPr>
          <a:xfrm>
            <a:off x="2905036" y="2415471"/>
            <a:ext cx="3113044" cy="789496"/>
            <a:chOff x="2675058" y="3053707"/>
            <a:chExt cx="3911665" cy="992033"/>
          </a:xfrm>
        </p:grpSpPr>
        <p:sp>
          <p:nvSpPr>
            <p:cNvPr id="7" name="Flowchart: Multidocument 6">
              <a:extLst>
                <a:ext uri="{FF2B5EF4-FFF2-40B4-BE49-F238E27FC236}">
                  <a16:creationId xmlns:a16="http://schemas.microsoft.com/office/drawing/2014/main" id="{46740BF0-A1D2-0534-45C4-6E279F9A8B3D}"/>
                </a:ext>
              </a:extLst>
            </p:cNvPr>
            <p:cNvSpPr/>
            <p:nvPr/>
          </p:nvSpPr>
          <p:spPr>
            <a:xfrm>
              <a:off x="2675058" y="3102236"/>
              <a:ext cx="1202263" cy="943504"/>
            </a:xfrm>
            <a:prstGeom prst="flowChartMultidocumen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IENC</a:t>
              </a:r>
            </a:p>
            <a:p>
              <a:pPr algn="ctr"/>
              <a:r>
                <a:rPr lang="en-US" sz="1400" dirty="0"/>
                <a:t>S-57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1015BB-8A83-B8AD-934B-E4285CE6842C}"/>
                </a:ext>
              </a:extLst>
            </p:cNvPr>
            <p:cNvGrpSpPr/>
            <p:nvPr/>
          </p:nvGrpSpPr>
          <p:grpSpPr>
            <a:xfrm rot="961499">
              <a:off x="4029231" y="3209323"/>
              <a:ext cx="1202265" cy="699421"/>
              <a:chOff x="5696667" y="3728170"/>
              <a:chExt cx="1202265" cy="69942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787D164-0747-3943-3C13-42582A104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6667" y="3874019"/>
                <a:ext cx="1202265" cy="360924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5EACD9D-386E-1008-85BC-D966EC6CE5FE}"/>
                  </a:ext>
                </a:extLst>
              </p:cNvPr>
              <p:cNvGrpSpPr/>
              <p:nvPr/>
            </p:nvGrpSpPr>
            <p:grpSpPr>
              <a:xfrm>
                <a:off x="5876897" y="3728170"/>
                <a:ext cx="692646" cy="699421"/>
                <a:chOff x="3033497" y="3052269"/>
                <a:chExt cx="692646" cy="699421"/>
              </a:xfrm>
            </p:grpSpPr>
            <p:pic>
              <p:nvPicPr>
                <p:cNvPr id="11" name="Graphic 10" descr="Gears with solid fill">
                  <a:extLst>
                    <a:ext uri="{FF2B5EF4-FFF2-40B4-BE49-F238E27FC236}">
                      <a16:creationId xmlns:a16="http://schemas.microsoft.com/office/drawing/2014/main" id="{02E7EE64-2B72-A343-13FC-4EEDDE004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497" y="3059044"/>
                  <a:ext cx="692646" cy="692646"/>
                </a:xfrm>
                <a:prstGeom prst="rect">
                  <a:avLst/>
                </a:prstGeom>
              </p:spPr>
            </p:pic>
            <p:pic>
              <p:nvPicPr>
                <p:cNvPr id="12" name="Graphic 11" descr="Gears with solid fill">
                  <a:extLst>
                    <a:ext uri="{FF2B5EF4-FFF2-40B4-BE49-F238E27FC236}">
                      <a16:creationId xmlns:a16="http://schemas.microsoft.com/office/drawing/2014/main" id="{F07B7337-B3E4-DF84-D0E7-42456AD602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497" y="3052269"/>
                  <a:ext cx="692646" cy="692646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BCB2E9AD-D8E5-2425-6B1D-1E4376B89BBA}"/>
                </a:ext>
              </a:extLst>
            </p:cNvPr>
            <p:cNvSpPr/>
            <p:nvPr/>
          </p:nvSpPr>
          <p:spPr>
            <a:xfrm>
              <a:off x="5384459" y="3053707"/>
              <a:ext cx="1202264" cy="943504"/>
            </a:xfrm>
            <a:prstGeom prst="flowChartMultidocumen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IENC</a:t>
              </a:r>
            </a:p>
            <a:p>
              <a:pPr algn="ctr"/>
              <a:r>
                <a:rPr lang="en-US" sz="1400" dirty="0"/>
                <a:t>S-401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05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E68A-8F3C-AAD8-F32A-1A15A38A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to/from S-57 and S-401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23B21A1-13E2-6B4D-9B7D-109160A22DF5}"/>
              </a:ext>
            </a:extLst>
          </p:cNvPr>
          <p:cNvSpPr/>
          <p:nvPr/>
        </p:nvSpPr>
        <p:spPr>
          <a:xfrm>
            <a:off x="3723933" y="3444501"/>
            <a:ext cx="1786467" cy="1727200"/>
          </a:xfrm>
          <a:prstGeom prst="flowChartMagneticDisk">
            <a:avLst/>
          </a:prstGeom>
          <a:solidFill>
            <a:srgbClr val="0076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HPD Source</a:t>
            </a:r>
          </a:p>
          <a:p>
            <a:pPr algn="ctr"/>
            <a:r>
              <a:rPr lang="en-US" dirty="0"/>
              <a:t>S-57+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9839ED4-8A70-8370-0A20-3DE72A03BB76}"/>
              </a:ext>
            </a:extLst>
          </p:cNvPr>
          <p:cNvSpPr/>
          <p:nvPr/>
        </p:nvSpPr>
        <p:spPr>
          <a:xfrm>
            <a:off x="6932799" y="2242235"/>
            <a:ext cx="120226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ENC</a:t>
            </a:r>
          </a:p>
          <a:p>
            <a:pPr algn="ctr"/>
            <a:r>
              <a:rPr lang="en-US" sz="1400"/>
              <a:t>S-57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6C59E2F-8F0A-93B9-2B6B-BE7A3D1587A3}"/>
              </a:ext>
            </a:extLst>
          </p:cNvPr>
          <p:cNvSpPr/>
          <p:nvPr/>
        </p:nvSpPr>
        <p:spPr>
          <a:xfrm>
            <a:off x="6932799" y="3275168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Other</a:t>
            </a:r>
          </a:p>
          <a:p>
            <a:pPr algn="ctr"/>
            <a:r>
              <a:rPr lang="en-US" sz="1400"/>
              <a:t>(S-57)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A34FC1E-CF67-0D4B-3F03-ED27AC7C4B8C}"/>
              </a:ext>
            </a:extLst>
          </p:cNvPr>
          <p:cNvSpPr/>
          <p:nvPr/>
        </p:nvSpPr>
        <p:spPr>
          <a:xfrm>
            <a:off x="6924329" y="4308101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Paper Charts</a:t>
            </a:r>
          </a:p>
          <a:p>
            <a:pPr algn="ctr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S-57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75664-D291-7DE4-0F24-61BBE8614DF3}"/>
              </a:ext>
            </a:extLst>
          </p:cNvPr>
          <p:cNvCxnSpPr>
            <a:cxnSpLocks/>
          </p:cNvCxnSpPr>
          <p:nvPr/>
        </p:nvCxnSpPr>
        <p:spPr>
          <a:xfrm flipV="1">
            <a:off x="5696667" y="3874019"/>
            <a:ext cx="1202265" cy="36092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92155-44EA-DB2F-EBF5-DA0E47198A7D}"/>
              </a:ext>
            </a:extLst>
          </p:cNvPr>
          <p:cNvCxnSpPr>
            <a:cxnSpLocks/>
          </p:cNvCxnSpPr>
          <p:nvPr/>
        </p:nvCxnSpPr>
        <p:spPr>
          <a:xfrm>
            <a:off x="5696667" y="4493508"/>
            <a:ext cx="1126067" cy="41096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B3DDFA-4E90-EC3C-CFE3-258FE741F462}"/>
              </a:ext>
            </a:extLst>
          </p:cNvPr>
          <p:cNvGrpSpPr/>
          <p:nvPr/>
        </p:nvGrpSpPr>
        <p:grpSpPr>
          <a:xfrm>
            <a:off x="5876897" y="3728170"/>
            <a:ext cx="692646" cy="699421"/>
            <a:chOff x="3033497" y="3052269"/>
            <a:chExt cx="692646" cy="699421"/>
          </a:xfrm>
        </p:grpSpPr>
        <p:pic>
          <p:nvPicPr>
            <p:cNvPr id="35" name="Graphic 34" descr="Gears with solid fill">
              <a:extLst>
                <a:ext uri="{FF2B5EF4-FFF2-40B4-BE49-F238E27FC236}">
                  <a16:creationId xmlns:a16="http://schemas.microsoft.com/office/drawing/2014/main" id="{202555D4-4A32-2864-328C-BD5F827F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34" name="Graphic 33" descr="Gears with solid fill">
              <a:extLst>
                <a:ext uri="{FF2B5EF4-FFF2-40B4-BE49-F238E27FC236}">
                  <a16:creationId xmlns:a16="http://schemas.microsoft.com/office/drawing/2014/main" id="{C0D40A2D-998E-ADE6-E87D-061CC85F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sp>
        <p:nvSpPr>
          <p:cNvPr id="41" name="Callout: Line 40">
            <a:extLst>
              <a:ext uri="{FF2B5EF4-FFF2-40B4-BE49-F238E27FC236}">
                <a16:creationId xmlns:a16="http://schemas.microsoft.com/office/drawing/2014/main" id="{3110CAE3-D0F5-BD6E-EE06-5DC6D789DCF0}"/>
              </a:ext>
            </a:extLst>
          </p:cNvPr>
          <p:cNvSpPr/>
          <p:nvPr/>
        </p:nvSpPr>
        <p:spPr>
          <a:xfrm>
            <a:off x="429139" y="1117170"/>
            <a:ext cx="4430728" cy="1700610"/>
          </a:xfrm>
          <a:prstGeom prst="borderCallout1">
            <a:avLst>
              <a:gd name="adj1" fmla="val 77657"/>
              <a:gd name="adj2" fmla="val 77950"/>
              <a:gd name="adj3" fmla="val 84848"/>
              <a:gd name="adj4" fmla="val 93347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Mapping available: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During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 existing (source and product)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During product creation and updating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During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2" name="Callout: Line 41">
            <a:extLst>
              <a:ext uri="{FF2B5EF4-FFF2-40B4-BE49-F238E27FC236}">
                <a16:creationId xmlns:a16="http://schemas.microsoft.com/office/drawing/2014/main" id="{9A564B3E-70BC-E410-5958-A10FAB4DB49B}"/>
              </a:ext>
            </a:extLst>
          </p:cNvPr>
          <p:cNvSpPr/>
          <p:nvPr/>
        </p:nvSpPr>
        <p:spPr>
          <a:xfrm>
            <a:off x="8559800" y="485159"/>
            <a:ext cx="3129688" cy="1491566"/>
          </a:xfrm>
          <a:prstGeom prst="borderCallout1">
            <a:avLst>
              <a:gd name="adj1" fmla="val 107599"/>
              <a:gd name="adj2" fmla="val 41828"/>
              <a:gd name="adj3" fmla="val 175994"/>
              <a:gd name="adj4" fmla="val -7396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mapping as part of product definition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possible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–</a:t>
            </a:r>
          </a:p>
          <a:p>
            <a:pPr algn="ctr"/>
            <a:r>
              <a:rPr lang="en-US" dirty="0"/>
              <a:t>Automatically used when  creating and updating products</a:t>
            </a:r>
          </a:p>
        </p:txBody>
      </p: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73A2044E-71A5-EF03-DC5C-CB8395FC4E59}"/>
              </a:ext>
            </a:extLst>
          </p:cNvPr>
          <p:cNvSpPr/>
          <p:nvPr/>
        </p:nvSpPr>
        <p:spPr>
          <a:xfrm>
            <a:off x="4011799" y="5594308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Nautical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Publications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38A7D6-48D7-8D94-B63C-6D7F59F4BE7A}"/>
              </a:ext>
            </a:extLst>
          </p:cNvPr>
          <p:cNvCxnSpPr>
            <a:cxnSpLocks/>
          </p:cNvCxnSpPr>
          <p:nvPr/>
        </p:nvCxnSpPr>
        <p:spPr>
          <a:xfrm>
            <a:off x="4617165" y="5245519"/>
            <a:ext cx="0" cy="29794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4BCEE2-D1E4-0091-DE83-57B5DFF62B97}"/>
              </a:ext>
            </a:extLst>
          </p:cNvPr>
          <p:cNvGrpSpPr/>
          <p:nvPr/>
        </p:nvGrpSpPr>
        <p:grpSpPr>
          <a:xfrm>
            <a:off x="3924519" y="4985899"/>
            <a:ext cx="692646" cy="699421"/>
            <a:chOff x="3033497" y="3052269"/>
            <a:chExt cx="692646" cy="699421"/>
          </a:xfrm>
        </p:grpSpPr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66C9AB4C-761E-D87D-DF40-3B4DAC40D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53" name="Graphic 52" descr="Gears with solid fill">
              <a:extLst>
                <a:ext uri="{FF2B5EF4-FFF2-40B4-BE49-F238E27FC236}">
                  <a16:creationId xmlns:a16="http://schemas.microsoft.com/office/drawing/2014/main" id="{6C2B0BBE-2992-6BE7-F2A6-0F392171F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6F89E16-9E3F-939D-0025-ABD769CA1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62" y="2538286"/>
            <a:ext cx="2705478" cy="1028844"/>
          </a:xfrm>
          <a:prstGeom prst="rect">
            <a:avLst/>
          </a:prstGeom>
        </p:spPr>
      </p:pic>
      <p:pic>
        <p:nvPicPr>
          <p:cNvPr id="59" name="Graphic 58" descr="Gears with solid fill">
            <a:extLst>
              <a:ext uri="{FF2B5EF4-FFF2-40B4-BE49-F238E27FC236}">
                <a16:creationId xmlns:a16="http://schemas.microsoft.com/office/drawing/2014/main" id="{F80C4EC9-F08F-8026-1753-1F3EA4A93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6230" y="958498"/>
            <a:ext cx="692646" cy="692646"/>
          </a:xfrm>
          <a:prstGeom prst="rect">
            <a:avLst/>
          </a:prstGeom>
        </p:spPr>
      </p:pic>
      <p:pic>
        <p:nvPicPr>
          <p:cNvPr id="60" name="Graphic 59" descr="Gears with solid fill">
            <a:extLst>
              <a:ext uri="{FF2B5EF4-FFF2-40B4-BE49-F238E27FC236}">
                <a16:creationId xmlns:a16="http://schemas.microsoft.com/office/drawing/2014/main" id="{216B7328-489B-7F46-C61C-A8CADFA33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6230" y="951723"/>
            <a:ext cx="692646" cy="692646"/>
          </a:xfrm>
          <a:prstGeom prst="rect">
            <a:avLst/>
          </a:prstGeom>
        </p:spPr>
      </p:pic>
      <p:sp>
        <p:nvSpPr>
          <p:cNvPr id="61" name="Arc 60">
            <a:extLst>
              <a:ext uri="{FF2B5EF4-FFF2-40B4-BE49-F238E27FC236}">
                <a16:creationId xmlns:a16="http://schemas.microsoft.com/office/drawing/2014/main" id="{C0DE4FF5-4D83-6024-4B30-74C64CC20D8B}"/>
              </a:ext>
            </a:extLst>
          </p:cNvPr>
          <p:cNvSpPr/>
          <p:nvPr/>
        </p:nvSpPr>
        <p:spPr>
          <a:xfrm rot="17975250">
            <a:off x="4314431" y="2980559"/>
            <a:ext cx="349007" cy="349923"/>
          </a:xfrm>
          <a:prstGeom prst="arc">
            <a:avLst>
              <a:gd name="adj1" fmla="val 2104427"/>
              <a:gd name="adj2" fmla="val 0"/>
            </a:avLst>
          </a:prstGeom>
          <a:ln w="57150">
            <a:solidFill>
              <a:srgbClr val="0076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EE7A56-D061-61E2-86DA-37C3DCF49121}"/>
              </a:ext>
            </a:extLst>
          </p:cNvPr>
          <p:cNvGrpSpPr/>
          <p:nvPr/>
        </p:nvGrpSpPr>
        <p:grpSpPr>
          <a:xfrm>
            <a:off x="4409118" y="2946879"/>
            <a:ext cx="692646" cy="699421"/>
            <a:chOff x="3033497" y="3052269"/>
            <a:chExt cx="692646" cy="699421"/>
          </a:xfrm>
        </p:grpSpPr>
        <p:pic>
          <p:nvPicPr>
            <p:cNvPr id="63" name="Graphic 62" descr="Gears with solid fill">
              <a:extLst>
                <a:ext uri="{FF2B5EF4-FFF2-40B4-BE49-F238E27FC236}">
                  <a16:creationId xmlns:a16="http://schemas.microsoft.com/office/drawing/2014/main" id="{32C76DDF-3781-7DE4-92E1-7A7BEF9C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64" name="Graphic 63" descr="Gears with solid fill">
              <a:extLst>
                <a:ext uri="{FF2B5EF4-FFF2-40B4-BE49-F238E27FC236}">
                  <a16:creationId xmlns:a16="http://schemas.microsoft.com/office/drawing/2014/main" id="{1EEA5A8E-1855-3623-F6C2-94B7A015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A0586D-4900-A437-AEEB-48F9B2EEC0C7}"/>
              </a:ext>
            </a:extLst>
          </p:cNvPr>
          <p:cNvCxnSpPr>
            <a:cxnSpLocks/>
          </p:cNvCxnSpPr>
          <p:nvPr/>
        </p:nvCxnSpPr>
        <p:spPr>
          <a:xfrm>
            <a:off x="2644503" y="4354326"/>
            <a:ext cx="1006064" cy="0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28A0B-6629-601D-CDFE-0B965B5FE6B2}"/>
              </a:ext>
            </a:extLst>
          </p:cNvPr>
          <p:cNvGrpSpPr/>
          <p:nvPr/>
        </p:nvGrpSpPr>
        <p:grpSpPr>
          <a:xfrm>
            <a:off x="2756725" y="3999569"/>
            <a:ext cx="692646" cy="699421"/>
            <a:chOff x="3033497" y="3052269"/>
            <a:chExt cx="692646" cy="699421"/>
          </a:xfrm>
        </p:grpSpPr>
        <p:pic>
          <p:nvPicPr>
            <p:cNvPr id="68" name="Graphic 67" descr="Gears with solid fill">
              <a:extLst>
                <a:ext uri="{FF2B5EF4-FFF2-40B4-BE49-F238E27FC236}">
                  <a16:creationId xmlns:a16="http://schemas.microsoft.com/office/drawing/2014/main" id="{FDEBF565-23BF-6C9A-07CF-BAB8DB08C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69" name="Graphic 68" descr="Gears with solid fill">
              <a:extLst>
                <a:ext uri="{FF2B5EF4-FFF2-40B4-BE49-F238E27FC236}">
                  <a16:creationId xmlns:a16="http://schemas.microsoft.com/office/drawing/2014/main" id="{F3434413-BE59-CF7A-B5E6-8B9D876C3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AB8F5-ED7F-E798-0DDE-AA506648C73B}"/>
              </a:ext>
            </a:extLst>
          </p:cNvPr>
          <p:cNvCxnSpPr>
            <a:cxnSpLocks/>
          </p:cNvCxnSpPr>
          <p:nvPr/>
        </p:nvCxnSpPr>
        <p:spPr>
          <a:xfrm flipV="1">
            <a:off x="5620465" y="2863443"/>
            <a:ext cx="1278467" cy="1085155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E68A-8F3C-AAD8-F32A-1A15A38A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Producing S-101/S401 from S-57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23B21A1-13E2-6B4D-9B7D-109160A22DF5}"/>
              </a:ext>
            </a:extLst>
          </p:cNvPr>
          <p:cNvSpPr/>
          <p:nvPr/>
        </p:nvSpPr>
        <p:spPr>
          <a:xfrm>
            <a:off x="3723933" y="3444501"/>
            <a:ext cx="1786467" cy="1727200"/>
          </a:xfrm>
          <a:prstGeom prst="flowChartMagneticDisk">
            <a:avLst/>
          </a:prstGeom>
          <a:solidFill>
            <a:srgbClr val="0076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HPD Source</a:t>
            </a:r>
          </a:p>
          <a:p>
            <a:pPr algn="ctr"/>
            <a:r>
              <a:rPr lang="en-US"/>
              <a:t>S-57+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9839ED4-8A70-8370-0A20-3DE72A03BB76}"/>
              </a:ext>
            </a:extLst>
          </p:cNvPr>
          <p:cNvSpPr/>
          <p:nvPr/>
        </p:nvSpPr>
        <p:spPr>
          <a:xfrm>
            <a:off x="6932799" y="2242235"/>
            <a:ext cx="120226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ENC</a:t>
            </a:r>
          </a:p>
          <a:p>
            <a:pPr algn="ctr"/>
            <a:r>
              <a:rPr lang="en-US" sz="1400"/>
              <a:t>S-57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6C59E2F-8F0A-93B9-2B6B-BE7A3D1587A3}"/>
              </a:ext>
            </a:extLst>
          </p:cNvPr>
          <p:cNvSpPr/>
          <p:nvPr/>
        </p:nvSpPr>
        <p:spPr>
          <a:xfrm>
            <a:off x="6932799" y="4310137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Other</a:t>
            </a:r>
          </a:p>
          <a:p>
            <a:pPr algn="ctr"/>
            <a:r>
              <a:rPr lang="en-US" sz="1400"/>
              <a:t>(S-57)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A34FC1E-CF67-0D4B-3F03-ED27AC7C4B8C}"/>
              </a:ext>
            </a:extLst>
          </p:cNvPr>
          <p:cNvSpPr/>
          <p:nvPr/>
        </p:nvSpPr>
        <p:spPr>
          <a:xfrm>
            <a:off x="6924329" y="5343070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Paper Charts</a:t>
            </a:r>
          </a:p>
          <a:p>
            <a:pPr algn="ctr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S-57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AB8F5-ED7F-E798-0DDE-AA506648C73B}"/>
              </a:ext>
            </a:extLst>
          </p:cNvPr>
          <p:cNvCxnSpPr>
            <a:cxnSpLocks/>
          </p:cNvCxnSpPr>
          <p:nvPr/>
        </p:nvCxnSpPr>
        <p:spPr>
          <a:xfrm flipV="1">
            <a:off x="5620465" y="2863443"/>
            <a:ext cx="1278467" cy="1085155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92155-44EA-DB2F-EBF5-DA0E47198A7D}"/>
              </a:ext>
            </a:extLst>
          </p:cNvPr>
          <p:cNvCxnSpPr>
            <a:cxnSpLocks/>
          </p:cNvCxnSpPr>
          <p:nvPr/>
        </p:nvCxnSpPr>
        <p:spPr>
          <a:xfrm>
            <a:off x="5696667" y="4493508"/>
            <a:ext cx="1126067" cy="41096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73A2044E-71A5-EF03-DC5C-CB8395FC4E59}"/>
              </a:ext>
            </a:extLst>
          </p:cNvPr>
          <p:cNvSpPr/>
          <p:nvPr/>
        </p:nvSpPr>
        <p:spPr>
          <a:xfrm>
            <a:off x="4011799" y="5594308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Nautical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Publications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38A7D6-48D7-8D94-B63C-6D7F59F4BE7A}"/>
              </a:ext>
            </a:extLst>
          </p:cNvPr>
          <p:cNvCxnSpPr>
            <a:cxnSpLocks/>
          </p:cNvCxnSpPr>
          <p:nvPr/>
        </p:nvCxnSpPr>
        <p:spPr>
          <a:xfrm>
            <a:off x="4617165" y="5245519"/>
            <a:ext cx="0" cy="29794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4AF261-04A9-0EA1-2025-BC1EBCB88110}"/>
              </a:ext>
            </a:extLst>
          </p:cNvPr>
          <p:cNvCxnSpPr>
            <a:cxnSpLocks/>
          </p:cNvCxnSpPr>
          <p:nvPr/>
        </p:nvCxnSpPr>
        <p:spPr>
          <a:xfrm>
            <a:off x="5696667" y="4781889"/>
            <a:ext cx="1126067" cy="1032933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4906682F-65B8-9047-55C2-F2C858CF8150}"/>
              </a:ext>
            </a:extLst>
          </p:cNvPr>
          <p:cNvSpPr/>
          <p:nvPr/>
        </p:nvSpPr>
        <p:spPr>
          <a:xfrm>
            <a:off x="6932799" y="3275168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ENC</a:t>
            </a:r>
          </a:p>
          <a:p>
            <a:pPr algn="ctr"/>
            <a:r>
              <a:rPr lang="en-US" sz="1400"/>
              <a:t>S-101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3B990C-6124-7980-8EFF-F9A10FC4FAE3}"/>
              </a:ext>
            </a:extLst>
          </p:cNvPr>
          <p:cNvGrpSpPr/>
          <p:nvPr/>
        </p:nvGrpSpPr>
        <p:grpSpPr>
          <a:xfrm>
            <a:off x="5696667" y="3728170"/>
            <a:ext cx="1202265" cy="699421"/>
            <a:chOff x="5696667" y="3728170"/>
            <a:chExt cx="1202265" cy="69942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30AFD2-C61E-D2C9-9F1E-CD3A10AB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667" y="3874019"/>
              <a:ext cx="1202265" cy="360924"/>
            </a:xfrm>
            <a:prstGeom prst="straightConnector1">
              <a:avLst/>
            </a:prstGeom>
            <a:ln w="57150">
              <a:solidFill>
                <a:srgbClr val="0076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115959-9020-8889-616B-0125676083C3}"/>
                </a:ext>
              </a:extLst>
            </p:cNvPr>
            <p:cNvGrpSpPr/>
            <p:nvPr/>
          </p:nvGrpSpPr>
          <p:grpSpPr>
            <a:xfrm>
              <a:off x="5876897" y="3728170"/>
              <a:ext cx="692646" cy="699421"/>
              <a:chOff x="3033497" y="3052269"/>
              <a:chExt cx="692646" cy="699421"/>
            </a:xfrm>
          </p:grpSpPr>
          <p:pic>
            <p:nvPicPr>
              <p:cNvPr id="16" name="Graphic 15" descr="Gears with solid fill">
                <a:extLst>
                  <a:ext uri="{FF2B5EF4-FFF2-40B4-BE49-F238E27FC236}">
                    <a16:creationId xmlns:a16="http://schemas.microsoft.com/office/drawing/2014/main" id="{491693C4-D01A-CC18-838F-2D0D2FF85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33497" y="3059044"/>
                <a:ext cx="692646" cy="692646"/>
              </a:xfrm>
              <a:prstGeom prst="rect">
                <a:avLst/>
              </a:prstGeom>
            </p:spPr>
          </p:pic>
          <p:pic>
            <p:nvPicPr>
              <p:cNvPr id="17" name="Graphic 16" descr="Gears with solid fill">
                <a:extLst>
                  <a:ext uri="{FF2B5EF4-FFF2-40B4-BE49-F238E27FC236}">
                    <a16:creationId xmlns:a16="http://schemas.microsoft.com/office/drawing/2014/main" id="{598E1928-0EF1-5F6C-4CF3-C18C1459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33497" y="3052269"/>
                <a:ext cx="692646" cy="692646"/>
              </a:xfrm>
              <a:prstGeom prst="rect">
                <a:avLst/>
              </a:prstGeom>
            </p:spPr>
          </p:pic>
        </p:grpSp>
      </p:grp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D9F84B75-EB2F-31B8-50BF-B71A3BE6724F}"/>
              </a:ext>
            </a:extLst>
          </p:cNvPr>
          <p:cNvSpPr/>
          <p:nvPr/>
        </p:nvSpPr>
        <p:spPr>
          <a:xfrm>
            <a:off x="8498319" y="3874019"/>
            <a:ext cx="3129688" cy="694453"/>
          </a:xfrm>
          <a:prstGeom prst="borderCallout1">
            <a:avLst>
              <a:gd name="adj1" fmla="val 52130"/>
              <a:gd name="adj2" fmla="val -3231"/>
              <a:gd name="adj3" fmla="val 37898"/>
              <a:gd name="adj4" fmla="val -61992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from S-57 to S-401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17B9125F-FDA6-D32B-7758-5CDEC249F4ED}"/>
              </a:ext>
            </a:extLst>
          </p:cNvPr>
          <p:cNvSpPr/>
          <p:nvPr/>
        </p:nvSpPr>
        <p:spPr>
          <a:xfrm>
            <a:off x="8498319" y="4416891"/>
            <a:ext cx="3129688" cy="866549"/>
          </a:xfrm>
          <a:prstGeom prst="borderCallout1">
            <a:avLst>
              <a:gd name="adj1" fmla="val 27818"/>
              <a:gd name="adj2" fmla="val 95767"/>
              <a:gd name="adj3" fmla="val 30579"/>
              <a:gd name="adj4" fmla="val 71587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Mapping rules </a:t>
            </a:r>
            <a:r>
              <a:rPr lang="en-US" dirty="0">
                <a:solidFill>
                  <a:schemeClr val="bg1"/>
                </a:solidFill>
              </a:rPr>
              <a:t>may need to be enhanced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A99E22F-9498-06AE-1E95-5454E822626D}"/>
              </a:ext>
            </a:extLst>
          </p:cNvPr>
          <p:cNvSpPr/>
          <p:nvPr/>
        </p:nvSpPr>
        <p:spPr>
          <a:xfrm>
            <a:off x="1910819" y="1441810"/>
            <a:ext cx="3129688" cy="694453"/>
          </a:xfrm>
          <a:prstGeom prst="borderCallout1">
            <a:avLst>
              <a:gd name="adj1" fmla="val 51010"/>
              <a:gd name="adj2" fmla="val 104115"/>
              <a:gd name="adj3" fmla="val 18874"/>
              <a:gd name="adj4" fmla="val 156993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 may need to be prepared/optimized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9578F59D-9C3E-F616-FE09-201578CEDD6F}"/>
              </a:ext>
            </a:extLst>
          </p:cNvPr>
          <p:cNvSpPr/>
          <p:nvPr/>
        </p:nvSpPr>
        <p:spPr>
          <a:xfrm>
            <a:off x="6924329" y="1022424"/>
            <a:ext cx="1202263" cy="943504"/>
          </a:xfrm>
          <a:prstGeom prst="flowChartMultidocumen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IENC</a:t>
            </a:r>
          </a:p>
          <a:p>
            <a:pPr algn="ctr"/>
            <a:r>
              <a:rPr lang="en-US" sz="1400" dirty="0"/>
              <a:t>S-57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982139-C617-BB22-E707-26D514D0D7BB}"/>
              </a:ext>
            </a:extLst>
          </p:cNvPr>
          <p:cNvGrpSpPr/>
          <p:nvPr/>
        </p:nvGrpSpPr>
        <p:grpSpPr>
          <a:xfrm rot="961499">
            <a:off x="8278502" y="1129511"/>
            <a:ext cx="1202265" cy="699421"/>
            <a:chOff x="5696667" y="3728170"/>
            <a:chExt cx="1202265" cy="69942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63A874B-AAC5-0D1C-5110-5BCE4A661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667" y="3874019"/>
              <a:ext cx="1202265" cy="36092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2F114F-7B3B-DFD7-CC5C-66679C379915}"/>
                </a:ext>
              </a:extLst>
            </p:cNvPr>
            <p:cNvGrpSpPr/>
            <p:nvPr/>
          </p:nvGrpSpPr>
          <p:grpSpPr>
            <a:xfrm>
              <a:off x="5876897" y="3728170"/>
              <a:ext cx="692646" cy="699421"/>
              <a:chOff x="3033497" y="3052269"/>
              <a:chExt cx="692646" cy="699421"/>
            </a:xfrm>
          </p:grpSpPr>
          <p:pic>
            <p:nvPicPr>
              <p:cNvPr id="23" name="Graphic 22" descr="Gears with solid fill">
                <a:extLst>
                  <a:ext uri="{FF2B5EF4-FFF2-40B4-BE49-F238E27FC236}">
                    <a16:creationId xmlns:a16="http://schemas.microsoft.com/office/drawing/2014/main" id="{CA80F7E8-5F4B-E02F-5B6A-8EF87519D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33497" y="3059044"/>
                <a:ext cx="692646" cy="692646"/>
              </a:xfrm>
              <a:prstGeom prst="rect">
                <a:avLst/>
              </a:prstGeom>
            </p:spPr>
          </p:pic>
          <p:pic>
            <p:nvPicPr>
              <p:cNvPr id="24" name="Graphic 23" descr="Gears with solid fill">
                <a:extLst>
                  <a:ext uri="{FF2B5EF4-FFF2-40B4-BE49-F238E27FC236}">
                    <a16:creationId xmlns:a16="http://schemas.microsoft.com/office/drawing/2014/main" id="{0D187DA7-7E85-8D0A-1B2D-1B144F075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33497" y="3052269"/>
                <a:ext cx="692646" cy="692646"/>
              </a:xfrm>
              <a:prstGeom prst="rect">
                <a:avLst/>
              </a:prstGeom>
            </p:spPr>
          </p:pic>
        </p:grpSp>
      </p:grp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4097CE6-D427-4388-B046-2EBB999B643F}"/>
              </a:ext>
            </a:extLst>
          </p:cNvPr>
          <p:cNvSpPr/>
          <p:nvPr/>
        </p:nvSpPr>
        <p:spPr>
          <a:xfrm>
            <a:off x="9633730" y="973895"/>
            <a:ext cx="1202264" cy="943504"/>
          </a:xfrm>
          <a:prstGeom prst="flowChartMultidocumen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IENC</a:t>
            </a:r>
          </a:p>
          <a:p>
            <a:pPr algn="ctr"/>
            <a:r>
              <a:rPr lang="en-US" sz="1400" dirty="0"/>
              <a:t>S-401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1FC449-BEF8-B372-5B46-526478CC74A2}"/>
              </a:ext>
            </a:extLst>
          </p:cNvPr>
          <p:cNvCxnSpPr/>
          <p:nvPr/>
        </p:nvCxnSpPr>
        <p:spPr>
          <a:xfrm>
            <a:off x="8928847" y="2060695"/>
            <a:ext cx="887506" cy="1667475"/>
          </a:xfrm>
          <a:prstGeom prst="lin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BE5E7-44AB-40AE-D395-A73F5887F474}"/>
              </a:ext>
            </a:extLst>
          </p:cNvPr>
          <p:cNvCxnSpPr>
            <a:cxnSpLocks/>
          </p:cNvCxnSpPr>
          <p:nvPr/>
        </p:nvCxnSpPr>
        <p:spPr>
          <a:xfrm>
            <a:off x="3488974" y="2299458"/>
            <a:ext cx="805068" cy="1100329"/>
          </a:xfrm>
          <a:prstGeom prst="lin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4844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E68A-8F3C-AAD8-F32A-1A15A38A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More products from S-100 Source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23B21A1-13E2-6B4D-9B7D-109160A22DF5}"/>
              </a:ext>
            </a:extLst>
          </p:cNvPr>
          <p:cNvSpPr/>
          <p:nvPr/>
        </p:nvSpPr>
        <p:spPr>
          <a:xfrm>
            <a:off x="3723933" y="3444501"/>
            <a:ext cx="1786467" cy="1727200"/>
          </a:xfrm>
          <a:prstGeom prst="flowChartMagneticDisk">
            <a:avLst/>
          </a:prstGeom>
          <a:solidFill>
            <a:srgbClr val="0076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HPD Source</a:t>
            </a:r>
          </a:p>
          <a:p>
            <a:pPr algn="ctr"/>
            <a:r>
              <a:rPr lang="en-US"/>
              <a:t>S-100+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9839ED4-8A70-8370-0A20-3DE72A03BB76}"/>
              </a:ext>
            </a:extLst>
          </p:cNvPr>
          <p:cNvSpPr/>
          <p:nvPr/>
        </p:nvSpPr>
        <p:spPr>
          <a:xfrm>
            <a:off x="6932799" y="2242235"/>
            <a:ext cx="120226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ENC</a:t>
            </a:r>
          </a:p>
          <a:p>
            <a:pPr algn="ctr"/>
            <a:r>
              <a:rPr lang="en-US" sz="1400"/>
              <a:t>S-57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6C59E2F-8F0A-93B9-2B6B-BE7A3D1587A3}"/>
              </a:ext>
            </a:extLst>
          </p:cNvPr>
          <p:cNvSpPr/>
          <p:nvPr/>
        </p:nvSpPr>
        <p:spPr>
          <a:xfrm>
            <a:off x="6932799" y="4310137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Other</a:t>
            </a:r>
          </a:p>
          <a:p>
            <a:pPr algn="ctr"/>
            <a:r>
              <a:rPr lang="en-US" sz="1400"/>
              <a:t>(S-57)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A34FC1E-CF67-0D4B-3F03-ED27AC7C4B8C}"/>
              </a:ext>
            </a:extLst>
          </p:cNvPr>
          <p:cNvSpPr/>
          <p:nvPr/>
        </p:nvSpPr>
        <p:spPr>
          <a:xfrm>
            <a:off x="6924329" y="5343070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Paper Charts</a:t>
            </a:r>
          </a:p>
          <a:p>
            <a:pPr algn="ctr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S-57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AB8F5-ED7F-E798-0DDE-AA506648C73B}"/>
              </a:ext>
            </a:extLst>
          </p:cNvPr>
          <p:cNvCxnSpPr>
            <a:cxnSpLocks/>
          </p:cNvCxnSpPr>
          <p:nvPr/>
        </p:nvCxnSpPr>
        <p:spPr>
          <a:xfrm flipV="1">
            <a:off x="5620465" y="2863443"/>
            <a:ext cx="1278467" cy="1085155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92155-44EA-DB2F-EBF5-DA0E47198A7D}"/>
              </a:ext>
            </a:extLst>
          </p:cNvPr>
          <p:cNvCxnSpPr>
            <a:cxnSpLocks/>
          </p:cNvCxnSpPr>
          <p:nvPr/>
        </p:nvCxnSpPr>
        <p:spPr>
          <a:xfrm>
            <a:off x="5696667" y="4493508"/>
            <a:ext cx="1126067" cy="41096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73A2044E-71A5-EF03-DC5C-CB8395FC4E59}"/>
              </a:ext>
            </a:extLst>
          </p:cNvPr>
          <p:cNvSpPr/>
          <p:nvPr/>
        </p:nvSpPr>
        <p:spPr>
          <a:xfrm>
            <a:off x="4011799" y="5594308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Nautical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Publications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38A7D6-48D7-8D94-B63C-6D7F59F4BE7A}"/>
              </a:ext>
            </a:extLst>
          </p:cNvPr>
          <p:cNvCxnSpPr>
            <a:cxnSpLocks/>
          </p:cNvCxnSpPr>
          <p:nvPr/>
        </p:nvCxnSpPr>
        <p:spPr>
          <a:xfrm>
            <a:off x="4617165" y="5245519"/>
            <a:ext cx="0" cy="29794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4AF261-04A9-0EA1-2025-BC1EBCB88110}"/>
              </a:ext>
            </a:extLst>
          </p:cNvPr>
          <p:cNvCxnSpPr>
            <a:cxnSpLocks/>
          </p:cNvCxnSpPr>
          <p:nvPr/>
        </p:nvCxnSpPr>
        <p:spPr>
          <a:xfrm>
            <a:off x="5696667" y="4781889"/>
            <a:ext cx="1126067" cy="1032933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4906682F-65B8-9047-55C2-F2C858CF8150}"/>
              </a:ext>
            </a:extLst>
          </p:cNvPr>
          <p:cNvSpPr/>
          <p:nvPr/>
        </p:nvSpPr>
        <p:spPr>
          <a:xfrm>
            <a:off x="6932799" y="3275168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ENC</a:t>
            </a:r>
          </a:p>
          <a:p>
            <a:pPr algn="ctr"/>
            <a:r>
              <a:rPr lang="en-US" sz="1400"/>
              <a:t>S-101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30AFD2-C61E-D2C9-9F1E-CD3A10ABF749}"/>
              </a:ext>
            </a:extLst>
          </p:cNvPr>
          <p:cNvCxnSpPr>
            <a:cxnSpLocks/>
          </p:cNvCxnSpPr>
          <p:nvPr/>
        </p:nvCxnSpPr>
        <p:spPr>
          <a:xfrm flipV="1">
            <a:off x="5696667" y="3874019"/>
            <a:ext cx="1202265" cy="360924"/>
          </a:xfrm>
          <a:prstGeom prst="straightConnector1">
            <a:avLst/>
          </a:prstGeom>
          <a:ln w="57150">
            <a:solidFill>
              <a:srgbClr val="0076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3E7A9EA-AEF8-0F76-7F98-D61C5235BFDA}"/>
              </a:ext>
            </a:extLst>
          </p:cNvPr>
          <p:cNvGrpSpPr/>
          <p:nvPr/>
        </p:nvGrpSpPr>
        <p:grpSpPr>
          <a:xfrm rot="20263896">
            <a:off x="5951476" y="2999424"/>
            <a:ext cx="692646" cy="699421"/>
            <a:chOff x="3033497" y="3052269"/>
            <a:chExt cx="692646" cy="699421"/>
          </a:xfrm>
        </p:grpSpPr>
        <p:pic>
          <p:nvPicPr>
            <p:cNvPr id="6" name="Graphic 5" descr="Gears with solid fill">
              <a:extLst>
                <a:ext uri="{FF2B5EF4-FFF2-40B4-BE49-F238E27FC236}">
                  <a16:creationId xmlns:a16="http://schemas.microsoft.com/office/drawing/2014/main" id="{6F0CE615-5256-B1FC-4A1D-4D3CC2AA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10" name="Graphic 9" descr="Gears with solid fill">
              <a:extLst>
                <a:ext uri="{FF2B5EF4-FFF2-40B4-BE49-F238E27FC236}">
                  <a16:creationId xmlns:a16="http://schemas.microsoft.com/office/drawing/2014/main" id="{46D4AEFF-2500-94CF-16AB-F1FDDE72B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C13691-B3BB-C304-B75D-5090F8F6478C}"/>
              </a:ext>
            </a:extLst>
          </p:cNvPr>
          <p:cNvGrpSpPr/>
          <p:nvPr/>
        </p:nvGrpSpPr>
        <p:grpSpPr>
          <a:xfrm rot="1583644">
            <a:off x="5898908" y="4287989"/>
            <a:ext cx="692646" cy="699421"/>
            <a:chOff x="3033497" y="3052269"/>
            <a:chExt cx="692646" cy="699421"/>
          </a:xfrm>
        </p:grpSpPr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FDD9463F-2C27-647F-3325-F53EFC6E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23" name="Graphic 22" descr="Gears with solid fill">
              <a:extLst>
                <a:ext uri="{FF2B5EF4-FFF2-40B4-BE49-F238E27FC236}">
                  <a16:creationId xmlns:a16="http://schemas.microsoft.com/office/drawing/2014/main" id="{D287FAD1-E601-BC4B-6C9E-214EE46E1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0BAFA3-C656-7BDA-3AA6-412AED90B13E}"/>
              </a:ext>
            </a:extLst>
          </p:cNvPr>
          <p:cNvGrpSpPr/>
          <p:nvPr/>
        </p:nvGrpSpPr>
        <p:grpSpPr>
          <a:xfrm rot="3276039">
            <a:off x="5856473" y="4849432"/>
            <a:ext cx="692646" cy="699421"/>
            <a:chOff x="3033497" y="3052269"/>
            <a:chExt cx="692646" cy="699421"/>
          </a:xfrm>
        </p:grpSpPr>
        <p:pic>
          <p:nvPicPr>
            <p:cNvPr id="25" name="Graphic 24" descr="Gears with solid fill">
              <a:extLst>
                <a:ext uri="{FF2B5EF4-FFF2-40B4-BE49-F238E27FC236}">
                  <a16:creationId xmlns:a16="http://schemas.microsoft.com/office/drawing/2014/main" id="{9216E1DE-F41C-0811-E614-EF50E080B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26" name="Graphic 25" descr="Gears with solid fill">
              <a:extLst>
                <a:ext uri="{FF2B5EF4-FFF2-40B4-BE49-F238E27FC236}">
                  <a16:creationId xmlns:a16="http://schemas.microsoft.com/office/drawing/2014/main" id="{A1DE80B6-0708-8611-C51A-C29AB331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0A6604-F262-6D88-EB4F-0AEC9FB72347}"/>
              </a:ext>
            </a:extLst>
          </p:cNvPr>
          <p:cNvGrpSpPr/>
          <p:nvPr/>
        </p:nvGrpSpPr>
        <p:grpSpPr>
          <a:xfrm>
            <a:off x="3924519" y="4985899"/>
            <a:ext cx="692646" cy="699421"/>
            <a:chOff x="3033497" y="3052269"/>
            <a:chExt cx="692646" cy="699421"/>
          </a:xfrm>
        </p:grpSpPr>
        <p:pic>
          <p:nvPicPr>
            <p:cNvPr id="40" name="Graphic 39" descr="Gears with solid fill">
              <a:extLst>
                <a:ext uri="{FF2B5EF4-FFF2-40B4-BE49-F238E27FC236}">
                  <a16:creationId xmlns:a16="http://schemas.microsoft.com/office/drawing/2014/main" id="{34586711-0084-9C21-026A-F36CA92CF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3497" y="3059044"/>
              <a:ext cx="692646" cy="692646"/>
            </a:xfrm>
            <a:prstGeom prst="rect">
              <a:avLst/>
            </a:prstGeom>
          </p:spPr>
        </p:pic>
        <p:pic>
          <p:nvPicPr>
            <p:cNvPr id="41" name="Graphic 40" descr="Gears with solid fill">
              <a:extLst>
                <a:ext uri="{FF2B5EF4-FFF2-40B4-BE49-F238E27FC236}">
                  <a16:creationId xmlns:a16="http://schemas.microsoft.com/office/drawing/2014/main" id="{C6896514-31E9-AA22-6109-66E0D5FD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3497" y="3052269"/>
              <a:ext cx="692646" cy="692646"/>
            </a:xfrm>
            <a:prstGeom prst="rect">
              <a:avLst/>
            </a:prstGeom>
          </p:spPr>
        </p:pic>
      </p:grp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A56DB9C7-4845-0890-B0CD-FEB49F5F20DD}"/>
              </a:ext>
            </a:extLst>
          </p:cNvPr>
          <p:cNvSpPr/>
          <p:nvPr/>
        </p:nvSpPr>
        <p:spPr>
          <a:xfrm>
            <a:off x="1063598" y="2242235"/>
            <a:ext cx="120226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S-122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A37BAD8-A1E5-A738-E744-8FC13C17DE4A}"/>
              </a:ext>
            </a:extLst>
          </p:cNvPr>
          <p:cNvSpPr/>
          <p:nvPr/>
        </p:nvSpPr>
        <p:spPr>
          <a:xfrm>
            <a:off x="1063598" y="4310137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(S-125)</a:t>
            </a:r>
          </a:p>
          <a:p>
            <a:pPr algn="ctr"/>
            <a:r>
              <a:rPr lang="en-US" sz="1400"/>
              <a:t>S-201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A35C6B65-1516-A308-F7E8-46F49D97926B}"/>
              </a:ext>
            </a:extLst>
          </p:cNvPr>
          <p:cNvSpPr/>
          <p:nvPr/>
        </p:nvSpPr>
        <p:spPr>
          <a:xfrm>
            <a:off x="1055128" y="5343070"/>
            <a:ext cx="1210733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IENC S-401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F111D496-85C0-32D3-0EC3-77A18D13A1BE}"/>
              </a:ext>
            </a:extLst>
          </p:cNvPr>
          <p:cNvSpPr/>
          <p:nvPr/>
        </p:nvSpPr>
        <p:spPr>
          <a:xfrm>
            <a:off x="1063598" y="3275168"/>
            <a:ext cx="1202264" cy="943504"/>
          </a:xfrm>
          <a:prstGeom prst="flowChartMultidocument">
            <a:avLst/>
          </a:prstGeom>
          <a:solidFill>
            <a:srgbClr val="0076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S-124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778D29-D572-EFF9-3538-4FFA40987527}"/>
              </a:ext>
            </a:extLst>
          </p:cNvPr>
          <p:cNvGrpSpPr/>
          <p:nvPr/>
        </p:nvGrpSpPr>
        <p:grpSpPr>
          <a:xfrm flipH="1">
            <a:off x="2295816" y="2863443"/>
            <a:ext cx="1337403" cy="2951379"/>
            <a:chOff x="-148256" y="2863443"/>
            <a:chExt cx="1278467" cy="295137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3FCF910-DEDA-6590-E999-32E3334F2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48256" y="2863443"/>
              <a:ext cx="1278467" cy="1085155"/>
            </a:xfrm>
            <a:prstGeom prst="straightConnector1">
              <a:avLst/>
            </a:prstGeom>
            <a:ln w="57150">
              <a:solidFill>
                <a:srgbClr val="0076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1506CD-1366-8864-D8E2-68E942185659}"/>
                </a:ext>
              </a:extLst>
            </p:cNvPr>
            <p:cNvCxnSpPr>
              <a:cxnSpLocks/>
            </p:cNvCxnSpPr>
            <p:nvPr/>
          </p:nvCxnSpPr>
          <p:spPr>
            <a:xfrm>
              <a:off x="-72054" y="4493508"/>
              <a:ext cx="1126067" cy="410964"/>
            </a:xfrm>
            <a:prstGeom prst="straightConnector1">
              <a:avLst/>
            </a:prstGeom>
            <a:ln w="57150">
              <a:solidFill>
                <a:srgbClr val="0076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00C1D0-3095-3DC9-91BF-A3353F4F5B06}"/>
                </a:ext>
              </a:extLst>
            </p:cNvPr>
            <p:cNvCxnSpPr>
              <a:cxnSpLocks/>
            </p:cNvCxnSpPr>
            <p:nvPr/>
          </p:nvCxnSpPr>
          <p:spPr>
            <a:xfrm>
              <a:off x="-72054" y="4781889"/>
              <a:ext cx="1126067" cy="1032933"/>
            </a:xfrm>
            <a:prstGeom prst="straightConnector1">
              <a:avLst/>
            </a:prstGeom>
            <a:ln w="57150">
              <a:solidFill>
                <a:srgbClr val="0076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B44FF6-8F38-D293-6E4E-52F720C79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2054" y="3874019"/>
              <a:ext cx="1202265" cy="360924"/>
            </a:xfrm>
            <a:prstGeom prst="straightConnector1">
              <a:avLst/>
            </a:prstGeom>
            <a:ln w="57150">
              <a:solidFill>
                <a:srgbClr val="0076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8A3FF11B-7B42-8594-5480-B6CBB43412CF}"/>
              </a:ext>
            </a:extLst>
          </p:cNvPr>
          <p:cNvSpPr/>
          <p:nvPr/>
        </p:nvSpPr>
        <p:spPr>
          <a:xfrm>
            <a:off x="8424554" y="2749849"/>
            <a:ext cx="3547916" cy="2236050"/>
          </a:xfrm>
          <a:prstGeom prst="borderCallout1">
            <a:avLst>
              <a:gd name="adj1" fmla="val 46927"/>
              <a:gd name="adj2" fmla="val 89025"/>
              <a:gd name="adj3" fmla="val 89543"/>
              <a:gd name="adj4" fmla="val 90851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Also possible to add own/other products in CARIS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Feature Catalogues are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Product definitions are customizable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29AC2A60-4A17-38BC-FAD5-C7CCE78C2C3C}"/>
              </a:ext>
            </a:extLst>
          </p:cNvPr>
          <p:cNvSpPr/>
          <p:nvPr/>
        </p:nvSpPr>
        <p:spPr>
          <a:xfrm>
            <a:off x="3980731" y="1182931"/>
            <a:ext cx="3129688" cy="694453"/>
          </a:xfrm>
          <a:prstGeom prst="borderCallout1">
            <a:avLst>
              <a:gd name="adj1" fmla="val 113484"/>
              <a:gd name="adj2" fmla="val 52631"/>
              <a:gd name="adj3" fmla="val 262501"/>
              <a:gd name="adj4" fmla="val 66655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Mapping from S-100 to S-57</a:t>
            </a:r>
          </a:p>
        </p:txBody>
      </p:sp>
    </p:spTree>
    <p:extLst>
      <p:ext uri="{BB962C8B-B14F-4D97-AF65-F5344CB8AC3E}">
        <p14:creationId xmlns:p14="http://schemas.microsoft.com/office/powerpoint/2010/main" val="424044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363C7-F4B0-2B43-3528-20AEB4E78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4" r="2551"/>
          <a:stretch/>
        </p:blipFill>
        <p:spPr>
          <a:xfrm rot="16200000">
            <a:off x="2667000" y="-2667000"/>
            <a:ext cx="6858002" cy="12192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DF88-46BD-4D57-9588-C38DE8084A4F}"/>
              </a:ext>
            </a:extLst>
          </p:cNvPr>
          <p:cNvSpPr txBox="1">
            <a:spLocks/>
          </p:cNvSpPr>
          <p:nvPr/>
        </p:nvSpPr>
        <p:spPr>
          <a:xfrm>
            <a:off x="488165" y="822016"/>
            <a:ext cx="9817370" cy="6035983"/>
          </a:xfrm>
          <a:prstGeom prst="rect">
            <a:avLst/>
          </a:prstGeom>
        </p:spPr>
        <p:txBody>
          <a:bodyPr lIns="121920" tIns="60960" rIns="121920" bIns="6096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-US" sz="3600" dirty="0">
                <a:solidFill>
                  <a:schemeClr val="bg1"/>
                </a:solidFill>
                <a:latin typeface="Calibri"/>
                <a:cs typeface="Calibri"/>
              </a:rPr>
              <a:t>Thank you!</a:t>
            </a: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Rui.Zhang@Teledye.com</a:t>
            </a:r>
          </a:p>
          <a:p>
            <a:pPr defTabSz="1219170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Juan.Carballini@Teledyne.com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defTabSz="1219170"/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7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Teledyne Geospatial template.potx" id="{5064E01B-2840-4BC3-B3C1-96058530C537}" vid="{B072E203-5B9C-4BCC-9534-E8F07644FE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itus xmlns="http://schemas.titus.com/TitusProperties/">
  <TitusGUID xmlns="">7dfc524f-7cd8-496a-a882-c87ea7352223</TitusGUID>
  <TitusMetadata xmlns="">eyJucyI6Imh0dHA6XC9cL3d3dy50aXR1cy5jb21cL25zXC9GTElSIiwicHJvcHMiOlt7Im4iOiJFQ0lEYXRhIiwidmFscyI6W3sidmFsdWUiOiJOTyJ9XX0seyJuIjoiSW5jbHVkZUZvb3RlciIsInZhbHMiOlt7InZhbHVlIjoiTm8ifV19LHsibiI6Ik5vbkVDSU1hcmtpbmciLCJ2YWxzIjpbXX0seyJuIjoiUHVibGljUmVsZWFzZSIsInZhbHMiOltdfSx7Im4iOiJSZWZOdW1iZXIiLCJ2YWxzIjpbXX0seyJuIjoiU2VjdXJpdHlSZXZpZXdObyIsInZhbHMiOltdfSx7Im4iOiJFQ0lKdXJpcyIsInZhbHMiOltdfSx7Im4iOiJFQ0lJVEFSQ2xhc3MiLCJ2YWxzIjpbXX0seyJuIjoiRUNJRUFSQ2xhc3MiLCJ2YWxzIjpbXX0seyJuIjoibm9uVVNDb3VudHJ5IiwidmFscyI6W119LHsibiI6Im5vblVTRUNJSnVyaXMiLCJ2YWxzIjpbXX0seyJuIjoiVW5yZXNDb21wRXh0IiwidmFscyI6W3sidmFsdWUiOiJZRVMifV19LHsibiI6IkNvbXBTZW5zIiwidmFscyI6W3sidmFsdWUiOiJOTyJ9XX0seyJuIjoiSW5jbHVkZUNvbXBTZW5zTWFya2luZyIsInZhbHMiOltdfSx7Im4iOiJDb25mTGVnUHJpIiwidmFscyI6W3sidmFsdWUiOiJOTyJ9XX0seyJuIjoiUElJRGF0YSIsInZhbHMiOlt7InZhbHVlIjoiTk8ifV19LHsibiI6IkNVSURhdGEiLCJ2YWxzIjpbeyJ2YWx1ZSI6Ik5PIn1dfSx7Im4iOiJJbmNsdWRlQ1VJTWFya2luZyIsInZhbHMiOltdfSx7Im4iOiJDVUlDYXRlZ29yeSIsInZhbHMiOltdfSx7Im4iOiJEaXNzZW1pbmF0aW9uIiwidmFscyI6W119LHsibiI6IlJlbFRvIiwidmFscyI6W119LHsibiI6IkRpc3BsYXlPbmx5IiwidmFscyI6W119LHsibiI6IkNvbnRyb2xsZWRCeSIsInZhbHMiOltdfSx7Im4iOiJDb250cm9sbGVkQnkyIiwidmFscyI6W119LHsibiI6IkNvbnRhY3RJbmZvIiwidmFscyI6W119XX0=</TitusMetadata>
</titu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4AE88F8491340A5CDD6ED369AE1C4" ma:contentTypeVersion="14" ma:contentTypeDescription="Create a new document." ma:contentTypeScope="" ma:versionID="03d51dbd103b8e4ba4f25fa296c6e596">
  <xsd:schema xmlns:xsd="http://www.w3.org/2001/XMLSchema" xmlns:xs="http://www.w3.org/2001/XMLSchema" xmlns:p="http://schemas.microsoft.com/office/2006/metadata/properties" xmlns:ns3="1d96aad7-3770-43e5-828a-fde1ff108743" xmlns:ns4="4746a886-db51-44e5-b553-61ea8ce0c632" targetNamespace="http://schemas.microsoft.com/office/2006/metadata/properties" ma:root="true" ma:fieldsID="0122d4d49f3b244a3af9fd084f0e70b7" ns3:_="" ns4:_="">
    <xsd:import namespace="1d96aad7-3770-43e5-828a-fde1ff108743"/>
    <xsd:import namespace="4746a886-db51-44e5-b553-61ea8ce0c63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6aad7-3770-43e5-828a-fde1ff1087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6a886-db51-44e5-b553-61ea8ce0c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850EA1-CE4E-44CE-A730-4B9C5E1FC1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EE0B12-9C46-4B02-8335-025BAFDD4D05}">
  <ds:schemaRefs>
    <ds:schemaRef ds:uri="http://schemas.titus.com/TitusProperties/"/>
    <ds:schemaRef ds:uri=""/>
  </ds:schemaRefs>
</ds:datastoreItem>
</file>

<file path=customXml/itemProps3.xml><?xml version="1.0" encoding="utf-8"?>
<ds:datastoreItem xmlns:ds="http://schemas.openxmlformats.org/officeDocument/2006/customXml" ds:itemID="{1F53B6DB-8685-4AEE-97BA-337EA42F7B0D}">
  <ds:schemaRefs>
    <ds:schemaRef ds:uri="1d96aad7-3770-43e5-828a-fde1ff108743"/>
    <ds:schemaRef ds:uri="4746a886-db51-44e5-b553-61ea8ce0c6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41B8CA36-1550-4E69-9B91-D6695CF3ADBB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4746a886-db51-44e5-b553-61ea8ce0c632"/>
    <ds:schemaRef ds:uri="1d96aad7-3770-43e5-828a-fde1ff1087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18790</TotalTime>
  <Words>989</Words>
  <Application>Microsoft Office PowerPoint</Application>
  <PresentationFormat>宽屏</PresentationFormat>
  <Paragraphs>156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Microsoft Sans Serif</vt:lpstr>
      <vt:lpstr>Wingdings</vt:lpstr>
      <vt:lpstr>1_Office Theme</vt:lpstr>
      <vt:lpstr>PowerPoint 演示文稿</vt:lpstr>
      <vt:lpstr>Inland ENC support update</vt:lpstr>
      <vt:lpstr>S-100 tools</vt:lpstr>
      <vt:lpstr>S-100 tools  </vt:lpstr>
      <vt:lpstr>S-401 migration and production</vt:lpstr>
      <vt:lpstr>Mapping to/from S-57 and S-401</vt:lpstr>
      <vt:lpstr>1. Producing S-101/S401 from S-57</vt:lpstr>
      <vt:lpstr>2. More products from S-100 Source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Karen.Cove@Teledyne.com</dc:creator>
  <cp:lastModifiedBy>Zhang, Vivian (Rui)</cp:lastModifiedBy>
  <cp:revision>181</cp:revision>
  <dcterms:created xsi:type="dcterms:W3CDTF">2021-10-05T05:57:00Z</dcterms:created>
  <dcterms:modified xsi:type="dcterms:W3CDTF">2024-10-15T01:02:43Z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78f3f-9d62-4d87-b8af-200399509a39_Enabled">
    <vt:lpwstr>true</vt:lpwstr>
  </property>
  <property fmtid="{D5CDD505-2E9C-101B-9397-08002B2CF9AE}" pid="3" name="MSIP_Label_0d178f3f-9d62-4d87-b8af-200399509a39_SetDate">
    <vt:lpwstr>2021-10-05T05:57:00Z</vt:lpwstr>
  </property>
  <property fmtid="{D5CDD505-2E9C-101B-9397-08002B2CF9AE}" pid="4" name="MSIP_Label_0d178f3f-9d62-4d87-b8af-200399509a39_Method">
    <vt:lpwstr>Standard</vt:lpwstr>
  </property>
  <property fmtid="{D5CDD505-2E9C-101B-9397-08002B2CF9AE}" pid="5" name="MSIP_Label_0d178f3f-9d62-4d87-b8af-200399509a39_Name">
    <vt:lpwstr>Company Sensitive</vt:lpwstr>
  </property>
  <property fmtid="{D5CDD505-2E9C-101B-9397-08002B2CF9AE}" pid="6" name="MSIP_Label_0d178f3f-9d62-4d87-b8af-200399509a39_SiteId">
    <vt:lpwstr>e324592a-2653-45c7-9bfc-597c36917127</vt:lpwstr>
  </property>
  <property fmtid="{D5CDD505-2E9C-101B-9397-08002B2CF9AE}" pid="7" name="MSIP_Label_0d178f3f-9d62-4d87-b8af-200399509a39_ActionId">
    <vt:lpwstr>13f9d2fd-120b-46f1-a86b-7f751c4916c1</vt:lpwstr>
  </property>
  <property fmtid="{D5CDD505-2E9C-101B-9397-08002B2CF9AE}" pid="8" name="MSIP_Label_0d178f3f-9d62-4d87-b8af-200399509a3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Teledyne Confidential; Commercially Sensitive Business Data</vt:lpwstr>
  </property>
  <property fmtid="{D5CDD505-2E9C-101B-9397-08002B2CF9AE}" pid="11" name="ContentTypeId">
    <vt:lpwstr>0x0101003C34AE88F8491340A5CDD6ED369AE1C4</vt:lpwstr>
  </property>
  <property fmtid="{D5CDD505-2E9C-101B-9397-08002B2CF9AE}" pid="12" name="TitusGUID">
    <vt:lpwstr>7dfc524f-7cd8-496a-a882-c87ea7352223</vt:lpwstr>
  </property>
  <property fmtid="{D5CDD505-2E9C-101B-9397-08002B2CF9AE}" pid="13" name="ECIData">
    <vt:lpwstr>NO</vt:lpwstr>
  </property>
  <property fmtid="{D5CDD505-2E9C-101B-9397-08002B2CF9AE}" pid="14" name="IncludeFooter">
    <vt:lpwstr>No</vt:lpwstr>
  </property>
  <property fmtid="{D5CDD505-2E9C-101B-9397-08002B2CF9AE}" pid="15" name="UnresCompExt">
    <vt:lpwstr>YES</vt:lpwstr>
  </property>
  <property fmtid="{D5CDD505-2E9C-101B-9397-08002B2CF9AE}" pid="16" name="CompSens">
    <vt:lpwstr>NO</vt:lpwstr>
  </property>
  <property fmtid="{D5CDD505-2E9C-101B-9397-08002B2CF9AE}" pid="17" name="ConfLegPri">
    <vt:lpwstr>NO</vt:lpwstr>
  </property>
  <property fmtid="{D5CDD505-2E9C-101B-9397-08002B2CF9AE}" pid="18" name="PIIData">
    <vt:lpwstr>NO</vt:lpwstr>
  </property>
  <property fmtid="{D5CDD505-2E9C-101B-9397-08002B2CF9AE}" pid="19" name="CUIData">
    <vt:lpwstr>NO</vt:lpwstr>
  </property>
</Properties>
</file>