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308" r:id="rId2"/>
    <p:sldId id="309" r:id="rId3"/>
    <p:sldId id="614" r:id="rId4"/>
    <p:sldId id="425" r:id="rId5"/>
    <p:sldId id="352" r:id="rId6"/>
    <p:sldId id="397" r:id="rId7"/>
    <p:sldId id="433" r:id="rId8"/>
    <p:sldId id="406" r:id="rId9"/>
    <p:sldId id="398" r:id="rId10"/>
    <p:sldId id="455" r:id="rId11"/>
    <p:sldId id="399" r:id="rId12"/>
    <p:sldId id="400" r:id="rId13"/>
    <p:sldId id="401" r:id="rId14"/>
    <p:sldId id="402" r:id="rId15"/>
    <p:sldId id="403" r:id="rId16"/>
    <p:sldId id="404" r:id="rId17"/>
    <p:sldId id="405" r:id="rId18"/>
    <p:sldId id="422" r:id="rId19"/>
    <p:sldId id="423" r:id="rId20"/>
    <p:sldId id="469" r:id="rId21"/>
    <p:sldId id="456" r:id="rId22"/>
    <p:sldId id="373" r:id="rId23"/>
    <p:sldId id="374" r:id="rId24"/>
    <p:sldId id="383" r:id="rId25"/>
    <p:sldId id="376" r:id="rId26"/>
    <p:sldId id="384" r:id="rId27"/>
    <p:sldId id="552" r:id="rId28"/>
    <p:sldId id="431" r:id="rId29"/>
    <p:sldId id="457" r:id="rId30"/>
    <p:sldId id="592" r:id="rId31"/>
    <p:sldId id="593" r:id="rId32"/>
    <p:sldId id="594" r:id="rId33"/>
    <p:sldId id="595" r:id="rId34"/>
    <p:sldId id="421" r:id="rId35"/>
    <p:sldId id="488" r:id="rId36"/>
    <p:sldId id="460" r:id="rId37"/>
    <p:sldId id="634" r:id="rId38"/>
    <p:sldId id="500" r:id="rId39"/>
    <p:sldId id="503" r:id="rId40"/>
    <p:sldId id="507" r:id="rId41"/>
    <p:sldId id="448" r:id="rId42"/>
    <p:sldId id="461" r:id="rId43"/>
    <p:sldId id="526" r:id="rId44"/>
    <p:sldId id="596" r:id="rId45"/>
    <p:sldId id="527" r:id="rId46"/>
    <p:sldId id="635" r:id="rId47"/>
    <p:sldId id="550" r:id="rId48"/>
    <p:sldId id="424" r:id="rId49"/>
    <p:sldId id="636" r:id="rId50"/>
    <p:sldId id="637" r:id="rId51"/>
    <p:sldId id="638" r:id="rId52"/>
    <p:sldId id="639" r:id="rId53"/>
    <p:sldId id="640" r:id="rId54"/>
    <p:sldId id="511" r:id="rId55"/>
    <p:sldId id="538" r:id="rId56"/>
    <p:sldId id="653" r:id="rId57"/>
    <p:sldId id="654" r:id="rId58"/>
    <p:sldId id="512" r:id="rId59"/>
    <p:sldId id="597" r:id="rId60"/>
    <p:sldId id="598" r:id="rId61"/>
    <p:sldId id="641" r:id="rId62"/>
    <p:sldId id="642" r:id="rId63"/>
    <p:sldId id="643" r:id="rId64"/>
    <p:sldId id="644" r:id="rId65"/>
    <p:sldId id="645" r:id="rId66"/>
    <p:sldId id="646" r:id="rId67"/>
    <p:sldId id="655" r:id="rId68"/>
    <p:sldId id="657" r:id="rId69"/>
    <p:sldId id="656" r:id="rId70"/>
    <p:sldId id="658" r:id="rId71"/>
    <p:sldId id="659" r:id="rId72"/>
    <p:sldId id="660" r:id="rId73"/>
    <p:sldId id="661" r:id="rId74"/>
    <p:sldId id="647" r:id="rId75"/>
    <p:sldId id="648" r:id="rId76"/>
    <p:sldId id="649" r:id="rId77"/>
    <p:sldId id="650" r:id="rId78"/>
    <p:sldId id="651" r:id="rId79"/>
    <p:sldId id="652" r:id="rId80"/>
    <p:sldId id="666" r:id="rId81"/>
    <p:sldId id="541" r:id="rId82"/>
    <p:sldId id="662" r:id="rId83"/>
    <p:sldId id="663" r:id="rId84"/>
    <p:sldId id="524" r:id="rId85"/>
    <p:sldId id="599" r:id="rId86"/>
    <p:sldId id="600" r:id="rId87"/>
    <p:sldId id="549" r:id="rId88"/>
    <p:sldId id="542" r:id="rId89"/>
    <p:sldId id="664" r:id="rId90"/>
    <p:sldId id="466" r:id="rId91"/>
    <p:sldId id="601" r:id="rId92"/>
    <p:sldId id="630" r:id="rId93"/>
    <p:sldId id="631" r:id="rId94"/>
    <p:sldId id="632" r:id="rId95"/>
    <p:sldId id="627" r:id="rId96"/>
    <p:sldId id="628" r:id="rId97"/>
    <p:sldId id="629" r:id="rId98"/>
    <p:sldId id="633" r:id="rId99"/>
    <p:sldId id="537" r:id="rId100"/>
    <p:sldId id="531" r:id="rId101"/>
    <p:sldId id="602" r:id="rId102"/>
    <p:sldId id="591" r:id="rId103"/>
    <p:sldId id="603" r:id="rId104"/>
    <p:sldId id="434" r:id="rId105"/>
    <p:sldId id="604" r:id="rId106"/>
    <p:sldId id="665" r:id="rId107"/>
    <p:sldId id="534" r:id="rId108"/>
    <p:sldId id="536" r:id="rId109"/>
    <p:sldId id="471" r:id="rId110"/>
    <p:sldId id="350" r:id="rId111"/>
    <p:sldId id="607" r:id="rId112"/>
    <p:sldId id="532" r:id="rId113"/>
    <p:sldId id="608" r:id="rId114"/>
    <p:sldId id="375" r:id="rId115"/>
    <p:sldId id="605" r:id="rId116"/>
    <p:sldId id="606" r:id="rId117"/>
    <p:sldId id="325" r:id="rId118"/>
    <p:sldId id="508" r:id="rId119"/>
    <p:sldId id="509" r:id="rId120"/>
    <p:sldId id="382" r:id="rId121"/>
    <p:sldId id="579" r:id="rId122"/>
    <p:sldId id="454" r:id="rId123"/>
    <p:sldId id="351" r:id="rId124"/>
  </p:sldIdLst>
  <p:sldSz cx="9144000" cy="6858000" type="screen4x3"/>
  <p:notesSz cx="6819900" cy="9918700"/>
  <p:defaultTextStyle>
    <a:defPPr>
      <a:defRPr lang="de-A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klhuber Bernd" initials="BB" lastIdx="1" clrIdx="0">
    <p:extLst>
      <p:ext uri="{19B8F6BF-5375-455C-9EA6-DF929625EA0E}">
        <p15:presenceInfo xmlns:p15="http://schemas.microsoft.com/office/powerpoint/2012/main" userId="S-1-5-21-488040868-4244228847-1048680791-128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CBECDE"/>
    <a:srgbClr val="B7AD66"/>
    <a:srgbClr val="347691"/>
    <a:srgbClr val="0066CC"/>
    <a:srgbClr val="3366FF"/>
    <a:srgbClr val="FF33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87676" autoAdjust="0"/>
  </p:normalViewPr>
  <p:slideViewPr>
    <p:cSldViewPr>
      <p:cViewPr varScale="1">
        <p:scale>
          <a:sx n="96" d="100"/>
          <a:sy n="96" d="100"/>
        </p:scale>
        <p:origin x="186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43011" name="Rectangle 3"/>
          <p:cNvSpPr>
            <a:spLocks noGrp="1" noChangeArrowheads="1"/>
          </p:cNvSpPr>
          <p:nvPr>
            <p:ph type="dt" sz="quarter"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43012" name="Rectangle 4"/>
          <p:cNvSpPr>
            <a:spLocks noGrp="1" noChangeArrowheads="1"/>
          </p:cNvSpPr>
          <p:nvPr>
            <p:ph type="ftr" sz="quarter" idx="2"/>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43013" name="Rectangle 5"/>
          <p:cNvSpPr>
            <a:spLocks noGrp="1" noChangeArrowheads="1"/>
          </p:cNvSpPr>
          <p:nvPr>
            <p:ph type="sldNum" sz="quarter" idx="3"/>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9CF98785-824E-4D60-A2B0-2DAE57476680}" type="slidenum">
              <a:rPr lang="de-AT" altLang="de-DE"/>
              <a:pPr/>
              <a:t>‹Nr.›</a:t>
            </a:fld>
            <a:endParaRPr lang="de-AT"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18435" name="Rectangle 3"/>
          <p:cNvSpPr>
            <a:spLocks noGrp="1" noChangeArrowheads="1"/>
          </p:cNvSpPr>
          <p:nvPr>
            <p:ph type="dt"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58372" name="Rectangle 4"/>
          <p:cNvSpPr>
            <a:spLocks noGrp="1" noRot="1" noChangeAspect="1" noChangeArrowheads="1" noTextEdit="1"/>
          </p:cNvSpPr>
          <p:nvPr>
            <p:ph type="sldImg" idx="2"/>
          </p:nvPr>
        </p:nvSpPr>
        <p:spPr bwMode="auto">
          <a:xfrm>
            <a:off x="930275" y="742950"/>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08050" y="4712017"/>
            <a:ext cx="5003800" cy="446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p>
            <a:pPr lvl="0"/>
            <a:r>
              <a:rPr lang="de-AT" noProof="0" smtClean="0"/>
              <a:t>Klicken Sie, um die Formate des Vorlagentextes zu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18438" name="Rectangle 6"/>
          <p:cNvSpPr>
            <a:spLocks noGrp="1" noChangeArrowheads="1"/>
          </p:cNvSpPr>
          <p:nvPr>
            <p:ph type="ftr" sz="quarter" idx="4"/>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18439" name="Rectangle 7"/>
          <p:cNvSpPr>
            <a:spLocks noGrp="1" noChangeArrowheads="1"/>
          </p:cNvSpPr>
          <p:nvPr>
            <p:ph type="sldNum" sz="quarter" idx="5"/>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AFC005A1-7690-4365-992A-7B6E3FD134F3}"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68599C-DC91-43C7-80E9-22339FA8B674}" type="slidenum">
              <a:rPr lang="de-AT" altLang="de-DE"/>
              <a:pPr eaLnBrk="1" hangingPunct="1">
                <a:spcBef>
                  <a:spcPct val="0"/>
                </a:spcBef>
              </a:pPr>
              <a:t>1</a:t>
            </a:fld>
            <a:endParaRPr lang="de-AT" altLang="de-DE"/>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de-DE"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10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7807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336757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073937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54433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39540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104</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105</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595658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7417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107</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0912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108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12530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109</a:t>
            </a:fld>
            <a:endParaRPr lang="de-AT" altLang="de-DE"/>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381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DE632B-BE72-4547-A6A9-627636E8A85B}" type="slidenum">
              <a:rPr lang="de-AT" altLang="de-DE"/>
              <a:pPr eaLnBrk="1" hangingPunct="1">
                <a:spcBef>
                  <a:spcPct val="0"/>
                </a:spcBef>
              </a:pPr>
              <a:t>11</a:t>
            </a:fld>
            <a:endParaRPr lang="de-AT" altLang="de-DE"/>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GB" altLang="de-DE" sz="1000" smtClean="0">
                <a:latin typeface="Arial" panose="020B0604020202020204" pitchFamily="34" charset="0"/>
                <a:cs typeface="Times New Roman" panose="02020603050405020304" pitchFamily="18" charset="0"/>
              </a:rPr>
              <a:t>Now let me introduce the Inland ENC Harmonization Group (IEHG):</a:t>
            </a:r>
          </a:p>
          <a:p>
            <a:pPr eaLnBrk="1" hangingPunct="1"/>
            <a:r>
              <a:rPr lang="en-GB" altLang="de-DE" sz="600" b="1" smtClean="0">
                <a:latin typeface="Arial" panose="020B0604020202020204" pitchFamily="34" charset="0"/>
              </a:rPr>
              <a:t>The Objective of IEHG</a:t>
            </a:r>
            <a:r>
              <a:rPr lang="en-GB" altLang="de-DE" sz="600" smtClean="0">
                <a:latin typeface="Arial" panose="020B0604020202020204" pitchFamily="34" charset="0"/>
              </a:rPr>
              <a:t> is to develop and to maintain a harmonized standard for Inland Electronic Navigational Charts (IENCs) suitable for inland navigation that is based on the standards of IHO for ‘maritime’ ENC</a:t>
            </a:r>
            <a:br>
              <a:rPr lang="en-GB" altLang="de-DE" sz="600" smtClean="0">
                <a:latin typeface="Arial" panose="020B0604020202020204" pitchFamily="34" charset="0"/>
              </a:rPr>
            </a:br>
            <a:r>
              <a:rPr lang="en-GB" altLang="de-DE" sz="600" b="1" smtClean="0">
                <a:latin typeface="Arial" panose="020B0604020202020204" pitchFamily="34" charset="0"/>
              </a:rPr>
              <a:t>The Goal</a:t>
            </a:r>
            <a:r>
              <a:rPr lang="en-GB" altLang="de-DE" sz="600" smtClean="0">
                <a:latin typeface="Arial" panose="020B0604020202020204" pitchFamily="34"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smtClean="0">
                <a:latin typeface="Arial" panose="020B0604020202020204" pitchFamily="34" charset="0"/>
              </a:rPr>
              <a:t>It is further intended that IENC standards meet the basic needs for Inland ENC applications, worldwide.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110</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111</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29661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112</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38701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113</a:t>
            </a:fld>
            <a:endParaRPr lang="de-AT" altLang="de-DE"/>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211899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114</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dirty="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115</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21865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116</a:t>
            </a:fld>
            <a:endParaRPr lang="de-AT" altLang="de-DE"/>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692269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117</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118</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5382997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119</a:t>
            </a:fld>
            <a:endParaRPr lang="de-AT" altLang="de-DE"/>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8134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4A6D1D-B3B0-43CF-A26D-D9E0F7318AAF}" type="slidenum">
              <a:rPr lang="de-AT" altLang="de-DE"/>
              <a:pPr eaLnBrk="1" hangingPunct="1">
                <a:spcBef>
                  <a:spcPct val="0"/>
                </a:spcBef>
              </a:pPr>
              <a:t>12</a:t>
            </a:fld>
            <a:endParaRPr lang="de-AT" altLang="de-DE"/>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GB" altLang="de-DE" sz="1000" dirty="0" smtClean="0">
                <a:latin typeface="Arial" panose="020B0604020202020204" pitchFamily="34" charset="0"/>
                <a:cs typeface="Times New Roman" panose="02020603050405020304" pitchFamily="18" charset="0"/>
              </a:rPr>
              <a:t>IEHG is not an international organization like IHO, but it is recognized </a:t>
            </a:r>
            <a:r>
              <a:rPr lang="en-GB" altLang="de-DE" sz="600" dirty="0" smtClean="0">
                <a:latin typeface="Arial" panose="020B0604020202020204" pitchFamily="34" charset="0"/>
              </a:rPr>
              <a:t>by</a:t>
            </a:r>
          </a:p>
          <a:p>
            <a:pPr lvl="2" eaLnBrk="1" hangingPunct="1">
              <a:spcBef>
                <a:spcPct val="10000"/>
              </a:spcBef>
            </a:pPr>
            <a:r>
              <a:rPr lang="en-GB" altLang="de-DE" sz="700" dirty="0" smtClean="0">
                <a:latin typeface="Arial" panose="020B0604020202020204" pitchFamily="34" charset="0"/>
              </a:rPr>
              <a:t>The European Union, the Central Commission for Navigation on the Rhine (CCNR),</a:t>
            </a:r>
          </a:p>
          <a:p>
            <a:pPr lvl="2" eaLnBrk="1" hangingPunct="1">
              <a:spcBef>
                <a:spcPct val="10000"/>
              </a:spcBef>
            </a:pPr>
            <a:r>
              <a:rPr lang="en-GB" altLang="de-DE" sz="700" dirty="0" smtClean="0">
                <a:latin typeface="Arial" panose="020B0604020202020204" pitchFamily="34" charset="0"/>
              </a:rPr>
              <a:t>The US Army Corps of Engineers,</a:t>
            </a:r>
          </a:p>
          <a:p>
            <a:pPr lvl="2" eaLnBrk="1" hangingPunct="1">
              <a:spcBef>
                <a:spcPct val="10000"/>
              </a:spcBef>
            </a:pPr>
            <a:r>
              <a:rPr lang="en-GB" altLang="de-DE" sz="700" dirty="0" smtClean="0">
                <a:latin typeface="Arial" panose="020B0604020202020204" pitchFamily="34" charset="0"/>
              </a:rPr>
              <a:t>The Russian Ministry of Transport,</a:t>
            </a:r>
          </a:p>
          <a:p>
            <a:pPr lvl="2" eaLnBrk="1" hangingPunct="1">
              <a:spcBef>
                <a:spcPct val="10000"/>
              </a:spcBef>
            </a:pPr>
            <a:r>
              <a:rPr lang="en-GB" altLang="de-DE" sz="700" dirty="0" smtClean="0">
                <a:latin typeface="Arial" panose="020B0604020202020204" pitchFamily="34" charset="0"/>
              </a:rPr>
              <a:t>The Directorates and Services for Hydrography and Navigation of the Brazilian Navy, Peru and Venezuela</a:t>
            </a:r>
          </a:p>
          <a:p>
            <a:pPr lvl="2" eaLnBrk="1" hangingPunct="1">
              <a:spcBef>
                <a:spcPct val="10000"/>
              </a:spcBef>
            </a:pPr>
            <a:r>
              <a:rPr lang="en-GB" altLang="de-DE" sz="700" dirty="0" smtClean="0">
                <a:latin typeface="Arial" panose="020B0604020202020204" pitchFamily="34" charset="0"/>
              </a:rPr>
              <a:t>The Ministry of Transport of the Peoples Republic of China, the Korean Hydrographic and Oceanographic Administration and</a:t>
            </a:r>
          </a:p>
          <a:p>
            <a:pPr lvl="2" eaLnBrk="1" hangingPunct="1">
              <a:spcBef>
                <a:spcPct val="10000"/>
              </a:spcBef>
            </a:pPr>
            <a:r>
              <a:rPr lang="en-GB" altLang="de-DE" sz="700" dirty="0" smtClean="0">
                <a:latin typeface="Arial" panose="020B0604020202020204" pitchFamily="34" charset="0"/>
              </a:rPr>
              <a:t>the International Hydrographic Organization (IHO).</a:t>
            </a:r>
          </a:p>
          <a:p>
            <a:pPr eaLnBrk="1" hangingPunct="1">
              <a:spcBef>
                <a:spcPct val="10000"/>
              </a:spcBef>
            </a:pPr>
            <a:r>
              <a:rPr lang="en-GB" altLang="de-DE" sz="600" dirty="0" smtClean="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pPr>
            <a:r>
              <a:rPr lang="en-GB" altLang="de-DE" sz="600" dirty="0" smtClean="0">
                <a:latin typeface="Arial" panose="020B0604020202020204" pitchFamily="34" charset="0"/>
              </a:rPr>
              <a:t>Instead, IEHG supports, advises and provides input to IHO regarding Inland ENC matters.</a:t>
            </a:r>
            <a:endParaRPr lang="en-US" altLang="de-DE" sz="600" dirty="0" smtClean="0">
              <a:latin typeface="Arial" panose="020B0604020202020204" pitchFamily="34" charset="0"/>
            </a:endParaRPr>
          </a:p>
          <a:p>
            <a:pPr eaLnBrk="1" hangingPunct="1">
              <a:spcBef>
                <a:spcPct val="10000"/>
              </a:spcBef>
            </a:pPr>
            <a:endParaRPr lang="en-GB" altLang="de-DE" sz="1000" dirty="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120</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121</a:t>
            </a:fld>
            <a:endParaRPr lang="de-AT" altLang="de-DE"/>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0016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08BB8B6-DA19-4401-97BB-CABE4E0C1601}" type="slidenum">
              <a:rPr lang="de-AT" altLang="de-DE"/>
              <a:pPr eaLnBrk="1" hangingPunct="1">
                <a:spcBef>
                  <a:spcPct val="0"/>
                </a:spcBef>
              </a:pPr>
              <a:t>122</a:t>
            </a:fld>
            <a:endParaRPr lang="de-AT" altLang="de-DE"/>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B99C52-2E06-4B7A-90F7-BE536A39DCC4}" type="slidenum">
              <a:rPr lang="de-AT" altLang="de-DE"/>
              <a:pPr eaLnBrk="1" hangingPunct="1">
                <a:spcBef>
                  <a:spcPct val="0"/>
                </a:spcBef>
              </a:pPr>
              <a:t>123</a:t>
            </a:fld>
            <a:endParaRPr lang="de-AT" altLang="de-DE"/>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0800D08-6581-4F50-93AE-CFBF161B9DE0}" type="slidenum">
              <a:rPr lang="de-AT" altLang="de-DE"/>
              <a:pPr eaLnBrk="1" hangingPunct="1">
                <a:spcBef>
                  <a:spcPct val="0"/>
                </a:spcBef>
              </a:pPr>
              <a:t>13</a:t>
            </a:fld>
            <a:endParaRPr lang="de-AT" altLang="de-D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smtClean="0">
                <a:latin typeface="Arial" panose="020B0604020202020204" pitchFamily="34"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smtClean="0">
              <a:latin typeface="Arial" panose="020B0604020202020204" pitchFamily="34" charset="0"/>
            </a:endParaRPr>
          </a:p>
          <a:p>
            <a:pPr eaLnBrk="1" hangingPunct="1">
              <a:lnSpc>
                <a:spcPct val="115000"/>
              </a:lnSpc>
              <a:spcBef>
                <a:spcPct val="50000"/>
              </a:spcBef>
            </a:pPr>
            <a:r>
              <a:rPr lang="en-US" altLang="de-DE" sz="800" smtClean="0">
                <a:latin typeface="Arial" panose="020B0604020202020204" pitchFamily="34"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6C18D2-305E-4786-96C5-1DA3AE6698B9}" type="slidenum">
              <a:rPr lang="de-AT" altLang="de-DE"/>
              <a:pPr eaLnBrk="1" hangingPunct="1">
                <a:spcBef>
                  <a:spcPct val="0"/>
                </a:spcBef>
              </a:pPr>
              <a:t>14</a:t>
            </a:fld>
            <a:endParaRPr lang="de-AT" alt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61F5D50-2575-4E6A-9D37-C5046AF75342}" type="slidenum">
              <a:rPr lang="de-AT" altLang="de-DE"/>
              <a:pPr eaLnBrk="1" hangingPunct="1">
                <a:spcBef>
                  <a:spcPct val="0"/>
                </a:spcBef>
              </a:pPr>
              <a:t>15</a:t>
            </a:fld>
            <a:endParaRPr lang="de-AT" altLang="de-DE"/>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754F3D0-2CEB-4609-B82B-287163799422}" type="slidenum">
              <a:rPr lang="de-AT" altLang="de-DE"/>
              <a:pPr eaLnBrk="1" hangingPunct="1">
                <a:spcBef>
                  <a:spcPct val="0"/>
                </a:spcBef>
              </a:pPr>
              <a:t>16</a:t>
            </a:fld>
            <a:endParaRPr lang="de-AT" altLang="de-D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FC34E1-25B9-4154-B349-59F10571AE8F}" type="slidenum">
              <a:rPr lang="de-AT" altLang="de-DE"/>
              <a:pPr eaLnBrk="1" hangingPunct="1">
                <a:spcBef>
                  <a:spcPct val="0"/>
                </a:spcBef>
              </a:pPr>
              <a:t>17</a:t>
            </a:fld>
            <a:endParaRPr lang="de-AT" altLang="de-DE"/>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23EF2C-3E46-4D7D-95D6-8570229ADD59}" type="slidenum">
              <a:rPr lang="de-AT" altLang="de-DE"/>
              <a:pPr eaLnBrk="1" hangingPunct="1">
                <a:spcBef>
                  <a:spcPct val="0"/>
                </a:spcBef>
              </a:pPr>
              <a:t>18</a:t>
            </a:fld>
            <a:endParaRPr lang="de-AT" altLang="de-D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4119C4-507D-4B77-A2CA-836E05E56752}" type="slidenum">
              <a:rPr lang="de-AT" altLang="de-DE"/>
              <a:pPr eaLnBrk="1" hangingPunct="1">
                <a:spcBef>
                  <a:spcPct val="0"/>
                </a:spcBef>
              </a:pPr>
              <a:t>19</a:t>
            </a:fld>
            <a:endParaRPr lang="de-AT" altLang="de-DE"/>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2</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20</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42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21</a:t>
            </a:fld>
            <a:endParaRPr lang="de-AT" altLang="de-DE"/>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6852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A9C717-6718-4DDC-B688-6EEF3ABC58F8}" type="slidenum">
              <a:rPr lang="de-AT" altLang="de-DE"/>
              <a:pPr eaLnBrk="1" hangingPunct="1">
                <a:spcBef>
                  <a:spcPct val="0"/>
                </a:spcBef>
              </a:pPr>
              <a:t>22</a:t>
            </a:fld>
            <a:endParaRPr lang="de-AT" altLang="de-DE"/>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B6F525-FF0D-403C-9A9D-2328FF30B9DB}" type="slidenum">
              <a:rPr lang="de-AT" altLang="de-DE"/>
              <a:pPr eaLnBrk="1" hangingPunct="1">
                <a:spcBef>
                  <a:spcPct val="0"/>
                </a:spcBef>
              </a:pPr>
              <a:t>23</a:t>
            </a:fld>
            <a:endParaRPr lang="de-AT" altLang="de-DE"/>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8E36F1-2A72-422E-9C56-9DCF31C5FEF1}" type="slidenum">
              <a:rPr lang="de-AT" altLang="de-DE"/>
              <a:pPr eaLnBrk="1" hangingPunct="1">
                <a:spcBef>
                  <a:spcPct val="0"/>
                </a:spcBef>
              </a:pPr>
              <a:t>24</a:t>
            </a:fld>
            <a:endParaRPr lang="de-AT" altLang="de-DE"/>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F5C0B3-F1ED-423E-AB7A-B6EF9FA1BA26}" type="slidenum">
              <a:rPr lang="de-AT" altLang="de-DE"/>
              <a:pPr eaLnBrk="1" hangingPunct="1">
                <a:spcBef>
                  <a:spcPct val="0"/>
                </a:spcBef>
              </a:pPr>
              <a:t>25</a:t>
            </a:fld>
            <a:endParaRPr lang="de-AT" altLang="de-DE"/>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26</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27</a:t>
            </a:fld>
            <a:endParaRPr lang="de-AT" altLang="de-DE"/>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86246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C07D136-0CB0-454B-8E66-D7DA5C1D10EB}" type="slidenum">
              <a:rPr lang="de-AT" altLang="de-DE"/>
              <a:pPr eaLnBrk="1" hangingPunct="1">
                <a:spcBef>
                  <a:spcPct val="0"/>
                </a:spcBef>
              </a:pPr>
              <a:t>28</a:t>
            </a:fld>
            <a:endParaRPr lang="de-AT" altLang="de-DE"/>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29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7329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3</a:t>
            </a:fld>
            <a:endParaRPr lang="de-AT" altLang="de-D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144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42186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304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32</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179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33</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1275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8B59B2-19BA-4F9D-9C29-4DE5DF654D90}" type="slidenum">
              <a:rPr lang="de-AT" altLang="de-DE"/>
              <a:pPr eaLnBrk="1" hangingPunct="1">
                <a:spcBef>
                  <a:spcPct val="0"/>
                </a:spcBef>
              </a:pPr>
              <a:t>34</a:t>
            </a:fld>
            <a:endParaRPr lang="de-AT" altLang="de-DE"/>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98046F-0EB0-445A-8316-4EEC66DCC828}" type="slidenum">
              <a:rPr lang="de-AT" altLang="de-DE"/>
              <a:pPr eaLnBrk="1" hangingPunct="1">
                <a:spcBef>
                  <a:spcPct val="0"/>
                </a:spcBef>
              </a:pPr>
              <a:t>35</a:t>
            </a:fld>
            <a:endParaRPr lang="de-AT" altLang="de-DE"/>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705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36</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7478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37</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3243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38</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594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39</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6305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4</a:t>
            </a:fld>
            <a:endParaRPr lang="de-AT" altLang="de-DE"/>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40</a:t>
            </a:fld>
            <a:endParaRPr lang="de-AT" altLang="de-DE"/>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56779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41</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42</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77647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43</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3206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44</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529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45</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45776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0322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47</a:t>
            </a:fld>
            <a:endParaRPr lang="de-AT" altLang="de-DE"/>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3829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4420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5</a:t>
            </a:fld>
            <a:endParaRPr lang="de-AT" altLang="de-DE"/>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50</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02836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51</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382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1969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482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54</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0970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55</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5046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56</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14106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57</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65258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7643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59</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9555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93BEB5-0E64-47F4-8403-64705B4DF43A}" type="slidenum">
              <a:rPr lang="de-AT" altLang="de-DE"/>
              <a:pPr eaLnBrk="1" hangingPunct="1">
                <a:spcBef>
                  <a:spcPct val="0"/>
                </a:spcBef>
              </a:pPr>
              <a:t>6</a:t>
            </a:fld>
            <a:endParaRPr lang="de-AT" altLang="de-DE"/>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60</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139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76598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43317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9794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8994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225942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43490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98121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50152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0622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4FE316-D147-4099-A743-D53569B64679}" type="slidenum">
              <a:rPr lang="de-AT" altLang="de-DE"/>
              <a:pPr eaLnBrk="1" hangingPunct="1">
                <a:spcBef>
                  <a:spcPct val="0"/>
                </a:spcBef>
              </a:pPr>
              <a:t>7</a:t>
            </a:fld>
            <a:endParaRPr lang="de-AT" altLang="de-DE"/>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91801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71</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117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72</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2939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73</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40996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74</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917070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73482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34375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497053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229281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79</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6538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80</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914134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81</a:t>
            </a:fld>
            <a:endParaRPr lang="de-AT" altLang="de-DE"/>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8661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82</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15852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83</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315110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44213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85</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285197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86</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959203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87</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743936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88</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605242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89</a:t>
            </a:fld>
            <a:endParaRPr lang="de-AT" altLang="de-DE"/>
          </a:p>
        </p:txBody>
      </p:sp>
      <p:sp>
        <p:nvSpPr>
          <p:cNvPr id="102403" name="Rectangle 2"/>
          <p:cNvSpPr>
            <a:spLocks noGrp="1" noRot="1" noChangeAspect="1" noChangeArrowheads="1" noTextEdit="1"/>
          </p:cNvSpPr>
          <p:nvPr>
            <p:ph type="sldImg"/>
          </p:nvPr>
        </p:nvSpPr>
        <p:spPr>
          <a:xfrm>
            <a:off x="1371600" y="1143000"/>
            <a:ext cx="41148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191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6C15DB-F455-4C4D-A8F8-10DC7152F218}" type="slidenum">
              <a:rPr lang="de-AT" altLang="de-DE"/>
              <a:pPr eaLnBrk="1" hangingPunct="1">
                <a:spcBef>
                  <a:spcPct val="0"/>
                </a:spcBef>
              </a:pPr>
              <a:t>9</a:t>
            </a:fld>
            <a:endParaRPr lang="de-AT" altLang="de-DE"/>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90</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5432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91</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6389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92</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617850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93</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765573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94</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33919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95</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073644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96</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1723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97</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6040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98</a:t>
            </a:fld>
            <a:endParaRPr lang="de-AT" altLang="de-DE"/>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27370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99</a:t>
            </a:fld>
            <a:endParaRPr lang="de-AT" altLang="de-DE"/>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GB" altLang="de-DE" sz="1000"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728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de-DE" noProof="0" smtClean="0"/>
              <a:t>Titelmasterformat durch Klicken bearbeiten</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281945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57311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7060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4841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7621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42883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15243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37981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5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708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48554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AT" alt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smtClean="0"/>
              <a:t>Klicken Sie, um die Formate des Vorlagentextes zu bearbeiten</a:t>
            </a:r>
          </a:p>
          <a:p>
            <a:pPr lvl="1"/>
            <a:r>
              <a:rPr lang="de-AT" altLang="de-DE" smtClean="0"/>
              <a:t>Zweite Ebene</a:t>
            </a:r>
          </a:p>
          <a:p>
            <a:pPr lvl="2"/>
            <a:r>
              <a:rPr lang="de-AT" altLang="de-DE" smtClean="0"/>
              <a:t>Dritte Ebene</a:t>
            </a:r>
          </a:p>
          <a:p>
            <a:pPr lvl="3"/>
            <a:r>
              <a:rPr lang="de-AT" altLang="de-DE" smtClean="0"/>
              <a:t>Vierte Ebene</a:t>
            </a:r>
          </a:p>
          <a:p>
            <a:pPr lvl="4"/>
            <a:r>
              <a:rPr lang="de-AT" altLang="de-DE" smtClean="0"/>
              <a:t>Fünfte Ebene</a:t>
            </a:r>
          </a:p>
        </p:txBody>
      </p:sp>
      <p:pic>
        <p:nvPicPr>
          <p:cNvPr id="1028" name="Picture 10" descr="ieh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6132513"/>
            <a:ext cx="17272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mailto:bernd.birklhuber@bmk.gv.at" TargetMode="External"/><Relationship Id="rId4" Type="http://schemas.openxmlformats.org/officeDocument/2006/relationships/hyperlink" Target="IENC%20Applications%20offline%20version.docx"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hyperlink" Target="file:///C:\Users\birklhub\t\InlandECDIS\IEHG\2024_Beijing\Inland_ENC_FR.ppt" TargetMode="External"/><Relationship Id="rId3" Type="http://schemas.openxmlformats.org/officeDocument/2006/relationships/image" Target="../media/image4.png"/><Relationship Id="rId7" Type="http://schemas.openxmlformats.org/officeDocument/2006/relationships/hyperlink" Target="file:///C:\Users\birklhub\t\InlandECDIS\IEHG\Inland_ENC_de.pptx#-1,1,PowerPoint-Pr&#228;sentation" TargetMode="External"/><Relationship Id="rId2" Type="http://schemas.openxmlformats.org/officeDocument/2006/relationships/notesSlide" Target="../notesSlides/notesSlide114.xml"/><Relationship Id="rId1" Type="http://schemas.openxmlformats.org/officeDocument/2006/relationships/slideLayout" Target="../slideLayouts/slideLayout7.xml"/><Relationship Id="rId6" Type="http://schemas.openxmlformats.org/officeDocument/2006/relationships/hyperlink" Target="file:///C:\Users\birklhub\t\InlandECDIS\IEHG\Inland_ENC_Portugu&#234;s_Novembro_2023.ppt" TargetMode="External"/><Relationship Id="rId5" Type="http://schemas.openxmlformats.org/officeDocument/2006/relationships/hyperlink" Target="file:///C:\Users\birklhub\t\InlandECDIS\IEHG\Inland_ENC_Espa&#241;ol_Noviembre_2023.pptx" TargetMode="External"/><Relationship Id="rId4" Type="http://schemas.openxmlformats.org/officeDocument/2006/relationships/hyperlink" Target="file:///C:\Users\birklhub\t\InlandECDIS\IEHG\Inland_ENC.ppt#-1,1,PowerPoint-Pr&#228;sentation" TargetMode="External"/><Relationship Id="rId9" Type="http://schemas.openxmlformats.org/officeDocument/2006/relationships/hyperlink" Target="file:///C:\Users\birklhub\t\InlandECDIS\IEHG\Inland_ENC_Dutch.ppt" TargetMode="Externa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hyperlink" Target="https://ienc.openecdis.org/" TargetMode="Externa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7.xml"/><Relationship Id="rId4" Type="http://schemas.openxmlformats.org/officeDocument/2006/relationships/hyperlink" Target="https://passport.apan.org/adfs/ls/IdpInitiatedSignOn.aspx?RelayState=RPID%3durn%3aapan.passport%26RelayState%3dredirect%3a%2fadfs%2fvalidate.ashx" TargetMode="Externa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7.xml"/><Relationship Id="rId5" Type="http://schemas.openxmlformats.org/officeDocument/2006/relationships/hyperlink" Target="http://registry.iho.int/" TargetMode="External"/><Relationship Id="rId4" Type="http://schemas.openxmlformats.org/officeDocument/2006/relationships/hyperlink" Target="http://www.iho-wms.net:8080/iho_registry/home.php?start=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file:///C:\Users\birklhub\t\InlandECDIS\IEHG\ToR_for_IEHG_201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file:///C:\Users\birklhub\t\InlandECDIS\IEHG\IEHG_members.doc"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file:///C:\Users\birklhub\t\InlandECDIS\IEHG\Edition_2_5\ProdSpec_bathIENC_2_5.pdf" TargetMode="External"/><Relationship Id="rId3" Type="http://schemas.openxmlformats.org/officeDocument/2006/relationships/hyperlink" Target="file:///C:\Users\birklhub\t\InlandECDIS\IEHG\Edition_2_5\Encoding_Guide_2.5.1.pdf" TargetMode="External"/><Relationship Id="rId7" Type="http://schemas.openxmlformats.org/officeDocument/2006/relationships/hyperlink" Target="../Edition_2_5/IENC_FC_251.x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file:///C:\Users\birklhub\t\InlandECDIS\IEHG\Edition_2_5\IENC_FC_251.xml" TargetMode="External"/><Relationship Id="rId5" Type="http://schemas.openxmlformats.org/officeDocument/2006/relationships/hyperlink" Target="file:///C:\Users\birklhub\t\InlandECDIS\IEHG\Edition_2_5\ProdSpec_IENC_2_5_corr.pdf" TargetMode="External"/><Relationship Id="rId4" Type="http://schemas.openxmlformats.org/officeDocument/2006/relationships/hyperlink" Target="file:///C:\Users\birklhub\t\InlandECDIS\IEHG\Edition_2_5\IENC_FC_25_corr1.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bernd.birklhuber@bmk.gv.a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ienc.openecdis.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docs.google.com/spreadsheets/d/1darzMTlkqN4nDWOetW_6vCuqbGukEvN_9XYohwB_QLE/edit#gid=839558529?" TargetMode="External"/><Relationship Id="rId3" Type="http://schemas.openxmlformats.org/officeDocument/2006/relationships/image" Target="../media/image4.png"/><Relationship Id="rId7" Type="http://schemas.openxmlformats.org/officeDocument/2006/relationships/hyperlink" Target="../Change%20Requests/Guideline%20for%20drafting%20of%20Change%20requests%202023.docx"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change_request_symbol_for%20CR_IEHG_nr_xxx_vx_jjjj.docx" TargetMode="External"/><Relationship Id="rId5" Type="http://schemas.openxmlformats.org/officeDocument/2006/relationships/hyperlink" Target="../Change%20Requests/cr_iehg_nr-xxx_x_y_y_vy_jjjj_0.docx" TargetMode="External"/><Relationship Id="rId4" Type="http://schemas.openxmlformats.org/officeDocument/2006/relationships/hyperlink" Target="https://ienc.openecdis.org/" TargetMode="External"/><Relationship Id="rId9" Type="http://schemas.openxmlformats.org/officeDocument/2006/relationships/hyperlink" Target="CR_collected%20for%202_6.doc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Edition_2_6/Draft_EG-Edition2_6_v3.pdf" TargetMode="External"/><Relationship Id="rId3" Type="http://schemas.openxmlformats.org/officeDocument/2006/relationships/image" Target="../media/image3.gif"/><Relationship Id="rId7" Type="http://schemas.openxmlformats.org/officeDocument/2006/relationships/hyperlink" Target="../Edition_2_6/DRAFT_IENC_FC_260-v2.xml"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hyperlink" Target="../Edition_2_6/Draft_FC-Edition2_6_v2.pdf" TargetMode="External"/><Relationship Id="rId5" Type="http://schemas.openxmlformats.org/officeDocument/2006/relationships/hyperlink" Target="../Edition_2_6/ProdSpec_bathIENC_2_6_draft1.docx" TargetMode="External"/><Relationship Id="rId10" Type="http://schemas.openxmlformats.org/officeDocument/2006/relationships/hyperlink" Target="../Edition_2_6/IES26%20Presentation%20Library%20Redline.docx" TargetMode="External"/><Relationship Id="rId4" Type="http://schemas.openxmlformats.org/officeDocument/2006/relationships/hyperlink" Target="../Edition_2_6/ProdSpec_IENC_2_6_draft1.docx" TargetMode="External"/><Relationship Id="rId9" Type="http://schemas.openxmlformats.org/officeDocument/2006/relationships/hyperlink" Target="../Edition_2_6/facility_2.6.xsd"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file:///C:\Users\birklhub\t\InlandECDIS\Quality%20standard\Recommended%20Inland%20ENC%20validation%20checks_2_6_0%20draft1.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birklhub\t\InlandECDIS\IEHG\2024_Beijing\IEHG_XVIII_draft%20agenda%2003.doc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hyperlink" Target="../../IHO/S101/S-101%20ENC_Product_Specification_Edition%201.1.0_Final_Clean.pdf" TargetMode="External"/><Relationship Id="rId3" Type="http://schemas.openxmlformats.org/officeDocument/2006/relationships/image" Target="../media/image4.png"/><Relationship Id="rId7" Type="http://schemas.openxmlformats.org/officeDocument/2006/relationships/hyperlink" Target="../../IHO/S101/S-101%20ENC_Product_Specification_Edition%201.2.0_Final_Clean.pdf"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S-99%20Ed%202.0.0_Final.pdf" TargetMode="External"/><Relationship Id="rId5" Type="http://schemas.openxmlformats.org/officeDocument/2006/relationships/hyperlink" Target="http://registry.iho.int/" TargetMode="External"/><Relationship Id="rId4" Type="http://schemas.openxmlformats.org/officeDocument/2006/relationships/hyperlink" Target="S-100_5.1.0_Final_Clean.pdf" TargetMode="External"/><Relationship Id="rId9" Type="http://schemas.openxmlformats.org/officeDocument/2006/relationships/hyperlink" Target="https://iho.int/en/standards-and-specification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maritimeECDISandS-401.pdf" TargetMode="External"/><Relationship Id="rId4" Type="http://schemas.openxmlformats.org/officeDocument/2006/relationships/hyperlink" Target="IEHG%20paper%20S-401%20inclusion%20within%20S-98v0.doc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8" Type="http://schemas.openxmlformats.org/officeDocument/2006/relationships/hyperlink" Target="https://github.com/IEHG/DCEG" TargetMode="External"/><Relationship Id="rId3" Type="http://schemas.openxmlformats.org/officeDocument/2006/relationships/image" Target="../media/image4.png"/><Relationship Id="rId7" Type="http://schemas.openxmlformats.org/officeDocument/2006/relationships/hyperlink" Target="https://github.com/IEHG/Portrayal-Catalogue"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hyperlink" Target="https://github.com/IEHG/Feature-Catalogue" TargetMode="External"/><Relationship Id="rId5" Type="http://schemas.openxmlformats.org/officeDocument/2006/relationships/hyperlink" Target="https://github.com/IEHG/Product-Specification" TargetMode="External"/><Relationship Id="rId4" Type="http://schemas.openxmlformats.org/officeDocument/2006/relationships/hyperlink" Target="https://github.com/iehg" TargetMode="External"/><Relationship Id="rId9" Type="http://schemas.openxmlformats.org/officeDocument/2006/relationships/hyperlink" Target="https://github.com/IEHG/S-57-ENC-to-S-401-Conversion-Guidance"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github.com/IEHG/Product-Specification" TargetMode="External"/><Relationship Id="rId4" Type="http://schemas.openxmlformats.org/officeDocument/2006/relationships/hyperlink" Target="S-401%20ENC%20Product%20Specification%2020240902.docx"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hyperlink" Target="https://github.com/IEHG/Feature-Catalogue/issues" TargetMode="External"/><Relationship Id="rId5" Type="http://schemas.openxmlformats.org/officeDocument/2006/relationships/hyperlink" Target="S-401_FC_1.1.0_240802%20DCEG.doc" TargetMode="External"/><Relationship Id="rId4" Type="http://schemas.openxmlformats.org/officeDocument/2006/relationships/hyperlink" Target="S-401_FC_1.1.0_240802.x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file:///C:\Users\birklhub\t\InlandECDIS\IEHG\2024_Beijing\IENC_Prod_overview_20240621.xlsx" TargetMode="External"/><Relationship Id="rId3" Type="http://schemas.openxmlformats.org/officeDocument/2006/relationships/hyperlink" Target="file:///C:\Users\birklhub\t\InlandECDIS\IEHG\Inland_ENC.ppt#-1,3,PowerPoint-Pr&#228;sentation" TargetMode="External"/><Relationship Id="rId7" Type="http://schemas.openxmlformats.org/officeDocument/2006/relationships/hyperlink" Target="file:///C:\Users\birklhub\t\InlandECDIS\IEHG\2021_Hasselt\Status_Report_US_2021.pptx"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file:///C:\Users\birklhub\t\InlandECDIS\IEHG\2024_Beijing\Status_report_Europe_2024.pptx" TargetMode="External"/><Relationship Id="rId5" Type="http://schemas.openxmlformats.org/officeDocument/2006/relationships/hyperlink" Target="file:///C:\Users\birklhub\t\InlandECDIS\IEHG\2021_Hasselt\IEHG-China-2021.pptx" TargetMode="External"/><Relationship Id="rId4" Type="http://schemas.openxmlformats.org/officeDocument/2006/relationships/hyperlink" Target="file:///C:\Users\birklhub\t\InlandECDIS\IEHG\2023_Chicago\IEHG%20-%20Brazilian%20National%20Report_OUT23.pptx" TargetMode="External"/><Relationship Id="rId9" Type="http://schemas.openxmlformats.org/officeDocument/2006/relationships/hyperlink" Target="file:///C:\Users\birklhub\t\InlandECDIS\IEHG\NewOrleans_2019\IEHG_2019_Status_Report_Europe.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D:\Users\Birklhub\t\InlandECDIS\IEHG\Iquitos2012\Peru_at_IEHG_2012.pp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IENC_Prod_overview_20240621.xlsx" TargetMode="External"/><Relationship Id="rId5" Type="http://schemas.openxmlformats.org/officeDocument/2006/relationships/hyperlink" Target="https://ienc.openecdis.org/links" TargetMode="External"/><Relationship Id="rId4" Type="http://schemas.openxmlformats.org/officeDocument/2006/relationships/hyperlink" Target="mailto:bernd.birklhuber@bmk.gv.at"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hyperlink" Target="S-401%20-%20Feature%20Association%20Inland%20Features%20v0.0.xlsx"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hyperlink" Target="https://github.com/IEHG/Portrayal-Catalogue/issues"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S_101_Alignment/Selection%20of%20notice%20mark%20symbols.docx"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hyperlink" Target="https://github.com/IEHG/DCEG" TargetMode="External"/><Relationship Id="rId5" Type="http://schemas.openxmlformats.org/officeDocument/2006/relationships/hyperlink" Target="S-101%20Annex%20A_DCEG_Redline%20(2).docx" TargetMode="External"/><Relationship Id="rId4" Type="http://schemas.openxmlformats.org/officeDocument/2006/relationships/hyperlink" Target="S-401%20DCEG%20based%20on%20S-101%20edition%201.2.0%20draft%2003%20under%20development.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file:///D:\Users\Birklhub\t\InlandECDIS\IEHG\NewJersey_13\IENC%20Bathymetric%20Overlay%20Channel%20condition%20surveys%20for%20the%20Southwest%20passage.pptx" TargetMode="External"/><Relationship Id="rId7" Type="http://schemas.openxmlformats.org/officeDocument/2006/relationships/hyperlink" Target="file:///C:\Users\birklhub\t\InlandECDIS\IEHG\2021_Hasselt\2110%20-%20IEHG16%20-%20Periskal%20Group.pptx"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file:///C:\Users\birklhub\t\InlandECDIS\IEHG\2023_Chicago\2310%20-%20IEHG%20-%20Periskal%20Group-Final.pptx" TargetMode="External"/><Relationship Id="rId5" Type="http://schemas.openxmlformats.org/officeDocument/2006/relationships/hyperlink" Target="IENC%20Applications%20offline%20version.docx" TargetMode="External"/><Relationship Id="rId4" Type="http://schemas.openxmlformats.org/officeDocument/2006/relationships/hyperlink" Target="https://ienc.openecdis.org/links"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hyperlink" Target="S-401%20DCEG%20based%20on%20S-101%20edition%201.2.0%20draft%2003%20under%20developmen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773238"/>
            <a:ext cx="7693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9"/>
          <p:cNvSpPr txBox="1">
            <a:spLocks noChangeArrowheads="1"/>
          </p:cNvSpPr>
          <p:nvPr/>
        </p:nvSpPr>
        <p:spPr bwMode="auto">
          <a:xfrm>
            <a:off x="2627313" y="3933825"/>
            <a:ext cx="405431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rgbClr val="B7AD66"/>
                </a:solidFill>
                <a:latin typeface="Arial" panose="020B0604020202020204" pitchFamily="34" charset="0"/>
              </a:rPr>
              <a:t>15 </a:t>
            </a:r>
            <a:r>
              <a:rPr lang="en-US" altLang="de-DE" dirty="0">
                <a:solidFill>
                  <a:srgbClr val="B7AD66"/>
                </a:solidFill>
                <a:latin typeface="Arial" panose="020B0604020202020204" pitchFamily="34" charset="0"/>
              </a:rPr>
              <a:t>- </a:t>
            </a:r>
            <a:r>
              <a:rPr lang="en-US" altLang="de-DE" dirty="0" smtClean="0">
                <a:solidFill>
                  <a:srgbClr val="B7AD66"/>
                </a:solidFill>
                <a:latin typeface="Arial" panose="020B0604020202020204" pitchFamily="34" charset="0"/>
              </a:rPr>
              <a:t>17 </a:t>
            </a:r>
            <a:r>
              <a:rPr lang="en-US" altLang="de-DE" dirty="0">
                <a:solidFill>
                  <a:srgbClr val="B7AD66"/>
                </a:solidFill>
                <a:latin typeface="Arial" panose="020B0604020202020204" pitchFamily="34" charset="0"/>
              </a:rPr>
              <a:t>October </a:t>
            </a:r>
            <a:r>
              <a:rPr lang="en-US" altLang="de-DE" dirty="0" smtClean="0">
                <a:solidFill>
                  <a:srgbClr val="B7AD66"/>
                </a:solidFill>
                <a:latin typeface="Arial" panose="020B0604020202020204" pitchFamily="34" charset="0"/>
              </a:rPr>
              <a:t>2024</a:t>
            </a:r>
            <a:r>
              <a:rPr lang="en-US" altLang="de-DE" dirty="0">
                <a:solidFill>
                  <a:srgbClr val="B7AD66"/>
                </a:solidFill>
                <a:latin typeface="Arial" panose="020B0604020202020204" pitchFamily="34" charset="0"/>
              </a:rPr>
              <a:t/>
            </a:r>
            <a:br>
              <a:rPr lang="en-US" altLang="de-DE" dirty="0">
                <a:solidFill>
                  <a:srgbClr val="B7AD66"/>
                </a:solidFill>
                <a:latin typeface="Arial" panose="020B0604020202020204" pitchFamily="34" charset="0"/>
              </a:rPr>
            </a:br>
            <a:r>
              <a:rPr lang="en-US" altLang="de-DE" dirty="0" smtClean="0">
                <a:solidFill>
                  <a:srgbClr val="B7AD66"/>
                </a:solidFill>
                <a:latin typeface="Arial" panose="020B0604020202020204" pitchFamily="34" charset="0"/>
              </a:rPr>
              <a:t>Beijing, PRC</a:t>
            </a:r>
            <a:endParaRPr lang="en-US" altLang="de-DE" dirty="0">
              <a:solidFill>
                <a:srgbClr val="B7AD66"/>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The IEHG website contains also a list of both National Organizations and Private Companies involved with IENCs</a:t>
            </a:r>
            <a:br>
              <a:rPr lang="en-US" altLang="de-DE" sz="2000" dirty="0">
                <a:solidFill>
                  <a:schemeClr val="tx2"/>
                </a:solidFill>
                <a:latin typeface="Arial" panose="020B0604020202020204" pitchFamily="34" charset="0"/>
              </a:rPr>
            </a:br>
            <a:r>
              <a:rPr lang="en-US" altLang="de-DE" sz="2000" dirty="0">
                <a:latin typeface="Arial" panose="020B0604020202020204" pitchFamily="34" charset="0"/>
              </a:rPr>
              <a:t>[</a:t>
            </a:r>
            <a:r>
              <a:rPr lang="en-US" altLang="de-DE" sz="2000" dirty="0">
                <a:latin typeface="Arial" panose="020B0604020202020204" pitchFamily="34" charset="0"/>
                <a:hlinkClick r:id="rId4" action="ppaction://hlinkfile"/>
              </a:rPr>
              <a:t>offline version</a:t>
            </a:r>
            <a:r>
              <a:rPr lang="en-US" altLang="de-DE" sz="2000" dirty="0" smtClean="0">
                <a:latin typeface="Arial" panose="020B0604020202020204" pitchFamily="34" charset="0"/>
              </a:rPr>
              <a:t>]</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a:solidFill>
                  <a:schemeClr val="tx2"/>
                </a:solidFill>
                <a:latin typeface="Arial" panose="020B0604020202020204" pitchFamily="34" charset="0"/>
              </a:rPr>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Please check, whether the information is still up-to-date</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endParaRPr lang="en-US" altLang="de-DE" sz="2000" dirty="0" smtClean="0">
              <a:solidFill>
                <a:schemeClr val="tx2"/>
              </a:solidFill>
              <a:latin typeface="Arial" panose="020B0604020202020204" pitchFamily="34" charset="0"/>
            </a:endParaRPr>
          </a:p>
          <a:p>
            <a:pPr eaLnBrk="1" hangingPunct="1">
              <a:buBlip>
                <a:blip r:embed="rId3"/>
              </a:buBlip>
            </a:pPr>
            <a:r>
              <a:rPr lang="en-US" altLang="de-DE" sz="2000" dirty="0" smtClean="0">
                <a:solidFill>
                  <a:schemeClr val="tx2"/>
                </a:solidFill>
                <a:latin typeface="Arial" panose="020B0604020202020204" pitchFamily="34" charset="0"/>
              </a:rPr>
              <a:t>If </a:t>
            </a:r>
            <a:r>
              <a:rPr lang="en-US" altLang="de-DE" sz="2000" dirty="0">
                <a:solidFill>
                  <a:schemeClr val="tx2"/>
                </a:solidFill>
                <a:latin typeface="Arial" panose="020B0604020202020204" pitchFamily="34" charset="0"/>
              </a:rPr>
              <a:t>not listed, please provide </a:t>
            </a:r>
            <a:r>
              <a:rPr lang="en-US" altLang="de-DE" sz="2000" dirty="0" smtClean="0">
                <a:solidFill>
                  <a:schemeClr val="tx2"/>
                </a:solidFill>
                <a:latin typeface="Arial" panose="020B0604020202020204" pitchFamily="34" charset="0"/>
              </a:rPr>
              <a:t>URL to </a:t>
            </a:r>
            <a:r>
              <a:rPr lang="en-US" altLang="de-DE" sz="2000" dirty="0" smtClean="0">
                <a:solidFill>
                  <a:schemeClr val="tx2"/>
                </a:solidFill>
                <a:latin typeface="Arial" panose="020B0604020202020204" pitchFamily="34" charset="0"/>
                <a:hlinkClick r:id="rId5"/>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for inclusion on the website. </a:t>
            </a:r>
          </a:p>
        </p:txBody>
      </p:sp>
    </p:spTree>
    <p:extLst>
      <p:ext uri="{BB962C8B-B14F-4D97-AF65-F5344CB8AC3E}">
        <p14:creationId xmlns:p14="http://schemas.microsoft.com/office/powerpoint/2010/main" val="2032610495"/>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Action </a:t>
            </a:r>
            <a:r>
              <a:rPr lang="en-US" altLang="de-DE" sz="1600" dirty="0" smtClean="0">
                <a:latin typeface="Arial" panose="020B0604020202020204" pitchFamily="34" charset="0"/>
              </a:rPr>
              <a:t>point </a:t>
            </a:r>
            <a:r>
              <a:rPr lang="en-US" altLang="de-DE" sz="1600" dirty="0">
                <a:latin typeface="Arial" panose="020B0604020202020204" pitchFamily="34" charset="0"/>
              </a:rPr>
              <a:t>from last meeting: </a:t>
            </a:r>
          </a:p>
          <a:p>
            <a:pPr eaLnBrk="1" hangingPunct="1">
              <a:buFontTx/>
              <a:buBlip>
                <a:blip r:embed="rId3"/>
              </a:buBlip>
            </a:pPr>
            <a:r>
              <a:rPr lang="en-US" altLang="de-DE" sz="1600" dirty="0">
                <a:latin typeface="Arial" panose="020B0604020202020204" pitchFamily="34" charset="0"/>
              </a:rPr>
              <a:t>Denise to ask </a:t>
            </a:r>
            <a:r>
              <a:rPr lang="en-US" altLang="de-DE" sz="1600" dirty="0" err="1">
                <a:latin typeface="Arial" panose="020B0604020202020204" pitchFamily="34" charset="0"/>
              </a:rPr>
              <a:t>Caris</a:t>
            </a:r>
            <a:r>
              <a:rPr lang="en-US" altLang="de-DE" sz="1600" dirty="0">
                <a:latin typeface="Arial" panose="020B0604020202020204" pitchFamily="34" charset="0"/>
              </a:rPr>
              <a:t> and </a:t>
            </a:r>
            <a:r>
              <a:rPr lang="en-US" altLang="de-DE" sz="1600" dirty="0" err="1">
                <a:latin typeface="Arial" panose="020B0604020202020204" pitchFamily="34" charset="0"/>
              </a:rPr>
              <a:t>Esri</a:t>
            </a:r>
            <a:r>
              <a:rPr lang="en-US" altLang="de-DE" sz="1600" dirty="0">
                <a:latin typeface="Arial" panose="020B0604020202020204" pitchFamily="34" charset="0"/>
              </a:rPr>
              <a:t> whether they can develop test cells. The cells provided by Laszlo and René can be taken into account, but cells with features in a geometric pattern (on the correct background of DEPARE or LNDARE) would make checks easier. </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1R7EMS03.000</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t>
            </a:r>
            <a:r>
              <a:rPr lang="en-US" altLang="de-DE" sz="1600" dirty="0">
                <a:latin typeface="Arial" panose="020B0604020202020204" pitchFamily="34" charset="0"/>
              </a:rPr>
              <a:t>1R57GBG5.000</a:t>
            </a:r>
            <a:r>
              <a:rPr lang="en-US" altLang="de-DE" sz="1600" dirty="0">
                <a:latin typeface="Arial" panose="020B0604020202020204" pitchFamily="34" charset="0"/>
              </a:rPr>
              <a:t>]</a:t>
            </a:r>
            <a:br>
              <a:rPr lang="en-US" altLang="de-DE" sz="1600" dirty="0">
                <a:latin typeface="Arial" panose="020B0604020202020204" pitchFamily="34" charset="0"/>
              </a:rPr>
            </a:br>
            <a:r>
              <a:rPr lang="en-US" altLang="de-DE" sz="1600" dirty="0">
                <a:latin typeface="Arial" panose="020B0604020202020204" pitchFamily="34" charset="0"/>
              </a:rPr>
              <a:t/>
            </a:r>
            <a:br>
              <a:rPr lang="en-US" altLang="de-DE" sz="1600" dirty="0">
                <a:latin typeface="Arial" panose="020B0604020202020204" pitchFamily="34" charset="0"/>
              </a:rPr>
            </a:br>
            <a:r>
              <a:rPr lang="en-US" altLang="de-DE" sz="1600" dirty="0" smtClean="0">
                <a:latin typeface="Arial" panose="020B0604020202020204" pitchFamily="34" charset="0"/>
              </a:rPr>
              <a:t>Status: The </a:t>
            </a:r>
            <a:r>
              <a:rPr lang="en-US" altLang="de-DE" sz="1600" dirty="0">
                <a:latin typeface="Arial" panose="020B0604020202020204" pitchFamily="34" charset="0"/>
              </a:rPr>
              <a:t>development of test cells is amended to the task list of the JJPA within COMEX². The tender is not yet finalized (Germany has the lead).</a:t>
            </a:r>
            <a:endParaRPr lang="en-US" altLang="de-DE" sz="1600" dirty="0">
              <a:latin typeface="Arial" panose="020B0604020202020204" pitchFamily="34" charset="0"/>
            </a:endParaRPr>
          </a:p>
          <a:p>
            <a:pPr eaLnBrk="1" hangingPunct="1">
              <a:buFontTx/>
              <a:buBlip>
                <a:blip r:embed="rId3"/>
              </a:buBlip>
            </a:pPr>
            <a:endParaRPr lang="en-US" altLang="de-DE" sz="1600" dirty="0" smtClean="0">
              <a:latin typeface="Arial" panose="020B0604020202020204" pitchFamily="34" charset="0"/>
            </a:endParaRPr>
          </a:p>
        </p:txBody>
      </p:sp>
    </p:spTree>
    <p:extLst>
      <p:ext uri="{BB962C8B-B14F-4D97-AF65-F5344CB8AC3E}">
        <p14:creationId xmlns:p14="http://schemas.microsoft.com/office/powerpoint/2010/main" val="758576122"/>
      </p:ext>
    </p:extLst>
  </p:cSld>
  <p:clrMapOvr>
    <a:masterClrMapping/>
  </p:clrMapOvr>
  <p:transition spd="med">
    <p:cover dir="l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FF0000"/>
                </a:solidFill>
                <a:latin typeface="Arial" panose="020B0604020202020204" pitchFamily="34" charset="0"/>
              </a:rPr>
              <a:t>S-401 can only be integrated in the interoperability standard S-98, if IEHG provides test cells that can be used to verify the interoperability</a:t>
            </a:r>
          </a:p>
          <a:p>
            <a:pPr eaLnBrk="1" hangingPunct="1">
              <a:buFontTx/>
              <a:buBlip>
                <a:blip r:embed="rId3"/>
              </a:buBlip>
            </a:pPr>
            <a:r>
              <a:rPr lang="en-US" altLang="de-DE" sz="1600" dirty="0">
                <a:solidFill>
                  <a:srgbClr val="FF0000"/>
                </a:solidFill>
                <a:latin typeface="Arial" panose="020B0604020202020204" pitchFamily="34" charset="0"/>
              </a:rPr>
              <a:t>Without </a:t>
            </a:r>
            <a:r>
              <a:rPr lang="en-US" altLang="de-DE" sz="1600" dirty="0" smtClean="0">
                <a:solidFill>
                  <a:srgbClr val="FF0000"/>
                </a:solidFill>
                <a:latin typeface="Arial" panose="020B0604020202020204" pitchFamily="34" charset="0"/>
              </a:rPr>
              <a:t>that S-401 could work in inland areas, but it would not be possible to display S-101 ENCs and S-401 IENCs together in the coastal regions</a:t>
            </a:r>
          </a:p>
          <a:p>
            <a:pPr eaLnBrk="1" hangingPunct="1">
              <a:buBlip>
                <a:blip r:embed="rId3"/>
              </a:buBlip>
            </a:pPr>
            <a:r>
              <a:rPr lang="en-US" altLang="de-DE" sz="1600" dirty="0">
                <a:solidFill>
                  <a:srgbClr val="FF0000"/>
                </a:solidFill>
                <a:latin typeface="Arial" panose="020B0604020202020204" pitchFamily="34" charset="0"/>
              </a:rPr>
              <a:t>How can we produce S-401 test cells without a S-401 production software?</a:t>
            </a:r>
          </a:p>
          <a:p>
            <a:pPr eaLnBrk="1" hangingPunct="1">
              <a:buFontTx/>
              <a:buBlip>
                <a:blip r:embed="rId3"/>
              </a:buBlip>
            </a:pPr>
            <a:r>
              <a:rPr lang="en-US" altLang="de-DE" sz="1600" dirty="0" smtClean="0">
                <a:solidFill>
                  <a:srgbClr val="FF0000"/>
                </a:solidFill>
                <a:latin typeface="Arial" panose="020B0604020202020204" pitchFamily="34" charset="0"/>
              </a:rPr>
              <a:t>“realistic” chart or e.g. all types of notice marks and buoys in a raster?</a:t>
            </a:r>
          </a:p>
          <a:p>
            <a:pPr eaLnBrk="1" hangingPunct="1">
              <a:buFontTx/>
              <a:buBlip>
                <a:blip r:embed="rId3"/>
              </a:buBlip>
            </a:pPr>
            <a:endParaRPr lang="en-US" altLang="de-DE" sz="1600" dirty="0" smtClean="0">
              <a:latin typeface="Arial" panose="020B0604020202020204" pitchFamily="34" charset="0"/>
            </a:endParaRPr>
          </a:p>
        </p:txBody>
      </p:sp>
      <p:pic>
        <p:nvPicPr>
          <p:cNvPr id="2" name="Grafik 1"/>
          <p:cNvPicPr>
            <a:picLocks noChangeAspect="1"/>
          </p:cNvPicPr>
          <p:nvPr/>
        </p:nvPicPr>
        <p:blipFill>
          <a:blip r:embed="rId4"/>
          <a:stretch>
            <a:fillRect/>
          </a:stretch>
        </p:blipFill>
        <p:spPr>
          <a:xfrm>
            <a:off x="2771800" y="3873539"/>
            <a:ext cx="5184576" cy="2984461"/>
          </a:xfrm>
          <a:prstGeom prst="rect">
            <a:avLst/>
          </a:prstGeom>
        </p:spPr>
      </p:pic>
    </p:spTree>
    <p:extLst>
      <p:ext uri="{BB962C8B-B14F-4D97-AF65-F5344CB8AC3E}">
        <p14:creationId xmlns:p14="http://schemas.microsoft.com/office/powerpoint/2010/main" val="2641143265"/>
      </p:ext>
    </p:extLst>
  </p:cSld>
  <p:clrMapOvr>
    <a:masterClrMapping/>
  </p:clrMapOvr>
  <p:transition spd="med">
    <p:cover dir="l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S-401 test cells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p>
        </p:txBody>
      </p:sp>
    </p:spTree>
    <p:extLst>
      <p:ext uri="{BB962C8B-B14F-4D97-AF65-F5344CB8AC3E}">
        <p14:creationId xmlns:p14="http://schemas.microsoft.com/office/powerpoint/2010/main" val="3795815867"/>
      </p:ext>
    </p:extLst>
  </p:cSld>
  <p:clrMapOvr>
    <a:masterClrMapping/>
  </p:clrMapOvr>
  <p:transition spd="med">
    <p:cover dir="l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Alert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last meeting came to the following conclusions:</a:t>
            </a:r>
          </a:p>
          <a:p>
            <a:pPr eaLnBrk="1" hangingPunct="1">
              <a:buFontTx/>
              <a:buBlip>
                <a:blip r:embed="rId3"/>
              </a:buBlip>
            </a:pPr>
            <a:r>
              <a:rPr lang="en-US" altLang="de-DE" sz="1600" dirty="0">
                <a:latin typeface="Arial" panose="020B0604020202020204" pitchFamily="34" charset="0"/>
              </a:rPr>
              <a:t>Europe: Inland ECDIS standard defines all kind of alarms, there’s no need to focus on an ‘alarm catalogue’.</a:t>
            </a:r>
          </a:p>
          <a:p>
            <a:pPr eaLnBrk="1" hangingPunct="1">
              <a:buFontTx/>
              <a:buBlip>
                <a:blip r:embed="rId3"/>
              </a:buBlip>
            </a:pPr>
            <a:r>
              <a:rPr lang="en-US" altLang="de-DE" sz="1600" dirty="0">
                <a:latin typeface="Arial" panose="020B0604020202020204" pitchFamily="34" charset="0"/>
              </a:rPr>
              <a:t>US and Brazil: no immediate need.</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The meeting could discuss whether they are still valid.</a:t>
            </a:r>
          </a:p>
        </p:txBody>
      </p:sp>
    </p:spTree>
    <p:extLst>
      <p:ext uri="{BB962C8B-B14F-4D97-AF65-F5344CB8AC3E}">
        <p14:creationId xmlns:p14="http://schemas.microsoft.com/office/powerpoint/2010/main" val="689581877"/>
      </p:ext>
    </p:extLst>
  </p:cSld>
  <p:clrMapOvr>
    <a:masterClrMapping/>
  </p:clrMapOvr>
  <p:transition spd="med">
    <p:cover dir="l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Gert and </a:t>
            </a:r>
            <a:r>
              <a:rPr lang="en-US" altLang="de-DE" sz="2000" dirty="0" err="1">
                <a:latin typeface="Arial" panose="020B0604020202020204" pitchFamily="34" charset="0"/>
              </a:rPr>
              <a:t>Gaël</a:t>
            </a:r>
            <a:r>
              <a:rPr lang="en-US" altLang="de-DE" sz="2000" dirty="0">
                <a:latin typeface="Arial" panose="020B0604020202020204" pitchFamily="34" charset="0"/>
              </a:rPr>
              <a:t> to start working on the inland specific features.</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Tom and Gert to start working on the copied and amended features (check all existing maritime rules)</a:t>
            </a:r>
          </a:p>
          <a:p>
            <a:pPr eaLnBrk="1" hangingPunct="1">
              <a:buFontTx/>
              <a:buBlip>
                <a:blip r:embed="rId3"/>
              </a:buBlip>
            </a:pPr>
            <a:r>
              <a:rPr lang="en-US" altLang="de-DE" sz="2000" dirty="0">
                <a:latin typeface="Arial" panose="020B0604020202020204" pitchFamily="34" charset="0"/>
              </a:rPr>
              <a:t>Ask Jeff for first draft of S-101 to S-57 conversion guidance.</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S-100 representatives to ask IHO whether a </a:t>
            </a:r>
            <a:r>
              <a:rPr lang="en-US" altLang="de-DE" sz="2000" dirty="0" err="1">
                <a:latin typeface="Arial" panose="020B0604020202020204" pitchFamily="34" charset="0"/>
              </a:rPr>
              <a:t>quattro</a:t>
            </a:r>
            <a:r>
              <a:rPr lang="en-US" altLang="de-DE" sz="2000" dirty="0">
                <a:latin typeface="Arial" panose="020B0604020202020204" pitchFamily="34" charset="0"/>
              </a:rPr>
              <a:t> fuel (Inland S-57  / S-401 / Maritime S-57 / S-101) would be taken into account</a:t>
            </a:r>
            <a:r>
              <a:rPr lang="en-US" altLang="de-DE" sz="2000" dirty="0" smtClean="0">
                <a:latin typeface="Arial" panose="020B0604020202020204" pitchFamily="34" charset="0"/>
              </a:rPr>
              <a:t>.</a:t>
            </a:r>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685800" y="2132856"/>
            <a:ext cx="7772400" cy="365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a:t>
            </a:r>
            <a:r>
              <a:rPr lang="en-US" altLang="de-DE" sz="2000" dirty="0" smtClean="0">
                <a:latin typeface="Arial" panose="020B0604020202020204" pitchFamily="34" charset="0"/>
              </a:rPr>
              <a:t>meeting (2):</a:t>
            </a: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Denise </a:t>
            </a:r>
            <a:r>
              <a:rPr lang="en-US" altLang="de-DE" sz="2000" dirty="0">
                <a:latin typeface="Arial" panose="020B0604020202020204" pitchFamily="34" charset="0"/>
              </a:rPr>
              <a:t>to check the possibilities of APAN.</a:t>
            </a:r>
          </a:p>
          <a:p>
            <a:pPr eaLnBrk="1" hangingPunct="1">
              <a:buFontTx/>
              <a:buBlip>
                <a:blip r:embed="rId3"/>
              </a:buBlip>
            </a:pPr>
            <a:r>
              <a:rPr lang="en-US" altLang="de-DE" sz="2000" dirty="0">
                <a:solidFill>
                  <a:srgbClr val="00CC00"/>
                </a:solidFill>
                <a:latin typeface="Arial" panose="020B0604020202020204" pitchFamily="34" charset="0"/>
              </a:rPr>
              <a:t>Gert to check the possibilities of </a:t>
            </a:r>
            <a:r>
              <a:rPr lang="en-US" altLang="de-DE" sz="2000" dirty="0" err="1">
                <a:solidFill>
                  <a:srgbClr val="00CC00"/>
                </a:solidFill>
                <a:latin typeface="Arial" panose="020B0604020202020204" pitchFamily="34" charset="0"/>
              </a:rPr>
              <a:t>Github</a:t>
            </a:r>
            <a:r>
              <a:rPr lang="en-US" altLang="de-DE" sz="2000" dirty="0">
                <a:solidFill>
                  <a:srgbClr val="00CC00"/>
                </a:solidFill>
                <a:latin typeface="Arial" panose="020B0604020202020204" pitchFamily="34" charset="0"/>
              </a:rPr>
              <a:t>, which is especially targeting developers</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a:solidFill>
                  <a:srgbClr val="00CC00"/>
                </a:solidFill>
                <a:latin typeface="Arial" panose="020B0604020202020204" pitchFamily="34" charset="0"/>
              </a:rPr>
              <a:t>Status:  Done, GitHub is created and available for all. (see presentation status S-401</a:t>
            </a:r>
            <a:r>
              <a:rPr lang="en-US" altLang="de-DE" sz="2000" dirty="0" smtClean="0">
                <a:solidFill>
                  <a:srgbClr val="00CC00"/>
                </a:solidFill>
                <a:latin typeface="Arial" panose="020B0604020202020204" pitchFamily="34" charset="0"/>
              </a:rPr>
              <a:t>). Action point closed</a:t>
            </a:r>
            <a:endParaRPr lang="en-US" altLang="de-DE" sz="20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594169370"/>
      </p:ext>
    </p:extLst>
  </p:cSld>
  <p:clrMapOvr>
    <a:masterClrMapping/>
  </p:clrMapOvr>
  <p:transition spd="med">
    <p:cover dir="l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Conversion guidance</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Stable version of the FC and DCEG are needed</a:t>
            </a:r>
          </a:p>
          <a:p>
            <a:pPr marL="0" indent="0" eaLnBrk="1" hangingPunct="1">
              <a:buNone/>
            </a:pPr>
            <a:endParaRPr lang="en-US" altLang="de-DE" sz="14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Is a conversion guidance S-401 to S-57 necessary?</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7176425"/>
      </p:ext>
    </p:extLst>
  </p:cSld>
  <p:clrMapOvr>
    <a:masterClrMapping/>
  </p:clrMapOvr>
  <p:transition spd="med">
    <p:cover dir="l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The meeting could discuss the timeline for </a:t>
            </a:r>
            <a:r>
              <a:rPr lang="en-US" altLang="de-DE" sz="2000" dirty="0" smtClean="0">
                <a:latin typeface="Arial" panose="020B0604020202020204" pitchFamily="34" charset="0"/>
              </a:rPr>
              <a:t>S-401</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smtClean="0">
                <a:latin typeface="Arial" panose="020B0604020202020204" pitchFamily="34" charset="0"/>
              </a:rPr>
              <a:t>Is it realistic to adopt S-401 in autumn 2026?</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229715670"/>
      </p:ext>
    </p:extLst>
  </p:cSld>
  <p:clrMapOvr>
    <a:masterClrMapping/>
  </p:clrMapOvr>
  <p:transition spd="med">
    <p:cover dir="l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transitional period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It will not be possible to switch from S-57 to S-401 on a specific date</a:t>
            </a:r>
            <a:br>
              <a:rPr lang="en-US" altLang="de-DE" sz="1600" dirty="0" smtClean="0">
                <a:latin typeface="Arial" panose="020B0604020202020204" pitchFamily="34" charset="0"/>
              </a:rPr>
            </a:br>
            <a:r>
              <a:rPr lang="en-US" altLang="de-DE" sz="1600" dirty="0" smtClean="0">
                <a:latin typeface="Arial" panose="020B0604020202020204" pitchFamily="34" charset="0"/>
              </a:rPr>
              <a:t>(replacement of all existing IENCs and all existing ECS/Inland ECDIS,</a:t>
            </a:r>
            <a:br>
              <a:rPr lang="en-US" altLang="de-DE" sz="1600" dirty="0" smtClean="0">
                <a:latin typeface="Arial" panose="020B0604020202020204" pitchFamily="34" charset="0"/>
              </a:rPr>
            </a:br>
            <a:r>
              <a:rPr lang="en-US" altLang="de-DE" sz="1600" dirty="0" smtClean="0">
                <a:latin typeface="Arial" panose="020B0604020202020204" pitchFamily="34" charset="0"/>
              </a:rPr>
              <a:t>at least within a region)</a:t>
            </a:r>
          </a:p>
          <a:p>
            <a:pPr eaLnBrk="1" hangingPunct="1">
              <a:buFontTx/>
              <a:buBlip>
                <a:blip r:embed="rId3"/>
              </a:buBlip>
            </a:pPr>
            <a:r>
              <a:rPr lang="en-US" altLang="de-DE" sz="1600" dirty="0">
                <a:latin typeface="Arial" panose="020B0604020202020204" pitchFamily="34" charset="0"/>
              </a:rPr>
              <a:t>We will therefore </a:t>
            </a:r>
            <a:r>
              <a:rPr lang="en-US" altLang="de-DE" sz="1600" dirty="0" smtClean="0">
                <a:latin typeface="Arial" panose="020B0604020202020204" pitchFamily="34" charset="0"/>
              </a:rPr>
              <a:t>need a transitional period, in which either</a:t>
            </a:r>
          </a:p>
          <a:p>
            <a:pPr marL="1165225" eaLnBrk="1" hangingPunct="1">
              <a:buFontTx/>
              <a:buBlip>
                <a:blip r:embed="rId3"/>
              </a:buBlip>
            </a:pPr>
            <a:r>
              <a:rPr lang="en-US" altLang="de-DE" sz="1600" dirty="0" smtClean="0">
                <a:latin typeface="Arial" panose="020B0604020202020204" pitchFamily="34" charset="0"/>
              </a:rPr>
              <a:t>the chart producers will provide S-57 based IENCs and S-401 IENCs or</a:t>
            </a:r>
          </a:p>
          <a:p>
            <a:pPr marL="1165225" eaLnBrk="1" hangingPunct="1">
              <a:buFontTx/>
              <a:buBlip>
                <a:blip r:embed="rId3"/>
              </a:buBlip>
            </a:pPr>
            <a:r>
              <a:rPr lang="en-US" altLang="de-DE" sz="1600" dirty="0">
                <a:latin typeface="Arial" panose="020B0604020202020204" pitchFamily="34" charset="0"/>
              </a:rPr>
              <a:t>t</a:t>
            </a:r>
            <a:r>
              <a:rPr lang="en-US" altLang="de-DE" sz="1600" dirty="0" smtClean="0">
                <a:latin typeface="Arial" panose="020B0604020202020204" pitchFamily="34" charset="0"/>
              </a:rPr>
              <a:t>he manufacturers of ECS/Inland ECDIS will provide dual fuel applications that can read S-57 based IENCs and S-401 IENCs</a:t>
            </a:r>
          </a:p>
          <a:p>
            <a:pPr marL="630238" eaLnBrk="1" hangingPunct="1">
              <a:buFontTx/>
              <a:buBlip>
                <a:blip r:embed="rId3"/>
              </a:buBlip>
            </a:pPr>
            <a:r>
              <a:rPr lang="en-US" altLang="de-DE" sz="1600" dirty="0" smtClean="0">
                <a:latin typeface="Arial" panose="020B0604020202020204" pitchFamily="34" charset="0"/>
              </a:rPr>
              <a:t>Which way do we want to go, respectively which way do the different regions want to go?</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2280370366"/>
      </p:ext>
    </p:extLst>
  </p:cSld>
  <p:clrMapOvr>
    <a:masterClrMapping/>
  </p:clrMapOvr>
  <p:transition spd="med">
    <p:cover dir="l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S-201 and S-125</a:t>
            </a:r>
            <a:endParaRPr lang="en-US" altLang="de-DE" dirty="0">
              <a:solidFill>
                <a:schemeClr val="bg1"/>
              </a:solidFill>
              <a:latin typeface="Arial" panose="020B0604020202020204" pitchFamily="34" charset="0"/>
            </a:endParaRPr>
          </a:p>
        </p:txBody>
      </p:sp>
      <p:sp>
        <p:nvSpPr>
          <p:cNvPr id="49155" name="Rectangle 3"/>
          <p:cNvSpPr>
            <a:spLocks noChangeArrowheads="1"/>
          </p:cNvSpPr>
          <p:nvPr/>
        </p:nvSpPr>
        <p:spPr bwMode="auto">
          <a:xfrm>
            <a:off x="685800" y="2781300"/>
            <a:ext cx="777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endParaRPr lang="en-US" altLang="de-DE" sz="2000" dirty="0">
              <a:solidFill>
                <a:schemeClr val="bg1">
                  <a:lumMod val="75000"/>
                </a:schemeClr>
              </a:solidFill>
              <a:latin typeface="Arial" panose="020B0604020202020204" pitchFamily="34" charset="0"/>
            </a:endParaRPr>
          </a:p>
        </p:txBody>
      </p:sp>
      <p:sp>
        <p:nvSpPr>
          <p:cNvPr id="4"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IALA is working on Product Specifications for Aids to Navigation (</a:t>
            </a:r>
            <a:r>
              <a:rPr lang="en-US" altLang="de-DE" sz="1600" dirty="0" err="1">
                <a:latin typeface="Arial" panose="020B0604020202020204" pitchFamily="34" charset="0"/>
              </a:rPr>
              <a:t>AtoN</a:t>
            </a:r>
            <a:r>
              <a:rPr lang="en-US" altLang="de-DE" sz="1600" dirty="0">
                <a:latin typeface="Arial" panose="020B0604020202020204" pitchFamily="34" charset="0"/>
              </a:rPr>
              <a:t>) Information (S-201) and for Navigation Services (S-125). The meeting could be informed about the status of </a:t>
            </a:r>
            <a:r>
              <a:rPr lang="en-US" altLang="de-DE" sz="1600" dirty="0" smtClean="0">
                <a:latin typeface="Arial" panose="020B0604020202020204" pitchFamily="34" charset="0"/>
              </a:rPr>
              <a:t>development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17451696"/>
      </p:ext>
    </p:extLst>
  </p:cSld>
  <p:clrMapOvr>
    <a:masterClrMapping/>
  </p:clrMapOvr>
  <p:transition spd="med">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The Inland ENC Harmonization Group</a:t>
            </a:r>
          </a:p>
        </p:txBody>
      </p:sp>
      <p:sp>
        <p:nvSpPr>
          <p:cNvPr id="11267"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7675" indent="-447675" eaLnBrk="0" hangingPunct="0">
              <a:spcBef>
                <a:spcPct val="20000"/>
              </a:spcBef>
              <a:buChar char="•"/>
              <a:defRPr sz="3200">
                <a:solidFill>
                  <a:schemeClr val="tx1"/>
                </a:solidFill>
                <a:latin typeface="Times New Roman" panose="02020603050405020304" pitchFamily="18" charset="0"/>
              </a:defRPr>
            </a:lvl1pPr>
            <a:lvl2pPr marL="1079500" indent="-45243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b="1" dirty="0">
                <a:latin typeface="Arial" panose="020B0604020202020204" pitchFamily="34" charset="0"/>
              </a:rPr>
              <a:t>Objective</a:t>
            </a:r>
            <a:r>
              <a:rPr lang="en-GB" altLang="de-DE" sz="2000" dirty="0">
                <a:latin typeface="Arial" panose="020B0604020202020204" pitchFamily="34" charset="0"/>
              </a:rPr>
              <a:t>: to develop and to maintain a harmonized standard for Inland Electronic Navigational Charts (IENCs) suitable for inland navigation that is based on the standards of IHO for ‘maritime’ ENC</a:t>
            </a:r>
            <a:br>
              <a:rPr lang="en-GB" altLang="de-DE" sz="2000" dirty="0">
                <a:latin typeface="Arial" panose="020B0604020202020204" pitchFamily="34" charset="0"/>
              </a:rPr>
            </a:br>
            <a:endParaRPr lang="en-GB" altLang="de-DE" sz="2000" dirty="0">
              <a:latin typeface="Arial" panose="020B0604020202020204" pitchFamily="34" charset="0"/>
            </a:endParaRPr>
          </a:p>
          <a:p>
            <a:pPr eaLnBrk="1" hangingPunct="1">
              <a:buFontTx/>
              <a:buBlip>
                <a:blip r:embed="rId3"/>
              </a:buBlip>
            </a:pPr>
            <a:r>
              <a:rPr lang="en-GB" altLang="de-DE" sz="2000" b="1" dirty="0">
                <a:latin typeface="Arial" panose="020B0604020202020204" pitchFamily="34" charset="0"/>
              </a:rPr>
              <a:t>Goal</a:t>
            </a:r>
            <a:r>
              <a:rPr lang="en-GB" altLang="de-DE" sz="2000" dirty="0">
                <a:latin typeface="Arial" panose="020B0604020202020204" pitchFamily="34" charset="0"/>
              </a:rPr>
              <a:t>: to agree upon specifications for Inland ENCs that are suitable for all known inland ENC data requirements for safe and efficient navigation in European, North and South American, Russian Federation and Asian inland waterways.</a:t>
            </a:r>
          </a:p>
          <a:p>
            <a:pPr lvl="1" eaLnBrk="1" hangingPunct="1">
              <a:buFontTx/>
              <a:buBlip>
                <a:blip r:embed="rId3"/>
              </a:buBlip>
            </a:pPr>
            <a:r>
              <a:rPr lang="en-GB" altLang="de-DE" sz="1800" dirty="0">
                <a:latin typeface="Arial" panose="020B0604020202020204" pitchFamily="34" charset="0"/>
              </a:rPr>
              <a:t>It is further intended that IENC standards meet the basic needs for Inland ENC applications, worldwide</a:t>
            </a:r>
          </a:p>
        </p:txBody>
      </p:sp>
    </p:spTree>
  </p:cSld>
  <p:clrMapOvr>
    <a:masterClrMapping/>
  </p:clrMapOvr>
  <p:transition spd="med">
    <p:cover dir="l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Bathymetric Contour </a:t>
            </a:r>
            <a:r>
              <a:rPr lang="en-US" altLang="de-DE" dirty="0" smtClean="0">
                <a:solidFill>
                  <a:schemeClr val="bg1"/>
                </a:solidFill>
                <a:latin typeface="Arial" panose="020B0604020202020204" pitchFamily="34" charset="0"/>
              </a:rPr>
              <a:t>Overlay </a:t>
            </a:r>
            <a:r>
              <a:rPr lang="en-US" altLang="de-DE" dirty="0">
                <a:solidFill>
                  <a:schemeClr val="bg1"/>
                </a:solidFill>
                <a:latin typeface="Arial" panose="020B0604020202020204" pitchFamily="34" charset="0"/>
              </a:rPr>
              <a:t>(S-402)</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p:txBody>
      </p:sp>
    </p:spTree>
  </p:cSld>
  <p:clrMapOvr>
    <a:masterClrMapping/>
  </p:clrMapOvr>
  <p:transition spd="med">
    <p:cover dir="l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Intention sharing</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r>
              <a:rPr lang="en-US" altLang="de-DE" sz="1800" dirty="0" smtClean="0">
                <a:latin typeface="Arial" panose="020B0604020202020204" pitchFamily="34" charset="0"/>
              </a:rPr>
              <a:t>.</a:t>
            </a:r>
          </a:p>
          <a:p>
            <a:pPr eaLnBrk="1" hangingPunct="1">
              <a:spcBef>
                <a:spcPct val="0"/>
              </a:spcBef>
              <a:buFontTx/>
              <a:buBlip>
                <a:blip r:embed="rId3"/>
              </a:buBlip>
            </a:pPr>
            <a:r>
              <a:rPr lang="en-US" altLang="de-DE" sz="1800" dirty="0" smtClean="0">
                <a:latin typeface="Arial" panose="020B0604020202020204" pitchFamily="34" charset="0"/>
              </a:rPr>
              <a:t>In Europe there are considerations to develop a standard for intention sharing. </a:t>
            </a:r>
            <a:r>
              <a:rPr lang="en-US" altLang="de-DE" sz="1800" dirty="0">
                <a:latin typeface="Arial" panose="020B0604020202020204" pitchFamily="34" charset="0"/>
              </a:rPr>
              <a:t>While the S-421 Product Specification for Route Plans is only dealing with routes that are defined by a few waypoints and is just intended for information exchange between vessel and shore, the idea of intention sharing </a:t>
            </a:r>
            <a:r>
              <a:rPr lang="en-US" altLang="de-DE" sz="1800" dirty="0" smtClean="0">
                <a:latin typeface="Arial" panose="020B0604020202020204" pitchFamily="34" charset="0"/>
              </a:rPr>
              <a:t>on inland waterways is </a:t>
            </a:r>
            <a:r>
              <a:rPr lang="en-US" altLang="de-DE" sz="1800" dirty="0">
                <a:latin typeface="Arial" panose="020B0604020202020204" pitchFamily="34" charset="0"/>
              </a:rPr>
              <a:t>to provide a planned track to other vessels in order to improve the planning of </a:t>
            </a:r>
            <a:r>
              <a:rPr lang="en-US" altLang="de-DE" sz="1800" dirty="0" err="1">
                <a:latin typeface="Arial" panose="020B0604020202020204" pitchFamily="34" charset="0"/>
              </a:rPr>
              <a:t>passings</a:t>
            </a:r>
            <a:r>
              <a:rPr lang="en-US" altLang="de-DE" sz="1800" dirty="0">
                <a:latin typeface="Arial" panose="020B0604020202020204" pitchFamily="34" charset="0"/>
              </a:rPr>
              <a:t>.</a:t>
            </a:r>
          </a:p>
        </p:txBody>
      </p:sp>
    </p:spTree>
    <p:extLst>
      <p:ext uri="{BB962C8B-B14F-4D97-AF65-F5344CB8AC3E}">
        <p14:creationId xmlns:p14="http://schemas.microsoft.com/office/powerpoint/2010/main" val="3541363723"/>
      </p:ext>
    </p:extLst>
  </p:cSld>
  <p:clrMapOvr>
    <a:masterClrMapping/>
  </p:clrMapOvr>
  <p:transition spd="med">
    <p:cover dir="l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Annual report to HSSC</a:t>
            </a: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spcBef>
                <a:spcPct val="0"/>
              </a:spcBef>
              <a:buNone/>
            </a:pPr>
            <a:r>
              <a:rPr lang="en-US" altLang="de-DE" sz="1800" dirty="0" smtClean="0">
                <a:latin typeface="Arial" panose="020B0604020202020204" pitchFamily="34" charset="0"/>
              </a:rPr>
              <a:t>Action point from last meeting: </a:t>
            </a:r>
          </a:p>
          <a:p>
            <a:pPr eaLnBrk="1" hangingPunct="1">
              <a:spcBef>
                <a:spcPct val="0"/>
              </a:spcBef>
              <a:buFontTx/>
              <a:buBlip>
                <a:blip r:embed="rId3"/>
              </a:buBlip>
            </a:pPr>
            <a:r>
              <a:rPr lang="en-US" altLang="de-DE" sz="1800" dirty="0">
                <a:solidFill>
                  <a:srgbClr val="00CC00"/>
                </a:solidFill>
                <a:latin typeface="Arial" panose="020B0604020202020204" pitchFamily="34" charset="0"/>
              </a:rPr>
              <a:t>Denise </a:t>
            </a:r>
            <a:r>
              <a:rPr lang="en-US" altLang="de-DE" sz="1800" dirty="0" err="1">
                <a:solidFill>
                  <a:srgbClr val="00CC00"/>
                </a:solidFill>
                <a:latin typeface="Arial" panose="020B0604020202020204" pitchFamily="34" charset="0"/>
              </a:rPr>
              <a:t>LaDue</a:t>
            </a:r>
            <a:r>
              <a:rPr lang="en-US" altLang="de-DE" sz="1800" dirty="0">
                <a:solidFill>
                  <a:srgbClr val="00CC00"/>
                </a:solidFill>
                <a:latin typeface="Arial" panose="020B0604020202020204" pitchFamily="34" charset="0"/>
              </a:rPr>
              <a:t> and Bernd Birklhuber to update the report to HSSC in time for the HSSC meeting in Japan</a:t>
            </a:r>
            <a:r>
              <a:rPr lang="en-US" altLang="de-DE" sz="1800" dirty="0" smtClean="0">
                <a:solidFill>
                  <a:srgbClr val="00CC00"/>
                </a:solidFill>
                <a:latin typeface="Arial" panose="020B0604020202020204" pitchFamily="34" charset="0"/>
              </a:rPr>
              <a:t>.</a:t>
            </a:r>
            <a:br>
              <a:rPr lang="en-US" altLang="de-DE" sz="1800" dirty="0" smtClean="0">
                <a:solidFill>
                  <a:srgbClr val="00CC00"/>
                </a:solidFill>
                <a:latin typeface="Arial" panose="020B0604020202020204" pitchFamily="34" charset="0"/>
              </a:rPr>
            </a:br>
            <a:r>
              <a:rPr lang="en-US" altLang="de-DE" sz="1800" dirty="0" smtClean="0">
                <a:solidFill>
                  <a:srgbClr val="00CC00"/>
                </a:solidFill>
                <a:latin typeface="Arial" panose="020B0604020202020204" pitchFamily="34" charset="0"/>
              </a:rPr>
              <a:t>Status</a:t>
            </a:r>
            <a:r>
              <a:rPr lang="en-US" altLang="de-DE" sz="1800" dirty="0">
                <a:solidFill>
                  <a:srgbClr val="00CC00"/>
                </a:solidFill>
                <a:latin typeface="Arial" panose="020B0604020202020204" pitchFamily="34" charset="0"/>
              </a:rPr>
              <a:t>: Done, see draft [13 IEHG Report to HSSC 16.pptx], action point </a:t>
            </a:r>
            <a:r>
              <a:rPr lang="en-US" altLang="de-DE" sz="1800" dirty="0" smtClean="0">
                <a:solidFill>
                  <a:srgbClr val="00CC00"/>
                </a:solidFill>
                <a:latin typeface="Arial" panose="020B0604020202020204" pitchFamily="34" charset="0"/>
              </a:rPr>
              <a:t>closed</a:t>
            </a: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656628599"/>
      </p:ext>
    </p:extLst>
  </p:cSld>
  <p:clrMapOvr>
    <a:masterClrMapping/>
  </p:clrMapOvr>
  <p:transition spd="med">
    <p:cover dir="l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Cooperation with IHO</a:t>
            </a:r>
            <a:endParaRPr lang="en-US" altLang="de-DE" dirty="0">
              <a:solidFill>
                <a:schemeClr val="bg1"/>
              </a:solidFill>
              <a:latin typeface="Arial" panose="020B0604020202020204" pitchFamily="34" charset="0"/>
            </a:endParaRPr>
          </a:p>
        </p:txBody>
      </p:sp>
      <p:sp>
        <p:nvSpPr>
          <p:cNvPr id="5120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1800" dirty="0" smtClean="0">
                <a:latin typeface="Arial" panose="020B0604020202020204" pitchFamily="34" charset="0"/>
              </a:rPr>
              <a:t>Experience has shown that it is almost impossible to keep track of amendments of S-101 (and other S-100 based Products) that are relevant for IEHG</a:t>
            </a:r>
          </a:p>
          <a:p>
            <a:pPr eaLnBrk="1" hangingPunct="1">
              <a:spcBef>
                <a:spcPct val="0"/>
              </a:spcBef>
              <a:buFontTx/>
              <a:buBlip>
                <a:blip r:embed="rId3"/>
              </a:buBlip>
            </a:pPr>
            <a:r>
              <a:rPr lang="en-US" altLang="de-DE" sz="1800" dirty="0" smtClean="0">
                <a:latin typeface="Arial" panose="020B0604020202020204" pitchFamily="34" charset="0"/>
              </a:rPr>
              <a:t>We do not have the human resources to participate in all IHO WG meetings</a:t>
            </a:r>
          </a:p>
          <a:p>
            <a:pPr eaLnBrk="1" hangingPunct="1">
              <a:spcBef>
                <a:spcPct val="0"/>
              </a:spcBef>
              <a:buFontTx/>
              <a:buBlip>
                <a:blip r:embed="rId3"/>
              </a:buBlip>
            </a:pPr>
            <a:r>
              <a:rPr lang="en-US" altLang="de-DE" sz="1800" dirty="0" smtClean="0">
                <a:latin typeface="Arial" panose="020B0604020202020204" pitchFamily="34" charset="0"/>
              </a:rPr>
              <a:t>We have tried to organize regular online meetings with IHO WG representatives, but they did not solve the problem</a:t>
            </a:r>
          </a:p>
          <a:p>
            <a:pPr eaLnBrk="1" hangingPunct="1">
              <a:spcBef>
                <a:spcPct val="0"/>
              </a:spcBef>
              <a:buFontTx/>
              <a:buBlip>
                <a:blip r:embed="rId3"/>
              </a:buBlip>
            </a:pPr>
            <a:r>
              <a:rPr lang="en-US" altLang="de-DE" sz="1800" dirty="0" smtClean="0">
                <a:latin typeface="Arial" panose="020B0604020202020204" pitchFamily="34" charset="0"/>
              </a:rPr>
              <a:t>In the case of interoperability we received contradicting information from different representatives and it was complicated to find out which one is correct</a:t>
            </a:r>
          </a:p>
          <a:p>
            <a:pPr eaLnBrk="1" hangingPunct="1">
              <a:spcBef>
                <a:spcPct val="0"/>
              </a:spcBef>
              <a:buFontTx/>
              <a:buBlip>
                <a:blip r:embed="rId3"/>
              </a:buBlip>
            </a:pPr>
            <a:r>
              <a:rPr lang="en-US" altLang="de-DE" sz="1800" dirty="0" smtClean="0">
                <a:latin typeface="Arial" panose="020B0604020202020204" pitchFamily="34" charset="0"/>
              </a:rPr>
              <a:t>Ideas </a:t>
            </a:r>
            <a:r>
              <a:rPr lang="en-US" altLang="de-DE" sz="1800" smtClean="0">
                <a:latin typeface="Arial" panose="020B0604020202020204" pitchFamily="34" charset="0"/>
              </a:rPr>
              <a:t>for improvements?</a:t>
            </a:r>
            <a:endParaRPr lang="en-US" altLang="de-DE" sz="1800" dirty="0" smtClean="0">
              <a:latin typeface="Arial" panose="020B0604020202020204" pitchFamily="34" charset="0"/>
            </a:endParaRP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2212469141"/>
      </p:ext>
    </p:extLst>
  </p:cSld>
  <p:clrMapOvr>
    <a:masterClrMapping/>
  </p:clrMapOvr>
  <p:transition spd="med">
    <p:cover dir="l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10000"/>
              </a:spcBef>
              <a:buFontTx/>
              <a:buBlip>
                <a:blip r:embed="rId3"/>
              </a:buBlip>
              <a:defRPr/>
            </a:pPr>
            <a:r>
              <a:rPr lang="en-GB" altLang="de-DE" sz="1800" dirty="0" smtClean="0">
                <a:latin typeface="Arial" charset="0"/>
              </a:rPr>
              <a:t>IEHG has developed a document that provides information on Inland ENCs and the relation and the differences to maritime ENCs</a:t>
            </a:r>
          </a:p>
          <a:p>
            <a:pPr eaLnBrk="1" hangingPunct="1">
              <a:spcBef>
                <a:spcPct val="10000"/>
              </a:spcBef>
              <a:buFontTx/>
              <a:buBlip>
                <a:blip r:embed="rId3"/>
              </a:buBlip>
              <a:defRPr/>
            </a:pPr>
            <a:r>
              <a:rPr lang="en-GB" altLang="de-DE" sz="1800" dirty="0" smtClean="0">
                <a:latin typeface="Arial" charset="0"/>
              </a:rPr>
              <a:t>The document (available on the ienc.openecis.org website) can be used by every member of IEHG </a:t>
            </a:r>
            <a:br>
              <a:rPr lang="en-GB" altLang="de-DE" sz="1800" dirty="0" smtClean="0">
                <a:latin typeface="Arial" charset="0"/>
              </a:rPr>
            </a:br>
            <a:r>
              <a:rPr lang="en-GB" altLang="de-DE" sz="1800" dirty="0" smtClean="0">
                <a:latin typeface="Arial" charset="0"/>
              </a:rPr>
              <a:t>for presentations, discussions, </a:t>
            </a:r>
            <a:br>
              <a:rPr lang="en-GB" altLang="de-DE" sz="1800" dirty="0" smtClean="0">
                <a:latin typeface="Arial" charset="0"/>
              </a:rPr>
            </a:br>
            <a:r>
              <a:rPr lang="en-GB" altLang="de-DE" sz="1800" dirty="0" smtClean="0">
                <a:latin typeface="Arial" charset="0"/>
              </a:rPr>
              <a:t>explanations</a:t>
            </a: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r>
              <a:rPr lang="en-GB" altLang="de-DE" sz="2000" dirty="0" smtClean="0">
                <a:latin typeface="Arial" charset="0"/>
              </a:rPr>
              <a:t/>
            </a:r>
            <a:br>
              <a:rPr lang="en-GB" altLang="de-DE" sz="2000" dirty="0" smtClean="0">
                <a:latin typeface="Arial" charset="0"/>
              </a:rPr>
            </a:br>
            <a:endParaRPr lang="en-GB" altLang="de-DE" sz="2000" dirty="0" smtClean="0">
              <a:latin typeface="Arial" charset="0"/>
            </a:endParaRPr>
          </a:p>
          <a:p>
            <a:pPr eaLnBrk="1" hangingPunct="1">
              <a:spcBef>
                <a:spcPct val="10000"/>
              </a:spcBef>
              <a:buFontTx/>
              <a:buBlip>
                <a:blip r:embed="rId3"/>
              </a:buBlip>
              <a:defRPr/>
            </a:pPr>
            <a:r>
              <a:rPr lang="en-US" altLang="de-DE" sz="1800" dirty="0" smtClean="0">
                <a:latin typeface="Arial" charset="0"/>
              </a:rPr>
              <a:t>All </a:t>
            </a:r>
            <a:r>
              <a:rPr lang="en-US" altLang="de-DE" sz="1800" dirty="0">
                <a:latin typeface="Arial" charset="0"/>
              </a:rPr>
              <a:t>members of IEHG are invited to </a:t>
            </a:r>
            <a:r>
              <a:rPr lang="en-US" altLang="de-DE" sz="1800" dirty="0" smtClean="0">
                <a:latin typeface="Arial" charset="0"/>
              </a:rPr>
              <a:t>submit </a:t>
            </a:r>
            <a:br>
              <a:rPr lang="en-US" altLang="de-DE" sz="1800" dirty="0" smtClean="0">
                <a:latin typeface="Arial" charset="0"/>
              </a:rPr>
            </a:br>
            <a:r>
              <a:rPr lang="en-US" altLang="de-DE" sz="1800" dirty="0" smtClean="0">
                <a:latin typeface="Arial" charset="0"/>
              </a:rPr>
              <a:t>proposals </a:t>
            </a:r>
            <a:r>
              <a:rPr lang="en-US" altLang="de-DE" sz="1800" dirty="0">
                <a:latin typeface="Arial" charset="0"/>
              </a:rPr>
              <a:t>for amendments of the </a:t>
            </a:r>
            <a:r>
              <a:rPr lang="en-US" altLang="de-DE" sz="1800" dirty="0" smtClean="0">
                <a:latin typeface="Arial" charset="0"/>
              </a:rPr>
              <a:t>information </a:t>
            </a:r>
            <a:br>
              <a:rPr lang="en-US" altLang="de-DE" sz="1800" dirty="0" smtClean="0">
                <a:latin typeface="Arial" charset="0"/>
              </a:rPr>
            </a:br>
            <a:r>
              <a:rPr lang="en-US" altLang="de-DE" sz="1800" dirty="0" smtClean="0">
                <a:latin typeface="Arial" charset="0"/>
              </a:rPr>
              <a:t>document </a:t>
            </a:r>
            <a:r>
              <a:rPr lang="en-US" altLang="de-DE" sz="1800" dirty="0">
                <a:latin typeface="Arial" charset="0"/>
              </a:rPr>
              <a:t>on Inland </a:t>
            </a:r>
            <a:r>
              <a:rPr lang="en-US" altLang="de-DE" sz="1800" dirty="0" smtClean="0">
                <a:latin typeface="Arial" charset="0"/>
              </a:rPr>
              <a:t>ENCs</a:t>
            </a:r>
            <a:r>
              <a:rPr lang="en-GB" altLang="de-DE" sz="1800" dirty="0" smtClean="0">
                <a:solidFill>
                  <a:schemeClr val="bg1">
                    <a:lumMod val="75000"/>
                  </a:schemeClr>
                </a:solidFill>
                <a:latin typeface="Arial" charset="0"/>
              </a:rPr>
              <a:t/>
            </a:r>
            <a:br>
              <a:rPr lang="en-GB" altLang="de-DE" sz="1800" dirty="0" smtClean="0">
                <a:solidFill>
                  <a:schemeClr val="bg1">
                    <a:lumMod val="75000"/>
                  </a:schemeClr>
                </a:solidFill>
                <a:latin typeface="Arial" charset="0"/>
              </a:rPr>
            </a:br>
            <a:endParaRPr lang="en-US" altLang="de-DE" sz="1800" dirty="0" smtClean="0">
              <a:solidFill>
                <a:schemeClr val="bg1">
                  <a:lumMod val="75000"/>
                </a:schemeClr>
              </a:solidFill>
              <a:latin typeface="Arial" charset="0"/>
            </a:endParaRPr>
          </a:p>
        </p:txBody>
      </p:sp>
      <p:sp>
        <p:nvSpPr>
          <p:cNvPr id="52228" name="AutoShape 4">
            <a:hlinkClick r:id="rId4" action="ppaction://hlinkpres?slideindex=1&amp;slidetitle=PowerPoint-Präsentation" highlightClick="1"/>
          </p:cNvPr>
          <p:cNvSpPr>
            <a:spLocks noChangeArrowheads="1"/>
          </p:cNvSpPr>
          <p:nvPr/>
        </p:nvSpPr>
        <p:spPr bwMode="auto">
          <a:xfrm>
            <a:off x="6162675" y="2703829"/>
            <a:ext cx="2300287"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(EN)</a:t>
            </a:r>
            <a:endParaRPr lang="de-DE" altLang="de-DE" sz="1800" dirty="0">
              <a:latin typeface="Arial" panose="020B0604020202020204" pitchFamily="34" charset="0"/>
            </a:endParaRPr>
          </a:p>
        </p:txBody>
      </p:sp>
      <p:sp>
        <p:nvSpPr>
          <p:cNvPr id="52229" name="AutoShape 4">
            <a:hlinkClick r:id="rId5" action="ppaction://hlinkpres?slideindex=1&amp;slidetitle=" highlightClick="1"/>
          </p:cNvPr>
          <p:cNvSpPr>
            <a:spLocks noChangeArrowheads="1"/>
          </p:cNvSpPr>
          <p:nvPr/>
        </p:nvSpPr>
        <p:spPr bwMode="auto">
          <a:xfrm>
            <a:off x="6154572" y="320944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a:t>
            </a:r>
            <a:r>
              <a:rPr lang="de-AT" altLang="de-DE" sz="1800" dirty="0">
                <a:latin typeface="Arial" panose="020B0604020202020204" pitchFamily="34" charset="0"/>
              </a:rPr>
              <a:t>(SP)</a:t>
            </a:r>
            <a:endParaRPr lang="de-DE" altLang="de-DE" sz="1800" dirty="0">
              <a:latin typeface="Arial" panose="020B0604020202020204" pitchFamily="34" charset="0"/>
            </a:endParaRPr>
          </a:p>
        </p:txBody>
      </p:sp>
      <p:sp>
        <p:nvSpPr>
          <p:cNvPr id="6" name="AutoShape 4">
            <a:hlinkClick r:id="rId6" action="ppaction://hlinkpres?slideindex=1&amp;slidetitle=" highlightClick="1"/>
          </p:cNvPr>
          <p:cNvSpPr>
            <a:spLocks noChangeArrowheads="1"/>
          </p:cNvSpPr>
          <p:nvPr/>
        </p:nvSpPr>
        <p:spPr bwMode="auto">
          <a:xfrm>
            <a:off x="6154572" y="3709987"/>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Información</a:t>
            </a:r>
            <a:r>
              <a:rPr lang="de-AT" altLang="de-DE" sz="1800" dirty="0" smtClean="0">
                <a:latin typeface="Arial" panose="020B0604020202020204" pitchFamily="34" charset="0"/>
              </a:rPr>
              <a:t> (PT)</a:t>
            </a:r>
            <a:endParaRPr lang="de-DE" altLang="de-DE" sz="1800" dirty="0">
              <a:latin typeface="Arial" panose="020B0604020202020204" pitchFamily="34" charset="0"/>
            </a:endParaRPr>
          </a:p>
        </p:txBody>
      </p:sp>
      <p:sp>
        <p:nvSpPr>
          <p:cNvPr id="7" name="AutoShape 4">
            <a:hlinkClick r:id="rId7" action="ppaction://hlinkpres?slideindex=1&amp;slidetitle=PowerPoint-Präsentation" highlightClick="1"/>
          </p:cNvPr>
          <p:cNvSpPr>
            <a:spLocks noChangeArrowheads="1"/>
          </p:cNvSpPr>
          <p:nvPr/>
        </p:nvSpPr>
        <p:spPr bwMode="auto">
          <a:xfrm>
            <a:off x="6162675" y="4215605"/>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rPr>
              <a:t>Information (DE)</a:t>
            </a:r>
            <a:endParaRPr lang="de-DE" altLang="de-DE" sz="1800" dirty="0">
              <a:latin typeface="Arial" panose="020B0604020202020204" pitchFamily="34" charset="0"/>
            </a:endParaRPr>
          </a:p>
        </p:txBody>
      </p:sp>
      <p:sp>
        <p:nvSpPr>
          <p:cNvPr id="8" name="AutoShape 4">
            <a:hlinkClick r:id="rId8" action="ppaction://hlinkpres?slideindex=1&amp;slidetitle=" highlightClick="1"/>
          </p:cNvPr>
          <p:cNvSpPr>
            <a:spLocks noChangeArrowheads="1"/>
          </p:cNvSpPr>
          <p:nvPr/>
        </p:nvSpPr>
        <p:spPr bwMode="auto">
          <a:xfrm>
            <a:off x="6154572" y="4735222"/>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Informacion</a:t>
            </a:r>
            <a:r>
              <a:rPr lang="de-AT" altLang="de-DE" sz="1800" dirty="0" smtClean="0">
                <a:latin typeface="Arial" panose="020B0604020202020204" pitchFamily="34" charset="0"/>
              </a:rPr>
              <a:t> (FR)</a:t>
            </a:r>
            <a:endParaRPr lang="de-DE" altLang="de-DE" sz="1800" dirty="0">
              <a:latin typeface="Arial" panose="020B0604020202020204" pitchFamily="34" charset="0"/>
            </a:endParaRPr>
          </a:p>
        </p:txBody>
      </p:sp>
      <p:sp>
        <p:nvSpPr>
          <p:cNvPr id="9" name="AutoShape 4">
            <a:hlinkClick r:id="rId9" action="ppaction://hlinkpres?slideindex=1&amp;slidetitle=" highlightClick="1"/>
          </p:cNvPr>
          <p:cNvSpPr>
            <a:spLocks noChangeArrowheads="1"/>
          </p:cNvSpPr>
          <p:nvPr/>
        </p:nvSpPr>
        <p:spPr bwMode="auto">
          <a:xfrm>
            <a:off x="6162675" y="5275702"/>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smtClean="0">
                <a:latin typeface="Arial" panose="020B0604020202020204" pitchFamily="34" charset="0"/>
              </a:rPr>
              <a:t>Informacion</a:t>
            </a:r>
            <a:r>
              <a:rPr lang="de-AT" altLang="de-DE" sz="1800" dirty="0" smtClean="0">
                <a:latin typeface="Arial" panose="020B0604020202020204" pitchFamily="34" charset="0"/>
              </a:rPr>
              <a:t> </a:t>
            </a:r>
            <a:r>
              <a:rPr lang="de-AT" altLang="de-DE" sz="1800" dirty="0" smtClean="0">
                <a:latin typeface="Arial" panose="020B0604020202020204" pitchFamily="34" charset="0"/>
              </a:rPr>
              <a:t>(NL)</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(1):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proposals for amendments of the information document on Inland ENCs (Inland ENC.ppt on the IEHG website).</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The Core Group to update regulatory status, coverage and contact persons.</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Bernd to add a link to the S-100 registry and the S-401 PS.</a:t>
            </a:r>
          </a:p>
          <a:p>
            <a:pPr eaLnBrk="1" hangingPunct="1">
              <a:spcBef>
                <a:spcPct val="10000"/>
              </a:spcBef>
              <a:buFontTx/>
              <a:buBlip>
                <a:blip r:embed="rId3"/>
              </a:buBlip>
              <a:defRPr/>
            </a:pPr>
            <a:endParaRPr lang="en-US" altLang="de-DE" sz="2000" dirty="0">
              <a:latin typeface="Arial" charset="0"/>
            </a:endParaRPr>
          </a:p>
        </p:txBody>
      </p:sp>
    </p:spTree>
    <p:extLst>
      <p:ext uri="{BB962C8B-B14F-4D97-AF65-F5344CB8AC3E}">
        <p14:creationId xmlns:p14="http://schemas.microsoft.com/office/powerpoint/2010/main" val="657102111"/>
      </p:ext>
    </p:extLst>
  </p:cSld>
  <p:clrMapOvr>
    <a:masterClrMapping/>
  </p:clrMapOvr>
  <p:transition spd="med">
    <p:cover dir="l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a:t>
            </a:r>
            <a:r>
              <a:rPr lang="en-US" altLang="de-DE" sz="2000" dirty="0" smtClean="0">
                <a:latin typeface="Arial" charset="0"/>
              </a:rPr>
              <a:t>meeting (2): </a:t>
            </a:r>
            <a:endParaRPr lang="en-US" altLang="de-DE" sz="2000" dirty="0">
              <a:latin typeface="Arial" charset="0"/>
            </a:endParaRP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err="1" smtClean="0">
                <a:solidFill>
                  <a:srgbClr val="00CC00"/>
                </a:solidFill>
                <a:latin typeface="Arial" charset="0"/>
              </a:rPr>
              <a:t>Vitor</a:t>
            </a:r>
            <a:r>
              <a:rPr lang="en-US" altLang="de-DE" sz="2000" dirty="0" smtClean="0">
                <a:solidFill>
                  <a:srgbClr val="00CC00"/>
                </a:solidFill>
                <a:latin typeface="Arial" charset="0"/>
              </a:rPr>
              <a:t> </a:t>
            </a:r>
            <a:r>
              <a:rPr lang="en-US" altLang="de-DE" sz="2000" dirty="0">
                <a:solidFill>
                  <a:srgbClr val="00CC00"/>
                </a:solidFill>
                <a:latin typeface="Arial" charset="0"/>
              </a:rPr>
              <a:t>to update the Spanish version and to produce a Portuguese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a:t>
            </a:r>
            <a:endParaRPr lang="en-US" altLang="de-DE" sz="2000" dirty="0">
              <a:latin typeface="Arial" charset="0"/>
            </a:endParaRPr>
          </a:p>
          <a:p>
            <a:pPr eaLnBrk="1" hangingPunct="1">
              <a:spcBef>
                <a:spcPct val="10000"/>
              </a:spcBef>
              <a:buFontTx/>
              <a:buBlip>
                <a:blip r:embed="rId3"/>
              </a:buBlip>
              <a:defRPr/>
            </a:pPr>
            <a:r>
              <a:rPr lang="en-US" altLang="de-DE" sz="2000" dirty="0" err="1">
                <a:solidFill>
                  <a:srgbClr val="00CC00"/>
                </a:solidFill>
                <a:latin typeface="Arial" charset="0"/>
              </a:rPr>
              <a:t>Gaël</a:t>
            </a:r>
            <a:r>
              <a:rPr lang="en-US" altLang="de-DE" sz="2000" dirty="0">
                <a:solidFill>
                  <a:srgbClr val="00CC00"/>
                </a:solidFill>
                <a:latin typeface="Arial" charset="0"/>
              </a:rPr>
              <a:t> to produce a French version</a:t>
            </a:r>
            <a:r>
              <a:rPr lang="en-US" altLang="de-DE" sz="2000" dirty="0" smtClean="0">
                <a:solidFill>
                  <a:srgbClr val="00CC00"/>
                </a:solidFill>
                <a:latin typeface="Arial" charset="0"/>
              </a:rPr>
              <a:t>.</a:t>
            </a:r>
            <a:r>
              <a:rPr lang="en-US" altLang="de-DE" sz="2000" dirty="0" smtClean="0">
                <a:latin typeface="Arial" charset="0"/>
              </a:rPr>
              <a:t/>
            </a:r>
            <a:br>
              <a:rPr lang="en-US" altLang="de-DE" sz="2000" dirty="0" smtClean="0">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a:t>
            </a:r>
            <a:r>
              <a:rPr lang="en-US" altLang="de-DE" sz="2000" dirty="0" smtClean="0">
                <a:solidFill>
                  <a:srgbClr val="00CC00"/>
                </a:solidFill>
                <a:latin typeface="Arial" charset="0"/>
              </a:rPr>
              <a:t>closed, </a:t>
            </a:r>
            <a:r>
              <a:rPr lang="en-US" altLang="de-DE" sz="2000" dirty="0" smtClean="0">
                <a:latin typeface="Arial" charset="0"/>
              </a:rPr>
              <a:t>text could be reviewed by another French speaker</a:t>
            </a:r>
            <a:endParaRPr lang="en-US" altLang="de-DE" sz="2000" dirty="0">
              <a:latin typeface="Arial" charset="0"/>
            </a:endParaRPr>
          </a:p>
          <a:p>
            <a:pPr eaLnBrk="1" hangingPunct="1">
              <a:spcBef>
                <a:spcPct val="10000"/>
              </a:spcBef>
              <a:buFontTx/>
              <a:buBlip>
                <a:blip r:embed="rId3"/>
              </a:buBlip>
              <a:defRPr/>
            </a:pPr>
            <a:r>
              <a:rPr lang="en-US" altLang="de-DE" sz="2000" dirty="0">
                <a:solidFill>
                  <a:srgbClr val="00CC00"/>
                </a:solidFill>
                <a:latin typeface="Arial" charset="0"/>
              </a:rPr>
              <a:t>Claudia to produce a German version</a:t>
            </a:r>
            <a:r>
              <a:rPr lang="en-US" altLang="de-DE" sz="2000" dirty="0" smtClean="0">
                <a:solidFill>
                  <a:srgbClr val="00CC00"/>
                </a:solidFill>
                <a:latin typeface="Arial" charset="0"/>
              </a:rPr>
              <a:t>.</a:t>
            </a:r>
            <a:br>
              <a:rPr lang="en-US" altLang="de-DE" sz="2000" dirty="0" smtClean="0">
                <a:solidFill>
                  <a:srgbClr val="00CC00"/>
                </a:solidFill>
                <a:latin typeface="Arial" charset="0"/>
              </a:rPr>
            </a:br>
            <a:r>
              <a:rPr lang="en-US" altLang="de-DE" sz="2000" dirty="0" smtClean="0">
                <a:solidFill>
                  <a:srgbClr val="00CC00"/>
                </a:solidFill>
                <a:latin typeface="Arial" charset="0"/>
              </a:rPr>
              <a:t>Status</a:t>
            </a:r>
            <a:r>
              <a:rPr lang="en-US" altLang="de-DE" sz="2000" dirty="0">
                <a:solidFill>
                  <a:srgbClr val="00CC00"/>
                </a:solidFill>
                <a:latin typeface="Arial" charset="0"/>
              </a:rPr>
              <a:t>: done, action point closed</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to take not only the slides themselves but also the notes in the </a:t>
            </a:r>
            <a:r>
              <a:rPr lang="en-US" altLang="de-DE" sz="2000" dirty="0" err="1">
                <a:latin typeface="Arial" charset="0"/>
              </a:rPr>
              <a:t>ppt</a:t>
            </a:r>
            <a:r>
              <a:rPr lang="en-US" altLang="de-DE" sz="2000" dirty="0">
                <a:latin typeface="Arial" charset="0"/>
              </a:rPr>
              <a:t> into account.</a:t>
            </a:r>
          </a:p>
        </p:txBody>
      </p:sp>
    </p:spTree>
    <p:extLst>
      <p:ext uri="{BB962C8B-B14F-4D97-AF65-F5344CB8AC3E}">
        <p14:creationId xmlns:p14="http://schemas.microsoft.com/office/powerpoint/2010/main" val="3779007385"/>
      </p:ext>
    </p:extLst>
  </p:cSld>
  <p:clrMapOvr>
    <a:masterClrMapping/>
  </p:clrMapOvr>
  <p:transition spd="med">
    <p:cover dir="l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(1)</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defRPr/>
            </a:pPr>
            <a:r>
              <a:rPr lang="en-GB" sz="2000" dirty="0">
                <a:latin typeface="Arial" charset="0"/>
              </a:rPr>
              <a:t>Future operation </a:t>
            </a:r>
            <a:r>
              <a:rPr lang="en-GB" sz="2000" dirty="0" smtClean="0">
                <a:latin typeface="Arial" charset="0"/>
              </a:rPr>
              <a:t>of the </a:t>
            </a:r>
            <a:r>
              <a:rPr lang="en-GB" sz="2000" dirty="0" smtClean="0">
                <a:solidFill>
                  <a:schemeClr val="tx1">
                    <a:lumMod val="95000"/>
                    <a:lumOff val="5000"/>
                  </a:schemeClr>
                </a:solidFill>
                <a:latin typeface="Arial" charset="0"/>
              </a:rPr>
              <a:t>ienc.openecdis.org website</a:t>
            </a:r>
          </a:p>
          <a:p>
            <a:pPr marL="447675" indent="-447675" eaLnBrk="1" hangingPunct="1">
              <a:spcBef>
                <a:spcPct val="10000"/>
              </a:spcBef>
              <a:buFontTx/>
              <a:buBlip>
                <a:blip r:embed="rId3"/>
              </a:buBlip>
              <a:defRPr/>
            </a:pPr>
            <a:r>
              <a:rPr lang="fr-FR" altLang="de-DE" sz="2000" dirty="0" err="1" smtClean="0">
                <a:latin typeface="Arial" charset="0"/>
              </a:rPr>
              <a:t>now</a:t>
            </a:r>
            <a:r>
              <a:rPr lang="fr-FR" altLang="de-DE" sz="2000" dirty="0" smtClean="0">
                <a:latin typeface="Arial" charset="0"/>
              </a:rPr>
              <a:t> </a:t>
            </a:r>
            <a:r>
              <a:rPr lang="fr-FR" altLang="de-DE" sz="2000" dirty="0" err="1">
                <a:latin typeface="Arial" charset="0"/>
              </a:rPr>
              <a:t>hosted</a:t>
            </a:r>
            <a:r>
              <a:rPr lang="fr-FR" altLang="de-DE" sz="2000" dirty="0">
                <a:latin typeface="Arial" charset="0"/>
              </a:rPr>
              <a:t> by </a:t>
            </a:r>
            <a:r>
              <a:rPr lang="fr-FR" altLang="de-DE" sz="2000" dirty="0" smtClean="0">
                <a:latin typeface="Arial" charset="0"/>
              </a:rPr>
              <a:t>the </a:t>
            </a:r>
            <a:r>
              <a:rPr lang="fr-FR" altLang="de-DE" sz="2000" dirty="0" err="1" smtClean="0">
                <a:latin typeface="Arial" charset="0"/>
              </a:rPr>
              <a:t>European</a:t>
            </a:r>
            <a:r>
              <a:rPr lang="fr-FR" altLang="de-DE" sz="2000" dirty="0" smtClean="0">
                <a:latin typeface="Arial" charset="0"/>
              </a:rPr>
              <a:t> </a:t>
            </a:r>
            <a:r>
              <a:rPr lang="fr-FR" altLang="de-DE" sz="2000" dirty="0" err="1" smtClean="0">
                <a:latin typeface="Arial" charset="0"/>
              </a:rPr>
              <a:t>Committee</a:t>
            </a:r>
            <a:r>
              <a:rPr lang="fr-FR" altLang="de-DE" sz="2000" dirty="0" smtClean="0">
                <a:latin typeface="Arial" charset="0"/>
              </a:rPr>
              <a:t> </a:t>
            </a:r>
            <a:r>
              <a:rPr lang="en-US" altLang="de-DE" sz="2000" dirty="0">
                <a:latin typeface="Arial" charset="0"/>
              </a:rPr>
              <a:t>for drawing up standards in the field of inland </a:t>
            </a:r>
            <a:r>
              <a:rPr lang="en-US" altLang="de-DE" sz="2000" dirty="0" smtClean="0">
                <a:latin typeface="Arial" charset="0"/>
              </a:rPr>
              <a:t>navigation (CESNI)</a:t>
            </a:r>
            <a:br>
              <a:rPr lang="en-US" altLang="de-DE" sz="2000" dirty="0" smtClean="0">
                <a:latin typeface="Arial" charset="0"/>
              </a:rPr>
            </a:br>
            <a:endParaRPr lang="en-US" altLang="de-DE" sz="2000" dirty="0" smtClean="0">
              <a:latin typeface="Arial" charset="0"/>
            </a:endParaRPr>
          </a:p>
          <a:p>
            <a:pPr marL="447675" indent="-447675" eaLnBrk="1" hangingPunct="1">
              <a:spcBef>
                <a:spcPct val="10000"/>
              </a:spcBef>
              <a:buFontTx/>
              <a:buBlip>
                <a:blip r:embed="rId3"/>
              </a:buBlip>
              <a:defRPr/>
            </a:pPr>
            <a:r>
              <a:rPr lang="en-US" altLang="de-DE" sz="2000" dirty="0" smtClean="0">
                <a:latin typeface="Arial" charset="0"/>
              </a:rPr>
              <a:t>Proposals for improvements?</a:t>
            </a:r>
            <a:endParaRPr lang="fr-FR" altLang="de-DE" sz="2000" dirty="0">
              <a:latin typeface="Arial" charset="0"/>
            </a:endParaRPr>
          </a:p>
          <a:p>
            <a:pPr marL="447675" indent="-447675" eaLnBrk="1" hangingPunct="1">
              <a:spcBef>
                <a:spcPct val="10000"/>
              </a:spcBef>
              <a:buFontTx/>
              <a:buBlip>
                <a:blip r:embed="rId3"/>
              </a:buBlip>
              <a:defRPr/>
            </a:pPr>
            <a:endParaRPr lang="en-GB" altLang="de-DE" sz="2000" dirty="0">
              <a:solidFill>
                <a:srgbClr val="00CC00"/>
              </a:solidFill>
              <a:latin typeface="Arial" charset="0"/>
            </a:endParaRPr>
          </a:p>
          <a:p>
            <a:pPr marL="609600" indent="-609600">
              <a:spcBef>
                <a:spcPct val="20000"/>
              </a:spcBef>
              <a:defRPr/>
            </a:pPr>
            <a:r>
              <a:rPr lang="en-GB" sz="2000" dirty="0">
                <a:solidFill>
                  <a:schemeClr val="tx1">
                    <a:lumMod val="95000"/>
                    <a:lumOff val="5000"/>
                  </a:schemeClr>
                </a:solidFill>
                <a:latin typeface="Arial" charset="0"/>
              </a:rPr>
              <a:t/>
            </a:r>
            <a:br>
              <a:rPr lang="en-GB" sz="2000" dirty="0">
                <a:solidFill>
                  <a:schemeClr val="tx1">
                    <a:lumMod val="95000"/>
                    <a:lumOff val="5000"/>
                  </a:schemeClr>
                </a:solidFill>
                <a:latin typeface="Arial" charset="0"/>
              </a:rPr>
            </a:br>
            <a:endParaRPr lang="en-GB" sz="1600" dirty="0">
              <a:solidFill>
                <a:schemeClr val="tx1">
                  <a:lumMod val="95000"/>
                  <a:lumOff val="5000"/>
                </a:schemeClr>
              </a:solidFill>
              <a:latin typeface="Arial" charset="0"/>
            </a:endParaRPr>
          </a:p>
        </p:txBody>
      </p:sp>
      <p:sp>
        <p:nvSpPr>
          <p:cNvPr id="53252" name="AutoShape 5">
            <a:hlinkClick r:id="rId4" highlightClick="1"/>
          </p:cNvPr>
          <p:cNvSpPr>
            <a:spLocks noChangeArrowheads="1"/>
          </p:cNvSpPr>
          <p:nvPr/>
        </p:nvSpPr>
        <p:spPr bwMode="auto">
          <a:xfrm>
            <a:off x="1259632" y="4149080"/>
            <a:ext cx="7198568" cy="36043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smtClean="0">
                <a:latin typeface="Arial" panose="020B0604020202020204" pitchFamily="34" charset="0"/>
                <a:hlinkClick r:id="rId4"/>
              </a:rPr>
              <a:t>https://</a:t>
            </a:r>
            <a:r>
              <a:rPr lang="de-AT" altLang="de-DE" sz="1800" dirty="0">
                <a:latin typeface="Arial" panose="020B0604020202020204" pitchFamily="34" charset="0"/>
                <a:hlinkClick r:id="rId4"/>
              </a:rPr>
              <a:t>ienc.openecdis.org</a:t>
            </a:r>
            <a:r>
              <a:rPr lang="de-AT" altLang="de-DE" sz="1800" dirty="0">
                <a:latin typeface="Arial" panose="020B0604020202020204" pitchFamily="34" charset="0"/>
              </a:rPr>
              <a:t> </a:t>
            </a:r>
            <a:endParaRPr lang="de-DE" altLang="de-DE" sz="18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(2)</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GB" sz="2000" dirty="0" smtClean="0">
                <a:latin typeface="Arial" charset="0"/>
              </a:rPr>
              <a:t>Discussion forum</a:t>
            </a:r>
          </a:p>
          <a:p>
            <a:pPr marL="609600" indent="-609600">
              <a:spcBef>
                <a:spcPct val="20000"/>
              </a:spcBef>
              <a:buFontTx/>
              <a:buBlip>
                <a:blip r:embed="rId3"/>
              </a:buBlip>
              <a:defRPr/>
            </a:pPr>
            <a:r>
              <a:rPr lang="en-GB" sz="2000" dirty="0" smtClean="0">
                <a:latin typeface="Arial" charset="0"/>
              </a:rPr>
              <a:t>Due to internal regulations of USACE the discussion forum had to be moved to a new platform</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marL="609600" indent="-609600">
              <a:spcBef>
                <a:spcPct val="20000"/>
              </a:spcBef>
              <a:buFontTx/>
              <a:buBlip>
                <a:blip r:embed="rId3"/>
              </a:buBlip>
              <a:defRPr/>
            </a:pPr>
            <a:r>
              <a:rPr lang="en-GB" sz="2000" dirty="0" smtClean="0">
                <a:latin typeface="Arial" charset="0"/>
              </a:rPr>
              <a:t>Please register yourself (information available at the ienc.openecdis.org website) to be able to participate in discussions</a:t>
            </a:r>
          </a:p>
          <a:p>
            <a:pPr marL="609600" indent="-609600">
              <a:spcBef>
                <a:spcPct val="20000"/>
              </a:spcBef>
              <a:buFontTx/>
              <a:buBlip>
                <a:blip r:embed="rId3"/>
              </a:buBlip>
              <a:defRPr/>
            </a:pPr>
            <a:r>
              <a:rPr lang="en-GB" sz="2000" dirty="0" smtClean="0">
                <a:latin typeface="Arial" charset="0"/>
              </a:rPr>
              <a:t>Notifications are operational</a:t>
            </a:r>
          </a:p>
          <a:p>
            <a:pPr marL="609600" indent="-609600">
              <a:spcBef>
                <a:spcPct val="20000"/>
              </a:spcBef>
              <a:buFontTx/>
              <a:buBlip>
                <a:blip r:embed="rId3"/>
              </a:buBlip>
              <a:defRPr/>
            </a:pPr>
            <a:r>
              <a:rPr lang="en-GB" sz="2000" dirty="0" smtClean="0">
                <a:latin typeface="Arial" charset="0"/>
              </a:rPr>
              <a:t>Action point from last meeting: </a:t>
            </a:r>
            <a:r>
              <a:rPr lang="en-US" sz="2000" dirty="0">
                <a:latin typeface="Arial" charset="0"/>
              </a:rPr>
              <a:t>Denise LaDue to investigate whether it would be possible to display the status </a:t>
            </a:r>
            <a:r>
              <a:rPr lang="en-US" sz="2000" dirty="0" smtClean="0">
                <a:latin typeface="Arial" charset="0"/>
              </a:rPr>
              <a:t>of the </a:t>
            </a:r>
            <a:r>
              <a:rPr lang="en-US" sz="2000" dirty="0">
                <a:latin typeface="Arial" charset="0"/>
              </a:rPr>
              <a:t>CRs in the overview (pending, adopted, </a:t>
            </a:r>
            <a:r>
              <a:rPr lang="en-US" sz="2000" dirty="0" smtClean="0">
                <a:latin typeface="Arial" charset="0"/>
              </a:rPr>
              <a:t>rejected)</a:t>
            </a:r>
            <a:endParaRPr lang="en-GB" sz="2000" dirty="0">
              <a:solidFill>
                <a:schemeClr val="tx1">
                  <a:lumMod val="95000"/>
                  <a:lumOff val="5000"/>
                </a:schemeClr>
              </a:solidFill>
              <a:latin typeface="Arial" charset="0"/>
            </a:endParaRPr>
          </a:p>
        </p:txBody>
      </p:sp>
      <p:sp>
        <p:nvSpPr>
          <p:cNvPr id="53254" name="AutoShape 5">
            <a:hlinkClick r:id="rId4" highlightClick="1"/>
          </p:cNvPr>
          <p:cNvSpPr>
            <a:spLocks noChangeArrowheads="1"/>
          </p:cNvSpPr>
          <p:nvPr/>
        </p:nvSpPr>
        <p:spPr bwMode="auto">
          <a:xfrm>
            <a:off x="1331640" y="2996952"/>
            <a:ext cx="7058025" cy="36004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sz="1800" dirty="0">
                <a:latin typeface="Arial" panose="020B0604020202020204" pitchFamily="34" charset="0"/>
                <a:cs typeface="Arial" panose="020B0604020202020204" pitchFamily="34" charset="0"/>
                <a:hlinkClick r:id="rId4"/>
              </a:rPr>
              <a:t>APAN - </a:t>
            </a:r>
            <a:r>
              <a:rPr lang="de-DE" sz="1800" dirty="0" err="1">
                <a:latin typeface="Arial" panose="020B0604020202020204" pitchFamily="34" charset="0"/>
                <a:cs typeface="Arial" panose="020B0604020202020204" pitchFamily="34" charset="0"/>
                <a:hlinkClick r:id="rId4"/>
              </a:rPr>
              <a:t>Sign</a:t>
            </a:r>
            <a:r>
              <a:rPr lang="de-DE" sz="1800" dirty="0">
                <a:latin typeface="Arial" panose="020B0604020202020204" pitchFamily="34" charset="0"/>
                <a:cs typeface="Arial" panose="020B0604020202020204" pitchFamily="34" charset="0"/>
                <a:hlinkClick r:id="rId4"/>
              </a:rPr>
              <a:t> In</a:t>
            </a:r>
            <a:endParaRPr lang="de-DE" altLang="de-DE"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18414"/>
      </p:ext>
    </p:extLst>
  </p:cSld>
  <p:clrMapOvr>
    <a:masterClrMapping/>
  </p:clrMapOvr>
  <p:transition spd="med">
    <p:cover dir="l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a:t>
            </a:r>
            <a:r>
              <a:rPr lang="en-US" altLang="de-DE" dirty="0" smtClean="0">
                <a:solidFill>
                  <a:schemeClr val="bg1"/>
                </a:solidFill>
                <a:latin typeface="Arial" panose="020B0604020202020204" pitchFamily="34" charset="0"/>
              </a:rPr>
              <a:t>Services (3)</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685800" y="1773238"/>
            <a:ext cx="777398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GB" sz="2000" dirty="0" smtClean="0">
                <a:latin typeface="Arial" charset="0"/>
              </a:rPr>
              <a:t>IENC </a:t>
            </a:r>
            <a:r>
              <a:rPr lang="en-GB" sz="2000" dirty="0">
                <a:latin typeface="Arial" charset="0"/>
              </a:rPr>
              <a:t>domain in the registry of </a:t>
            </a:r>
            <a:r>
              <a:rPr lang="en-GB" sz="2000" dirty="0" smtClean="0">
                <a:latin typeface="Arial" charset="0"/>
              </a:rPr>
              <a:t>IHO</a:t>
            </a:r>
            <a:br>
              <a:rPr lang="en-GB" sz="2000" dirty="0" smtClean="0">
                <a:latin typeface="Arial" charset="0"/>
              </a:rPr>
            </a:br>
            <a:r>
              <a:rPr lang="en-GB" sz="2000" dirty="0" smtClean="0">
                <a:latin typeface="Arial" charset="0"/>
              </a:rPr>
              <a:t/>
            </a:r>
            <a:br>
              <a:rPr lang="en-GB" sz="2000" dirty="0" smtClean="0">
                <a:latin typeface="Arial" charset="0"/>
              </a:rPr>
            </a:br>
            <a:r>
              <a:rPr lang="en-GB" sz="2000" dirty="0" smtClean="0">
                <a:latin typeface="Arial" charset="0"/>
              </a:rPr>
              <a:t/>
            </a:r>
            <a:br>
              <a:rPr lang="en-GB" sz="2000" dirty="0" smtClean="0">
                <a:latin typeface="Arial" charset="0"/>
              </a:rPr>
            </a:br>
            <a:endParaRPr lang="en-GB" sz="2000" dirty="0" smtClean="0">
              <a:latin typeface="Arial" charset="0"/>
            </a:endParaRPr>
          </a:p>
          <a:p>
            <a:pPr>
              <a:spcBef>
                <a:spcPct val="20000"/>
              </a:spcBef>
              <a:defRPr/>
            </a:pPr>
            <a:endParaRPr lang="en-US" sz="3600" dirty="0">
              <a:latin typeface="Arial" charset="0"/>
            </a:endParaRPr>
          </a:p>
        </p:txBody>
      </p:sp>
      <p:sp>
        <p:nvSpPr>
          <p:cNvPr id="53253" name="AutoShape 6">
            <a:hlinkClick r:id="rId4" highlightClick="1"/>
          </p:cNvPr>
          <p:cNvSpPr>
            <a:spLocks noChangeArrowheads="1"/>
          </p:cNvSpPr>
          <p:nvPr/>
        </p:nvSpPr>
        <p:spPr bwMode="auto">
          <a:xfrm>
            <a:off x="1328738" y="2492896"/>
            <a:ext cx="7129462" cy="43180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800">
                <a:latin typeface="Arial" panose="020B0604020202020204" pitchFamily="34" charset="0"/>
                <a:hlinkClick r:id="rId5"/>
              </a:rPr>
              <a:t>http://registry.iho.int</a:t>
            </a:r>
            <a:endParaRPr lang="de-DE" altLang="de-DE" sz="1800">
              <a:latin typeface="Arial" panose="020B0604020202020204" pitchFamily="34" charset="0"/>
            </a:endParaRPr>
          </a:p>
        </p:txBody>
      </p:sp>
    </p:spTree>
    <p:extLst>
      <p:ext uri="{BB962C8B-B14F-4D97-AF65-F5344CB8AC3E}">
        <p14:creationId xmlns:p14="http://schemas.microsoft.com/office/powerpoint/2010/main" val="595079831"/>
      </p:ext>
    </p:extLst>
  </p:cSld>
  <p:clrMapOvr>
    <a:masterClrMapping/>
  </p:clrMapOvr>
  <p:transition spd="med">
    <p:cover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a:t>
            </a:r>
          </a:p>
        </p:txBody>
      </p:sp>
      <p:sp>
        <p:nvSpPr>
          <p:cNvPr id="12291"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371600" indent="-4572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Blip>
                <a:blip r:embed="rId3"/>
              </a:buBlip>
            </a:pPr>
            <a:r>
              <a:rPr lang="en-GB" altLang="de-DE" sz="2000">
                <a:latin typeface="Arial" panose="020B0604020202020204" pitchFamily="34" charset="0"/>
              </a:rPr>
              <a:t>As the competent international technical group on Inland ENC technical standards development, implementation and maintenance, IEHG is recognized by:</a:t>
            </a:r>
          </a:p>
          <a:p>
            <a:pPr lvl="2" eaLnBrk="1" hangingPunct="1">
              <a:spcBef>
                <a:spcPct val="10000"/>
              </a:spcBef>
            </a:pPr>
            <a:r>
              <a:rPr lang="en-GB" altLang="de-DE" sz="1600">
                <a:latin typeface="Arial" panose="020B0604020202020204" pitchFamily="34" charset="0"/>
              </a:rPr>
              <a:t>Europe - European Union, Economic Commission for Europe of the UN and the Central Commission for Navigation on the Rhine</a:t>
            </a:r>
          </a:p>
          <a:p>
            <a:pPr lvl="2" eaLnBrk="1" hangingPunct="1">
              <a:spcBef>
                <a:spcPct val="10000"/>
              </a:spcBef>
            </a:pPr>
            <a:r>
              <a:rPr lang="en-GB" altLang="de-DE" sz="1600">
                <a:latin typeface="Arial" panose="020B0604020202020204" pitchFamily="34" charset="0"/>
              </a:rPr>
              <a:t>North America – US Army Corps of Engineers</a:t>
            </a:r>
          </a:p>
          <a:p>
            <a:pPr lvl="2" eaLnBrk="1" hangingPunct="1">
              <a:spcBef>
                <a:spcPct val="10000"/>
              </a:spcBef>
            </a:pPr>
            <a:r>
              <a:rPr lang="en-GB" altLang="de-DE" sz="1600">
                <a:latin typeface="Arial" panose="020B0604020202020204" pitchFamily="34" charset="0"/>
              </a:rPr>
              <a:t>Russian Federation - Russian Ministry of Transport</a:t>
            </a:r>
          </a:p>
          <a:p>
            <a:pPr lvl="2" eaLnBrk="1" hangingPunct="1">
              <a:spcBef>
                <a:spcPct val="10000"/>
              </a:spcBef>
            </a:pPr>
            <a:r>
              <a:rPr lang="en-GB" altLang="de-DE" sz="1600">
                <a:latin typeface="Arial" panose="020B0604020202020204" pitchFamily="34" charset="0"/>
              </a:rPr>
              <a:t>Brazil, Peru and Venezuela – Hydrography and Navigation Services</a:t>
            </a:r>
          </a:p>
          <a:p>
            <a:pPr lvl="2" eaLnBrk="1" hangingPunct="1">
              <a:spcBef>
                <a:spcPct val="10000"/>
              </a:spcBef>
            </a:pPr>
            <a:r>
              <a:rPr lang="en-GB" altLang="de-DE" sz="1600">
                <a:latin typeface="Arial" panose="020B0604020202020204" pitchFamily="34" charset="0"/>
              </a:rPr>
              <a:t>Asia – Ministry of Transport of PRC and KHOA of Republic of Korea</a:t>
            </a:r>
          </a:p>
          <a:p>
            <a:pPr lvl="2" eaLnBrk="1" hangingPunct="1">
              <a:spcBef>
                <a:spcPct val="10000"/>
              </a:spcBef>
            </a:pPr>
            <a:r>
              <a:rPr lang="en-GB" altLang="de-DE" sz="1600">
                <a:latin typeface="Arial" panose="020B0604020202020204" pitchFamily="34" charset="0"/>
              </a:rPr>
              <a:t>International Hydrographic Organization (IHO)</a:t>
            </a:r>
          </a:p>
          <a:p>
            <a:pPr eaLnBrk="1" hangingPunct="1">
              <a:spcBef>
                <a:spcPct val="10000"/>
              </a:spcBef>
              <a:buFontTx/>
              <a:buBlip>
                <a:blip r:embed="rId3"/>
              </a:buBlip>
            </a:pPr>
            <a:r>
              <a:rPr lang="en-GB" altLang="de-DE" sz="200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buFontTx/>
              <a:buBlip>
                <a:blip r:embed="rId3"/>
              </a:buBlip>
            </a:pPr>
            <a:r>
              <a:rPr lang="en-GB" altLang="de-DE" sz="2000">
                <a:latin typeface="Arial" panose="020B0604020202020204" pitchFamily="34" charset="0"/>
              </a:rPr>
              <a:t>Instead, IEHG supports, advises and provides input to IHO regarding Inland ENC matters as a recognized NGIO.</a:t>
            </a:r>
            <a:endParaRPr lang="en-US" altLang="de-DE" sz="200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Next </a:t>
            </a:r>
            <a:r>
              <a:rPr lang="en-US" altLang="de-DE" dirty="0">
                <a:solidFill>
                  <a:schemeClr val="bg1"/>
                </a:solidFill>
                <a:latin typeface="Arial" panose="020B0604020202020204" pitchFamily="34" charset="0"/>
              </a:rPr>
              <a:t>Meeting</a:t>
            </a: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an IEHG meeting next year?</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Do we need a physical meeting or is an online meeting sufficient?</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where </a:t>
            </a:r>
            <a:r>
              <a:rPr lang="en-US" altLang="de-DE" sz="2000" dirty="0">
                <a:solidFill>
                  <a:schemeClr val="tx2"/>
                </a:solidFill>
                <a:latin typeface="Arial" panose="020B0604020202020204" pitchFamily="34" charset="0"/>
              </a:rPr>
              <a:t>and when ? </a:t>
            </a:r>
            <a:br>
              <a:rPr lang="en-US" altLang="de-DE" sz="2000" dirty="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Last meetings: 2015 China, 2017 Brazil, 2019 US, 2021 Europe, 2022 online, 2023 US, 2024 China</a:t>
            </a:r>
            <a:endParaRPr lang="en-US" altLang="de-DE" sz="2000" dirty="0">
              <a:solidFill>
                <a:schemeClr val="tx2"/>
              </a:solidFill>
              <a:latin typeface="Arial" panose="020B0604020202020204" pitchFamily="34" charset="0"/>
            </a:endParaRPr>
          </a:p>
          <a:p>
            <a:pPr eaLnBrk="1" hangingPunct="1">
              <a:spcBef>
                <a:spcPct val="25000"/>
              </a:spcBef>
              <a:buFontTx/>
              <a:buBlip>
                <a:blip r:embed="rId3"/>
              </a:buBlip>
            </a:pPr>
            <a:r>
              <a:rPr lang="en-US" altLang="de-DE" sz="2000" dirty="0">
                <a:solidFill>
                  <a:schemeClr val="tx2"/>
                </a:solidFill>
                <a:latin typeface="Arial" panose="020B0604020202020204" pitchFamily="34" charset="0"/>
              </a:rPr>
              <a:t>Changes to the agenda of next meeting</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67">
                                            <p:txEl>
                                              <p:pRg st="3" end="3"/>
                                            </p:txEl>
                                          </p:spTgt>
                                        </p:tgtEl>
                                        <p:attrNameLst>
                                          <p:attrName>style.visibility</p:attrName>
                                        </p:attrNameLst>
                                      </p:cBhvr>
                                      <p:to>
                                        <p:strVal val="visible"/>
                                      </p:to>
                                    </p:set>
                                    <p:anim calcmode="lin" valueType="num">
                                      <p:cBhvr additive="base">
                                        <p:cTn id="25" dur="500" fill="hold"/>
                                        <p:tgtEl>
                                          <p:spTgt spid="318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Any other </a:t>
            </a:r>
            <a:r>
              <a:rPr lang="en-US" altLang="de-DE" dirty="0" smtClean="0">
                <a:solidFill>
                  <a:schemeClr val="bg1"/>
                </a:solidFill>
                <a:latin typeface="Arial" panose="020B0604020202020204" pitchFamily="34" charset="0"/>
              </a:rPr>
              <a:t>business</a:t>
            </a:r>
            <a:endParaRPr lang="en-US" altLang="de-DE" dirty="0">
              <a:solidFill>
                <a:schemeClr val="bg1"/>
              </a:solidFill>
              <a:latin typeface="Arial" panose="020B0604020202020204" pitchFamily="34" charset="0"/>
            </a:endParaRPr>
          </a:p>
        </p:txBody>
      </p:sp>
      <p:sp>
        <p:nvSpPr>
          <p:cNvPr id="318467" name="Rectangle 3"/>
          <p:cNvSpPr>
            <a:spLocks noChangeArrowheads="1"/>
          </p:cNvSpPr>
          <p:nvPr/>
        </p:nvSpPr>
        <p:spPr bwMode="auto">
          <a:xfrm>
            <a:off x="685800" y="2057400"/>
            <a:ext cx="777398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How to encourage other countries to join IEHG?</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South America / Asia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Any other business?</a:t>
            </a:r>
          </a:p>
          <a:p>
            <a:pPr eaLnBrk="1" hangingPunct="1">
              <a:spcBef>
                <a:spcPct val="25000"/>
              </a:spcBef>
              <a:buFontTx/>
              <a:buBlip>
                <a:blip r:embed="rId3"/>
              </a:buBlip>
            </a:pPr>
            <a:r>
              <a:rPr lang="en-US" altLang="de-DE" sz="2000" dirty="0" smtClean="0">
                <a:solidFill>
                  <a:schemeClr val="tx2"/>
                </a:solidFill>
                <a:latin typeface="Arial" panose="020B0604020202020204" pitchFamily="34" charset="0"/>
              </a:rPr>
              <a:t>Departures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1500587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Any other business, Next Meeting</a:t>
            </a:r>
          </a:p>
        </p:txBody>
      </p:sp>
      <p:sp>
        <p:nvSpPr>
          <p:cNvPr id="40963" name="Rectangle 3"/>
          <p:cNvSpPr>
            <a:spLocks noChangeArrowheads="1"/>
          </p:cNvSpPr>
          <p:nvPr/>
        </p:nvSpPr>
        <p:spPr bwMode="auto">
          <a:xfrm>
            <a:off x="685800" y="1700213"/>
            <a:ext cx="7773988"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600" dirty="0">
                <a:solidFill>
                  <a:schemeClr val="tx2"/>
                </a:solidFill>
                <a:latin typeface="Arial" charset="0"/>
              </a:rPr>
              <a:t>Distribution of </a:t>
            </a:r>
            <a:r>
              <a:rPr lang="en-US" sz="1600" dirty="0" smtClean="0">
                <a:solidFill>
                  <a:schemeClr val="tx2"/>
                </a:solidFill>
                <a:latin typeface="Arial" charset="0"/>
              </a:rPr>
              <a:t>work</a:t>
            </a:r>
            <a:endParaRPr lang="en-US" sz="1600" dirty="0">
              <a:solidFill>
                <a:schemeClr val="tx2"/>
              </a:solidFill>
              <a:latin typeface="Arial" charset="0"/>
            </a:endParaRPr>
          </a:p>
          <a:p>
            <a:pPr marL="609600" indent="-609600">
              <a:spcBef>
                <a:spcPct val="10000"/>
              </a:spcBef>
              <a:buFontTx/>
              <a:buBlip>
                <a:blip r:embed="rId3"/>
              </a:buBlip>
              <a:defRPr/>
            </a:pPr>
            <a:r>
              <a:rPr lang="en-US" sz="1600" dirty="0" smtClean="0">
                <a:solidFill>
                  <a:schemeClr val="bg1">
                    <a:lumMod val="85000"/>
                  </a:schemeClr>
                </a:solidFill>
                <a:latin typeface="Arial" charset="0"/>
              </a:rPr>
              <a:t>Report</a:t>
            </a:r>
          </a:p>
          <a:p>
            <a:pPr>
              <a:spcBef>
                <a:spcPct val="10000"/>
              </a:spcBef>
              <a:defRPr/>
            </a:pPr>
            <a:endParaRPr lang="en-US" sz="1800" dirty="0">
              <a:solidFill>
                <a:schemeClr val="tx2"/>
              </a:solidFill>
              <a:latin typeface="Arial" charset="0"/>
            </a:endParaRPr>
          </a:p>
        </p:txBody>
      </p:sp>
    </p:spTree>
  </p:cSld>
  <p:clrMapOvr>
    <a:masterClrMapping/>
  </p:clrMapOvr>
  <p:transition spd="med">
    <p:cover dir="l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4213" y="1557338"/>
            <a:ext cx="7773987" cy="23876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a:t>
            </a:r>
            <a:r>
              <a:rPr lang="en-US" altLang="de-DE">
                <a:solidFill>
                  <a:schemeClr val="bg1"/>
                </a:solidFill>
                <a:latin typeface="Arial" panose="020B0604020202020204" pitchFamily="34" charset="0"/>
              </a:rPr>
              <a:t>, </a:t>
            </a:r>
            <a:r>
              <a:rPr lang="en-US" altLang="de-DE" smtClean="0">
                <a:solidFill>
                  <a:schemeClr val="bg1"/>
                </a:solidFill>
                <a:latin typeface="Arial" panose="020B0604020202020204" pitchFamily="34" charset="0"/>
              </a:rPr>
              <a:t>Li</a:t>
            </a:r>
            <a:r>
              <a:rPr lang="en-US" altLang="de-DE" dirty="0" smtClean="0">
                <a:solidFill>
                  <a:schemeClr val="bg1"/>
                </a:solidFill>
                <a:latin typeface="Arial" panose="020B0604020202020204" pitchFamily="34" charset="0"/>
              </a:rPr>
              <a:t>, </a:t>
            </a:r>
            <a:r>
              <a:rPr lang="en-US" altLang="de-DE" dirty="0">
                <a:solidFill>
                  <a:schemeClr val="bg1"/>
                </a:solidFill>
                <a:latin typeface="Arial" panose="020B0604020202020204" pitchFamily="34" charset="0"/>
              </a:rPr>
              <a:t>for the hosting of the meeting and the hospitality!</a:t>
            </a: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 all for </a:t>
            </a:r>
            <a:r>
              <a:rPr lang="en-US" altLang="de-DE" dirty="0" smtClean="0">
                <a:solidFill>
                  <a:schemeClr val="bg1"/>
                </a:solidFill>
                <a:latin typeface="Arial" panose="020B0604020202020204" pitchFamily="34" charset="0"/>
              </a:rPr>
              <a:t>participating!</a:t>
            </a:r>
            <a:r>
              <a:rPr lang="en-US" altLang="de-DE" dirty="0">
                <a:solidFill>
                  <a:schemeClr val="bg1"/>
                </a:solidFill>
                <a:latin typeface="Arial" panose="020B0604020202020204" pitchFamily="34" charset="0"/>
              </a:rPr>
              <a:t/>
            </a:r>
            <a:br>
              <a:rPr lang="en-US" altLang="de-DE" dirty="0">
                <a:solidFill>
                  <a:schemeClr val="bg1"/>
                </a:solidFill>
                <a:latin typeface="Arial" panose="020B0604020202020204" pitchFamily="34" charset="0"/>
              </a:rPr>
            </a:br>
            <a:endParaRPr lang="en-US" altLang="de-DE" dirty="0">
              <a:solidFill>
                <a:schemeClr val="bg1"/>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 (2)</a:t>
            </a:r>
          </a:p>
        </p:txBody>
      </p:sp>
      <p:sp>
        <p:nvSpPr>
          <p:cNvPr id="13315" name="Rectangle 3"/>
          <p:cNvSpPr>
            <a:spLocks noChangeArrowheads="1"/>
          </p:cNvSpPr>
          <p:nvPr/>
        </p:nvSpPr>
        <p:spPr bwMode="auto">
          <a:xfrm>
            <a:off x="685800" y="1916113"/>
            <a:ext cx="77724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Blip>
                <a:blip r:embed="rId3"/>
              </a:buBlip>
            </a:pPr>
            <a:r>
              <a:rPr lang="en-GB" altLang="de-DE" sz="2000">
                <a:latin typeface="Arial" panose="020B0604020202020204" pitchFamily="34" charset="0"/>
              </a:rPr>
              <a:t>In 2009, IEHG has been recognized by IHO as a Non Governmental International Organization (NGIO) with observer status</a:t>
            </a:r>
          </a:p>
          <a:p>
            <a:pPr eaLnBrk="1" hangingPunct="1">
              <a:lnSpc>
                <a:spcPct val="115000"/>
              </a:lnSpc>
              <a:spcBef>
                <a:spcPct val="50000"/>
              </a:spcBef>
              <a:buFontTx/>
              <a:buBlip>
                <a:blip r:embed="rId3"/>
              </a:buBlip>
            </a:pPr>
            <a:r>
              <a:rPr lang="en-US" altLang="de-DE" sz="2000">
                <a:latin typeface="Arial" panose="020B0604020202020204" pitchFamily="34" charset="0"/>
              </a:rPr>
              <a:t>Current members of IEHG are all European countries with connected inland waterways, the Russian Federation, the United States of America, Brazil, Peoples Republic of China, Republic of Korea, Peru and Venezuela</a:t>
            </a:r>
          </a:p>
        </p:txBody>
      </p:sp>
    </p:spTree>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composition and organization</a:t>
            </a:r>
          </a:p>
        </p:txBody>
      </p:sp>
      <p:sp>
        <p:nvSpPr>
          <p:cNvPr id="14339"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FontTx/>
              <a:buNone/>
            </a:pPr>
            <a:r>
              <a:rPr lang="en-GB" altLang="de-DE" sz="2000" u="sng">
                <a:latin typeface="Arial" panose="020B0604020202020204" pitchFamily="34" charset="0"/>
              </a:rPr>
              <a:t>Composition</a:t>
            </a:r>
            <a:r>
              <a:rPr lang="en-GB" altLang="de-DE" sz="2000">
                <a:latin typeface="Arial" panose="020B0604020202020204" pitchFamily="34" charset="0"/>
              </a:rPr>
              <a:t> - IEHG is a combined government/non-government technical group  </a:t>
            </a:r>
          </a:p>
          <a:p>
            <a:pPr eaLnBrk="1" hangingPunct="1">
              <a:lnSpc>
                <a:spcPct val="120000"/>
              </a:lnSpc>
              <a:spcBef>
                <a:spcPct val="50000"/>
              </a:spcBef>
              <a:buFontTx/>
              <a:buNone/>
            </a:pPr>
            <a:r>
              <a:rPr lang="en-GB" altLang="de-DE" sz="2000" u="sng">
                <a:latin typeface="Arial" panose="020B0604020202020204" pitchFamily="34" charset="0"/>
              </a:rPr>
              <a:t>Regions</a:t>
            </a:r>
            <a:r>
              <a:rPr lang="en-GB" altLang="de-DE" sz="2000">
                <a:latin typeface="Arial" panose="020B0604020202020204" pitchFamily="34" charset="0"/>
              </a:rPr>
              <a:t> – IEHG regions are comprised of countries within a continent (North America, South America, Asia) or a recognized social-economic region (Europe, Russian Federation).</a:t>
            </a:r>
          </a:p>
          <a:p>
            <a:pPr eaLnBrk="1" hangingPunct="1">
              <a:lnSpc>
                <a:spcPct val="120000"/>
              </a:lnSpc>
              <a:spcBef>
                <a:spcPct val="50000"/>
              </a:spcBef>
              <a:buFontTx/>
              <a:buNone/>
            </a:pPr>
            <a:r>
              <a:rPr lang="en-GB" altLang="de-DE" sz="2000" u="sng">
                <a:latin typeface="Arial" panose="020B0604020202020204" pitchFamily="34" charset="0"/>
              </a:rPr>
              <a:t>Organization</a:t>
            </a:r>
            <a:r>
              <a:rPr lang="en-GB" altLang="de-DE" sz="2000">
                <a:latin typeface="Arial" panose="020B0604020202020204" pitchFamily="34" charset="0"/>
              </a:rPr>
              <a:t> – By simple majority vote, chairpersons, vice-chairs and technical coordinators are elected.</a:t>
            </a: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membership</a:t>
            </a:r>
          </a:p>
        </p:txBody>
      </p:sp>
      <p:sp>
        <p:nvSpPr>
          <p:cNvPr id="15363"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a:latin typeface="Arial" panose="020B0604020202020204" pitchFamily="34" charset="0"/>
              </a:rPr>
              <a:t>All the members of IEHG should have current expertise in the field of Inland ENCs.</a:t>
            </a:r>
          </a:p>
          <a:p>
            <a:pPr eaLnBrk="1" hangingPunct="1">
              <a:lnSpc>
                <a:spcPct val="110000"/>
              </a:lnSpc>
              <a:spcBef>
                <a:spcPct val="30000"/>
              </a:spcBef>
              <a:buFontTx/>
              <a:buNone/>
            </a:pPr>
            <a:r>
              <a:rPr lang="en-GB" altLang="de-DE" sz="2000" b="1">
                <a:latin typeface="Arial" panose="020B0604020202020204" pitchFamily="34" charset="0"/>
              </a:rPr>
              <a:t>Participants</a:t>
            </a:r>
            <a:r>
              <a:rPr lang="en-GB" altLang="de-DE" sz="2000">
                <a:latin typeface="Arial" panose="020B0604020202020204" pitchFamily="34" charset="0"/>
              </a:rPr>
              <a:t> – Anyone who is involved in the production of Inland ENCs or the production of Inland ENC applications and representatives of user groups can participate in IEHG, make proposals and take part in the discussions.</a:t>
            </a:r>
          </a:p>
          <a:p>
            <a:pPr eaLnBrk="1" hangingPunct="1">
              <a:lnSpc>
                <a:spcPct val="110000"/>
              </a:lnSpc>
              <a:spcBef>
                <a:spcPct val="30000"/>
              </a:spcBef>
              <a:buFontTx/>
              <a:buNone/>
            </a:pPr>
            <a:r>
              <a:rPr lang="en-GB" altLang="de-DE" sz="2000" b="1">
                <a:latin typeface="Arial" panose="020B0604020202020204" pitchFamily="34" charset="0"/>
              </a:rPr>
              <a:t>Members</a:t>
            </a:r>
            <a:r>
              <a:rPr lang="en-GB" altLang="de-DE" sz="2000">
                <a:latin typeface="Arial" panose="020B0604020202020204" pitchFamily="34" charset="0"/>
              </a:rPr>
              <a:t> - Representatives of competent authorities involved in the provision of Inland ENCs are entitled to become members.  If proposed by a competent authority, membership can also include expert contributors</a:t>
            </a:r>
            <a:r>
              <a:rPr lang="de-DE" altLang="de-DE" sz="2000">
                <a:latin typeface="Arial" panose="020B0604020202020204" pitchFamily="34" charset="0"/>
              </a:rPr>
              <a:t>.</a:t>
            </a:r>
            <a:endParaRPr lang="en-GB" altLang="de-DE" sz="2000">
              <a:latin typeface="Arial" panose="020B0604020202020204" pitchFamily="34" charset="0"/>
            </a:endParaRPr>
          </a:p>
        </p:txBody>
      </p:sp>
      <p:sp>
        <p:nvSpPr>
          <p:cNvPr id="5" name="AutoShape 5">
            <a:hlinkClick r:id="rId3"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procedures</a:t>
            </a:r>
          </a:p>
        </p:txBody>
      </p:sp>
      <p:sp>
        <p:nvSpPr>
          <p:cNvPr id="16387" name="Rectangle 3"/>
          <p:cNvSpPr>
            <a:spLocks noChangeArrowheads="1"/>
          </p:cNvSpPr>
          <p:nvPr/>
        </p:nvSpPr>
        <p:spPr bwMode="auto">
          <a:xfrm>
            <a:off x="685800" y="1989138"/>
            <a:ext cx="777240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b="1">
                <a:latin typeface="Arial" panose="020B0604020202020204" pitchFamily="34" charset="0"/>
              </a:rPr>
              <a:t>Meeting Schedule</a:t>
            </a:r>
            <a:r>
              <a:rPr lang="en-GB" altLang="de-DE" sz="2000">
                <a:latin typeface="Arial" panose="020B0604020202020204" pitchFamily="34" charset="0"/>
              </a:rPr>
              <a:t> - The IEHG normally meets once per year.  If required, there can be an additional meeting or the meeting can be postponed.</a:t>
            </a:r>
          </a:p>
          <a:p>
            <a:pPr eaLnBrk="1" hangingPunct="1">
              <a:lnSpc>
                <a:spcPct val="110000"/>
              </a:lnSpc>
              <a:spcBef>
                <a:spcPct val="30000"/>
              </a:spcBef>
              <a:buFontTx/>
              <a:buNone/>
            </a:pPr>
            <a:r>
              <a:rPr lang="en-GB" altLang="de-DE" sz="2000" b="1">
                <a:latin typeface="Arial" panose="020B0604020202020204" pitchFamily="34" charset="0"/>
              </a:rPr>
              <a:t>Discussion Forum</a:t>
            </a:r>
            <a:r>
              <a:rPr lang="en-GB" altLang="de-DE" sz="2000">
                <a:latin typeface="Arial" panose="020B0604020202020204" pitchFamily="34" charset="0"/>
              </a:rPr>
              <a:t> - The IEHG uses the internet as a discussion platform in the time between the meetings. Every participant of IEHG is entitled to start a new discussion topic and to take part in discussions about Inland ENCs. </a:t>
            </a:r>
          </a:p>
          <a:p>
            <a:pPr eaLnBrk="1" hangingPunct="1">
              <a:lnSpc>
                <a:spcPct val="110000"/>
              </a:lnSpc>
              <a:spcBef>
                <a:spcPct val="30000"/>
              </a:spcBef>
              <a:buFontTx/>
              <a:buNone/>
            </a:pPr>
            <a:r>
              <a:rPr lang="en-GB" altLang="de-DE" sz="2000" b="1">
                <a:latin typeface="Arial" panose="020B0604020202020204" pitchFamily="34" charset="0"/>
              </a:rPr>
              <a:t>Task Groups</a:t>
            </a:r>
            <a:r>
              <a:rPr lang="en-GB" altLang="de-DE" sz="2000">
                <a:latin typeface="Arial" panose="020B0604020202020204" pitchFamily="34" charset="0"/>
              </a:rPr>
              <a:t> - The IEHG may decide to form a task group for the drafting of specific proposals.</a:t>
            </a:r>
          </a:p>
          <a:p>
            <a:pPr eaLnBrk="1" hangingPunct="1">
              <a:lnSpc>
                <a:spcPct val="110000"/>
              </a:lnSpc>
              <a:spcBef>
                <a:spcPct val="30000"/>
              </a:spcBef>
              <a:buFontTx/>
              <a:buNone/>
            </a:pPr>
            <a:r>
              <a:rPr lang="en-GB" altLang="de-DE" sz="2000" b="1">
                <a:latin typeface="Arial" panose="020B0604020202020204" pitchFamily="34" charset="0"/>
              </a:rPr>
              <a:t>Proposal Submission and Review</a:t>
            </a:r>
            <a:r>
              <a:rPr lang="en-GB" altLang="de-DE" sz="2000">
                <a:latin typeface="Arial" panose="020B0604020202020204" pitchFamily="34" charset="0"/>
              </a:rPr>
              <a:t>: see Terms of Reference</a:t>
            </a:r>
          </a:p>
        </p:txBody>
      </p:sp>
      <p:sp>
        <p:nvSpPr>
          <p:cNvPr id="6" name="AutoShape 5">
            <a:hlinkClick r:id="rId3" action="ppaction://hlinkfile" highlightClick="1"/>
          </p:cNvPr>
          <p:cNvSpPr>
            <a:spLocks noChangeArrowheads="1"/>
          </p:cNvSpPr>
          <p:nvPr/>
        </p:nvSpPr>
        <p:spPr bwMode="auto">
          <a:xfrm>
            <a:off x="5578475" y="5791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formalization of standards</a:t>
            </a:r>
          </a:p>
        </p:txBody>
      </p:sp>
      <p:sp>
        <p:nvSpPr>
          <p:cNvPr id="1741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GB" altLang="de-DE" sz="2000" dirty="0">
                <a:latin typeface="Arial" panose="020B0604020202020204" pitchFamily="34" charset="0"/>
              </a:rPr>
              <a:t>The IEHG submits Inland ENC standards for formalization to:</a:t>
            </a:r>
          </a:p>
          <a:p>
            <a:pPr eaLnBrk="1" hangingPunct="1">
              <a:buFontTx/>
              <a:buBlip>
                <a:blip r:embed="rId3"/>
              </a:buBlip>
            </a:pPr>
            <a:r>
              <a:rPr lang="en-GB" altLang="de-DE" sz="2000" dirty="0">
                <a:latin typeface="Arial" panose="020B0604020202020204" pitchFamily="34" charset="0"/>
              </a:rPr>
              <a:t>Interested international organisations like IHO, the European Commission (EC), the Central Commission for Navigation on the Rhine (CCNR), the Danube Commission (DC), the Economic Commission for Europe of the United Nations (UN/ECE) and the Mekong River Commission</a:t>
            </a:r>
          </a:p>
          <a:p>
            <a:pPr eaLnBrk="1" hangingPunct="1">
              <a:buFontTx/>
              <a:buBlip>
                <a:blip r:embed="rId3"/>
              </a:buBlip>
            </a:pPr>
            <a:r>
              <a:rPr lang="en-GB" altLang="de-DE" sz="2000" dirty="0">
                <a:latin typeface="Arial" panose="020B0604020202020204" pitchFamily="34" charset="0"/>
              </a:rPr>
              <a:t>National waterway authorities (e.g., United States Army Corps of Engineers (USACE), Russian Ministry of Transport) and</a:t>
            </a:r>
          </a:p>
          <a:p>
            <a:pPr eaLnBrk="1" hangingPunct="1">
              <a:buFontTx/>
              <a:buBlip>
                <a:blip r:embed="rId3"/>
              </a:buBlip>
            </a:pPr>
            <a:r>
              <a:rPr lang="en-GB" altLang="de-DE" sz="2000" dirty="0">
                <a:latin typeface="Arial" panose="020B0604020202020204" pitchFamily="34" charset="0"/>
              </a:rPr>
              <a:t>National Hydrographic Services (e.g. Directorate of Hydrography and Navigation of the Brazilian Navy (DHN))</a:t>
            </a:r>
          </a:p>
        </p:txBody>
      </p:sp>
      <p:sp>
        <p:nvSpPr>
          <p:cNvPr id="17412" name="AutoShape 5">
            <a:hlinkClick r:id="rId4" action="ppaction://hlinkfile" highlightClick="1"/>
          </p:cNvPr>
          <p:cNvSpPr>
            <a:spLocks noChangeArrowheads="1"/>
          </p:cNvSpPr>
          <p:nvPr/>
        </p:nvSpPr>
        <p:spPr bwMode="auto">
          <a:xfrm>
            <a:off x="5580063" y="563403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a:t>
            </a:r>
          </a:p>
        </p:txBody>
      </p:sp>
      <p:sp>
        <p:nvSpPr>
          <p:cNvPr id="18435" name="Rectangle 3"/>
          <p:cNvSpPr>
            <a:spLocks noChangeArrowheads="1"/>
          </p:cNvSpPr>
          <p:nvPr/>
        </p:nvSpPr>
        <p:spPr bwMode="auto">
          <a:xfrm>
            <a:off x="685800" y="2060575"/>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a:latin typeface="Arial" panose="020B0604020202020204" pitchFamily="34" charset="0"/>
              </a:rPr>
              <a:t>Europe had developed an Inland ENC standard based on Edition 3.0 of S-57 (with inland specific amendments)</a:t>
            </a:r>
          </a:p>
          <a:p>
            <a:pPr eaLnBrk="1" hangingPunct="1">
              <a:buFontTx/>
              <a:buBlip>
                <a:blip r:embed="rId3"/>
              </a:buBlip>
            </a:pPr>
            <a:r>
              <a:rPr lang="en-GB" altLang="de-DE" sz="2000">
                <a:latin typeface="Arial" panose="020B0604020202020204" pitchFamily="34" charset="0"/>
              </a:rPr>
              <a:t>Edition 3.1 of S-57 used the same enumerations for different purposes</a:t>
            </a:r>
          </a:p>
          <a:p>
            <a:pPr eaLnBrk="1" hangingPunct="1">
              <a:buFontTx/>
              <a:buBlip>
                <a:blip r:embed="rId3"/>
              </a:buBlip>
            </a:pPr>
            <a:r>
              <a:rPr lang="en-GB" altLang="de-DE" sz="2000">
                <a:latin typeface="Arial" panose="020B0604020202020204" pitchFamily="34" charset="0"/>
              </a:rPr>
              <a:t>The “European Inland ENC standard” became incompatible with the maritime standard, had to be revised, and all existing Inland ENCs had to be corrected</a:t>
            </a:r>
          </a:p>
          <a:p>
            <a:pPr eaLnBrk="1" hangingPunct="1">
              <a:buFontTx/>
              <a:buBlip>
                <a:blip r:embed="rId3"/>
              </a:buBlip>
            </a:pPr>
            <a:r>
              <a:rPr lang="en-GB" altLang="de-DE" sz="2000">
                <a:latin typeface="Arial" panose="020B0604020202020204" pitchFamily="34" charset="0"/>
              </a:rPr>
              <a:t>This was an update without backward compatibility!</a:t>
            </a:r>
          </a:p>
          <a:p>
            <a:pPr eaLnBrk="1" hangingPunct="1">
              <a:buFontTx/>
              <a:buBlip>
                <a:blip r:embed="rId3"/>
              </a:buBlip>
            </a:pPr>
            <a:r>
              <a:rPr lang="en-GB" altLang="de-DE" sz="2000">
                <a:latin typeface="Arial" panose="020B0604020202020204" pitchFamily="34" charset="0"/>
              </a:rPr>
              <a:t>IEHG and the use of the Product Specification for Inland ENCs guarantees that all inland specific elements are taken into account by IHO for new developments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 (2)</a:t>
            </a:r>
          </a:p>
        </p:txBody>
      </p:sp>
      <p:sp>
        <p:nvSpPr>
          <p:cNvPr id="19459" name="Rectangle 3"/>
          <p:cNvSpPr>
            <a:spLocks noChangeArrowheads="1"/>
          </p:cNvSpPr>
          <p:nvPr/>
        </p:nvSpPr>
        <p:spPr bwMode="auto">
          <a:xfrm>
            <a:off x="685800" y="2205038"/>
            <a:ext cx="7772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FontTx/>
              <a:buBlip>
                <a:blip r:embed="rId3"/>
              </a:buBlip>
            </a:pPr>
            <a:r>
              <a:rPr lang="en-GB" altLang="de-DE" sz="2000">
                <a:latin typeface="Arial" panose="020B0604020202020204" pitchFamily="34" charset="0"/>
              </a:rPr>
              <a:t>When IEHG has established a portrayal register in the </a:t>
            </a:r>
            <a:br>
              <a:rPr lang="en-GB" altLang="de-DE" sz="2000">
                <a:latin typeface="Arial" panose="020B0604020202020204" pitchFamily="34" charset="0"/>
              </a:rPr>
            </a:br>
            <a:r>
              <a:rPr lang="en-GB" altLang="de-DE" sz="2000">
                <a:latin typeface="Arial" panose="020B0604020202020204" pitchFamily="34" charset="0"/>
              </a:rPr>
              <a:t>S-100 registry and a S-101 compatible Product Specification:</a:t>
            </a:r>
            <a:br>
              <a:rPr lang="en-GB" altLang="de-DE" sz="2000">
                <a:latin typeface="Arial" panose="020B0604020202020204" pitchFamily="34" charset="0"/>
              </a:rPr>
            </a:br>
            <a:r>
              <a:rPr lang="en-GB" altLang="de-DE" sz="2000">
                <a:latin typeface="Arial" panose="020B0604020202020204" pitchFamily="34" charset="0"/>
              </a:rPr>
              <a:t>S-100 based ECDIS and ECS on maritime vessels will be able to read and display Inland ENCs correctly</a:t>
            </a:r>
          </a:p>
          <a:p>
            <a:pPr eaLnBrk="1" hangingPunct="1">
              <a:spcBef>
                <a:spcPts val="1200"/>
              </a:spcBef>
              <a:buFontTx/>
              <a:buBlip>
                <a:blip r:embed="rId3"/>
              </a:buBlip>
            </a:pPr>
            <a:r>
              <a:rPr lang="en-GB" altLang="de-DE" sz="2000">
                <a:latin typeface="Arial" panose="020B0604020202020204" pitchFamily="34" charset="0"/>
              </a:rPr>
              <a:t>IEHG provides the possibility to participate in the developments of IHO</a:t>
            </a:r>
          </a:p>
          <a:p>
            <a:pPr eaLnBrk="1" hangingPunct="1">
              <a:spcBef>
                <a:spcPts val="1200"/>
              </a:spcBef>
              <a:buFontTx/>
              <a:buBlip>
                <a:blip r:embed="rId3"/>
              </a:buBlip>
            </a:pPr>
            <a:r>
              <a:rPr lang="en-GB" altLang="de-DE" sz="2000">
                <a:latin typeface="Arial" panose="020B0604020202020204" pitchFamily="34" charset="0"/>
              </a:rPr>
              <a:t>IEHG provides a forum for chart producers and application builders for exchange of experiences and knowledge</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b="1" i="1" dirty="0" smtClean="0">
                <a:solidFill>
                  <a:schemeClr val="tx2"/>
                </a:solidFill>
                <a:latin typeface="Arial" panose="020B0604020202020204" pitchFamily="34" charset="0"/>
              </a:rPr>
              <a:t>Many </a:t>
            </a:r>
            <a:r>
              <a:rPr lang="en-US" altLang="de-DE" sz="2000" b="1" i="1" dirty="0">
                <a:solidFill>
                  <a:schemeClr val="tx2"/>
                </a:solidFill>
                <a:latin typeface="Arial" panose="020B0604020202020204" pitchFamily="34" charset="0"/>
              </a:rPr>
              <a:t>thanks to </a:t>
            </a:r>
            <a:r>
              <a:rPr lang="en-US" altLang="de-DE" sz="2000" b="1" i="1" dirty="0" smtClean="0">
                <a:solidFill>
                  <a:schemeClr val="tx2"/>
                </a:solidFill>
                <a:latin typeface="Arial" panose="020B0604020202020204" pitchFamily="34" charset="0"/>
              </a:rPr>
              <a:t>Waterborne Transport Institute and especially Liu Li </a:t>
            </a:r>
            <a:r>
              <a:rPr lang="pt-BR" altLang="de-DE" sz="2000" b="1" i="1" dirty="0" smtClean="0">
                <a:solidFill>
                  <a:schemeClr val="tx2"/>
                </a:solidFill>
                <a:latin typeface="Arial" panose="020B0604020202020204" pitchFamily="34" charset="0"/>
              </a:rPr>
              <a:t>for </a:t>
            </a:r>
            <a:r>
              <a:rPr lang="pt-BR" altLang="de-DE" sz="2000" b="1" i="1" dirty="0">
                <a:solidFill>
                  <a:schemeClr val="tx2"/>
                </a:solidFill>
                <a:latin typeface="Arial" panose="020B0604020202020204" pitchFamily="34" charset="0"/>
              </a:rPr>
              <a:t>the hosting of the meeting and </a:t>
            </a:r>
            <a:r>
              <a:rPr lang="en-US" altLang="de-DE" sz="2000" b="1" i="1" dirty="0" smtClean="0">
                <a:solidFill>
                  <a:schemeClr val="tx2"/>
                </a:solidFill>
                <a:latin typeface="Arial" panose="020B0604020202020204" pitchFamily="34" charset="0"/>
              </a:rPr>
              <a:t>for </a:t>
            </a:r>
            <a:r>
              <a:rPr lang="en-US" altLang="de-DE" sz="2000" b="1" i="1" dirty="0">
                <a:solidFill>
                  <a:schemeClr val="tx2"/>
                </a:solidFill>
                <a:latin typeface="Arial" panose="020B0604020202020204" pitchFamily="34" charset="0"/>
              </a:rPr>
              <a:t>the organization!</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PRC joined IEHG in 2009</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15 years member of IEHG</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More than 7400 km of inland waterways with IENCs</a:t>
            </a:r>
          </a:p>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IEHG meetings in Chongqing in 2011 and Nanjing 2015</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4" end="4"/>
                                            </p:txEl>
                                          </p:spTgt>
                                        </p:tgtEl>
                                        <p:attrNameLst>
                                          <p:attrName>style.visibility</p:attrName>
                                        </p:attrNameLst>
                                      </p:cBhvr>
                                      <p:to>
                                        <p:strVal val="visible"/>
                                      </p:to>
                                    </p:set>
                                    <p:anim calcmode="lin" valueType="num">
                                      <p:cBhvr additive="base">
                                        <p:cTn id="31"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Involving end users</a:t>
            </a:r>
            <a:endParaRPr lang="en-US" altLang="de-DE" dirty="0">
              <a:solidFill>
                <a:schemeClr val="bg1"/>
              </a:solidFill>
              <a:latin typeface="Arial" panose="020B0604020202020204" pitchFamily="34" charset="0"/>
            </a:endParaRP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solidFill>
                  <a:schemeClr val="tx2"/>
                </a:solidFill>
                <a:latin typeface="Arial" panose="020B0604020202020204" pitchFamily="34" charset="0"/>
              </a:rPr>
              <a:t>Involvement of end users in the development of S-401, especially regarding portrayal (</a:t>
            </a:r>
            <a:r>
              <a:rPr lang="en-US" altLang="de-DE" sz="2000" dirty="0" smtClean="0">
                <a:solidFill>
                  <a:schemeClr val="tx2"/>
                </a:solidFill>
                <a:latin typeface="Arial" panose="020B0604020202020204" pitchFamily="34" charset="0"/>
              </a:rPr>
              <a:t>e.g. </a:t>
            </a:r>
            <a:r>
              <a:rPr lang="en-US" altLang="de-DE" sz="2000" dirty="0">
                <a:solidFill>
                  <a:schemeClr val="tx2"/>
                </a:solidFill>
                <a:latin typeface="Arial" panose="020B0604020202020204" pitchFamily="34" charset="0"/>
              </a:rPr>
              <a:t>which symbols, priority of information, …) </a:t>
            </a:r>
            <a:r>
              <a:rPr lang="en-US" altLang="de-DE" sz="2000" dirty="0" smtClean="0">
                <a:solidFill>
                  <a:schemeClr val="tx2"/>
                </a:solidFill>
                <a:latin typeface="Arial" panose="020B0604020202020204" pitchFamily="34" charset="0"/>
              </a:rPr>
              <a:t>would be beneficial</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“Representatives </a:t>
            </a:r>
            <a:r>
              <a:rPr lang="en-US" altLang="de-DE" sz="2000" dirty="0">
                <a:solidFill>
                  <a:schemeClr val="tx2"/>
                </a:solidFill>
                <a:latin typeface="Arial" panose="020B0604020202020204" pitchFamily="34" charset="0"/>
              </a:rPr>
              <a:t>of user groups” can become participants of IEHG and can participate in discussions on the </a:t>
            </a:r>
            <a:r>
              <a:rPr lang="en-US" altLang="de-DE" sz="2000" dirty="0" smtClean="0">
                <a:solidFill>
                  <a:schemeClr val="tx2"/>
                </a:solidFill>
                <a:latin typeface="Arial" panose="020B0604020202020204" pitchFamily="34" charset="0"/>
              </a:rPr>
              <a:t>forum</a:t>
            </a:r>
          </a:p>
          <a:p>
            <a:pPr eaLnBrk="1" hangingPunct="1">
              <a:buFontTx/>
              <a:buBlip>
                <a:blip r:embed="rId3"/>
              </a:buBlip>
            </a:pPr>
            <a:r>
              <a:rPr lang="en-US" altLang="de-DE" sz="2000" dirty="0">
                <a:solidFill>
                  <a:schemeClr val="tx2"/>
                </a:solidFill>
                <a:latin typeface="Arial" panose="020B0604020202020204" pitchFamily="34" charset="0"/>
              </a:rPr>
              <a:t>I</a:t>
            </a:r>
            <a:r>
              <a:rPr lang="en-US" altLang="de-DE" sz="2000" dirty="0" smtClean="0">
                <a:solidFill>
                  <a:schemeClr val="tx2"/>
                </a:solidFill>
                <a:latin typeface="Arial" panose="020B0604020202020204" pitchFamily="34" charset="0"/>
              </a:rPr>
              <a:t>ndividual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cannot become participants of IEHG according to the Terms of </a:t>
            </a:r>
            <a:r>
              <a:rPr lang="en-US" altLang="de-DE" sz="2000" dirty="0" smtClean="0">
                <a:solidFill>
                  <a:schemeClr val="tx2"/>
                </a:solidFill>
                <a:latin typeface="Arial" panose="020B0604020202020204" pitchFamily="34" charset="0"/>
              </a:rPr>
              <a:t>Reference</a:t>
            </a:r>
          </a:p>
          <a:p>
            <a:pPr eaLnBrk="1" hangingPunct="1">
              <a:buFontTx/>
              <a:buBlip>
                <a:blip r:embed="rId3"/>
              </a:buBlip>
            </a:pPr>
            <a:r>
              <a:rPr lang="en-US" altLang="de-DE" sz="2000" dirty="0" smtClean="0">
                <a:solidFill>
                  <a:schemeClr val="tx2"/>
                </a:solidFill>
                <a:latin typeface="Arial" panose="020B0604020202020204" pitchFamily="34" charset="0"/>
              </a:rPr>
              <a:t>But </a:t>
            </a:r>
            <a:r>
              <a:rPr lang="en-US" altLang="de-DE" sz="2000" dirty="0">
                <a:solidFill>
                  <a:schemeClr val="tx2"/>
                </a:solidFill>
                <a:latin typeface="Arial" panose="020B0604020202020204" pitchFamily="34" charset="0"/>
              </a:rPr>
              <a:t>we </a:t>
            </a:r>
            <a:r>
              <a:rPr lang="en-US" altLang="de-DE" sz="2000" dirty="0" smtClean="0">
                <a:solidFill>
                  <a:schemeClr val="tx2"/>
                </a:solidFill>
                <a:latin typeface="Arial" panose="020B0604020202020204" pitchFamily="34" charset="0"/>
              </a:rPr>
              <a:t>can </a:t>
            </a:r>
            <a:r>
              <a:rPr lang="en-US" altLang="de-DE" sz="2000" dirty="0">
                <a:solidFill>
                  <a:schemeClr val="tx2"/>
                </a:solidFill>
                <a:latin typeface="Arial" panose="020B0604020202020204" pitchFamily="34" charset="0"/>
              </a:rPr>
              <a:t>invite them to participate in the discussion </a:t>
            </a:r>
            <a:r>
              <a:rPr lang="en-US" altLang="de-DE" sz="2000" dirty="0" smtClean="0">
                <a:solidFill>
                  <a:schemeClr val="tx2"/>
                </a:solidFill>
                <a:latin typeface="Arial" panose="020B0604020202020204" pitchFamily="34" charset="0"/>
              </a:rPr>
              <a:t>forum</a:t>
            </a:r>
            <a:endParaRPr lang="en-US" altLang="de-DE" sz="2000" dirty="0">
              <a:solidFill>
                <a:schemeClr val="tx2"/>
              </a:solidFill>
              <a:latin typeface="Arial" panose="020B0604020202020204" pitchFamily="34" charset="0"/>
            </a:endParaRPr>
          </a:p>
          <a:p>
            <a:pPr eaLnBrk="1" hangingPunct="1">
              <a:buFontTx/>
              <a:buBlip>
                <a:blip r:embed="rId3"/>
              </a:buBlip>
            </a:pPr>
            <a:r>
              <a:rPr lang="en-US" altLang="de-DE" sz="2000" dirty="0" smtClean="0">
                <a:solidFill>
                  <a:schemeClr val="tx2"/>
                </a:solidFill>
                <a:latin typeface="Arial" panose="020B0604020202020204" pitchFamily="34" charset="0"/>
              </a:rPr>
              <a:t>Please inform some </a:t>
            </a:r>
            <a:r>
              <a:rPr lang="en-US" altLang="de-DE" sz="2000" dirty="0" err="1" smtClean="0">
                <a:solidFill>
                  <a:schemeClr val="tx2"/>
                </a:solidFill>
                <a:latin typeface="Arial" panose="020B0604020202020204" pitchFamily="34" charset="0"/>
              </a:rPr>
              <a:t>boatmasters</a:t>
            </a:r>
            <a:r>
              <a:rPr lang="en-US" altLang="de-DE" sz="2000" dirty="0" smtClean="0">
                <a:solidFill>
                  <a:schemeClr val="tx2"/>
                </a:solidFill>
                <a:latin typeface="Arial" panose="020B0604020202020204" pitchFamily="34" charset="0"/>
              </a:rPr>
              <a:t> who are experienced users of Inland ENCs</a:t>
            </a: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326608633"/>
      </p:ext>
    </p:extLst>
  </p:cSld>
  <p:clrMapOvr>
    <a:masterClrMapping/>
  </p:clrMapOvr>
  <p:transition spd="med">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the Core Group</a:t>
            </a:r>
          </a:p>
        </p:txBody>
      </p:sp>
      <p:sp>
        <p:nvSpPr>
          <p:cNvPr id="204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By simple majority vote, chairpersons, vice-chairs and technical coordinators are elected.</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Chair – Two persons (co-chairs) each from a different region. Only representatives of waterway authorities can become chairpersons.  </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One vice-chair from each region, which is not already a chair.</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Technical Coordinators - One technical coordinator for each region.</a:t>
            </a:r>
          </a:p>
          <a:p>
            <a:pPr lvl="1" eaLnBrk="1" hangingPunct="1">
              <a:buFont typeface="Arial" panose="020B0604020202020204" pitchFamily="34" charset="0"/>
              <a:buChar char="•"/>
            </a:pPr>
            <a:r>
              <a:rPr lang="en-GB" altLang="de-DE" sz="1800" dirty="0">
                <a:solidFill>
                  <a:schemeClr val="tx2"/>
                </a:solidFill>
                <a:latin typeface="Arial" panose="020B0604020202020204" pitchFamily="34" charset="0"/>
              </a:rPr>
              <a:t>Core Group – The two Chairs, the vice-chairs and Technical Coordinators.</a:t>
            </a:r>
            <a:r>
              <a:rPr lang="de-DE" altLang="de-DE" sz="1800" dirty="0">
                <a:solidFill>
                  <a:schemeClr val="tx2"/>
                </a:solidFill>
                <a:latin typeface="Arial" panose="020B0604020202020204" pitchFamily="34" charset="0"/>
              </a:rPr>
              <a:t> </a:t>
            </a:r>
            <a:endParaRPr lang="de-DE" altLang="de-DE" sz="1800" dirty="0" smtClean="0">
              <a:solidFill>
                <a:schemeClr val="tx2"/>
              </a:solidFill>
              <a:latin typeface="Arial" panose="020B0604020202020204" pitchFamily="34" charset="0"/>
            </a:endParaRPr>
          </a:p>
          <a:p>
            <a:pPr lvl="1" eaLnBrk="1" hangingPunct="1">
              <a:buFont typeface="Arial" panose="020B0604020202020204" pitchFamily="34" charset="0"/>
              <a:buChar char="•"/>
            </a:pPr>
            <a:r>
              <a:rPr lang="en-US" altLang="de-DE" sz="1800" dirty="0" smtClean="0">
                <a:solidFill>
                  <a:schemeClr val="tx2"/>
                </a:solidFill>
                <a:latin typeface="Arial" panose="020B0604020202020204" pitchFamily="34" charset="0"/>
              </a:rPr>
              <a:t>The S-100 representatives are also part of the Core Group</a:t>
            </a:r>
            <a:endParaRPr lang="en-US" altLang="de-DE" sz="1800" dirty="0">
              <a:solidFill>
                <a:schemeClr val="tx2"/>
              </a:solidFill>
              <a:latin typeface="Arial" panose="020B0604020202020204" pitchFamily="34" charset="0"/>
            </a:endParaRPr>
          </a:p>
        </p:txBody>
      </p:sp>
      <p:sp>
        <p:nvSpPr>
          <p:cNvPr id="4" name="AutoShape 4">
            <a:hlinkClick r:id="rId4" action="ppaction://hlinkfile" highlightClick="1"/>
          </p:cNvPr>
          <p:cNvSpPr>
            <a:spLocks noChangeArrowheads="1"/>
          </p:cNvSpPr>
          <p:nvPr/>
        </p:nvSpPr>
        <p:spPr bwMode="auto">
          <a:xfrm>
            <a:off x="5580030" y="573325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ToR</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91052224"/>
      </p:ext>
    </p:extLst>
  </p:cSld>
  <p:clrMapOvr>
    <a:masterClrMapping/>
  </p:clrMapOvr>
  <p:transition spd="med">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chairs</a:t>
            </a:r>
          </a:p>
        </p:txBody>
      </p:sp>
      <p:sp>
        <p:nvSpPr>
          <p:cNvPr id="21507" name="Rectangle 3"/>
          <p:cNvSpPr>
            <a:spLocks noChangeArrowheads="1"/>
          </p:cNvSpPr>
          <p:nvPr/>
        </p:nvSpPr>
        <p:spPr bwMode="auto">
          <a:xfrm>
            <a:off x="685800" y="1773238"/>
            <a:ext cx="777240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eaLnBrk="1" hangingPunct="1">
              <a:buFontTx/>
              <a:buBlip>
                <a:blip r:embed="rId3"/>
              </a:buBlip>
            </a:pPr>
            <a:r>
              <a:rPr lang="en-GB" altLang="de-DE" sz="2000" dirty="0">
                <a:solidFill>
                  <a:schemeClr val="tx2"/>
                </a:solidFill>
                <a:latin typeface="Arial" panose="020B0604020202020204" pitchFamily="34" charset="0"/>
              </a:rPr>
              <a:t>One vice-chair from each region, which is not already a chair</a:t>
            </a:r>
          </a:p>
          <a:p>
            <a:pPr lvl="1" eaLnBrk="1" hangingPunct="1">
              <a:buFontTx/>
              <a:buNone/>
            </a:pPr>
            <a:r>
              <a:rPr lang="en-GB" altLang="de-DE" sz="1800" dirty="0">
                <a:solidFill>
                  <a:schemeClr val="tx2"/>
                </a:solidFill>
                <a:latin typeface="Arial" panose="020B0604020202020204" pitchFamily="34" charset="0"/>
              </a:rPr>
              <a:t>Current co-chairs: </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Denise LaDue (USACE, North America)</a:t>
            </a:r>
            <a:br>
              <a:rPr lang="en-GB" altLang="de-DE" sz="1800" dirty="0">
                <a:solidFill>
                  <a:schemeClr val="tx2"/>
                </a:solidFill>
                <a:latin typeface="Arial" panose="020B0604020202020204" pitchFamily="34" charset="0"/>
              </a:rPr>
            </a:br>
            <a:r>
              <a:rPr lang="en-GB" altLang="de-DE" sz="1800" dirty="0">
                <a:solidFill>
                  <a:schemeClr val="tx2"/>
                </a:solidFill>
                <a:latin typeface="Arial" panose="020B0604020202020204" pitchFamily="34" charset="0"/>
              </a:rPr>
              <a:t>Bernd Birklhuber </a:t>
            </a:r>
            <a:r>
              <a:rPr lang="en-GB" altLang="de-DE" sz="1800" dirty="0" smtClean="0">
                <a:solidFill>
                  <a:schemeClr val="tx2"/>
                </a:solidFill>
                <a:latin typeface="Arial" panose="020B0604020202020204" pitchFamily="34" charset="0"/>
              </a:rPr>
              <a:t>(BMK </a:t>
            </a:r>
            <a:r>
              <a:rPr lang="en-GB" altLang="de-DE" sz="1800" dirty="0">
                <a:solidFill>
                  <a:schemeClr val="tx2"/>
                </a:solidFill>
                <a:latin typeface="Arial" panose="020B0604020202020204" pitchFamily="34" charset="0"/>
              </a:rPr>
              <a:t>of Austria, Europe)</a:t>
            </a:r>
          </a:p>
          <a:p>
            <a:pPr lvl="1" eaLnBrk="1" hangingPunct="1">
              <a:buFontTx/>
              <a:buNone/>
            </a:pPr>
            <a:r>
              <a:rPr lang="en-GB" altLang="de-DE" sz="1800" dirty="0">
                <a:solidFill>
                  <a:schemeClr val="tx2"/>
                </a:solidFill>
                <a:latin typeface="Arial" panose="020B0604020202020204" pitchFamily="34" charset="0"/>
              </a:rPr>
              <a:t>Current vice-chairs:</a:t>
            </a:r>
            <a:br>
              <a:rPr lang="en-GB" altLang="de-DE" sz="1800" dirty="0">
                <a:solidFill>
                  <a:schemeClr val="tx2"/>
                </a:solidFill>
                <a:latin typeface="Arial" panose="020B0604020202020204" pitchFamily="34" charset="0"/>
              </a:rPr>
            </a:br>
            <a:r>
              <a:rPr lang="en-GB" altLang="de-DE" sz="1800" dirty="0" err="1" smtClean="0">
                <a:latin typeface="Arial" panose="020B0604020202020204" pitchFamily="34" charset="0"/>
              </a:rPr>
              <a:t>Vitor</a:t>
            </a:r>
            <a:r>
              <a:rPr lang="en-GB" altLang="de-DE" sz="1800" dirty="0" smtClean="0">
                <a:latin typeface="Arial" panose="020B0604020202020204" pitchFamily="34" charset="0"/>
              </a:rPr>
              <a:t> Pimentel (DHN</a:t>
            </a:r>
            <a:r>
              <a:rPr lang="en-GB" altLang="de-DE" sz="1800" dirty="0">
                <a:latin typeface="Arial" panose="020B0604020202020204" pitchFamily="34" charset="0"/>
              </a:rPr>
              <a:t>, South America)</a:t>
            </a:r>
            <a:br>
              <a:rPr lang="en-GB" altLang="de-DE" sz="1800" dirty="0">
                <a:latin typeface="Arial" panose="020B0604020202020204" pitchFamily="34" charset="0"/>
              </a:rPr>
            </a:br>
            <a:r>
              <a:rPr lang="en-GB" altLang="de-DE" sz="1800" dirty="0" err="1" smtClean="0">
                <a:latin typeface="Arial" panose="020B0604020202020204" pitchFamily="34" charset="0"/>
              </a:rPr>
              <a:t>Qun</a:t>
            </a:r>
            <a:r>
              <a:rPr lang="en-GB" altLang="de-DE" sz="1800" dirty="0" smtClean="0">
                <a:latin typeface="Arial" panose="020B0604020202020204" pitchFamily="34" charset="0"/>
              </a:rPr>
              <a:t> </a:t>
            </a:r>
            <a:r>
              <a:rPr lang="en-GB" altLang="de-DE" sz="1800" dirty="0" err="1" smtClean="0">
                <a:latin typeface="Arial" panose="020B0604020202020204" pitchFamily="34" charset="0"/>
              </a:rPr>
              <a:t>Gu</a:t>
            </a:r>
            <a:r>
              <a:rPr lang="en-GB" altLang="de-DE" sz="1800" dirty="0" smtClean="0">
                <a:solidFill>
                  <a:schemeClr val="tx2"/>
                </a:solidFill>
                <a:latin typeface="Arial" panose="020B0604020202020204" pitchFamily="34" charset="0"/>
              </a:rPr>
              <a:t> </a:t>
            </a:r>
            <a:r>
              <a:rPr lang="en-GB" altLang="de-DE" sz="1800" dirty="0">
                <a:solidFill>
                  <a:schemeClr val="tx2"/>
                </a:solidFill>
                <a:latin typeface="Arial" panose="020B0604020202020204" pitchFamily="34" charset="0"/>
              </a:rPr>
              <a:t>(WTI, 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endParaRPr lang="en-US" altLang="de-DE" sz="1800" dirty="0">
              <a:solidFill>
                <a:schemeClr val="tx2"/>
              </a:solidFill>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technical coordinators</a:t>
            </a:r>
          </a:p>
        </p:txBody>
      </p:sp>
      <p:sp>
        <p:nvSpPr>
          <p:cNvPr id="2253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Tx/>
              <a:buNone/>
            </a:pPr>
            <a:r>
              <a:rPr lang="en-US" altLang="de-DE" sz="1800" dirty="0">
                <a:solidFill>
                  <a:schemeClr val="tx2"/>
                </a:solidFill>
                <a:latin typeface="Arial" panose="020B0604020202020204" pitchFamily="34" charset="0"/>
              </a:rPr>
              <a:t>Current technical coordinators:</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Cameron </a:t>
            </a:r>
            <a:r>
              <a:rPr lang="en-US" altLang="de-DE" sz="1800" dirty="0" smtClean="0">
                <a:solidFill>
                  <a:schemeClr val="tx2"/>
                </a:solidFill>
                <a:latin typeface="Arial" panose="020B0604020202020204" pitchFamily="34" charset="0"/>
              </a:rPr>
              <a:t>McLeay </a:t>
            </a:r>
            <a:r>
              <a:rPr lang="en-US" altLang="de-DE" sz="1800" dirty="0">
                <a:solidFill>
                  <a:schemeClr val="tx2"/>
                </a:solidFill>
                <a:latin typeface="Arial" panose="020B0604020202020204" pitchFamily="34" charset="0"/>
              </a:rPr>
              <a:t>(CARIS USA, </a:t>
            </a:r>
            <a:r>
              <a:rPr lang="en-US" altLang="de-DE" sz="1800" dirty="0" smtClean="0">
                <a:solidFill>
                  <a:schemeClr val="tx2"/>
                </a:solidFill>
                <a:latin typeface="Arial" panose="020B0604020202020204" pitchFamily="34" charset="0"/>
              </a:rPr>
              <a:t>North </a:t>
            </a:r>
            <a:r>
              <a:rPr lang="en-US" altLang="de-DE" sz="1800" dirty="0">
                <a:solidFill>
                  <a:schemeClr val="tx2"/>
                </a:solidFill>
                <a:latin typeface="Arial" panose="020B0604020202020204" pitchFamily="34" charset="0"/>
              </a:rPr>
              <a:t>America)</a:t>
            </a:r>
            <a:br>
              <a:rPr lang="en-US" altLang="de-DE" sz="1800" dirty="0">
                <a:solidFill>
                  <a:schemeClr val="tx2"/>
                </a:solidFill>
                <a:latin typeface="Arial" panose="020B0604020202020204" pitchFamily="34" charset="0"/>
              </a:rPr>
            </a:br>
            <a:r>
              <a:rPr lang="en-US" altLang="de-DE" sz="1800" dirty="0" err="1" smtClean="0">
                <a:solidFill>
                  <a:schemeClr val="tx2"/>
                </a:solidFill>
                <a:latin typeface="Arial" panose="020B0604020202020204" pitchFamily="34" charset="0"/>
              </a:rPr>
              <a:t>Gaël</a:t>
            </a:r>
            <a:r>
              <a:rPr lang="en-US" altLang="de-DE" sz="1800" dirty="0" smtClean="0">
                <a:solidFill>
                  <a:schemeClr val="tx2"/>
                </a:solidFill>
                <a:latin typeface="Arial" panose="020B0604020202020204" pitchFamily="34" charset="0"/>
              </a:rPr>
              <a:t> Billet (Periskal Group, Europe)</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a:latin typeface="Arial" panose="020B0604020202020204" pitchFamily="34" charset="0"/>
              </a:rPr>
              <a:t>Vladimir Sekachev </a:t>
            </a:r>
            <a:r>
              <a:rPr lang="en-US" altLang="de-DE" sz="1800" dirty="0" smtClean="0">
                <a:latin typeface="Arial" panose="020B0604020202020204" pitchFamily="34" charset="0"/>
              </a:rPr>
              <a:t>(STEOR-NSB LLC, Russia</a:t>
            </a:r>
            <a:r>
              <a:rPr lang="en-US" altLang="de-DE" sz="1800" dirty="0">
                <a:latin typeface="Arial" panose="020B0604020202020204" pitchFamily="34" charset="0"/>
              </a:rPr>
              <a:t>)</a:t>
            </a:r>
            <a:r>
              <a:rPr lang="en-US" altLang="de-DE" sz="1800" dirty="0">
                <a:solidFill>
                  <a:srgbClr val="FF0000"/>
                </a:solidFill>
                <a:latin typeface="Arial" panose="020B0604020202020204" pitchFamily="34" charset="0"/>
              </a:rPr>
              <a:t/>
            </a:r>
            <a:br>
              <a:rPr lang="en-US" altLang="de-DE" sz="1800" dirty="0">
                <a:solidFill>
                  <a:srgbClr val="FF0000"/>
                </a:solidFill>
                <a:latin typeface="Arial" panose="020B0604020202020204" pitchFamily="34" charset="0"/>
              </a:rPr>
            </a:br>
            <a:r>
              <a:rPr lang="en-US" altLang="de-DE" sz="1800" dirty="0" smtClean="0">
                <a:latin typeface="Arial" panose="020B0604020202020204" pitchFamily="34" charset="0"/>
              </a:rPr>
              <a:t>Nuno Silva (IIC Technologies, South </a:t>
            </a:r>
            <a:r>
              <a:rPr lang="en-US" altLang="de-DE" sz="1800" dirty="0">
                <a:latin typeface="Arial" panose="020B0604020202020204" pitchFamily="34" charset="0"/>
              </a:rPr>
              <a:t>America)</a:t>
            </a:r>
            <a:br>
              <a:rPr lang="en-US" altLang="de-DE" sz="1800" dirty="0">
                <a:latin typeface="Arial" panose="020B0604020202020204" pitchFamily="34" charset="0"/>
              </a:rPr>
            </a:br>
            <a:r>
              <a:rPr lang="en-US" altLang="de-DE" sz="1800" dirty="0" smtClean="0">
                <a:latin typeface="Arial" panose="020B0604020202020204" pitchFamily="34" charset="0"/>
              </a:rPr>
              <a:t>Li Liu (WTI, </a:t>
            </a:r>
            <a:r>
              <a:rPr lang="en-US" altLang="de-DE" sz="1800" dirty="0">
                <a:latin typeface="Arial" panose="020B0604020202020204" pitchFamily="34" charset="0"/>
              </a:rPr>
              <a:t>Asia)</a:t>
            </a:r>
          </a:p>
          <a:p>
            <a:pPr lvl="1" eaLnBrk="1" hangingPunct="1">
              <a:buFontTx/>
              <a:buNone/>
            </a:pPr>
            <a:r>
              <a:rPr lang="en-GB" altLang="de-DE" sz="1800" dirty="0">
                <a:solidFill>
                  <a:schemeClr val="tx2"/>
                </a:solidFill>
                <a:latin typeface="Arial" panose="020B0604020202020204" pitchFamily="34" charset="0"/>
              </a:rPr>
              <a:t>Proposals for the coming period?</a:t>
            </a:r>
          </a:p>
          <a:p>
            <a:pPr lvl="1" eaLnBrk="1" hangingPunct="1">
              <a:buFontTx/>
              <a:buNone/>
            </a:pPr>
            <a:r>
              <a:rPr lang="en-US" altLang="de-DE" sz="1800" dirty="0">
                <a:solidFill>
                  <a:schemeClr val="tx2"/>
                </a:solidFill>
                <a:latin typeface="Arial" panose="020B0604020202020204" pitchFamily="34" charset="0"/>
              </a:rPr>
              <a:t/>
            </a: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	</a:t>
            </a:r>
          </a:p>
        </p:txBody>
      </p:sp>
    </p:spTree>
  </p:cSld>
  <p:clrMapOvr>
    <a:masterClrMapping/>
  </p:clrMapOvr>
  <p:transition spd="med">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Election of representatives for S-100</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US" sz="2000" dirty="0" smtClean="0">
                <a:latin typeface="Arial" charset="0"/>
              </a:rPr>
              <a:t>IEHG has to nominate representatives for the registry management of S-100:</a:t>
            </a:r>
          </a:p>
          <a:p>
            <a:pPr marL="609600" indent="-609600">
              <a:spcBef>
                <a:spcPct val="20000"/>
              </a:spcBef>
              <a:buFontTx/>
              <a:buBlip>
                <a:blip r:embed="rId3"/>
              </a:buBlip>
              <a:defRPr/>
            </a:pPr>
            <a:r>
              <a:rPr lang="en-US" sz="2000" dirty="0" smtClean="0">
                <a:latin typeface="Arial" charset="0"/>
              </a:rPr>
              <a:t>representatives as submitting organization</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p>
          <a:p>
            <a:pPr marL="609600" indent="-609600">
              <a:spcBef>
                <a:spcPct val="20000"/>
              </a:spcBef>
              <a:buFontTx/>
              <a:buBlip>
                <a:blip r:embed="rId3"/>
              </a:buBlip>
              <a:defRPr/>
            </a:pPr>
            <a:r>
              <a:rPr lang="en-US" sz="2000" dirty="0" smtClean="0">
                <a:latin typeface="Arial" charset="0"/>
              </a:rPr>
              <a:t>representatives for the Domain Control Body</a:t>
            </a:r>
            <a:br>
              <a:rPr lang="en-US" sz="2000" dirty="0" smtClean="0">
                <a:latin typeface="Arial" charset="0"/>
              </a:rPr>
            </a:br>
            <a:r>
              <a:rPr lang="en-US" sz="2000" dirty="0" smtClean="0">
                <a:latin typeface="Arial" charset="0"/>
              </a:rPr>
              <a:t>(currently Denise LaDue and Gert Morlion)</a:t>
            </a:r>
          </a:p>
          <a:p>
            <a:pPr marL="609600" indent="-609600">
              <a:spcBef>
                <a:spcPct val="20000"/>
              </a:spcBef>
              <a:buFontTx/>
              <a:buBlip>
                <a:blip r:embed="rId3"/>
              </a:buBlip>
              <a:defRPr/>
            </a:pPr>
            <a:r>
              <a:rPr lang="en-US" sz="2000" dirty="0" err="1" smtClean="0">
                <a:latin typeface="Arial" charset="0"/>
              </a:rPr>
              <a:t>represenatives</a:t>
            </a:r>
            <a:r>
              <a:rPr lang="en-US" sz="2000" dirty="0" smtClean="0">
                <a:latin typeface="Arial" charset="0"/>
              </a:rPr>
              <a:t> for the Executive Control Body</a:t>
            </a:r>
            <a:br>
              <a:rPr lang="en-US" sz="2000" dirty="0" smtClean="0">
                <a:latin typeface="Arial" charset="0"/>
              </a:rPr>
            </a:br>
            <a:r>
              <a:rPr lang="en-US" sz="2000" dirty="0" smtClean="0">
                <a:latin typeface="Arial" charset="0"/>
              </a:rPr>
              <a:t>(currently Denise LaDue and </a:t>
            </a:r>
            <a:r>
              <a:rPr lang="en-US" sz="2000" dirty="0" err="1" smtClean="0">
                <a:latin typeface="Arial" charset="0"/>
              </a:rPr>
              <a:t>Gaël</a:t>
            </a:r>
            <a:r>
              <a:rPr lang="en-US" sz="2000" dirty="0" smtClean="0">
                <a:latin typeface="Arial" charset="0"/>
              </a:rPr>
              <a:t> Billet)</a:t>
            </a:r>
            <a:endParaRPr lang="en-US" sz="2000" dirty="0" smtClean="0">
              <a:solidFill>
                <a:srgbClr val="FF0000"/>
              </a:solidFill>
              <a:latin typeface="Arial" charset="0"/>
            </a:endParaRPr>
          </a:p>
          <a:p>
            <a:pPr marL="609600" lvl="1" indent="-609600">
              <a:spcBef>
                <a:spcPct val="20000"/>
              </a:spcBef>
              <a:buFontTx/>
              <a:buBlip>
                <a:blip r:embed="rId3"/>
              </a:buBlip>
              <a:defRPr/>
            </a:pPr>
            <a:r>
              <a:rPr lang="en-US" sz="2000" dirty="0" smtClean="0">
                <a:latin typeface="Arial" charset="0"/>
              </a:rPr>
              <a:t>Proposals for the coming period?</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23556" name="AutoShape 4">
            <a:hlinkClick r:id="rId4" action="ppaction://hlinkfile" highlightClick="1"/>
          </p:cNvPr>
          <p:cNvSpPr>
            <a:spLocks noChangeArrowheads="1"/>
          </p:cNvSpPr>
          <p:nvPr/>
        </p:nvSpPr>
        <p:spPr bwMode="auto">
          <a:xfrm>
            <a:off x="5578475" y="543242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r>
              <a:rPr lang="en-US" altLang="de-DE" sz="2000" dirty="0">
                <a:latin typeface="Arial" panose="020B0604020202020204" pitchFamily="34" charset="0"/>
              </a:rPr>
              <a:t>, Annex B</a:t>
            </a:r>
          </a:p>
        </p:txBody>
      </p:sp>
    </p:spTree>
  </p:cSld>
  <p:clrMapOvr>
    <a:masterClrMapping/>
  </p:clrMapOvr>
  <p:transition spd="med">
    <p:cover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Amendment of the ToR</a:t>
            </a:r>
          </a:p>
        </p:txBody>
      </p:sp>
      <p:sp>
        <p:nvSpPr>
          <p:cNvPr id="24579"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a:t>
            </a:r>
            <a:r>
              <a:rPr lang="en-US" altLang="de-DE" sz="2000" dirty="0" smtClean="0">
                <a:latin typeface="Arial" panose="020B0604020202020204" pitchFamily="34" charset="0"/>
              </a:rPr>
              <a:t>points </a:t>
            </a:r>
            <a:r>
              <a:rPr lang="en-US" altLang="de-DE" sz="2000" dirty="0">
                <a:latin typeface="Arial" panose="020B0604020202020204" pitchFamily="34" charset="0"/>
              </a:rPr>
              <a:t>from last meeting: </a:t>
            </a:r>
            <a:endParaRPr lang="en-US" altLang="de-DE" sz="2000" dirty="0" smtClean="0">
              <a:latin typeface="Arial" panose="020B0604020202020204" pitchFamily="34" charset="0"/>
            </a:endParaRPr>
          </a:p>
          <a:p>
            <a:pPr eaLnBrk="1" hangingPunct="1">
              <a:buFontTx/>
              <a:buBlip>
                <a:blip r:embed="rId3"/>
              </a:buBlip>
            </a:pPr>
            <a:r>
              <a:rPr lang="en-US" altLang="de-DE" sz="2000" dirty="0" smtClean="0">
                <a:solidFill>
                  <a:srgbClr val="00CC00"/>
                </a:solidFill>
                <a:latin typeface="Arial" panose="020B0604020202020204" pitchFamily="34" charset="0"/>
              </a:rPr>
              <a:t>Bernd </a:t>
            </a:r>
            <a:r>
              <a:rPr lang="en-US" altLang="de-DE" sz="2000" dirty="0">
                <a:solidFill>
                  <a:srgbClr val="00CC00"/>
                </a:solidFill>
                <a:latin typeface="Arial" panose="020B0604020202020204" pitchFamily="34" charset="0"/>
              </a:rPr>
              <a:t>Birklhuber to submit a CR for the Terms of Reference to include the S-100 representatives in the Core Group</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a:t>
            </a:r>
            <a:r>
              <a:rPr lang="en-US" altLang="de-DE" sz="2000" dirty="0" smtClean="0">
                <a:solidFill>
                  <a:srgbClr val="00CC00"/>
                </a:solidFill>
                <a:latin typeface="Arial" panose="020B0604020202020204" pitchFamily="34" charset="0"/>
              </a:rPr>
              <a:t>closed</a:t>
            </a:r>
          </a:p>
          <a:p>
            <a:pPr eaLnBrk="1" hangingPunct="1">
              <a:buFontTx/>
              <a:buBlip>
                <a:blip r:embed="rId3"/>
              </a:buBlip>
            </a:pPr>
            <a:r>
              <a:rPr lang="en-US" altLang="de-DE" sz="2000" dirty="0">
                <a:solidFill>
                  <a:srgbClr val="00CC00"/>
                </a:solidFill>
                <a:latin typeface="Arial" panose="020B0604020202020204" pitchFamily="34" charset="0"/>
              </a:rPr>
              <a:t>Bernd Birklhuber to publish the amended </a:t>
            </a:r>
            <a:r>
              <a:rPr lang="en-US" altLang="de-DE" sz="2000" dirty="0" err="1">
                <a:solidFill>
                  <a:srgbClr val="00CC00"/>
                </a:solidFill>
                <a:latin typeface="Arial" panose="020B0604020202020204" pitchFamily="34" charset="0"/>
              </a:rPr>
              <a:t>ToR</a:t>
            </a:r>
            <a:r>
              <a:rPr lang="en-US" altLang="de-DE" sz="2000" dirty="0">
                <a:solidFill>
                  <a:srgbClr val="00CC00"/>
                </a:solidFill>
                <a:latin typeface="Arial" panose="020B0604020202020204" pitchFamily="34" charset="0"/>
              </a:rPr>
              <a:t> 2023 on the website</a:t>
            </a:r>
            <a:r>
              <a:rPr lang="en-US" altLang="de-DE" sz="2000" dirty="0" smtClean="0">
                <a:solidFill>
                  <a:srgbClr val="00CC00"/>
                </a:solidFill>
                <a:latin typeface="Arial" panose="020B0604020202020204" pitchFamily="34" charset="0"/>
              </a:rPr>
              <a:t>.</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Status</a:t>
            </a:r>
            <a:r>
              <a:rPr lang="en-US" altLang="de-DE" sz="2000" dirty="0">
                <a:solidFill>
                  <a:srgbClr val="00CC00"/>
                </a:solidFill>
                <a:latin typeface="Arial" panose="020B0604020202020204" pitchFamily="34" charset="0"/>
              </a:rPr>
              <a:t>: done, action point closed </a:t>
            </a:r>
            <a:endParaRPr lang="en-US" altLang="de-DE" sz="2000" dirty="0" smtClean="0">
              <a:solidFill>
                <a:srgbClr val="00CC00"/>
              </a:solidFill>
              <a:latin typeface="Arial" panose="020B0604020202020204" pitchFamily="34" charset="0"/>
            </a:endParaRPr>
          </a:p>
          <a:p>
            <a:pPr marL="0" indent="0" eaLnBrk="1" hangingPunct="1">
              <a:buNone/>
            </a:pPr>
            <a:endParaRPr lang="en-US" altLang="de-DE" sz="2000" dirty="0" smtClean="0">
              <a:latin typeface="Arial" panose="020B0604020202020204" pitchFamily="34" charset="0"/>
            </a:endParaRPr>
          </a:p>
          <a:p>
            <a:pPr marL="0" indent="0" eaLnBrk="1" hangingPunct="1">
              <a:buNone/>
            </a:pPr>
            <a:r>
              <a:rPr lang="en-US" altLang="de-DE" sz="2000" dirty="0" smtClean="0">
                <a:latin typeface="Arial" panose="020B0604020202020204" pitchFamily="34" charset="0"/>
              </a:rPr>
              <a:t>IEHG </a:t>
            </a:r>
            <a:r>
              <a:rPr lang="en-US" altLang="de-DE" sz="2000" dirty="0">
                <a:latin typeface="Arial" panose="020B0604020202020204" pitchFamily="34" charset="0"/>
              </a:rPr>
              <a:t>could check whether the </a:t>
            </a:r>
            <a:r>
              <a:rPr lang="en-US" altLang="de-DE" sz="2000" dirty="0" err="1">
                <a:latin typeface="Arial" panose="020B0604020202020204" pitchFamily="34" charset="0"/>
              </a:rPr>
              <a:t>ToR</a:t>
            </a:r>
            <a:r>
              <a:rPr lang="en-US" altLang="de-DE" sz="2000" dirty="0">
                <a:latin typeface="Arial" panose="020B0604020202020204" pitchFamily="34" charset="0"/>
              </a:rPr>
              <a:t> of IEHG need to be </a:t>
            </a:r>
            <a:r>
              <a:rPr lang="en-US" altLang="de-DE" sz="2000" dirty="0" smtClean="0">
                <a:latin typeface="Arial" panose="020B0604020202020204" pitchFamily="34" charset="0"/>
              </a:rPr>
              <a:t>updated</a:t>
            </a:r>
            <a:endParaRPr lang="en-US" altLang="de-DE" sz="2000" dirty="0">
              <a:latin typeface="Arial" panose="020B0604020202020204" pitchFamily="34" charset="0"/>
            </a:endParaRPr>
          </a:p>
          <a:p>
            <a:pPr eaLnBrk="1" hangingPunct="1">
              <a:buFontTx/>
              <a:buBlip>
                <a:blip r:embed="rId3"/>
              </a:buBlip>
            </a:pPr>
            <a:endParaRPr lang="en-US" altLang="de-DE" sz="2000" dirty="0">
              <a:solidFill>
                <a:srgbClr val="00CC00"/>
              </a:solidFill>
              <a:latin typeface="Arial" panose="020B0604020202020204" pitchFamily="34" charset="0"/>
            </a:endParaRPr>
          </a:p>
          <a:p>
            <a:pPr marL="0" indent="0" eaLnBrk="1" hangingPunct="1">
              <a:buNone/>
            </a:pP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strike="sngStrike" dirty="0" smtClean="0">
                <a:latin typeface="Arial" panose="020B0604020202020204" pitchFamily="34" charset="0"/>
              </a:rPr>
              <a:t/>
            </a:r>
            <a:br>
              <a:rPr lang="en-US" altLang="de-DE" sz="2000" strike="sngStrike"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r>
              <a:rPr lang="en-US" altLang="de-DE" sz="2000" dirty="0" smtClean="0">
                <a:latin typeface="Arial" panose="020B0604020202020204" pitchFamily="34" charset="0"/>
              </a:rPr>
              <a:t/>
            </a:r>
            <a:br>
              <a:rPr lang="en-US" altLang="de-DE" sz="2000" dirty="0" smtClean="0">
                <a:latin typeface="Arial" panose="020B0604020202020204" pitchFamily="34" charset="0"/>
              </a:rPr>
            </a:br>
            <a:endParaRPr lang="en-US" altLang="de-DE" sz="2000" dirty="0" smtClean="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of the Introduction of the EG</a:t>
            </a: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a:latin typeface="Arial" charset="0"/>
              </a:rPr>
              <a:t>IEHG could check whether the Introduction to the Encoding Guide for Inland ENCs needs to be updated.</a:t>
            </a: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List of members and participants</a:t>
            </a:r>
            <a:endParaRPr lang="en-US" altLang="de-DE" dirty="0">
              <a:solidFill>
                <a:schemeClr val="bg1"/>
              </a:solidFill>
              <a:latin typeface="Arial" panose="020B0604020202020204" pitchFamily="34" charset="0"/>
            </a:endParaRPr>
          </a:p>
        </p:txBody>
      </p:sp>
      <p:sp>
        <p:nvSpPr>
          <p:cNvPr id="17411"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The list is based on the </a:t>
            </a:r>
            <a:r>
              <a:rPr lang="en-US" sz="2000" dirty="0" err="1" smtClean="0">
                <a:latin typeface="Arial" charset="0"/>
              </a:rPr>
              <a:t>ToR</a:t>
            </a:r>
            <a:r>
              <a:rPr lang="en-US" sz="2000" dirty="0" smtClean="0">
                <a:latin typeface="Arial" charset="0"/>
              </a:rPr>
              <a:t> and is containing</a:t>
            </a:r>
          </a:p>
          <a:p>
            <a:pPr marL="1066800" lvl="1" indent="-609600">
              <a:spcBef>
                <a:spcPct val="20000"/>
              </a:spcBef>
              <a:buFontTx/>
              <a:buBlip>
                <a:blip r:embed="rId3"/>
              </a:buBlip>
              <a:defRPr/>
            </a:pPr>
            <a:r>
              <a:rPr lang="en-US" sz="2000" dirty="0" smtClean="0">
                <a:latin typeface="Arial" charset="0"/>
              </a:rPr>
              <a:t>Members</a:t>
            </a:r>
          </a:p>
          <a:p>
            <a:pPr marL="1066800" lvl="1" indent="-609600">
              <a:spcBef>
                <a:spcPct val="20000"/>
              </a:spcBef>
              <a:buFontTx/>
              <a:buBlip>
                <a:blip r:embed="rId3"/>
              </a:buBlip>
              <a:defRPr/>
            </a:pPr>
            <a:r>
              <a:rPr lang="en-US" sz="2000" dirty="0" smtClean="0">
                <a:latin typeface="Arial" charset="0"/>
              </a:rPr>
              <a:t>Expert contributors</a:t>
            </a:r>
          </a:p>
          <a:p>
            <a:pPr marL="1066800" lvl="1" indent="-609600">
              <a:spcBef>
                <a:spcPct val="20000"/>
              </a:spcBef>
              <a:buFontTx/>
              <a:buBlip>
                <a:blip r:embed="rId3"/>
              </a:buBlip>
              <a:defRPr/>
            </a:pPr>
            <a:r>
              <a:rPr lang="en-US" sz="2000" dirty="0" smtClean="0">
                <a:latin typeface="Arial" charset="0"/>
              </a:rPr>
              <a:t>Participants</a:t>
            </a:r>
          </a:p>
          <a:p>
            <a:pPr marL="609600" indent="-609600">
              <a:spcBef>
                <a:spcPct val="20000"/>
              </a:spcBef>
              <a:buFontTx/>
              <a:buBlip>
                <a:blip r:embed="rId3"/>
              </a:buBlip>
              <a:defRPr/>
            </a:pPr>
            <a:r>
              <a:rPr lang="en-US" sz="2000" dirty="0" smtClean="0">
                <a:latin typeface="Arial" charset="0"/>
              </a:rPr>
              <a:t>Some e-mail addresses are no longer active and we can’t contact those persons</a:t>
            </a:r>
          </a:p>
          <a:p>
            <a:pPr marL="609600" indent="-609600">
              <a:spcBef>
                <a:spcPct val="20000"/>
              </a:spcBef>
              <a:buFontTx/>
              <a:buBlip>
                <a:blip r:embed="rId3"/>
              </a:buBlip>
              <a:defRPr/>
            </a:pPr>
            <a:r>
              <a:rPr lang="en-US" sz="2000" dirty="0" smtClean="0">
                <a:latin typeface="Arial" charset="0"/>
              </a:rPr>
              <a:t>Please check if those persons can be deleted or if you know their new addresses</a:t>
            </a:r>
          </a:p>
          <a:p>
            <a:pPr>
              <a:spcBef>
                <a:spcPct val="20000"/>
              </a:spcBef>
              <a:defRPr/>
            </a:pPr>
            <a:endParaRPr lang="en-GB" sz="1800" dirty="0">
              <a:solidFill>
                <a:schemeClr val="tx2"/>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
        <p:nvSpPr>
          <p:cNvPr id="5" name="AutoShape 4">
            <a:hlinkClick r:id="rId4" action="ppaction://hlinkfile" highlightClick="1"/>
          </p:cNvPr>
          <p:cNvSpPr>
            <a:spLocks noChangeArrowheads="1"/>
          </p:cNvSpPr>
          <p:nvPr/>
        </p:nvSpPr>
        <p:spPr bwMode="auto">
          <a:xfrm>
            <a:off x="1403648" y="5085184"/>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List of members</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73724120"/>
      </p:ext>
    </p:extLst>
  </p:cSld>
  <p:clrMapOvr>
    <a:masterClrMapping/>
  </p:clrMapOvr>
  <p:transition spd="med">
    <p:cover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Adopted documents</a:t>
            </a:r>
          </a:p>
        </p:txBody>
      </p:sp>
      <p:sp>
        <p:nvSpPr>
          <p:cNvPr id="26627" name="AutoShape 38">
            <a:hlinkClick r:id="rId3" action="ppaction://hlinkfile" highlightClick="1"/>
          </p:cNvPr>
          <p:cNvSpPr>
            <a:spLocks noChangeArrowheads="1"/>
          </p:cNvSpPr>
          <p:nvPr/>
        </p:nvSpPr>
        <p:spPr bwMode="auto">
          <a:xfrm>
            <a:off x="757238" y="2905125"/>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Encoding Guide, edition 2.5.1</a:t>
            </a:r>
            <a:endParaRPr lang="en-US" altLang="de-DE" sz="1800" dirty="0">
              <a:latin typeface="Arial" panose="020B0604020202020204" pitchFamily="34" charset="0"/>
            </a:endParaRPr>
          </a:p>
        </p:txBody>
      </p:sp>
      <p:sp>
        <p:nvSpPr>
          <p:cNvPr id="26628" name="AutoShape 38">
            <a:hlinkClick r:id="rId4" action="ppaction://hlinkfile" highlightClick="1"/>
          </p:cNvPr>
          <p:cNvSpPr>
            <a:spLocks noChangeArrowheads="1"/>
          </p:cNvSpPr>
          <p:nvPr/>
        </p:nvSpPr>
        <p:spPr bwMode="auto">
          <a:xfrm>
            <a:off x="757238" y="3657600"/>
            <a:ext cx="6910387"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Inland ENC Feature Catalogue, edition 2.5corr1</a:t>
            </a:r>
            <a:endParaRPr lang="en-US" altLang="de-DE" sz="1800" dirty="0">
              <a:latin typeface="Arial" panose="020B0604020202020204" pitchFamily="34" charset="0"/>
            </a:endParaRPr>
          </a:p>
        </p:txBody>
      </p:sp>
      <p:sp>
        <p:nvSpPr>
          <p:cNvPr id="26629" name="AutoShape 38">
            <a:hlinkClick r:id="rId5" action="ppaction://hlinkfile" highlightClick="1"/>
          </p:cNvPr>
          <p:cNvSpPr>
            <a:spLocks noChangeArrowheads="1"/>
          </p:cNvSpPr>
          <p:nvPr/>
        </p:nvSpPr>
        <p:spPr bwMode="auto">
          <a:xfrm>
            <a:off x="757238" y="213360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Inland ENCs, edition 2.5corr</a:t>
            </a:r>
            <a:endParaRPr lang="en-US" altLang="de-DE" sz="1800" dirty="0">
              <a:latin typeface="Arial" panose="020B0604020202020204" pitchFamily="34" charset="0"/>
            </a:endParaRPr>
          </a:p>
        </p:txBody>
      </p:sp>
      <p:sp>
        <p:nvSpPr>
          <p:cNvPr id="26630" name="AutoShape 38">
            <a:hlinkClick r:id="rId6" action="ppaction://hlinkpres?slideindex=1&amp;slidetitle=" highlightClick="1"/>
          </p:cNvPr>
          <p:cNvSpPr>
            <a:spLocks noChangeArrowheads="1"/>
          </p:cNvSpPr>
          <p:nvPr/>
        </p:nvSpPr>
        <p:spPr bwMode="auto">
          <a:xfrm>
            <a:off x="7812088" y="3660775"/>
            <a:ext cx="646112"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hlinkClick r:id="rId7" action="ppaction://hlinkpres?slideindex=1&amp;slidetitle="/>
              </a:rPr>
              <a:t>XML</a:t>
            </a:r>
            <a:endParaRPr lang="en-US" altLang="de-DE" sz="1800" dirty="0">
              <a:latin typeface="Arial" panose="020B0604020202020204" pitchFamily="34" charset="0"/>
            </a:endParaRPr>
          </a:p>
        </p:txBody>
      </p:sp>
      <p:sp>
        <p:nvSpPr>
          <p:cNvPr id="8" name="AutoShape 38">
            <a:hlinkClick r:id="rId8" action="ppaction://hlinkfile" highlightClick="1"/>
          </p:cNvPr>
          <p:cNvSpPr>
            <a:spLocks noChangeArrowheads="1"/>
          </p:cNvSpPr>
          <p:nvPr/>
        </p:nvSpPr>
        <p:spPr bwMode="auto">
          <a:xfrm>
            <a:off x="754063" y="450912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smtClean="0">
                <a:latin typeface="Arial" panose="020B0604020202020204" pitchFamily="34" charset="0"/>
              </a:rPr>
              <a:t>Product Specification for bathymetric Inland ENCs, edition 2.5</a:t>
            </a:r>
            <a:endParaRPr lang="en-US" altLang="de-DE" sz="1800" dirty="0">
              <a:latin typeface="Arial" panose="020B0604020202020204" pitchFamily="34" charset="0"/>
            </a:endParaRPr>
          </a:p>
        </p:txBody>
      </p:sp>
      <p:sp>
        <p:nvSpPr>
          <p:cNvPr id="9" name="Rectangle 3"/>
          <p:cNvSpPr>
            <a:spLocks noChangeArrowheads="1"/>
          </p:cNvSpPr>
          <p:nvPr/>
        </p:nvSpPr>
        <p:spPr bwMode="auto">
          <a:xfrm>
            <a:off x="685800" y="5280645"/>
            <a:ext cx="7772400" cy="51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Corrected versions of the symbol libraries for 2.4 and 2.5 and of the XML facility file are available on the website</a:t>
            </a:r>
            <a:endParaRPr lang="en-US" altLang="de-DE" sz="16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(1)</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chemeClr val="tx2"/>
                </a:solidFill>
                <a:latin typeface="Arial" panose="020B0604020202020204" pitchFamily="34" charset="0"/>
              </a:rPr>
              <a:t>Comex² to take the change from catach_10 (anchorage for pushing-navigation vessels) in IENC 2.5 to </a:t>
            </a:r>
            <a:r>
              <a:rPr lang="en-US" altLang="de-DE" sz="1600" dirty="0" err="1">
                <a:solidFill>
                  <a:schemeClr val="tx2"/>
                </a:solidFill>
                <a:latin typeface="Arial" panose="020B0604020202020204" pitchFamily="34" charset="0"/>
              </a:rPr>
              <a:t>categoryOfAnchorage</a:t>
            </a:r>
            <a:r>
              <a:rPr lang="en-US" altLang="de-DE" sz="1600" dirty="0">
                <a:solidFill>
                  <a:schemeClr val="tx2"/>
                </a:solidFill>
                <a:latin typeface="Arial" panose="020B0604020202020204" pitchFamily="34" charset="0"/>
              </a:rPr>
              <a:t> 16 (anchorage for pushing-navigation vessels) in S-401 into account for the Conversion Guidance</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smtClean="0">
                <a:solidFill>
                  <a:schemeClr val="tx2"/>
                </a:solidFill>
                <a:latin typeface="Arial" panose="020B0604020202020204" pitchFamily="34" charset="0"/>
              </a:rPr>
              <a:t>Buildings over water: The </a:t>
            </a:r>
            <a:r>
              <a:rPr lang="en-US" altLang="de-DE" sz="1600" dirty="0">
                <a:solidFill>
                  <a:schemeClr val="tx2"/>
                </a:solidFill>
                <a:latin typeface="Arial" panose="020B0604020202020204" pitchFamily="34" charset="0"/>
              </a:rPr>
              <a:t>S-100 representatives to inform IHO that IEHG agrees in principle with the proposal, but would need additional enumerations for the category of structure (e.g. the already registered “building above navigable water”) and to clarify whether “bulk” is in this case also covering break bulk</a:t>
            </a:r>
            <a:r>
              <a:rPr lang="en-US" altLang="de-DE" sz="1600" dirty="0" smtClean="0">
                <a:solidFill>
                  <a:schemeClr val="tx2"/>
                </a:solidFill>
                <a:latin typeface="Arial" panose="020B0604020202020204" pitchFamily="34" charset="0"/>
              </a:rPr>
              <a:t>.</a:t>
            </a: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Denise and </a:t>
            </a:r>
            <a:r>
              <a:rPr lang="en-US" altLang="de-DE" sz="1600" dirty="0" err="1">
                <a:solidFill>
                  <a:schemeClr val="tx2"/>
                </a:solidFill>
                <a:latin typeface="Arial" panose="020B0604020202020204" pitchFamily="34" charset="0"/>
              </a:rPr>
              <a:t>Gaël</a:t>
            </a:r>
            <a:r>
              <a:rPr lang="en-US" altLang="de-DE" sz="1600" dirty="0">
                <a:solidFill>
                  <a:schemeClr val="tx2"/>
                </a:solidFill>
                <a:latin typeface="Arial" panose="020B0604020202020204" pitchFamily="34" charset="0"/>
              </a:rPr>
              <a:t> to clarify with Jeff the best way forward and to inform Bernd, who will then finalize the CR</a:t>
            </a:r>
            <a:r>
              <a:rPr lang="en-US" altLang="de-DE" sz="1600" dirty="0" smtClean="0">
                <a:solidFill>
                  <a:schemeClr val="tx2"/>
                </a:solidFill>
                <a:latin typeface="Arial" panose="020B0604020202020204" pitchFamily="34" charset="0"/>
              </a:rPr>
              <a:t>. </a:t>
            </a:r>
            <a:r>
              <a:rPr lang="en-US" altLang="de-DE" sz="1600" dirty="0">
                <a:solidFill>
                  <a:schemeClr val="tx2"/>
                </a:solidFill>
                <a:latin typeface="Arial" panose="020B0604020202020204" pitchFamily="34" charset="0"/>
              </a:rPr>
              <a:t>Status: Question asked to Jeff - no reply yet</a:t>
            </a: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contact Jeff and clarify whether we can assign a 17… identifier or IHO is going to assign a code from the S-57 range of numbers and to inform Bernd and Denise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endParaRPr lang="en-US" altLang="de-DE" sz="1600" dirty="0">
              <a:solidFill>
                <a:srgbClr val="00CC00"/>
              </a:solidFill>
              <a:latin typeface="Arial" panose="020B0604020202020204" pitchFamily="34" charset="0"/>
            </a:endParaRPr>
          </a:p>
        </p:txBody>
      </p:sp>
    </p:spTree>
    <p:extLst>
      <p:ext uri="{BB962C8B-B14F-4D97-AF65-F5344CB8AC3E}">
        <p14:creationId xmlns:p14="http://schemas.microsoft.com/office/powerpoint/2010/main" val="63315087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dirty="0" smtClean="0">
                <a:solidFill>
                  <a:schemeClr val="tx2"/>
                </a:solidFill>
                <a:latin typeface="Arial" panose="020B0604020202020204" pitchFamily="34" charset="0"/>
              </a:rPr>
              <a:t>Introductions of participants</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Organizational details</a:t>
            </a:r>
            <a:r>
              <a:rPr lang="en-US" altLang="de-DE" sz="2000" b="1" dirty="0">
                <a:solidFill>
                  <a:schemeClr val="tx2"/>
                </a:solidFill>
                <a:latin typeface="Arial" panose="020B0604020202020204" pitchFamily="34" charset="0"/>
              </a:rPr>
              <a:t>: </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please </a:t>
            </a:r>
            <a:r>
              <a:rPr lang="en-US" altLang="de-DE" sz="2000" dirty="0" smtClean="0">
                <a:solidFill>
                  <a:schemeClr val="tx2"/>
                </a:solidFill>
                <a:latin typeface="Arial" panose="020B0604020202020204" pitchFamily="34" charset="0"/>
              </a:rPr>
              <a:t>send your presentations to </a:t>
            </a:r>
            <a:r>
              <a:rPr lang="en-US" altLang="de-DE" sz="2000" dirty="0" smtClean="0">
                <a:solidFill>
                  <a:schemeClr val="tx2"/>
                </a:solidFill>
                <a:latin typeface="Arial" panose="020B0604020202020204" pitchFamily="34" charset="0"/>
                <a:hlinkClick r:id="rId3"/>
              </a:rPr>
              <a:t>bernd.birklhuber@bmk.gv.at</a:t>
            </a:r>
            <a:r>
              <a:rPr lang="en-US" altLang="de-DE" sz="2000" dirty="0" smtClean="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presentations will be published at </a:t>
            </a:r>
            <a:r>
              <a:rPr lang="en-US" altLang="de-DE" sz="2000" dirty="0" smtClean="0">
                <a:solidFill>
                  <a:schemeClr val="tx2"/>
                </a:solidFill>
                <a:latin typeface="Arial" panose="020B0604020202020204" pitchFamily="34" charset="0"/>
                <a:hlinkClick r:id="rId4"/>
              </a:rPr>
              <a:t>https://</a:t>
            </a:r>
            <a:r>
              <a:rPr lang="en-US" altLang="de-DE" sz="2000" dirty="0">
                <a:solidFill>
                  <a:schemeClr val="tx2"/>
                </a:solidFill>
                <a:latin typeface="Arial" panose="020B0604020202020204" pitchFamily="34" charset="0"/>
                <a:hlinkClick r:id="rId4"/>
              </a:rPr>
              <a:t>ienc.openecdis.org</a:t>
            </a:r>
            <a:r>
              <a:rPr lang="en-US" altLang="de-DE" sz="2000" dirty="0">
                <a:solidFill>
                  <a:schemeClr val="tx2"/>
                </a:solidFill>
                <a:latin typeface="Arial" panose="020B0604020202020204" pitchFamily="34" charset="0"/>
              </a:rPr>
              <a:t> </a:t>
            </a:r>
            <a:r>
              <a:rPr lang="en-US" altLang="de-DE" sz="2000" dirty="0" smtClean="0">
                <a:solidFill>
                  <a:schemeClr val="tx2"/>
                </a:solidFill>
                <a:latin typeface="Arial" panose="020B0604020202020204" pitchFamily="34" charset="0"/>
              </a:rPr>
              <a:t/>
            </a:r>
            <a:br>
              <a:rPr lang="en-US" altLang="de-DE" sz="2000" dirty="0" smtClean="0">
                <a:solidFill>
                  <a:schemeClr val="tx2"/>
                </a:solidFill>
                <a:latin typeface="Arial" panose="020B0604020202020204" pitchFamily="34" charset="0"/>
              </a:rPr>
            </a:br>
            <a:r>
              <a:rPr lang="en-US" altLang="de-DE" sz="2000" dirty="0" smtClean="0">
                <a:solidFill>
                  <a:schemeClr val="tx2"/>
                </a:solidFill>
                <a:latin typeface="Arial" panose="020B0604020202020204" pitchFamily="34" charset="0"/>
              </a:rPr>
              <a:t>(please inform, if you object)</a:t>
            </a: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3872046"/>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(2)</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Patrick </a:t>
            </a:r>
            <a:r>
              <a:rPr lang="en-US" altLang="de-DE" sz="1600" dirty="0">
                <a:solidFill>
                  <a:srgbClr val="00CC00"/>
                </a:solidFill>
                <a:latin typeface="Arial" panose="020B0604020202020204" pitchFamily="34" charset="0"/>
              </a:rPr>
              <a:t>or René to send an example how the line should look like to Gert. Gert to register the symbol and the line style. Patrick or René to draw up and submit a CR</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a:t>
            </a:r>
            <a:r>
              <a:rPr lang="en-US" altLang="de-DE" sz="1600" dirty="0" smtClean="0">
                <a:solidFill>
                  <a:srgbClr val="00CC00"/>
                </a:solidFill>
                <a:latin typeface="Arial" panose="020B0604020202020204" pitchFamily="34" charset="0"/>
              </a:rPr>
              <a:t>closed</a:t>
            </a:r>
            <a:br>
              <a:rPr lang="en-US" altLang="de-DE" sz="1600" dirty="0" smtClean="0">
                <a:solidFill>
                  <a:srgbClr val="00CC00"/>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René to update and resubmit the CR 419 </a:t>
            </a:r>
            <a:r>
              <a:rPr lang="en-US" altLang="de-DE" sz="1600" dirty="0" smtClean="0">
                <a:solidFill>
                  <a:schemeClr val="tx2"/>
                </a:solidFill>
                <a:latin typeface="Arial" panose="020B0604020202020204" pitchFamily="34" charset="0"/>
              </a:rPr>
              <a:t>(</a:t>
            </a:r>
            <a:r>
              <a:rPr lang="en-US" altLang="de-DE" sz="1600" dirty="0" err="1" smtClean="0">
                <a:solidFill>
                  <a:schemeClr val="tx2"/>
                </a:solidFill>
                <a:latin typeface="Arial" panose="020B0604020202020204" pitchFamily="34" charset="0"/>
              </a:rPr>
              <a:t>wtwdis</a:t>
            </a:r>
            <a:r>
              <a:rPr lang="en-US" altLang="de-DE" sz="1600" dirty="0" smtClean="0">
                <a:solidFill>
                  <a:schemeClr val="tx2"/>
                </a:solidFill>
                <a:latin typeface="Arial" panose="020B0604020202020204" pitchFamily="34" charset="0"/>
              </a:rPr>
              <a:t>) accordingly.</a:t>
            </a:r>
            <a:br>
              <a:rPr lang="en-US" altLang="de-DE" sz="1600" dirty="0" smtClean="0">
                <a:solidFill>
                  <a:schemeClr val="tx2"/>
                </a:solidFill>
                <a:latin typeface="Arial" panose="020B0604020202020204" pitchFamily="34" charset="0"/>
              </a:rPr>
            </a:b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Denise to update the CR 422 </a:t>
            </a:r>
            <a:r>
              <a:rPr lang="en-US" altLang="de-DE" sz="1600" dirty="0" smtClean="0">
                <a:solidFill>
                  <a:srgbClr val="00CC00"/>
                </a:solidFill>
                <a:latin typeface="Arial" panose="020B0604020202020204" pitchFamily="34" charset="0"/>
              </a:rPr>
              <a:t>(category of sensor) accordingly.</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a:t>
            </a:r>
          </a:p>
          <a:p>
            <a:pPr eaLnBrk="1" hangingPunct="1">
              <a:buBlip>
                <a:blip r:embed="rId3"/>
              </a:buBlip>
            </a:pPr>
            <a:r>
              <a:rPr lang="en-US" altLang="de-DE" sz="1600" dirty="0">
                <a:solidFill>
                  <a:schemeClr val="tx2"/>
                </a:solidFill>
                <a:latin typeface="Arial" panose="020B0604020202020204" pitchFamily="34" charset="0"/>
              </a:rPr>
              <a:t>Gert to amend the Symbol Library and the Lookup Tables.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423 </a:t>
            </a:r>
            <a:r>
              <a:rPr lang="en-US" altLang="de-DE" sz="1600" dirty="0" smtClean="0">
                <a:solidFill>
                  <a:srgbClr val="00CC00"/>
                </a:solidFill>
                <a:latin typeface="Arial" panose="020B0604020202020204" pitchFamily="34" charset="0"/>
              </a:rPr>
              <a:t>(</a:t>
            </a:r>
            <a:r>
              <a:rPr lang="en-US" altLang="de-DE" sz="1600" dirty="0" err="1" smtClean="0">
                <a:solidFill>
                  <a:srgbClr val="00CC00"/>
                </a:solidFill>
                <a:latin typeface="Arial" panose="020B0604020202020204" pitchFamily="34" charset="0"/>
              </a:rPr>
              <a:t>refgag</a:t>
            </a:r>
            <a:r>
              <a:rPr lang="en-US" altLang="de-DE" sz="1600" dirty="0" smtClean="0">
                <a:solidFill>
                  <a:srgbClr val="00CC00"/>
                </a:solidFill>
                <a:latin typeface="Arial" panose="020B0604020202020204" pitchFamily="34" charset="0"/>
              </a:rPr>
              <a:t>) accordingly</a:t>
            </a:r>
            <a:r>
              <a:rPr lang="en-US" altLang="de-DE" sz="1600" dirty="0">
                <a:solidFill>
                  <a:srgbClr val="00CC00"/>
                </a:solidFill>
                <a:latin typeface="Arial" panose="020B0604020202020204" pitchFamily="34" charset="0"/>
              </a:rPr>
              <a:t>. Status: done</a:t>
            </a:r>
          </a:p>
          <a:p>
            <a:pPr eaLnBrk="1" hangingPunct="1">
              <a:buBlip>
                <a:blip r:embed="rId3"/>
              </a:buBlip>
            </a:pPr>
            <a:r>
              <a:rPr lang="en-US" altLang="de-DE" sz="1600" dirty="0">
                <a:solidFill>
                  <a:srgbClr val="00CC00"/>
                </a:solidFill>
                <a:latin typeface="Arial" panose="020B0604020202020204" pitchFamily="34" charset="0"/>
              </a:rPr>
              <a:t>The domain managers to register the changes in the registry. </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40661224"/>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(3)</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Gert </a:t>
            </a:r>
            <a:r>
              <a:rPr lang="en-US" altLang="de-DE" sz="1600" dirty="0">
                <a:solidFill>
                  <a:srgbClr val="00CC00"/>
                </a:solidFill>
                <a:latin typeface="Arial" panose="020B0604020202020204" pitchFamily="34" charset="0"/>
              </a:rPr>
              <a:t>to update the CR 425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chemeClr val="tx2"/>
                </a:solidFill>
                <a:latin typeface="Arial" panose="020B0604020202020204" pitchFamily="34" charset="0"/>
              </a:rPr>
              <a:t>COMEX² to take the changes regarding CONDTN 3, STATUS 18 and </a:t>
            </a:r>
            <a:r>
              <a:rPr lang="en-US" altLang="de-DE" sz="1600" dirty="0" err="1">
                <a:solidFill>
                  <a:schemeClr val="tx2"/>
                </a:solidFill>
                <a:latin typeface="Arial" panose="020B0604020202020204" pitchFamily="34" charset="0"/>
              </a:rPr>
              <a:t>InDispute</a:t>
            </a:r>
            <a:r>
              <a:rPr lang="en-US" altLang="de-DE" sz="1600" dirty="0">
                <a:solidFill>
                  <a:schemeClr val="tx2"/>
                </a:solidFill>
                <a:latin typeface="Arial" panose="020B0604020202020204" pitchFamily="34" charset="0"/>
              </a:rPr>
              <a:t> in CR 426 into account for the Conversion Guidance.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The S-100 representatives to register the changes contained in CR 430, 435 (enumerations 124-127, MARSYS 13, </a:t>
            </a:r>
            <a:r>
              <a:rPr lang="en-US" altLang="de-DE" sz="1600" dirty="0" err="1">
                <a:solidFill>
                  <a:schemeClr val="tx2"/>
                </a:solidFill>
                <a:latin typeface="Arial" panose="020B0604020202020204" pitchFamily="34" charset="0"/>
              </a:rPr>
              <a:t>svgs</a:t>
            </a:r>
            <a:r>
              <a:rPr lang="en-US" altLang="de-DE" sz="1600" dirty="0">
                <a:solidFill>
                  <a:schemeClr val="tx2"/>
                </a:solidFill>
                <a:latin typeface="Arial" panose="020B0604020202020204" pitchFamily="34" charset="0"/>
              </a:rPr>
              <a:t> will be provided by </a:t>
            </a:r>
            <a:r>
              <a:rPr lang="en-US" altLang="de-DE" sz="1600" dirty="0" err="1">
                <a:solidFill>
                  <a:schemeClr val="tx2"/>
                </a:solidFill>
                <a:latin typeface="Arial" panose="020B0604020202020204" pitchFamily="34" charset="0"/>
              </a:rPr>
              <a:t>Vitor</a:t>
            </a:r>
            <a:r>
              <a:rPr lang="en-US" altLang="de-DE" sz="1600" dirty="0">
                <a:solidFill>
                  <a:schemeClr val="tx2"/>
                </a:solidFill>
                <a:latin typeface="Arial" panose="020B0604020202020204" pitchFamily="34" charset="0"/>
              </a:rPr>
              <a:t>) </a:t>
            </a:r>
            <a:r>
              <a:rPr lang="en-US" altLang="de-DE" sz="1600" dirty="0">
                <a:solidFill>
                  <a:srgbClr val="00CC00"/>
                </a:solidFill>
                <a:latin typeface="Arial" panose="020B0604020202020204" pitchFamily="34" charset="0"/>
              </a:rPr>
              <a:t>and 437 (when submitted).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Gert to add the new lines for the Brazilian notice marks (CR 435) to the Lookup Tables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Not </a:t>
            </a:r>
            <a:r>
              <a:rPr lang="en-US" altLang="de-DE" sz="1600" dirty="0">
                <a:solidFill>
                  <a:srgbClr val="00CC00"/>
                </a:solidFill>
                <a:latin typeface="Arial" panose="020B0604020202020204" pitchFamily="34" charset="0"/>
              </a:rPr>
              <a:t>necessary, because there is just a reference to a conditional </a:t>
            </a:r>
            <a:r>
              <a:rPr lang="en-US" altLang="de-DE" sz="1600" dirty="0" err="1">
                <a:solidFill>
                  <a:srgbClr val="00CC00"/>
                </a:solidFill>
                <a:latin typeface="Arial" panose="020B0604020202020204" pitchFamily="34" charset="0"/>
              </a:rPr>
              <a:t>symbology</a:t>
            </a:r>
            <a:r>
              <a:rPr lang="en-US" altLang="de-DE" sz="1600" dirty="0">
                <a:solidFill>
                  <a:srgbClr val="00CC00"/>
                </a:solidFill>
                <a:latin typeface="Arial" panose="020B0604020202020204" pitchFamily="34" charset="0"/>
              </a:rPr>
              <a:t> instruction regarding notice marks. AP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4134796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(4)</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chemeClr val="tx2"/>
                </a:solidFill>
                <a:latin typeface="Arial" panose="020B0604020202020204" pitchFamily="34" charset="0"/>
              </a:rPr>
              <a:t>Bernd </a:t>
            </a:r>
            <a:r>
              <a:rPr lang="en-US" altLang="de-DE" sz="1600" dirty="0">
                <a:solidFill>
                  <a:schemeClr val="tx2"/>
                </a:solidFill>
                <a:latin typeface="Arial" panose="020B0604020202020204" pitchFamily="34" charset="0"/>
              </a:rPr>
              <a:t>to publish the Presentation Library with the Brazilian notice marks on the website.</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update the CR 433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Michael to update CR 437 accordingly</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and Gert to discuss the CR regarding CEVNI with the CESNI secretariat and to submit it after finalization and the adding of the concepts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a:t>
            </a:r>
          </a:p>
          <a:p>
            <a:pPr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26633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(5)</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Birklhuber to add references to the new documents in the guideline for the drafting of CRs and to publish the documents on the website</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p:txBody>
      </p:sp>
    </p:spTree>
    <p:extLst>
      <p:ext uri="{BB962C8B-B14F-4D97-AF65-F5344CB8AC3E}">
        <p14:creationId xmlns:p14="http://schemas.microsoft.com/office/powerpoint/2010/main" val="238799941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Change </a:t>
            </a:r>
            <a:r>
              <a:rPr lang="en-US" altLang="de-DE" dirty="0" smtClean="0">
                <a:solidFill>
                  <a:schemeClr val="bg1"/>
                </a:solidFill>
                <a:latin typeface="Arial" panose="020B0604020202020204" pitchFamily="34" charset="0"/>
              </a:rPr>
              <a:t>Requests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Blip>
                <a:blip r:embed="rId3"/>
              </a:buBlip>
              <a:defRPr/>
            </a:pPr>
            <a:r>
              <a:rPr lang="en-US" sz="2000" dirty="0" smtClean="0">
                <a:latin typeface="Arial" charset="0"/>
              </a:rPr>
              <a:t>Available documents on </a:t>
            </a:r>
            <a:r>
              <a:rPr lang="en-US" sz="2000" dirty="0" smtClean="0">
                <a:latin typeface="Arial" charset="0"/>
                <a:hlinkClick r:id="rId4"/>
              </a:rPr>
              <a:t>https://ienc.openecdis.org</a:t>
            </a:r>
            <a:r>
              <a:rPr lang="en-US" sz="2000" dirty="0" smtClean="0">
                <a:latin typeface="Arial" charset="0"/>
              </a:rPr>
              <a:t/>
            </a:r>
            <a:br>
              <a:rPr lang="en-US" sz="2000" dirty="0" smtClean="0">
                <a:latin typeface="Arial" charset="0"/>
              </a:rPr>
            </a:br>
            <a:r>
              <a:rPr lang="en-US" sz="2000" dirty="0" smtClean="0">
                <a:latin typeface="Arial" charset="0"/>
              </a:rPr>
              <a:t>and in the discussion forum:</a:t>
            </a:r>
            <a:br>
              <a:rPr lang="en-US" sz="2000" dirty="0" smtClean="0">
                <a:latin typeface="Arial" charset="0"/>
              </a:rPr>
            </a:br>
            <a:r>
              <a:rPr lang="en-US" sz="2000" dirty="0" smtClean="0">
                <a:latin typeface="Arial" charset="0"/>
                <a:hlinkClick r:id="rId5" action="ppaction://hlinkfile"/>
              </a:rPr>
              <a:t>Change Request form</a:t>
            </a:r>
            <a:r>
              <a:rPr lang="en-US" sz="2000" dirty="0" smtClean="0">
                <a:latin typeface="Arial" charset="0"/>
              </a:rPr>
              <a:t>, </a:t>
            </a:r>
            <a:r>
              <a:rPr lang="en-US" sz="2000" dirty="0" smtClean="0">
                <a:latin typeface="Arial" charset="0"/>
                <a:hlinkClick r:id="rId6" action="ppaction://hlinkfile"/>
              </a:rPr>
              <a:t>Change Request Form for Symbols</a:t>
            </a:r>
            <a:r>
              <a:rPr lang="en-US" sz="2000" dirty="0" smtClean="0">
                <a:latin typeface="Arial" charset="0"/>
              </a:rPr>
              <a:t/>
            </a:r>
            <a:br>
              <a:rPr lang="en-US" sz="2000" dirty="0" smtClean="0">
                <a:latin typeface="Arial" charset="0"/>
              </a:rPr>
            </a:br>
            <a:r>
              <a:rPr lang="en-US" sz="2000" dirty="0" smtClean="0">
                <a:latin typeface="Arial" charset="0"/>
                <a:hlinkClick r:id="rId7" action="ppaction://hlinkfile"/>
              </a:rPr>
              <a:t>guideline for the drafting of change requests</a:t>
            </a:r>
            <a:r>
              <a:rPr lang="en-US" sz="2000" dirty="0" smtClean="0">
                <a:latin typeface="Arial" charset="0"/>
              </a:rPr>
              <a:t/>
            </a:r>
            <a:br>
              <a:rPr lang="en-US" sz="2000" dirty="0" smtClean="0">
                <a:latin typeface="Arial" charset="0"/>
              </a:rPr>
            </a:br>
            <a:r>
              <a:rPr lang="en-US" sz="2000" dirty="0" smtClean="0">
                <a:latin typeface="Arial" charset="0"/>
                <a:hlinkClick r:id="rId8"/>
              </a:rPr>
              <a:t>overview of change requests</a:t>
            </a:r>
            <a:r>
              <a:rPr lang="en-US" sz="2000" dirty="0" smtClean="0">
                <a:latin typeface="Arial" charset="0"/>
              </a:rPr>
              <a:t> (has to be consulted to find the number for the next change request)</a:t>
            </a:r>
          </a:p>
          <a:p>
            <a:pPr marL="609600" indent="-609600">
              <a:spcBef>
                <a:spcPct val="20000"/>
              </a:spcBef>
              <a:buFontTx/>
              <a:buBlip>
                <a:blip r:embed="rId3"/>
              </a:buBlip>
              <a:defRPr/>
            </a:pPr>
            <a:r>
              <a:rPr lang="en-US" sz="2000" dirty="0" smtClean="0">
                <a:latin typeface="Arial" charset="0"/>
                <a:hlinkClick r:id="rId9" action="ppaction://hlinkfile"/>
              </a:rPr>
              <a:t>Change requests since the last edition </a:t>
            </a:r>
            <a:r>
              <a:rPr lang="en-US" sz="2000" dirty="0" smtClean="0">
                <a:latin typeface="Arial" charset="0"/>
              </a:rPr>
              <a:t>(that have not already been integrated in the latest published versions)</a:t>
            </a:r>
            <a:endParaRPr lang="en-US" sz="2000" i="1" dirty="0">
              <a:solidFill>
                <a:srgbClr val="FF0000"/>
              </a:solidFill>
              <a:latin typeface="Arial" charset="0"/>
            </a:endParaRPr>
          </a:p>
          <a:p>
            <a:pPr marL="1160463" lvl="1" indent="-533400">
              <a:spcBef>
                <a:spcPct val="20000"/>
              </a:spcBef>
              <a:defRPr/>
            </a:pPr>
            <a:r>
              <a:rPr lang="en-US" sz="1800" dirty="0">
                <a:solidFill>
                  <a:schemeClr val="tx2"/>
                </a:solidFill>
                <a:latin typeface="Arial" charset="0"/>
              </a:rPr>
              <a:t/>
            </a: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Update intervals and processes</a:t>
            </a:r>
          </a:p>
        </p:txBody>
      </p:sp>
      <p:sp>
        <p:nvSpPr>
          <p:cNvPr id="4096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smtClean="0">
                <a:latin typeface="Arial" panose="020B0604020202020204" pitchFamily="34" charset="0"/>
              </a:rPr>
              <a:t>Time </a:t>
            </a:r>
            <a:r>
              <a:rPr lang="en-US" altLang="de-DE" sz="2000" dirty="0">
                <a:latin typeface="Arial" panose="020B0604020202020204" pitchFamily="34" charset="0"/>
              </a:rPr>
              <a:t>schedule for </a:t>
            </a:r>
            <a:r>
              <a:rPr lang="en-US" altLang="de-DE" sz="2000" dirty="0" smtClean="0">
                <a:latin typeface="Arial" panose="020B0604020202020204" pitchFamily="34" charset="0"/>
              </a:rPr>
              <a:t>2.6 (adopted at last IEHG meeting)</a:t>
            </a:r>
            <a:br>
              <a:rPr lang="en-US" altLang="de-DE" sz="2000" dirty="0" smtClean="0">
                <a:latin typeface="Arial" panose="020B0604020202020204" pitchFamily="34" charset="0"/>
              </a:rPr>
            </a:br>
            <a:r>
              <a:rPr lang="en-US" altLang="de-DE" sz="2000" dirty="0">
                <a:solidFill>
                  <a:srgbClr val="00CC00"/>
                </a:solidFill>
                <a:latin typeface="Arial" panose="020B0604020202020204" pitchFamily="34" charset="0"/>
              </a:rPr>
              <a:t>Deadline for submission of CRs that </a:t>
            </a:r>
            <a:r>
              <a:rPr lang="en-US" altLang="de-DE" sz="2000" dirty="0" smtClean="0">
                <a:solidFill>
                  <a:srgbClr val="00CC00"/>
                </a:solidFill>
                <a:latin typeface="Arial" panose="020B0604020202020204" pitchFamily="34" charset="0"/>
              </a:rPr>
              <a:t>affect </a:t>
            </a:r>
            <a:r>
              <a:rPr lang="en-US" altLang="de-DE" sz="2000" dirty="0">
                <a:solidFill>
                  <a:srgbClr val="00CC00"/>
                </a:solidFill>
                <a:latin typeface="Arial" panose="020B0604020202020204" pitchFamily="34" charset="0"/>
              </a:rPr>
              <a:t>S-100:</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22 March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submission of CRs that do not affect S-100:</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17 May 2024</a:t>
            </a:r>
            <a:r>
              <a:rPr lang="en-US" altLang="de-DE" sz="2000" dirty="0">
                <a:solidFill>
                  <a:srgbClr val="00CC00"/>
                </a:solidFill>
                <a:latin typeface="Arial" panose="020B0604020202020204" pitchFamily="34" charset="0"/>
              </a:rPr>
              <a:t/>
            </a:r>
            <a:br>
              <a:rPr lang="en-US" altLang="de-DE" sz="2000" dirty="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adoption of CRs for 2.6: 28 June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first draft of EG, FC, PS: 12 July 2024 &gt; 6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comments on the draft: 23 August 2024</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Distribution of the final drafts (forum): 13 Sept. 2024 &gt; 27 Aug</a:t>
            </a:r>
            <a:br>
              <a:rPr lang="en-US" altLang="de-DE" sz="2000" dirty="0" smtClean="0">
                <a:solidFill>
                  <a:srgbClr val="00CC00"/>
                </a:solidFill>
                <a:latin typeface="Arial" panose="020B0604020202020204" pitchFamily="34" charset="0"/>
              </a:rPr>
            </a:br>
            <a:r>
              <a:rPr lang="en-US" altLang="de-DE" sz="2000" dirty="0" smtClean="0">
                <a:solidFill>
                  <a:srgbClr val="00CC00"/>
                </a:solidFill>
                <a:latin typeface="Arial" panose="020B0604020202020204" pitchFamily="34" charset="0"/>
              </a:rPr>
              <a:t>Deadline for veto:  31 October 2024 &gt; 8 October</a:t>
            </a:r>
            <a:r>
              <a:rPr lang="en-US" altLang="de-DE" sz="2000" dirty="0">
                <a:latin typeface="Arial" panose="020B0604020202020204" pitchFamily="34" charset="0"/>
              </a:rPr>
              <a:t/>
            </a:r>
            <a:br>
              <a:rPr lang="en-US" altLang="de-DE" sz="2000" dirty="0">
                <a:latin typeface="Arial" panose="020B0604020202020204" pitchFamily="34" charset="0"/>
              </a:rPr>
            </a:br>
            <a:r>
              <a:rPr lang="en-US" altLang="de-DE" sz="2000" dirty="0" smtClean="0">
                <a:latin typeface="Arial" panose="020B0604020202020204" pitchFamily="34" charset="0"/>
              </a:rPr>
              <a:t>Publication of edition 2.6:  November 2024</a:t>
            </a:r>
          </a:p>
        </p:txBody>
      </p:sp>
    </p:spTree>
    <p:extLst>
      <p:ext uri="{BB962C8B-B14F-4D97-AF65-F5344CB8AC3E}">
        <p14:creationId xmlns:p14="http://schemas.microsoft.com/office/powerpoint/2010/main" val="2147999282"/>
      </p:ext>
    </p:extLst>
  </p:cSld>
  <p:clrMapOvr>
    <a:masterClrMapping/>
  </p:clrMapOvr>
  <p:transition spd="med">
    <p:cover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Update intervals and processes</a:t>
            </a:r>
            <a:br>
              <a:rPr lang="en-US" altLang="de-DE" sz="2800" dirty="0" smtClean="0">
                <a:solidFill>
                  <a:schemeClr val="bg1"/>
                </a:solidFill>
                <a:latin typeface="Arial" panose="020B0604020202020204" pitchFamily="34" charset="0"/>
              </a:rPr>
            </a:br>
            <a:r>
              <a:rPr lang="en-US" altLang="de-DE" sz="2800" dirty="0" smtClean="0">
                <a:solidFill>
                  <a:schemeClr val="bg1"/>
                </a:solidFill>
                <a:latin typeface="Arial" panose="020B0604020202020204" pitchFamily="34" charset="0"/>
              </a:rPr>
              <a:t>Action points from last meeting</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a:solidFill>
                  <a:srgbClr val="00B050"/>
                </a:solidFill>
                <a:latin typeface="Arial" panose="020B0604020202020204" pitchFamily="34" charset="0"/>
              </a:rPr>
              <a:t>Bernd to publish the deadlines on the discussion forum and to inform the European temporary working group for Inland ECDIS</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a:t>
            </a:r>
            <a:r>
              <a:rPr lang="en-US" altLang="de-DE" sz="1600" dirty="0">
                <a:solidFill>
                  <a:srgbClr val="00B050"/>
                </a:solidFill>
                <a:latin typeface="Arial" panose="020B0604020202020204" pitchFamily="34" charset="0"/>
              </a:rPr>
              <a:t>: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The S-100 representatives to register requested changes as soon as possible</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Bernd to prepare the draft of the PS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a:t>
            </a:r>
            <a:r>
              <a:rPr lang="en-US" altLang="de-DE" sz="1600" dirty="0" smtClean="0">
                <a:solidFill>
                  <a:srgbClr val="00B050"/>
                </a:solidFill>
                <a:latin typeface="Arial" panose="020B0604020202020204" pitchFamily="34" charset="0"/>
              </a:rPr>
              <a:t>closed</a:t>
            </a: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a:solidFill>
                  <a:srgbClr val="00B050"/>
                </a:solidFill>
                <a:latin typeface="Arial" panose="020B0604020202020204" pitchFamily="34" charset="0"/>
              </a:rPr>
              <a:t>Denise to prepare the draft EG and FC 2.6</a:t>
            </a:r>
            <a:r>
              <a:rPr lang="en-US" altLang="de-DE" sz="1600" dirty="0" smtClean="0">
                <a:solidFill>
                  <a:srgbClr val="00B050"/>
                </a:solidFill>
                <a:latin typeface="Arial" panose="020B0604020202020204" pitchFamily="34" charset="0"/>
              </a:rPr>
              <a:t>.</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a:p>
            <a:pPr eaLnBrk="1" hangingPunct="1">
              <a:buBlip>
                <a:blip r:embed="rId3"/>
              </a:buBlip>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integrate all adopted changes in the S-401 FC.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a:solidFill>
                  <a:srgbClr val="00B050"/>
                </a:solidFill>
                <a:latin typeface="Arial" panose="020B0604020202020204" pitchFamily="34" charset="0"/>
              </a:rPr>
              <a:t>Status: done, action point closed</a:t>
            </a:r>
          </a:p>
        </p:txBody>
      </p:sp>
    </p:spTree>
    <p:extLst>
      <p:ext uri="{BB962C8B-B14F-4D97-AF65-F5344CB8AC3E}">
        <p14:creationId xmlns:p14="http://schemas.microsoft.com/office/powerpoint/2010/main" val="1065675039"/>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947192"/>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smtClean="0">
                <a:solidFill>
                  <a:schemeClr val="bg1"/>
                </a:solidFill>
                <a:latin typeface="Arial" panose="020B0604020202020204" pitchFamily="34" charset="0"/>
              </a:rPr>
              <a:t>Formal adoption of edition 2.6</a:t>
            </a:r>
            <a:endParaRPr lang="en-US" altLang="de-DE" sz="28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smtClean="0">
                <a:latin typeface="Arial" panose="020B0604020202020204" pitchFamily="34" charset="0"/>
              </a:rPr>
              <a:t>The IEHG meeting could confirm the adoption of edition 2.6</a:t>
            </a:r>
            <a:endParaRPr lang="en-US" altLang="de-DE" sz="1600" dirty="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4" action="ppaction://hlinkfile"/>
              </a:rPr>
              <a:t>Product Specification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5" action="ppaction://hlinkfile"/>
              </a:rPr>
              <a:t>Product Specification for bathymetric IENCs</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6" action="ppaction://hlinkfile"/>
              </a:rPr>
              <a:t>Feature Catalogue</a:t>
            </a: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hlinkClick r:id="rId7" action="ppaction://hlinkpres?slideindex=1&amp;slidetitle="/>
              </a:rPr>
              <a:t>XML version</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8" action="ppaction://hlinkfile"/>
              </a:rPr>
              <a:t>Encoding Guide</a:t>
            </a: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9" action="ppaction://hlinkfile"/>
              </a:rPr>
              <a:t>Facility file</a:t>
            </a:r>
            <a:r>
              <a:rPr lang="en-US" altLang="de-DE" sz="1600" dirty="0" smtClean="0">
                <a:latin typeface="Arial" panose="020B0604020202020204" pitchFamily="34" charset="0"/>
              </a:rPr>
              <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hlinkClick r:id="rId10" action="ppaction://hlinkfile"/>
              </a:rPr>
              <a:t>Draft of the European Presentation Library</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3768025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Quality standards for Inland </a:t>
            </a:r>
            <a:r>
              <a:rPr lang="en-US" altLang="de-DE" dirty="0" smtClean="0">
                <a:solidFill>
                  <a:schemeClr val="bg1"/>
                </a:solidFill>
                <a:latin typeface="Arial" panose="020B0604020202020204" pitchFamily="34" charset="0"/>
              </a:rPr>
              <a:t>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1800" dirty="0" smtClean="0">
                <a:latin typeface="Arial" charset="0"/>
              </a:rPr>
              <a:t>Action points from last meeting:</a:t>
            </a:r>
          </a:p>
          <a:p>
            <a:pPr marL="609600" indent="-609600">
              <a:spcBef>
                <a:spcPct val="10000"/>
              </a:spcBef>
              <a:buBlip>
                <a:blip r:embed="rId3"/>
              </a:buBlip>
              <a:defRPr/>
            </a:pPr>
            <a:r>
              <a:rPr lang="en-US" sz="1800" dirty="0" smtClean="0">
                <a:solidFill>
                  <a:srgbClr val="00CC00"/>
                </a:solidFill>
                <a:latin typeface="Arial" charset="0"/>
              </a:rPr>
              <a:t>Bernd to prepare a draft of the VC 2.6 until 12.07.2024.</a:t>
            </a:r>
            <a:br>
              <a:rPr lang="en-US" sz="1800" dirty="0" smtClean="0">
                <a:solidFill>
                  <a:srgbClr val="00CC00"/>
                </a:solidFill>
                <a:latin typeface="Arial" charset="0"/>
              </a:rPr>
            </a:br>
            <a:r>
              <a:rPr lang="en-US" altLang="de-DE" sz="1800" dirty="0">
                <a:solidFill>
                  <a:srgbClr val="00B050"/>
                </a:solidFill>
                <a:latin typeface="Arial" panose="020B0604020202020204" pitchFamily="34" charset="0"/>
              </a:rPr>
              <a:t>Status: done, action point </a:t>
            </a:r>
            <a:r>
              <a:rPr lang="en-US" altLang="de-DE" sz="1800" dirty="0" smtClean="0">
                <a:solidFill>
                  <a:srgbClr val="00B050"/>
                </a:solidFill>
                <a:latin typeface="Arial" panose="020B0604020202020204" pitchFamily="34" charset="0"/>
              </a:rPr>
              <a:t>closed</a:t>
            </a:r>
            <a:endParaRPr lang="en-US" sz="1800" dirty="0" smtClean="0">
              <a:solidFill>
                <a:srgbClr val="00CC00"/>
              </a:solidFill>
              <a:latin typeface="Arial" charset="0"/>
            </a:endParaRPr>
          </a:p>
          <a:p>
            <a:pPr marL="609600" indent="-609600">
              <a:spcBef>
                <a:spcPct val="10000"/>
              </a:spcBef>
              <a:buFontTx/>
              <a:buBlip>
                <a:blip r:embed="rId3"/>
              </a:buBlip>
              <a:defRPr/>
            </a:pPr>
            <a:endParaRPr lang="en-US" sz="1800" dirty="0">
              <a:solidFill>
                <a:srgbClr val="00CC00"/>
              </a:solidFill>
              <a:latin typeface="Arial" charset="0"/>
            </a:endParaRPr>
          </a:p>
          <a:p>
            <a:pPr marL="609600" indent="-609600">
              <a:spcBef>
                <a:spcPct val="10000"/>
              </a:spcBef>
              <a:buFontTx/>
              <a:buBlip>
                <a:blip r:embed="rId3"/>
              </a:buBlip>
              <a:defRPr/>
            </a:pPr>
            <a:r>
              <a:rPr lang="en-US" sz="1800" dirty="0">
                <a:latin typeface="Arial" charset="0"/>
              </a:rPr>
              <a:t>Gert to check if COMEX² could contribute to the development of test charts. </a:t>
            </a:r>
            <a:r>
              <a:rPr lang="en-US" sz="1800" dirty="0" smtClean="0">
                <a:latin typeface="Arial" charset="0"/>
              </a:rPr>
              <a:t/>
            </a:r>
            <a:br>
              <a:rPr lang="en-US" sz="1800" dirty="0" smtClean="0">
                <a:latin typeface="Arial" charset="0"/>
              </a:rPr>
            </a:br>
            <a:r>
              <a:rPr lang="en-US" sz="1800" dirty="0">
                <a:latin typeface="Arial" charset="0"/>
              </a:rPr>
              <a:t>Status:  These are under the development if WSV (Claudia Heckert) </a:t>
            </a: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China to submit a CR with the necessary amendments of the minimum content for the Chinese inland waterways. </a:t>
            </a:r>
            <a:endParaRPr lang="en-GB" sz="1800" dirty="0">
              <a:latin typeface="Arial" charset="0"/>
            </a:endParaRPr>
          </a:p>
        </p:txBody>
      </p:sp>
    </p:spTree>
    <p:extLst>
      <p:ext uri="{BB962C8B-B14F-4D97-AF65-F5344CB8AC3E}">
        <p14:creationId xmlns:p14="http://schemas.microsoft.com/office/powerpoint/2010/main" val="1704326547"/>
      </p:ext>
    </p:extLst>
  </p:cSld>
  <p:clrMapOvr>
    <a:masterClrMapping/>
  </p:clrMapOvr>
  <p:transition spd="med">
    <p:cover dir="l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validation checks 2.6</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10000"/>
              </a:spcBef>
              <a:buFontTx/>
              <a:buBlip>
                <a:blip r:embed="rId3"/>
              </a:buBlip>
              <a:defRPr/>
            </a:pPr>
            <a:r>
              <a:rPr lang="en-US" sz="1800" dirty="0" smtClean="0">
                <a:latin typeface="Arial" charset="0"/>
              </a:rPr>
              <a:t>The </a:t>
            </a:r>
            <a:r>
              <a:rPr lang="en-US" sz="1800" dirty="0">
                <a:latin typeface="Arial" charset="0"/>
              </a:rPr>
              <a:t>deviations of the RVC for Inland ENCs from S-58 are shown as corrections in the </a:t>
            </a:r>
            <a:r>
              <a:rPr lang="en-US" sz="1800" dirty="0" smtClean="0">
                <a:latin typeface="Arial" charset="0"/>
              </a:rPr>
              <a:t>tables</a:t>
            </a:r>
          </a:p>
          <a:p>
            <a:pPr marL="609600" indent="-609600">
              <a:spcBef>
                <a:spcPct val="10000"/>
              </a:spcBef>
              <a:buFontTx/>
              <a:buBlip>
                <a:blip r:embed="rId3"/>
              </a:buBlip>
              <a:defRPr/>
            </a:pPr>
            <a:r>
              <a:rPr lang="en-US" sz="1800" dirty="0" smtClean="0">
                <a:latin typeface="Arial" charset="0"/>
              </a:rPr>
              <a:t>This </a:t>
            </a:r>
            <a:r>
              <a:rPr lang="en-US" sz="1800" dirty="0">
                <a:latin typeface="Arial" charset="0"/>
              </a:rPr>
              <a:t>should also allow application developers to adapt validation software that is based on S-58 to the RVC for Inland </a:t>
            </a:r>
            <a:r>
              <a:rPr lang="en-US" sz="1800" dirty="0" smtClean="0">
                <a:latin typeface="Arial" charset="0"/>
              </a:rPr>
              <a:t>ENCs</a:t>
            </a:r>
          </a:p>
          <a:p>
            <a:pPr marL="609600" indent="-609600">
              <a:spcBef>
                <a:spcPct val="10000"/>
              </a:spcBef>
              <a:buFontTx/>
              <a:buBlip>
                <a:blip r:embed="rId3"/>
              </a:buBlip>
              <a:defRPr/>
            </a:pPr>
            <a:r>
              <a:rPr lang="en-US" sz="1800" dirty="0" smtClean="0">
                <a:latin typeface="Arial" charset="0"/>
              </a:rPr>
              <a:t>Like S-58 the RVC for IENCs are containing critical checks. IENCs with critical errors might not be loaded by applications</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endParaRPr lang="en-US" sz="1800" dirty="0" smtClean="0">
              <a:latin typeface="Arial" charset="0"/>
            </a:endParaRPr>
          </a:p>
          <a:p>
            <a:pPr marL="609600" indent="-609600">
              <a:spcBef>
                <a:spcPct val="10000"/>
              </a:spcBef>
              <a:buFontTx/>
              <a:buBlip>
                <a:blip r:embed="rId3"/>
              </a:buBlip>
              <a:defRPr/>
            </a:pPr>
            <a:r>
              <a:rPr lang="en-US" sz="1800" dirty="0">
                <a:latin typeface="Arial" charset="0"/>
              </a:rPr>
              <a:t>The meeting could discuss how to develop test IENCs for edition 2.6, agree on a timeline and assign tasks</a:t>
            </a:r>
            <a:r>
              <a:rPr lang="en-US" sz="1800" dirty="0" smtClean="0">
                <a:latin typeface="Arial" charset="0"/>
              </a:rPr>
              <a:t>.</a:t>
            </a:r>
          </a:p>
          <a:p>
            <a:pPr marL="609600" indent="-609600">
              <a:spcBef>
                <a:spcPct val="10000"/>
              </a:spcBef>
              <a:buFontTx/>
              <a:buBlip>
                <a:blip r:embed="rId3"/>
              </a:buBlip>
              <a:defRPr/>
            </a:pPr>
            <a:r>
              <a:rPr lang="en-US" sz="1800" dirty="0" smtClean="0">
                <a:latin typeface="Arial" charset="0"/>
              </a:rPr>
              <a:t>AP:</a:t>
            </a:r>
            <a:endParaRPr lang="en-US" sz="1800" dirty="0">
              <a:latin typeface="Arial" charset="0"/>
            </a:endParaRPr>
          </a:p>
        </p:txBody>
      </p:sp>
      <p:sp>
        <p:nvSpPr>
          <p:cNvPr id="4" name="AutoShape 4">
            <a:hlinkClick r:id="rId4" action="ppaction://hlinkfile" highlightClick="1"/>
          </p:cNvPr>
          <p:cNvSpPr>
            <a:spLocks noChangeArrowheads="1"/>
          </p:cNvSpPr>
          <p:nvPr/>
        </p:nvSpPr>
        <p:spPr bwMode="auto">
          <a:xfrm>
            <a:off x="5578475" y="39847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RVC 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2223607154"/>
      </p:ext>
    </p:extLst>
  </p:cSld>
  <p:clrMapOvr>
    <a:masterClrMapping/>
  </p:clrMapOvr>
  <p:transition spd="med">
    <p:cover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260350"/>
            <a:ext cx="7772400"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a:t>
            </a:r>
          </a:p>
        </p:txBody>
      </p:sp>
      <p:sp>
        <p:nvSpPr>
          <p:cNvPr id="8195" name="Rectangle 3"/>
          <p:cNvSpPr>
            <a:spLocks noChangeArrowheads="1"/>
          </p:cNvSpPr>
          <p:nvPr/>
        </p:nvSpPr>
        <p:spPr bwMode="auto">
          <a:xfrm>
            <a:off x="611188" y="1125538"/>
            <a:ext cx="7772400"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defRPr/>
            </a:pPr>
            <a:r>
              <a:rPr lang="en-US" altLang="de-DE" sz="1600" dirty="0" smtClean="0">
                <a:latin typeface="Arial" charset="0"/>
              </a:rPr>
              <a:t>Welcome, introduction of participants, organizational details</a:t>
            </a:r>
          </a:p>
          <a:p>
            <a:pPr eaLnBrk="1" hangingPunct="1">
              <a:spcBef>
                <a:spcPct val="0"/>
              </a:spcBef>
              <a:buFontTx/>
              <a:buAutoNum type="arabicPeriod"/>
              <a:defRPr/>
            </a:pPr>
            <a:r>
              <a:rPr lang="en-US" altLang="de-DE" sz="1600" dirty="0" smtClean="0">
                <a:latin typeface="Arial" charset="0"/>
              </a:rPr>
              <a:t>Update </a:t>
            </a:r>
            <a:r>
              <a:rPr lang="en-US" altLang="de-DE" sz="1600" dirty="0">
                <a:latin typeface="Arial" charset="0"/>
              </a:rPr>
              <a:t>on the legal and organizational background and the status of </a:t>
            </a:r>
            <a:r>
              <a:rPr lang="en-US" altLang="de-DE" sz="1600" dirty="0" smtClean="0">
                <a:latin typeface="Arial" charset="0"/>
              </a:rPr>
              <a:t>implementation</a:t>
            </a:r>
          </a:p>
          <a:p>
            <a:pPr eaLnBrk="1" hangingPunct="1">
              <a:spcBef>
                <a:spcPct val="0"/>
              </a:spcBef>
              <a:buFontTx/>
              <a:buAutoNum type="arabicPeriod"/>
              <a:defRPr/>
            </a:pPr>
            <a:r>
              <a:rPr lang="en-US" altLang="de-DE" sz="1600" dirty="0">
                <a:latin typeface="Arial" charset="0"/>
              </a:rPr>
              <a:t>Presentation of Inland ENC applications by private </a:t>
            </a:r>
            <a:r>
              <a:rPr lang="en-US" altLang="de-DE" sz="1600" dirty="0" smtClean="0">
                <a:latin typeface="Arial" charset="0"/>
              </a:rPr>
              <a:t>companies</a:t>
            </a:r>
          </a:p>
          <a:p>
            <a:pPr eaLnBrk="1" hangingPunct="1">
              <a:spcBef>
                <a:spcPct val="0"/>
              </a:spcBef>
              <a:buFontTx/>
              <a:buAutoNum type="arabicPeriod"/>
              <a:defRPr/>
            </a:pPr>
            <a:r>
              <a:rPr lang="en-US" altLang="de-DE" sz="1600" dirty="0" smtClean="0">
                <a:latin typeface="Arial" charset="0"/>
              </a:rPr>
              <a:t>Core Group, election of chairs, S-100 representatives, amendment of </a:t>
            </a:r>
            <a:r>
              <a:rPr lang="en-US" altLang="de-DE" sz="1600" dirty="0" err="1" smtClean="0">
                <a:latin typeface="Arial" charset="0"/>
              </a:rPr>
              <a:t>ToR</a:t>
            </a:r>
            <a:endParaRPr lang="en-US" altLang="de-DE" sz="1600" dirty="0" smtClean="0">
              <a:latin typeface="Arial" charset="0"/>
            </a:endParaRPr>
          </a:p>
          <a:p>
            <a:pPr eaLnBrk="1" hangingPunct="1">
              <a:spcBef>
                <a:spcPct val="0"/>
              </a:spcBef>
              <a:buFontTx/>
              <a:buAutoNum type="arabicPeriod"/>
              <a:defRPr/>
            </a:pPr>
            <a:r>
              <a:rPr lang="en-GB" altLang="de-DE" sz="1600" dirty="0" smtClean="0">
                <a:latin typeface="Arial" charset="0"/>
              </a:rPr>
              <a:t>Updates to the Encoding Guide and Product Specification</a:t>
            </a:r>
          </a:p>
          <a:p>
            <a:pPr eaLnBrk="1" hangingPunct="1">
              <a:spcBef>
                <a:spcPct val="0"/>
              </a:spcBef>
              <a:buFontTx/>
              <a:buAutoNum type="arabicPeriod"/>
              <a:defRPr/>
            </a:pPr>
            <a:r>
              <a:rPr lang="en-GB" altLang="de-DE" sz="1600" dirty="0" smtClean="0">
                <a:latin typeface="Arial" charset="0"/>
              </a:rPr>
              <a:t>Update intervals and processes, decision on next version or edition</a:t>
            </a:r>
          </a:p>
          <a:p>
            <a:pPr eaLnBrk="1" hangingPunct="1">
              <a:spcBef>
                <a:spcPct val="0"/>
              </a:spcBef>
              <a:buFontTx/>
              <a:buAutoNum type="arabicPeriod"/>
              <a:defRPr/>
            </a:pPr>
            <a:r>
              <a:rPr lang="en-GB" altLang="de-DE" sz="1600" dirty="0" smtClean="0">
                <a:latin typeface="Arial" charset="0"/>
              </a:rPr>
              <a:t>Quality standards for Inland ENCs (RVC edition 2.6)</a:t>
            </a:r>
          </a:p>
          <a:p>
            <a:pPr eaLnBrk="1" hangingPunct="1">
              <a:spcBef>
                <a:spcPct val="0"/>
              </a:spcBef>
              <a:buFontTx/>
              <a:buAutoNum type="arabicPeriod"/>
              <a:defRPr/>
            </a:pPr>
            <a:r>
              <a:rPr lang="en-US" altLang="de-DE" sz="1600" dirty="0" smtClean="0">
                <a:latin typeface="Arial" charset="0"/>
              </a:rPr>
              <a:t>Status of S-99, S-100, S-101 and other S-100 based products</a:t>
            </a:r>
          </a:p>
          <a:p>
            <a:pPr eaLnBrk="1" hangingPunct="1">
              <a:spcBef>
                <a:spcPct val="0"/>
              </a:spcBef>
              <a:buFontTx/>
              <a:buAutoNum type="arabicPeriod"/>
              <a:defRPr/>
            </a:pPr>
            <a:r>
              <a:rPr lang="en-US" altLang="de-DE" sz="1600" dirty="0" smtClean="0">
                <a:latin typeface="Arial" charset="0"/>
              </a:rPr>
              <a:t>Interoperability and S-98</a:t>
            </a:r>
          </a:p>
          <a:p>
            <a:pPr eaLnBrk="1" hangingPunct="1">
              <a:spcBef>
                <a:spcPct val="0"/>
              </a:spcBef>
              <a:buFontTx/>
              <a:buAutoNum type="arabicPeriod"/>
              <a:defRPr/>
            </a:pPr>
            <a:r>
              <a:rPr lang="en-US" altLang="de-DE" sz="1600" dirty="0" smtClean="0">
                <a:latin typeface="Arial" charset="0"/>
              </a:rPr>
              <a:t>Development of the Inland ENC Product Specification S-401</a:t>
            </a:r>
          </a:p>
          <a:p>
            <a:pPr eaLnBrk="1" hangingPunct="1">
              <a:spcBef>
                <a:spcPct val="0"/>
              </a:spcBef>
              <a:buFontTx/>
              <a:buAutoNum type="arabicPeriod"/>
              <a:defRPr/>
            </a:pPr>
            <a:r>
              <a:rPr lang="en-US" altLang="de-DE" sz="1600" dirty="0" smtClean="0">
                <a:latin typeface="Arial" charset="0"/>
              </a:rPr>
              <a:t>S-57 to S-100 converter development</a:t>
            </a:r>
          </a:p>
          <a:p>
            <a:pPr eaLnBrk="1" hangingPunct="1">
              <a:spcBef>
                <a:spcPct val="0"/>
              </a:spcBef>
              <a:buFontTx/>
              <a:buAutoNum type="arabicPeriod"/>
              <a:defRPr/>
            </a:pPr>
            <a:r>
              <a:rPr lang="en-US" altLang="de-DE" sz="1600" dirty="0" smtClean="0">
                <a:latin typeface="Arial" charset="0"/>
              </a:rPr>
              <a:t>S-201, S-125 and S-402</a:t>
            </a:r>
          </a:p>
          <a:p>
            <a:pPr eaLnBrk="1" hangingPunct="1">
              <a:spcBef>
                <a:spcPct val="0"/>
              </a:spcBef>
              <a:buFontTx/>
              <a:buAutoNum type="arabicPeriod"/>
              <a:defRPr/>
            </a:pPr>
            <a:r>
              <a:rPr lang="en-US" altLang="de-DE" sz="1600" dirty="0" smtClean="0">
                <a:latin typeface="Arial" charset="0"/>
              </a:rPr>
              <a:t>Annual report to HSSC</a:t>
            </a:r>
          </a:p>
          <a:p>
            <a:pPr eaLnBrk="1" hangingPunct="1">
              <a:spcBef>
                <a:spcPct val="0"/>
              </a:spcBef>
              <a:buFontTx/>
              <a:buAutoNum type="arabicPeriod"/>
              <a:defRPr/>
            </a:pPr>
            <a:r>
              <a:rPr lang="en-GB" altLang="de-DE" sz="1600" dirty="0" smtClean="0">
                <a:latin typeface="Arial" charset="0"/>
              </a:rPr>
              <a:t>Information documents on Inland ENCs</a:t>
            </a:r>
          </a:p>
          <a:p>
            <a:pPr eaLnBrk="1" hangingPunct="1">
              <a:spcBef>
                <a:spcPct val="0"/>
              </a:spcBef>
              <a:buFontTx/>
              <a:buAutoNum type="arabicPeriod"/>
              <a:defRPr/>
            </a:pPr>
            <a:r>
              <a:rPr lang="en-GB" altLang="de-DE" sz="1600" dirty="0" smtClean="0">
                <a:latin typeface="Arial" charset="0"/>
              </a:rPr>
              <a:t>Future operation of </a:t>
            </a:r>
            <a:r>
              <a:rPr lang="en-GB" altLang="de-DE" sz="1600" dirty="0" err="1" smtClean="0">
                <a:latin typeface="Arial" charset="0"/>
              </a:rPr>
              <a:t>ienc</a:t>
            </a:r>
            <a:r>
              <a:rPr lang="en-GB" altLang="de-DE" sz="1600" dirty="0" smtClean="0">
                <a:latin typeface="Arial" charset="0"/>
              </a:rPr>
              <a:t> website and discussion forum</a:t>
            </a:r>
          </a:p>
          <a:p>
            <a:pPr eaLnBrk="1" hangingPunct="1">
              <a:spcBef>
                <a:spcPct val="0"/>
              </a:spcBef>
              <a:buFontTx/>
              <a:buAutoNum type="arabicPeriod"/>
              <a:defRPr/>
            </a:pPr>
            <a:r>
              <a:rPr lang="en-GB" altLang="de-DE" sz="1600" dirty="0" smtClean="0">
                <a:latin typeface="Arial" charset="0"/>
              </a:rPr>
              <a:t>Any other business</a:t>
            </a:r>
          </a:p>
          <a:p>
            <a:pPr eaLnBrk="1" hangingPunct="1">
              <a:spcBef>
                <a:spcPct val="0"/>
              </a:spcBef>
              <a:buFontTx/>
              <a:buAutoNum type="arabicPeriod"/>
              <a:defRPr/>
            </a:pPr>
            <a:r>
              <a:rPr lang="en-GB" altLang="de-DE" sz="1600" dirty="0" smtClean="0">
                <a:latin typeface="Arial" charset="0"/>
              </a:rPr>
              <a:t>Next meeting</a:t>
            </a:r>
          </a:p>
        </p:txBody>
      </p:sp>
      <p:sp>
        <p:nvSpPr>
          <p:cNvPr id="5124" name="AutoShape 5">
            <a:hlinkClick r:id="rId3" action="ppaction://hlinkfile" highlightClick="1"/>
          </p:cNvPr>
          <p:cNvSpPr>
            <a:spLocks noChangeArrowheads="1"/>
          </p:cNvSpPr>
          <p:nvPr/>
        </p:nvSpPr>
        <p:spPr bwMode="auto">
          <a:xfrm>
            <a:off x="6511926" y="5697537"/>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cSld>
  <p:clrMapOvr>
    <a:masterClrMapping/>
  </p:clrMapOvr>
  <p:transition spd="med">
    <p:cover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Minimum content of Inland ENCs</a:t>
            </a:r>
            <a:endParaRPr lang="en-US" altLang="de-DE" dirty="0">
              <a:solidFill>
                <a:schemeClr val="bg1"/>
              </a:solidFill>
              <a:latin typeface="Arial" panose="020B0604020202020204" pitchFamily="34" charset="0"/>
            </a:endParaRPr>
          </a:p>
        </p:txBody>
      </p:sp>
      <p:sp>
        <p:nvSpPr>
          <p:cNvPr id="3584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smtClean="0">
                <a:latin typeface="Arial" charset="0"/>
              </a:rPr>
              <a:t>Do we need to develop an update of the minimum content 2.4 for S-401?</a:t>
            </a:r>
          </a:p>
          <a:p>
            <a:pPr>
              <a:spcBef>
                <a:spcPct val="10000"/>
              </a:spcBef>
              <a:defRPr/>
            </a:pPr>
            <a:endParaRPr lang="en-US" sz="2000" dirty="0">
              <a:latin typeface="Arial" charset="0"/>
            </a:endParaRPr>
          </a:p>
          <a:p>
            <a:pPr>
              <a:spcBef>
                <a:spcPct val="10000"/>
              </a:spcBef>
              <a:defRPr/>
            </a:pPr>
            <a:r>
              <a:rPr lang="en-US" sz="2000" dirty="0" smtClean="0">
                <a:latin typeface="Arial" charset="0"/>
              </a:rPr>
              <a:t>Yes: we need to define for each new feature of S-101 that is taken over by S-401 whether it is mandatory (M), conditional (C) or optional (O)</a:t>
            </a:r>
          </a:p>
          <a:p>
            <a:pPr>
              <a:spcBef>
                <a:spcPct val="10000"/>
              </a:spcBef>
              <a:defRPr/>
            </a:pPr>
            <a:endParaRPr lang="en-US" sz="2000" dirty="0">
              <a:latin typeface="Arial" charset="0"/>
            </a:endParaRPr>
          </a:p>
          <a:p>
            <a:pPr>
              <a:spcBef>
                <a:spcPct val="10000"/>
              </a:spcBef>
              <a:defRPr/>
            </a:pPr>
            <a:r>
              <a:rPr lang="en-US" sz="2000" dirty="0" smtClean="0">
                <a:latin typeface="Arial" charset="0"/>
              </a:rPr>
              <a:t>AP:</a:t>
            </a:r>
            <a:endParaRPr lang="en-US" sz="2000" dirty="0">
              <a:latin typeface="Arial" charset="0"/>
            </a:endParaRPr>
          </a:p>
        </p:txBody>
      </p:sp>
    </p:spTree>
    <p:extLst>
      <p:ext uri="{BB962C8B-B14F-4D97-AF65-F5344CB8AC3E}">
        <p14:creationId xmlns:p14="http://schemas.microsoft.com/office/powerpoint/2010/main" val="486893019"/>
      </p:ext>
    </p:extLst>
  </p:cSld>
  <p:clrMapOvr>
    <a:masterClrMapping/>
  </p:clrMapOvr>
  <p:transition spd="med">
    <p:cover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GB" altLang="de-DE" sz="2000" dirty="0">
                <a:latin typeface="Arial" panose="020B0604020202020204" pitchFamily="34" charset="0"/>
              </a:rPr>
              <a:t>S-100 has entered into force on 1st January 2010</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4" action="ppaction://hlinkfile"/>
              </a:rPr>
              <a:t>S-100 edition </a:t>
            </a:r>
            <a:r>
              <a:rPr lang="en-GB" altLang="de-DE" sz="2000" dirty="0" smtClean="0">
                <a:solidFill>
                  <a:srgbClr val="FF0000"/>
                </a:solidFill>
                <a:latin typeface="Arial" panose="020B0604020202020204" pitchFamily="34" charset="0"/>
                <a:hlinkClick r:id="rId4" action="ppaction://hlinkfile"/>
              </a:rPr>
              <a:t>5.1.0 </a:t>
            </a:r>
            <a:r>
              <a:rPr lang="en-GB" altLang="de-DE" sz="2000" dirty="0">
                <a:latin typeface="Arial" panose="020B0604020202020204" pitchFamily="34" charset="0"/>
              </a:rPr>
              <a:t>has been adopted in </a:t>
            </a:r>
            <a:r>
              <a:rPr lang="en-GB" altLang="de-DE" sz="2000" dirty="0" smtClean="0">
                <a:latin typeface="Arial" panose="020B0604020202020204" pitchFamily="34" charset="0"/>
              </a:rPr>
              <a:t>October 2023</a:t>
            </a: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5"/>
              </a:rPr>
              <a:t>S-100 Registry 3.1</a:t>
            </a:r>
            <a:endParaRPr lang="en-GB" altLang="de-DE" sz="2000" dirty="0">
              <a:solidFill>
                <a:srgbClr val="FF0000"/>
              </a:solidFill>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6" action="ppaction://hlinkfile"/>
              </a:rPr>
              <a:t>S-99 edition 2.0.0 </a:t>
            </a:r>
            <a:r>
              <a:rPr lang="en-GB" altLang="de-DE" sz="2000" dirty="0" smtClean="0">
                <a:latin typeface="Arial" panose="020B0604020202020204" pitchFamily="34" charset="0"/>
              </a:rPr>
              <a:t>has been published in October 2022</a:t>
            </a:r>
            <a:endParaRPr lang="en-GB" altLang="de-DE" sz="2000" dirty="0">
              <a:latin typeface="Arial" panose="020B0604020202020204" pitchFamily="34" charset="0"/>
            </a:endParaRPr>
          </a:p>
          <a:p>
            <a:pPr eaLnBrk="1" hangingPunct="1">
              <a:lnSpc>
                <a:spcPct val="150000"/>
              </a:lnSpc>
              <a:buFontTx/>
              <a:buBlip>
                <a:blip r:embed="rId3"/>
              </a:buBlip>
            </a:pPr>
            <a:r>
              <a:rPr lang="en-GB" altLang="de-DE" sz="2000" dirty="0" smtClean="0">
                <a:solidFill>
                  <a:srgbClr val="FF0000"/>
                </a:solidFill>
                <a:latin typeface="Arial" panose="020B0604020202020204" pitchFamily="34" charset="0"/>
                <a:hlinkClick r:id="rId7" action="ppaction://hlinkfile"/>
              </a:rPr>
              <a:t>S-101</a:t>
            </a:r>
            <a:r>
              <a:rPr lang="en-GB" altLang="de-DE" sz="2000" dirty="0">
                <a:solidFill>
                  <a:srgbClr val="FF0000"/>
                </a:solidFill>
                <a:latin typeface="Arial" panose="020B0604020202020204" pitchFamily="34" charset="0"/>
                <a:hlinkClick r:id="rId7" action="ppaction://hlinkfile"/>
              </a:rPr>
              <a:t> </a:t>
            </a:r>
            <a:r>
              <a:rPr lang="en-GB" altLang="de-DE" sz="2000" dirty="0" smtClean="0">
                <a:solidFill>
                  <a:srgbClr val="FF0000"/>
                </a:solidFill>
                <a:latin typeface="Arial" panose="020B0604020202020204" pitchFamily="34" charset="0"/>
                <a:hlinkClick r:id="rId7" action="ppaction://hlinkfile"/>
              </a:rPr>
              <a:t>edition 1.2.0</a:t>
            </a:r>
            <a:r>
              <a:rPr lang="en-GB" altLang="de-DE" sz="2000" dirty="0" smtClean="0">
                <a:solidFill>
                  <a:srgbClr val="FF0000"/>
                </a:solidFill>
                <a:latin typeface="Arial" panose="020B0604020202020204" pitchFamily="34" charset="0"/>
                <a:hlinkClick r:id="rId8" action="ppaction://hlinkfile"/>
              </a:rPr>
              <a:t> </a:t>
            </a:r>
            <a:r>
              <a:rPr lang="en-GB" altLang="de-DE" sz="2000" dirty="0" smtClean="0">
                <a:latin typeface="Arial" panose="020B0604020202020204" pitchFamily="34" charset="0"/>
              </a:rPr>
              <a:t>has been published in March 2024</a:t>
            </a:r>
          </a:p>
          <a:p>
            <a:pPr eaLnBrk="1" hangingPunct="1">
              <a:lnSpc>
                <a:spcPct val="150000"/>
              </a:lnSpc>
              <a:buFontTx/>
              <a:buBlip>
                <a:blip r:embed="rId3"/>
              </a:buBlip>
            </a:pPr>
            <a:r>
              <a:rPr lang="en-GB" altLang="de-DE" sz="2000" dirty="0" smtClean="0">
                <a:latin typeface="Arial" panose="020B0604020202020204" pitchFamily="34" charset="0"/>
              </a:rPr>
              <a:t>All </a:t>
            </a:r>
            <a:r>
              <a:rPr lang="en-GB" altLang="de-DE" sz="2000" dirty="0">
                <a:latin typeface="Arial" panose="020B0604020202020204" pitchFamily="34" charset="0"/>
              </a:rPr>
              <a:t>documents available </a:t>
            </a:r>
            <a:r>
              <a:rPr lang="en-GB" altLang="de-DE" sz="2000" dirty="0" smtClean="0">
                <a:latin typeface="Arial" panose="020B0604020202020204" pitchFamily="34" charset="0"/>
              </a:rPr>
              <a:t>at</a:t>
            </a:r>
            <a:br>
              <a:rPr lang="en-GB" altLang="de-DE" sz="2000" dirty="0" smtClean="0">
                <a:latin typeface="Arial" panose="020B0604020202020204" pitchFamily="34" charset="0"/>
              </a:rPr>
            </a:br>
            <a:r>
              <a:rPr lang="en-GB" altLang="de-DE" sz="2000" dirty="0" smtClean="0">
                <a:latin typeface="Arial" panose="020B0604020202020204" pitchFamily="34" charset="0"/>
                <a:hlinkClick r:id="rId9"/>
              </a:rPr>
              <a:t>https</a:t>
            </a:r>
            <a:r>
              <a:rPr lang="en-GB" altLang="de-DE" sz="2000" dirty="0">
                <a:latin typeface="Arial" panose="020B0604020202020204" pitchFamily="34" charset="0"/>
                <a:hlinkClick r:id="rId9"/>
              </a:rPr>
              <a:t>://iho.int/en/standards-and-specifications</a:t>
            </a:r>
            <a:endParaRPr lang="en-GB"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100 PRODUCT SPECIFICATIONS DEVELOPMENTS AND TIMELINE &#10;IHO &#10;2021 &#10;S-100 Edition &#10;S-98 Interoperability &#10;S-128 Catalogue of Products &#10;S-164 Test Data Sets &#10;Route Monitoring &#10;S-101 ENC &#10;S-102 Bathymetric Surface &#10;Ed 3.0.0 is the operational edition &#10;S-104 Water Level &#10;S-III Surface Currents &#10;S-124 Navigational Warnings &#10;S-129 IJKC Management &#10;Route Planning &#10;S-122 Protected Areas &#10;S-123 Radio services &#10;S-125 Marine Aids to Navigation &#10;S-126 Physical Environment &#10;S-127 Traffic Management &#10;S-131 Ha bour Infrastructure &#10;2022 &#10;Dev. Edition 5.0.0 &#10;2023 &#10;Approval &#10;Dev. Edition 1.0.0 Preliminin 'im I entation &#10;2024 &#10;Dev. Ed 2.0.0 &#10;Dev. &#10;Ed 2.0.0 &#10;2025 &#10;Operation &#10;Approval Implementatio &#10;Dev. &#10;Approval &#10;Ed 2.0.0 &#10;plementatio &#10;rova &#10;Approval Implementatio &#10;Approval Implementatio &#10;O &#10;Ed 2.0.0 &#10;re •nut-una m ementatlon &#10;Dev. Edition 1.0.0 &#10;Dev. Edition 1.0.0 &#10;2026 &#10;tional Data &#10;ona &#10;Operational Data &#10;ata &#10;Prelimininary implementation &#10;Preliminina im lementatioh &#10;Dev. Edition 1.0.0 &#10;Ed 3.0.O &#10;eliminina &#10;lementati &#10;Dev. Ed 2.0.0 &#10;. Ed 2.0. &#10;Approval &#10;Approval &#10;Implementation &#10;Implementation &#10;Dev. Ed 2.0.O &#10;Dev. Edition I.o.o &#10;Prelimininary implementation &#10;Prelimininary implementation &#10;Dev. Ed. 2.0.O &#10;Approval &#10;Approval &#10;Approval &#10;Approval &#10;Implementatio &#10;Implementatio &#10;Implementatio &#10;re Irruntna It-n mentatlon &#10;re Innlnar,qmp ementatlon &#10;Dev. Edition I.o.o &#10;Preliminina im lementation &#10;Dev. Edition I.o.o &#10;Dev. Ed 2.0.O &#10;Dev. Ed 2.0.O &#10;Dev. Edition I.o.o &#10;Dev. Ed 2.0.O &#10;eliminina &#10;Prelimininary implementation &#10;Prelimininary implementation &#10;Implementati &#10;O erational Data &#10;erattona ata &#10;operation pa &#10;Operational Data &#10;Operational Data &#10;Dev. Ed 2.0.O &#10;Dev. Ed 2.0.O &#10;Operational Data &#10;im &#10;Approval &#10;ementation &#10;Dev. Ed 2.0.O &#10;Approval Implementation ">
            <a:extLst>
              <a:ext uri="{FF2B5EF4-FFF2-40B4-BE49-F238E27FC236}">
                <a16:creationId xmlns:a16="http://schemas.microsoft.com/office/drawing/2014/main" id="{C4AFAA04-DF09-4B45-A02B-83946FEF1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16631"/>
            <a:ext cx="8856984" cy="5512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5800" y="5301208"/>
            <a:ext cx="77724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4"/>
              </a:buBlip>
            </a:pPr>
            <a:r>
              <a:rPr lang="en-US" altLang="de-DE" sz="2000" dirty="0" smtClean="0">
                <a:latin typeface="Arial" panose="020B0604020202020204" pitchFamily="34" charset="0"/>
              </a:rPr>
              <a:t>S-100 based ECDIS (IEC standard) in use from 01-01-2026</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3591542559"/>
      </p:ext>
    </p:extLst>
  </p:cSld>
  <p:clrMapOvr>
    <a:masterClrMapping/>
  </p:clrMapOvr>
  <p:transition spd="med">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a:t>
            </a:r>
            <a:r>
              <a:rPr lang="en-US" altLang="de-DE" sz="2000" dirty="0" smtClean="0">
                <a:latin typeface="Arial" panose="020B0604020202020204" pitchFamily="34" charset="0"/>
              </a:rPr>
              <a:t>meeting (1):</a:t>
            </a:r>
            <a:endParaRPr lang="en-US" altLang="de-DE" sz="2000" dirty="0">
              <a:latin typeface="Arial" panose="020B0604020202020204" pitchFamily="34" charset="0"/>
            </a:endParaRPr>
          </a:p>
          <a:p>
            <a:pPr eaLnBrk="1" hangingPunct="1">
              <a:lnSpc>
                <a:spcPct val="150000"/>
              </a:lnSpc>
              <a:buFontTx/>
              <a:buBlip>
                <a:blip r:embed="rId3"/>
              </a:buBlip>
            </a:pPr>
            <a:r>
              <a:rPr lang="en-US" altLang="de-DE" sz="1400" dirty="0">
                <a:solidFill>
                  <a:srgbClr val="00CC00"/>
                </a:solidFill>
                <a:latin typeface="Arial" panose="020B0604020202020204" pitchFamily="34" charset="0"/>
              </a:rPr>
              <a:t>Bernd to forward the thanks to Mathias Jonas, to forward the apologies that IEHG is not able to participate in all the S-100 related working groups actively due to a lack of personal resources, and to point out, that a DCEG builder that could not only be used once but would allow to update the tables in already established DCEGs whenever a FC is amended would ensure the full integrity of FC and DCEG, while there would always be a growing risk of inconsistencies between FC and DCEG if the two elements are updated manually. If such a dynamic DCEG builder would also be valued by other S-products, it would be very much appreciated if it would be provided as part of the announced S-100 tool kit. It should also be emphasized how important the integration of S-401 in S-98 will be once S-401 has been finalized.</a:t>
            </a:r>
          </a:p>
          <a:p>
            <a:pPr eaLnBrk="1" hangingPunct="1">
              <a:lnSpc>
                <a:spcPct val="150000"/>
              </a:lnSpc>
              <a:buFontTx/>
              <a:buBlip>
                <a:blip r:embed="rId3"/>
              </a:buBlip>
            </a:pPr>
            <a:r>
              <a:rPr lang="en-US" altLang="de-DE" sz="1400" dirty="0">
                <a:solidFill>
                  <a:srgbClr val="00CC00"/>
                </a:solidFill>
                <a:latin typeface="Arial" panose="020B0604020202020204" pitchFamily="34" charset="0"/>
              </a:rPr>
              <a:t>Status: done, action point closed</a:t>
            </a:r>
          </a:p>
          <a:p>
            <a:pPr eaLnBrk="1" hangingPunct="1">
              <a:lnSpc>
                <a:spcPct val="150000"/>
              </a:lnSpc>
              <a:buFontTx/>
              <a:buBlip>
                <a:blip r:embed="rId3"/>
              </a:buBlip>
            </a:pPr>
            <a:endParaRPr lang="en-US" altLang="de-DE" sz="2000" dirty="0">
              <a:latin typeface="Arial" panose="020B0604020202020204" pitchFamily="34" charset="0"/>
            </a:endParaRPr>
          </a:p>
        </p:txBody>
      </p:sp>
    </p:spTree>
    <p:extLst>
      <p:ext uri="{BB962C8B-B14F-4D97-AF65-F5344CB8AC3E}">
        <p14:creationId xmlns:p14="http://schemas.microsoft.com/office/powerpoint/2010/main" val="527018315"/>
      </p:ext>
    </p:extLst>
  </p:cSld>
  <p:clrMapOvr>
    <a:masterClrMapping/>
  </p:clrMapOvr>
  <p:transition spd="med">
    <p:cover dir="l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Status of S-99</a:t>
            </a:r>
            <a:r>
              <a:rPr lang="en-US" altLang="de-DE" dirty="0">
                <a:solidFill>
                  <a:schemeClr val="bg1"/>
                </a:solidFill>
                <a:latin typeface="Arial" panose="020B0604020202020204" pitchFamily="34" charset="0"/>
              </a:rPr>
              <a:t>, S-100, </a:t>
            </a:r>
            <a:r>
              <a:rPr lang="en-US" altLang="de-DE" dirty="0" smtClean="0">
                <a:solidFill>
                  <a:schemeClr val="bg1"/>
                </a:solidFill>
                <a:latin typeface="Arial" panose="020B0604020202020204" pitchFamily="34" charset="0"/>
              </a:rPr>
              <a:t>S-101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1800" dirty="0">
                <a:latin typeface="Arial" panose="020B0604020202020204" pitchFamily="34" charset="0"/>
              </a:rPr>
              <a:t>Action points from last </a:t>
            </a:r>
            <a:r>
              <a:rPr lang="en-US" altLang="de-DE" sz="1800" dirty="0" smtClean="0">
                <a:latin typeface="Arial" panose="020B0604020202020204" pitchFamily="34" charset="0"/>
              </a:rPr>
              <a:t>meeting (2):</a:t>
            </a: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keep </a:t>
            </a:r>
            <a:r>
              <a:rPr lang="en-US" altLang="de-DE" sz="1800" dirty="0">
                <a:latin typeface="Arial" panose="020B0604020202020204" pitchFamily="34" charset="0"/>
              </a:rPr>
              <a:t>track of S-101 developments and the consequences for IENCs (Cameron, Tom, René, Friedhelm, Gert, </a:t>
            </a:r>
            <a:r>
              <a:rPr lang="en-US" altLang="de-DE" sz="1800" dirty="0" err="1">
                <a:latin typeface="Arial" panose="020B0604020202020204" pitchFamily="34" charset="0"/>
              </a:rPr>
              <a:t>Gaël</a:t>
            </a:r>
            <a:r>
              <a:rPr lang="en-US" altLang="de-DE" sz="1800" dirty="0">
                <a:latin typeface="Arial" panose="020B0604020202020204" pitchFamily="34" charset="0"/>
              </a:rPr>
              <a:t> and Patrick.</a:t>
            </a:r>
          </a:p>
          <a:p>
            <a:pPr eaLnBrk="1" hangingPunct="1">
              <a:lnSpc>
                <a:spcPct val="150000"/>
              </a:lnSpc>
              <a:buFontTx/>
              <a:buBlip>
                <a:blip r:embed="rId3"/>
              </a:buBlip>
            </a:pPr>
            <a:endParaRPr lang="en-US" altLang="de-DE" sz="1800" dirty="0">
              <a:latin typeface="Arial" panose="020B0604020202020204" pitchFamily="34" charset="0"/>
            </a:endParaRPr>
          </a:p>
          <a:p>
            <a:pPr eaLnBrk="1" hangingPunct="1">
              <a:lnSpc>
                <a:spcPct val="150000"/>
              </a:lnSpc>
              <a:buFontTx/>
              <a:buBlip>
                <a:blip r:embed="rId3"/>
              </a:buBlip>
            </a:pPr>
            <a:r>
              <a:rPr lang="en-US" altLang="de-DE" sz="1800" dirty="0">
                <a:latin typeface="Arial" panose="020B0604020202020204" pitchFamily="34" charset="0"/>
              </a:rPr>
              <a:t>Denise to reach out to Tom Bovey regarding S-501 developments to determine whether there will be similar challenges faced by S-501 regarding Interoperability with S-101.</a:t>
            </a:r>
          </a:p>
        </p:txBody>
      </p:sp>
    </p:spTree>
    <p:extLst>
      <p:ext uri="{BB962C8B-B14F-4D97-AF65-F5344CB8AC3E}">
        <p14:creationId xmlns:p14="http://schemas.microsoft.com/office/powerpoint/2010/main" val="3169823992"/>
      </p:ext>
    </p:extLst>
  </p:cSld>
  <p:clrMapOvr>
    <a:masterClrMapping/>
  </p:clrMapOvr>
  <p:transition spd="med">
    <p:cover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Interoperability and S-98</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1800" dirty="0" smtClean="0">
                <a:latin typeface="Arial" panose="020B0604020202020204" pitchFamily="34" charset="0"/>
              </a:rPr>
              <a:t>Contradicting messages from various IHO representatives whether S-401 will be included in a future version of S-98</a:t>
            </a:r>
          </a:p>
          <a:p>
            <a:pPr eaLnBrk="1" hangingPunct="1">
              <a:lnSpc>
                <a:spcPct val="150000"/>
              </a:lnSpc>
              <a:buFontTx/>
              <a:buBlip>
                <a:blip r:embed="rId3"/>
              </a:buBlip>
            </a:pPr>
            <a:r>
              <a:rPr lang="en-US" altLang="de-DE" sz="1800" dirty="0" smtClean="0">
                <a:latin typeface="Arial" panose="020B0604020202020204" pitchFamily="34" charset="0"/>
                <a:hlinkClick r:id="rId4" action="ppaction://hlinkfile"/>
              </a:rPr>
              <a:t>Paper of IEHG </a:t>
            </a:r>
            <a:r>
              <a:rPr lang="en-US" altLang="de-DE" sz="1800" dirty="0" smtClean="0">
                <a:latin typeface="Arial" panose="020B0604020202020204" pitchFamily="34" charset="0"/>
              </a:rPr>
              <a:t>and </a:t>
            </a:r>
            <a:r>
              <a:rPr lang="en-US" altLang="de-DE" sz="1800" dirty="0" smtClean="0">
                <a:latin typeface="Arial" panose="020B0604020202020204" pitchFamily="34" charset="0"/>
                <a:hlinkClick r:id="rId5" action="ppaction://hlinkfile"/>
              </a:rPr>
              <a:t>presentation (by Friedhelm) </a:t>
            </a:r>
            <a:r>
              <a:rPr lang="en-US" altLang="de-DE" sz="1800" dirty="0" smtClean="0">
                <a:latin typeface="Arial" panose="020B0604020202020204" pitchFamily="34" charset="0"/>
              </a:rPr>
              <a:t>with three different scenarios at the HSSC meeting</a:t>
            </a:r>
          </a:p>
          <a:p>
            <a:pPr eaLnBrk="1" hangingPunct="1">
              <a:lnSpc>
                <a:spcPct val="150000"/>
              </a:lnSpc>
              <a:buFontTx/>
              <a:buBlip>
                <a:blip r:embed="rId3"/>
              </a:buBlip>
            </a:pPr>
            <a:r>
              <a:rPr lang="en-US" altLang="de-DE" sz="1800" dirty="0" smtClean="0">
                <a:latin typeface="Arial" panose="020B0604020202020204" pitchFamily="34" charset="0"/>
              </a:rPr>
              <a:t>Online meeting with IHO WG representatives on 5 September</a:t>
            </a:r>
          </a:p>
        </p:txBody>
      </p:sp>
    </p:spTree>
    <p:extLst>
      <p:ext uri="{BB962C8B-B14F-4D97-AF65-F5344CB8AC3E}">
        <p14:creationId xmlns:p14="http://schemas.microsoft.com/office/powerpoint/2010/main" val="3892216415"/>
      </p:ext>
    </p:extLst>
  </p:cSld>
  <p:clrMapOvr>
    <a:masterClrMapping/>
  </p:clrMapOvr>
  <p:transition spd="med">
    <p:cover dir="l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a:t>
            </a: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Main question: </a:t>
            </a:r>
            <a:r>
              <a:rPr lang="en-US" altLang="de-DE" sz="1800" dirty="0">
                <a:latin typeface="Arial" panose="020B0604020202020204" pitchFamily="34" charset="0"/>
                <a:cs typeface="Arial" panose="020B0604020202020204" pitchFamily="34" charset="0"/>
              </a:rPr>
              <a:t>is it allowed to use a certified ECDIS with another interoperability standard (and FC, PC)</a:t>
            </a:r>
          </a:p>
          <a:p>
            <a:pPr eaLnBrk="1" hangingPunct="1">
              <a:buBlip>
                <a:blip r:embed="rId3"/>
              </a:buBlip>
            </a:pPr>
            <a:r>
              <a:rPr lang="en-US" altLang="de-DE" sz="1800" b="1" dirty="0">
                <a:latin typeface="Arial" panose="020B0604020202020204" pitchFamily="34" charset="0"/>
                <a:cs typeface="Arial" panose="020B0604020202020204" pitchFamily="34" charset="0"/>
              </a:rPr>
              <a:t>Answer</a:t>
            </a:r>
            <a:r>
              <a:rPr lang="en-US" altLang="de-DE" sz="1800" dirty="0">
                <a:latin typeface="Arial" panose="020B0604020202020204" pitchFamily="34" charset="0"/>
                <a:cs typeface="Arial" panose="020B0604020202020204" pitchFamily="34" charset="0"/>
              </a:rPr>
              <a:t>: YES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b="1" dirty="0">
                <a:latin typeface="Arial" panose="020B0604020202020204" pitchFamily="34" charset="0"/>
                <a:cs typeface="Arial" panose="020B0604020202020204" pitchFamily="34" charset="0"/>
              </a:rPr>
              <a:t>Proposal</a:t>
            </a:r>
            <a:r>
              <a:rPr lang="en-US" altLang="de-DE" sz="1800" dirty="0">
                <a:latin typeface="Arial" panose="020B0604020202020204" pitchFamily="34" charset="0"/>
                <a:cs typeface="Arial" panose="020B0604020202020204" pitchFamily="34" charset="0"/>
              </a:rPr>
              <a:t>: development of a </a:t>
            </a:r>
            <a:r>
              <a:rPr lang="en-US" altLang="de-DE" sz="1800" b="1" dirty="0">
                <a:latin typeface="Arial" panose="020B0604020202020204" pitchFamily="34" charset="0"/>
                <a:cs typeface="Arial" panose="020B0604020202020204" pitchFamily="34" charset="0"/>
              </a:rPr>
              <a:t>S-498</a:t>
            </a:r>
            <a:r>
              <a:rPr lang="en-US" altLang="de-DE" sz="1800" dirty="0">
                <a:latin typeface="Arial" panose="020B0604020202020204" pitchFamily="34" charset="0"/>
                <a:cs typeface="Arial" panose="020B0604020202020204" pitchFamily="34" charset="0"/>
              </a:rPr>
              <a:t> interoperability standard for inland navigation based on </a:t>
            </a:r>
            <a:r>
              <a:rPr lang="en-US" altLang="de-DE" sz="1800" dirty="0" smtClean="0">
                <a:latin typeface="Arial" panose="020B0604020202020204" pitchFamily="34" charset="0"/>
                <a:cs typeface="Arial" panose="020B0604020202020204" pitchFamily="34" charset="0"/>
              </a:rPr>
              <a:t>S-98</a:t>
            </a:r>
            <a:br>
              <a:rPr lang="en-US" altLang="de-DE" sz="1800" dirty="0" smtClean="0">
                <a:latin typeface="Arial" panose="020B0604020202020204" pitchFamily="34" charset="0"/>
                <a:cs typeface="Arial" panose="020B0604020202020204" pitchFamily="34" charset="0"/>
              </a:rPr>
            </a:br>
            <a:endParaRPr lang="en-US" altLang="de-DE" sz="1800" dirty="0" smtClean="0">
              <a:latin typeface="Arial" panose="020B0604020202020204" pitchFamily="34" charset="0"/>
              <a:cs typeface="Arial" panose="020B0604020202020204" pitchFamily="34" charset="0"/>
            </a:endParaRPr>
          </a:p>
          <a:p>
            <a:pPr eaLnBrk="1" hangingPunct="1">
              <a:lnSpc>
                <a:spcPct val="150000"/>
              </a:lnSpc>
              <a:buFontTx/>
              <a:buBlip>
                <a:blip r:embed="rId3"/>
              </a:buBlip>
            </a:pPr>
            <a:r>
              <a:rPr lang="en-US" altLang="de-DE" sz="1800" dirty="0" smtClean="0">
                <a:latin typeface="Arial" panose="020B0604020202020204" pitchFamily="34" charset="0"/>
              </a:rPr>
              <a:t>AP</a:t>
            </a:r>
            <a:r>
              <a:rPr lang="en-US" altLang="de-DE" sz="1800" dirty="0">
                <a:latin typeface="Arial" panose="020B0604020202020204" pitchFamily="34" charset="0"/>
              </a:rPr>
              <a: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55211"/>
      </p:ext>
    </p:extLst>
  </p:cSld>
  <p:clrMapOvr>
    <a:masterClrMapping/>
  </p:clrMapOvr>
  <p:transition spd="med">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Development of S-501</a:t>
            </a:r>
            <a:endParaRPr lang="en-US" altLang="de-DE" dirty="0">
              <a:solidFill>
                <a:schemeClr val="bg1"/>
              </a:solidFill>
              <a:latin typeface="Arial" panose="020B0604020202020204" pitchFamily="34" charset="0"/>
            </a:endParaRPr>
          </a:p>
        </p:txBody>
      </p:sp>
      <p:sp>
        <p:nvSpPr>
          <p:cNvPr id="44035"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smtClean="0">
                <a:latin typeface="Arial" panose="020B0604020202020204" pitchFamily="34" charset="0"/>
              </a:rPr>
              <a:t>IEHG could be informed about the development of S-501</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641280266"/>
      </p:ext>
    </p:extLst>
  </p:cSld>
  <p:clrMapOvr>
    <a:masterClrMapping/>
  </p:clrMapOvr>
  <p:transition spd="med">
    <p:cover dir="l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Development of S-401</a:t>
            </a:r>
          </a:p>
        </p:txBody>
      </p:sp>
      <p:sp>
        <p:nvSpPr>
          <p:cNvPr id="46083" name="Rectangle 3"/>
          <p:cNvSpPr>
            <a:spLocks noChangeArrowheads="1"/>
          </p:cNvSpPr>
          <p:nvPr/>
        </p:nvSpPr>
        <p:spPr bwMode="auto">
          <a:xfrm>
            <a:off x="685800" y="1700808"/>
            <a:ext cx="777240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smtClean="0">
                <a:latin typeface="Arial" panose="020B0604020202020204" pitchFamily="34" charset="0"/>
              </a:rPr>
              <a:t>IEHG has to develop</a:t>
            </a:r>
          </a:p>
          <a:p>
            <a:pPr eaLnBrk="1" hangingPunct="1">
              <a:buFontTx/>
              <a:buBlip>
                <a:blip r:embed="rId3"/>
              </a:buBlip>
            </a:pPr>
            <a:r>
              <a:rPr lang="en-US" altLang="de-DE" sz="1800" dirty="0" smtClean="0">
                <a:latin typeface="Arial" panose="020B0604020202020204" pitchFamily="34" charset="0"/>
              </a:rPr>
              <a:t>S-401 Product Specification</a:t>
            </a:r>
          </a:p>
          <a:p>
            <a:pPr eaLnBrk="1" hangingPunct="1">
              <a:buFontTx/>
              <a:buBlip>
                <a:blip r:embed="rId3"/>
              </a:buBlip>
            </a:pPr>
            <a:r>
              <a:rPr lang="en-US" altLang="de-DE" sz="1800" dirty="0" smtClean="0">
                <a:latin typeface="Arial" panose="020B0604020202020204" pitchFamily="34" charset="0"/>
              </a:rPr>
              <a:t>S-401 Feature Catalogue</a:t>
            </a:r>
          </a:p>
          <a:p>
            <a:pPr eaLnBrk="1" hangingPunct="1">
              <a:buFontTx/>
              <a:buBlip>
                <a:blip r:embed="rId3"/>
              </a:buBlip>
            </a:pPr>
            <a:r>
              <a:rPr lang="en-US" altLang="de-DE" sz="1800" dirty="0" smtClean="0">
                <a:latin typeface="Arial" panose="020B0604020202020204" pitchFamily="34" charset="0"/>
              </a:rPr>
              <a:t>S-401 Portrayal Catalogue</a:t>
            </a:r>
          </a:p>
          <a:p>
            <a:pPr eaLnBrk="1" hangingPunct="1">
              <a:buFontTx/>
              <a:buBlip>
                <a:blip r:embed="rId3"/>
              </a:buBlip>
            </a:pPr>
            <a:r>
              <a:rPr lang="en-US" altLang="de-DE" sz="1800" dirty="0" smtClean="0">
                <a:latin typeface="Arial" panose="020B0604020202020204" pitchFamily="34" charset="0"/>
              </a:rPr>
              <a:t>S-401 Data Classification and Encoding Guide (DCEG)</a:t>
            </a:r>
            <a:br>
              <a:rPr lang="en-US" altLang="de-DE" sz="1800" dirty="0" smtClean="0">
                <a:latin typeface="Arial" panose="020B0604020202020204" pitchFamily="34" charset="0"/>
              </a:rPr>
            </a:br>
            <a:r>
              <a:rPr lang="en-US" altLang="de-DE" sz="1800" dirty="0" smtClean="0">
                <a:latin typeface="Arial" panose="020B0604020202020204" pitchFamily="34" charset="0"/>
              </a:rPr>
              <a:t>or Encoding Guide</a:t>
            </a:r>
          </a:p>
          <a:p>
            <a:pPr eaLnBrk="1" hangingPunct="1">
              <a:buFontTx/>
              <a:buBlip>
                <a:blip r:embed="rId3"/>
              </a:buBlip>
            </a:pPr>
            <a:r>
              <a:rPr lang="en-US" altLang="de-DE" sz="1800" dirty="0" smtClean="0">
                <a:latin typeface="Arial" panose="020B0604020202020204" pitchFamily="34" charset="0"/>
              </a:rPr>
              <a:t>S-401 Recommended Validation Checks</a:t>
            </a:r>
          </a:p>
          <a:p>
            <a:pPr eaLnBrk="1" hangingPunct="1">
              <a:buFontTx/>
              <a:buBlip>
                <a:blip r:embed="rId3"/>
              </a:buBlip>
            </a:pPr>
            <a:r>
              <a:rPr lang="en-US" altLang="de-DE" sz="1800" dirty="0" smtClean="0">
                <a:latin typeface="Arial" panose="020B0604020202020204" pitchFamily="34" charset="0"/>
              </a:rPr>
              <a:t>Conversion Guidance</a:t>
            </a:r>
          </a:p>
          <a:p>
            <a:pPr eaLnBrk="1" hangingPunct="1">
              <a:buFontTx/>
              <a:buBlip>
                <a:blip r:embed="rId3"/>
              </a:buBlip>
            </a:pPr>
            <a:r>
              <a:rPr lang="en-US" altLang="de-DE" sz="1800" dirty="0" smtClean="0">
                <a:latin typeface="Arial" panose="020B0604020202020204" pitchFamily="34" charset="0"/>
              </a:rPr>
              <a:t>S-402 Product Specification for bathymetric IENCs (vector):</a:t>
            </a:r>
            <a:br>
              <a:rPr lang="en-US" altLang="de-DE" sz="1800" dirty="0" smtClean="0">
                <a:latin typeface="Arial" panose="020B0604020202020204" pitchFamily="34" charset="0"/>
              </a:rPr>
            </a:br>
            <a:r>
              <a:rPr lang="en-US" altLang="de-DE" sz="1800" dirty="0" smtClean="0">
                <a:latin typeface="Arial" panose="020B0604020202020204" pitchFamily="34" charset="0"/>
              </a:rPr>
              <a:t>development will start after finalization of draft S-401</a:t>
            </a:r>
          </a:p>
          <a:p>
            <a:pPr eaLnBrk="1" hangingPunct="1">
              <a:buFontTx/>
              <a:buBlip>
                <a:blip r:embed="rId3"/>
              </a:buBlip>
            </a:pPr>
            <a:r>
              <a:rPr lang="en-US" altLang="de-DE" sz="1800" dirty="0" smtClean="0">
                <a:latin typeface="Arial" panose="020B0604020202020204" pitchFamily="34" charset="0"/>
              </a:rPr>
              <a:t>Maybe Product Specifications, FCs and PCs for overlay IENCs and basic IENCs for use with overlays</a:t>
            </a:r>
          </a:p>
          <a:p>
            <a:pPr eaLnBrk="1" hangingPunct="1">
              <a:buFontTx/>
              <a:buBlip>
                <a:blip r:embed="rId3"/>
              </a:buBlip>
            </a:pPr>
            <a:r>
              <a:rPr lang="en-US" altLang="de-DE" sz="1800" dirty="0" smtClean="0">
                <a:latin typeface="Arial" panose="020B0604020202020204" pitchFamily="34" charset="0"/>
              </a:rPr>
              <a:t>Contribution to S-98 or development of an inland specific interoperability standard including test cells</a:t>
            </a:r>
          </a:p>
        </p:txBody>
      </p:sp>
    </p:spTree>
  </p:cSld>
  <p:clrMapOvr>
    <a:masterClrMapping/>
  </p:clrMapOvr>
  <p:transition spd="med">
    <p:cover dir="l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Introduction (by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b="1"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European study project</a:t>
            </a:r>
          </a:p>
          <a:p>
            <a:pPr lvl="1" eaLnBrk="1" hangingPunct="1">
              <a:buBlip>
                <a:blip r:embed="rId3"/>
              </a:buBlip>
            </a:pPr>
            <a:r>
              <a:rPr lang="en-US" altLang="de-DE" sz="1800" dirty="0">
                <a:latin typeface="Arial" panose="020B0604020202020204" pitchFamily="34" charset="0"/>
              </a:rPr>
              <a:t>13 partners (EU and non-EU)</a:t>
            </a:r>
          </a:p>
          <a:p>
            <a:pPr lvl="1" eaLnBrk="1" hangingPunct="1">
              <a:buBlip>
                <a:blip r:embed="rId3"/>
              </a:buBlip>
            </a:pPr>
            <a:r>
              <a:rPr lang="en-US" altLang="de-DE" sz="1800" dirty="0">
                <a:latin typeface="Arial" panose="020B0604020202020204" pitchFamily="34" charset="0"/>
              </a:rPr>
              <a:t>Studies concerning River Information Services platforms (</a:t>
            </a:r>
            <a:r>
              <a:rPr lang="en-US" altLang="de-DE" sz="1800" dirty="0" err="1">
                <a:latin typeface="Arial" panose="020B0604020202020204" pitchFamily="34" charset="0"/>
              </a:rPr>
              <a:t>EuRIS</a:t>
            </a:r>
            <a:r>
              <a:rPr lang="en-US" altLang="de-DE" sz="1800" dirty="0">
                <a:latin typeface="Arial" panose="020B0604020202020204" pitchFamily="34" charset="0"/>
              </a:rPr>
              <a:t> and CEERIS)…</a:t>
            </a:r>
          </a:p>
          <a:p>
            <a:pPr lvl="1" eaLnBrk="1" hangingPunct="1">
              <a:buBlip>
                <a:blip r:embed="rId3"/>
              </a:buBlip>
            </a:pPr>
            <a:r>
              <a:rPr lang="en-US" altLang="de-DE" sz="1800" dirty="0">
                <a:latin typeface="Arial" panose="020B0604020202020204" pitchFamily="34" charset="0"/>
              </a:rPr>
              <a:t>… and other RIS initiatives</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all tasks/subtasks receive EU fundings</a:t>
            </a:r>
          </a:p>
          <a:p>
            <a:pPr lvl="1" eaLnBrk="1" hangingPunct="1">
              <a:buBlip>
                <a:blip r:embed="rId3"/>
              </a:buBlip>
            </a:pPr>
            <a:r>
              <a:rPr lang="en-US" altLang="de-DE" sz="1800" dirty="0">
                <a:latin typeface="Arial" panose="020B0604020202020204" pitchFamily="34" charset="0"/>
              </a:rPr>
              <a:t>5 work packages</a:t>
            </a:r>
          </a:p>
          <a:p>
            <a:pPr lvl="1" eaLnBrk="1" hangingPunct="1">
              <a:buBlip>
                <a:blip r:embed="rId3"/>
              </a:buBlip>
            </a:pPr>
            <a:endParaRPr lang="en-US" altLang="de-DE" sz="1800" dirty="0">
              <a:latin typeface="Arial" panose="020B0604020202020204" pitchFamily="34" charset="0"/>
            </a:endParaRPr>
          </a:p>
          <a:p>
            <a:pPr eaLnBrk="1" hangingPunct="1">
              <a:buFontTx/>
              <a:buBlip>
                <a:blip r:embed="rId3"/>
              </a:buBlip>
            </a:pPr>
            <a:endParaRPr lang="en-US" altLang="de-DE" sz="1800" dirty="0">
              <a:latin typeface="Arial" panose="020B0604020202020204" pitchFamily="34" charset="0"/>
            </a:endParaRPr>
          </a:p>
        </p:txBody>
      </p:sp>
      <p:pic>
        <p:nvPicPr>
          <p:cNvPr id="2" name="Afbeelding 1">
            <a:extLst>
              <a:ext uri="{FF2B5EF4-FFF2-40B4-BE49-F238E27FC236}">
                <a16:creationId xmlns:a16="http://schemas.microsoft.com/office/drawing/2014/main" id="{C3C9253C-DA2C-E3F2-A229-D2AC39A0B9E4}"/>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884494485"/>
      </p:ext>
    </p:extLst>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Time schedule</a:t>
            </a:r>
          </a:p>
        </p:txBody>
      </p:sp>
      <p:sp>
        <p:nvSpPr>
          <p:cNvPr id="6147" name="Rectangle 3"/>
          <p:cNvSpPr>
            <a:spLocks noChangeArrowheads="1"/>
          </p:cNvSpPr>
          <p:nvPr/>
        </p:nvSpPr>
        <p:spPr bwMode="auto">
          <a:xfrm>
            <a:off x="685800" y="1700213"/>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Tuesday, </a:t>
            </a:r>
            <a:r>
              <a:rPr lang="en-US" altLang="de-DE" sz="2000" b="1" dirty="0" smtClean="0">
                <a:solidFill>
                  <a:schemeClr val="tx2"/>
                </a:solidFill>
                <a:latin typeface="Arial" panose="020B0604020202020204" pitchFamily="34" charset="0"/>
              </a:rPr>
              <a:t>15 </a:t>
            </a:r>
            <a:r>
              <a:rPr lang="en-US" altLang="de-DE" sz="2000" b="1" dirty="0">
                <a:solidFill>
                  <a:schemeClr val="tx2"/>
                </a:solidFill>
                <a:latin typeface="Arial" panose="020B0604020202020204" pitchFamily="34" charset="0"/>
              </a:rPr>
              <a:t>October, to Thursday, </a:t>
            </a:r>
            <a:r>
              <a:rPr lang="en-US" altLang="de-DE" sz="2000" b="1" dirty="0" smtClean="0">
                <a:solidFill>
                  <a:schemeClr val="tx2"/>
                </a:solidFill>
                <a:latin typeface="Arial" panose="020B0604020202020204" pitchFamily="34" charset="0"/>
              </a:rPr>
              <a:t>17 </a:t>
            </a:r>
            <a:r>
              <a:rPr lang="en-US" altLang="de-DE" sz="2000" b="1" dirty="0">
                <a:solidFill>
                  <a:schemeClr val="tx2"/>
                </a:solidFill>
                <a:latin typeface="Arial" panose="020B0604020202020204" pitchFamily="34" charset="0"/>
              </a:rPr>
              <a:t>October</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eaLnBrk="1" hangingPunct="1"/>
            <a:r>
              <a:rPr lang="en-US" altLang="de-DE" sz="2000" dirty="0">
                <a:latin typeface="Arial" panose="020B0604020202020204" pitchFamily="34" charset="0"/>
              </a:rPr>
              <a:t>09:00 - </a:t>
            </a:r>
            <a:r>
              <a:rPr lang="en-US" altLang="de-DE" sz="2000" dirty="0" smtClean="0">
                <a:latin typeface="Arial" panose="020B0604020202020204" pitchFamily="34" charset="0"/>
              </a:rPr>
              <a:t>10:30</a:t>
            </a:r>
            <a:r>
              <a:rPr lang="en-US" altLang="de-DE" sz="2000" dirty="0">
                <a:latin typeface="Arial" panose="020B0604020202020204" pitchFamily="34" charset="0"/>
              </a:rPr>
              <a:t>	morning session </a:t>
            </a:r>
          </a:p>
          <a:p>
            <a:pPr eaLnBrk="1" hangingPunct="1"/>
            <a:r>
              <a:rPr lang="en-US" altLang="de-DE" sz="2000" dirty="0" smtClean="0">
                <a:latin typeface="Arial" panose="020B0604020202020204" pitchFamily="34" charset="0"/>
              </a:rPr>
              <a:t>10:30 </a:t>
            </a:r>
            <a:r>
              <a:rPr lang="en-US" altLang="de-DE" sz="2000" dirty="0">
                <a:latin typeface="Arial" panose="020B0604020202020204" pitchFamily="34" charset="0"/>
              </a:rPr>
              <a:t>- </a:t>
            </a:r>
            <a:r>
              <a:rPr lang="en-US" altLang="de-DE" sz="2000" dirty="0" smtClean="0">
                <a:latin typeface="Arial" panose="020B0604020202020204" pitchFamily="34" charset="0"/>
              </a:rPr>
              <a:t>11:00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11:00 </a:t>
            </a:r>
            <a:r>
              <a:rPr lang="en-US" altLang="de-DE" sz="2000" dirty="0">
                <a:latin typeface="Arial" panose="020B0604020202020204" pitchFamily="34" charset="0"/>
              </a:rPr>
              <a:t>- </a:t>
            </a:r>
            <a:r>
              <a:rPr lang="en-US" altLang="de-DE" sz="2000" dirty="0" smtClean="0">
                <a:latin typeface="Arial" panose="020B0604020202020204" pitchFamily="34" charset="0"/>
              </a:rPr>
              <a:t>12:30</a:t>
            </a:r>
            <a:r>
              <a:rPr lang="en-US" altLang="de-DE" sz="2000" dirty="0">
                <a:latin typeface="Arial" panose="020B0604020202020204" pitchFamily="34" charset="0"/>
              </a:rPr>
              <a:t>	</a:t>
            </a:r>
            <a:r>
              <a:rPr lang="en-US" altLang="de-DE" sz="2000" dirty="0" smtClean="0">
                <a:latin typeface="Arial" panose="020B0604020202020204" pitchFamily="34" charset="0"/>
              </a:rPr>
              <a:t>continuation of morning </a:t>
            </a:r>
            <a:r>
              <a:rPr lang="en-US" altLang="de-DE" sz="2000" dirty="0">
                <a:latin typeface="Arial" panose="020B0604020202020204" pitchFamily="34" charset="0"/>
              </a:rPr>
              <a:t>session</a:t>
            </a:r>
          </a:p>
          <a:p>
            <a:pPr eaLnBrk="1" hangingPunct="1"/>
            <a:r>
              <a:rPr lang="en-US" altLang="de-DE" sz="2000" dirty="0" smtClean="0">
                <a:latin typeface="Arial" panose="020B0604020202020204" pitchFamily="34" charset="0"/>
              </a:rPr>
              <a:t>12:30 </a:t>
            </a:r>
            <a:r>
              <a:rPr lang="en-US" altLang="de-DE" sz="2000" dirty="0">
                <a:latin typeface="Arial" panose="020B0604020202020204" pitchFamily="34" charset="0"/>
              </a:rPr>
              <a:t>- </a:t>
            </a:r>
            <a:r>
              <a:rPr lang="en-US" altLang="de-DE" sz="2000" dirty="0" smtClean="0">
                <a:latin typeface="Arial" panose="020B0604020202020204" pitchFamily="34" charset="0"/>
              </a:rPr>
              <a:t>14:00</a:t>
            </a:r>
            <a:r>
              <a:rPr lang="en-US" altLang="de-DE" sz="2000" dirty="0">
                <a:latin typeface="Arial" panose="020B0604020202020204" pitchFamily="34" charset="0"/>
              </a:rPr>
              <a:t>	lunch</a:t>
            </a:r>
          </a:p>
          <a:p>
            <a:pPr eaLnBrk="1" hangingPunct="1"/>
            <a:r>
              <a:rPr lang="en-US" altLang="de-DE" sz="2000" dirty="0" smtClean="0">
                <a:latin typeface="Arial" panose="020B0604020202020204" pitchFamily="34" charset="0"/>
              </a:rPr>
              <a:t>14:00 - 15:30	afternoon session</a:t>
            </a:r>
          </a:p>
          <a:p>
            <a:pPr eaLnBrk="1" hangingPunct="1"/>
            <a:r>
              <a:rPr lang="en-US" altLang="de-DE" sz="2000" dirty="0" smtClean="0">
                <a:latin typeface="Arial" panose="020B0604020202020204" pitchFamily="34" charset="0"/>
              </a:rPr>
              <a:t>15:30 </a:t>
            </a:r>
            <a:r>
              <a:rPr lang="en-US" altLang="de-DE" sz="2000" dirty="0">
                <a:latin typeface="Arial" panose="020B0604020202020204" pitchFamily="34" charset="0"/>
              </a:rPr>
              <a:t>- </a:t>
            </a:r>
            <a:r>
              <a:rPr lang="en-US" altLang="de-DE" sz="2000" dirty="0" smtClean="0">
                <a:latin typeface="Arial" panose="020B0604020202020204" pitchFamily="34" charset="0"/>
              </a:rPr>
              <a:t>16:00</a:t>
            </a:r>
            <a:r>
              <a:rPr lang="en-US" altLang="de-DE" sz="2000" dirty="0">
                <a:latin typeface="Arial" panose="020B0604020202020204" pitchFamily="34" charset="0"/>
              </a:rPr>
              <a:t>	coffee break</a:t>
            </a:r>
          </a:p>
          <a:p>
            <a:pPr eaLnBrk="1" hangingPunct="1"/>
            <a:r>
              <a:rPr lang="en-US" altLang="de-DE" sz="2000" dirty="0" smtClean="0">
                <a:latin typeface="Arial" panose="020B0604020202020204" pitchFamily="34" charset="0"/>
              </a:rPr>
              <a:t>16:00 </a:t>
            </a:r>
            <a:r>
              <a:rPr lang="en-US" altLang="de-DE" sz="2000" dirty="0">
                <a:latin typeface="Arial" panose="020B0604020202020204" pitchFamily="34" charset="0"/>
              </a:rPr>
              <a:t>- 17:00	continuation of afternoon </a:t>
            </a:r>
            <a:r>
              <a:rPr lang="en-US" altLang="de-DE" sz="2000" dirty="0" smtClean="0">
                <a:latin typeface="Arial" panose="020B0604020202020204" pitchFamily="34" charset="0"/>
              </a:rPr>
              <a:t>session</a:t>
            </a:r>
          </a:p>
          <a:p>
            <a:pPr eaLnBrk="1" hangingPunct="1"/>
            <a:endParaRPr lang="en-US" altLang="de-DE" sz="2000" dirty="0">
              <a:latin typeface="Arial" panose="020B0604020202020204" pitchFamily="34" charset="0"/>
            </a:endParaRPr>
          </a:p>
          <a:p>
            <a:pPr marL="0" indent="0" eaLnBrk="1" hangingPunct="1">
              <a:buNone/>
            </a:pPr>
            <a:r>
              <a:rPr lang="en-US" altLang="de-DE" sz="2000" dirty="0" smtClean="0">
                <a:latin typeface="Arial" panose="020B0604020202020204" pitchFamily="34" charset="0"/>
              </a:rPr>
              <a:t>All times in UTC + 8</a:t>
            </a:r>
            <a:endParaRPr lang="en-US" altLang="de-DE" sz="2000" dirty="0">
              <a:latin typeface="Arial" panose="020B0604020202020204" pitchFamily="34" charset="0"/>
            </a:endParaRPr>
          </a:p>
          <a:p>
            <a:pPr eaLnBrk="1" hangingPunct="1"/>
            <a:endParaRPr lang="en-US" altLang="de-DE" sz="2000" dirty="0">
              <a:latin typeface="Arial" panose="020B0604020202020204" pitchFamily="34" charset="0"/>
            </a:endParaRPr>
          </a:p>
        </p:txBody>
      </p:sp>
    </p:spTree>
  </p:cSld>
  <p:clrMapOvr>
    <a:masterClrMapping/>
  </p:clrMapOvr>
  <p:transition spd="med">
    <p:cover dir="l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C44347E-FB50-F4C8-179C-EEA0572A6F71}"/>
              </a:ext>
            </a:extLst>
          </p:cNvPr>
          <p:cNvPicPr>
            <a:picLocks noChangeAspect="1"/>
          </p:cNvPicPr>
          <p:nvPr/>
        </p:nvPicPr>
        <p:blipFill>
          <a:blip r:embed="rId3"/>
          <a:stretch>
            <a:fillRect/>
          </a:stretch>
        </p:blipFill>
        <p:spPr>
          <a:xfrm>
            <a:off x="7230533" y="6063814"/>
            <a:ext cx="1436882" cy="449334"/>
          </a:xfrm>
          <a:prstGeom prst="rect">
            <a:avLst/>
          </a:prstGeom>
        </p:spPr>
      </p:pic>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800" dirty="0">
              <a:latin typeface="Arial" panose="020B0604020202020204" pitchFamily="34" charset="0"/>
            </a:endParaRPr>
          </a:p>
        </p:txBody>
      </p:sp>
      <p:pic>
        <p:nvPicPr>
          <p:cNvPr id="3" name="Grafik 1">
            <a:extLst>
              <a:ext uri="{FF2B5EF4-FFF2-40B4-BE49-F238E27FC236}">
                <a16:creationId xmlns:a16="http://schemas.microsoft.com/office/drawing/2014/main" id="{3C76B87A-290E-C81E-89A2-9758D4D65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45" y="1705295"/>
            <a:ext cx="7378109" cy="4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3">
            <a:extLst>
              <a:ext uri="{FF2B5EF4-FFF2-40B4-BE49-F238E27FC236}">
                <a16:creationId xmlns:a16="http://schemas.microsoft.com/office/drawing/2014/main" id="{FFBC07FB-3F58-D1E9-E904-6C5CE9D1513B}"/>
              </a:ext>
            </a:extLst>
          </p:cNvPr>
          <p:cNvSpPr txBox="1"/>
          <p:nvPr/>
        </p:nvSpPr>
        <p:spPr>
          <a:xfrm>
            <a:off x="6815668" y="5113873"/>
            <a:ext cx="1445386" cy="738664"/>
          </a:xfrm>
          <a:prstGeom prst="rect">
            <a:avLst/>
          </a:prstGeom>
          <a:noFill/>
          <a:ln w="57150">
            <a:solidFill>
              <a:srgbClr val="FF0000"/>
            </a:solidFill>
          </a:ln>
        </p:spPr>
        <p:txBody>
          <a:bodyPr wrap="square" rtlCol="0">
            <a:spAutoFit/>
          </a:bodyPr>
          <a:lstStyle/>
          <a:p>
            <a:endParaRPr lang="nl-BE" sz="1050" dirty="0"/>
          </a:p>
          <a:p>
            <a:endParaRPr lang="nl-BE" sz="1050" dirty="0"/>
          </a:p>
          <a:p>
            <a:endParaRPr lang="nl-BE" sz="1050" dirty="0"/>
          </a:p>
          <a:p>
            <a:r>
              <a:rPr lang="nl-BE" sz="1050" dirty="0"/>
              <a:t>                                               </a:t>
            </a:r>
          </a:p>
        </p:txBody>
      </p:sp>
    </p:spTree>
    <p:extLst>
      <p:ext uri="{BB962C8B-B14F-4D97-AF65-F5344CB8AC3E}">
        <p14:creationId xmlns:p14="http://schemas.microsoft.com/office/powerpoint/2010/main" val="3643808849"/>
      </p:ext>
    </p:extLst>
  </p:cSld>
  <p:clrMapOvr>
    <a:masterClrMapping/>
  </p:clrMapOvr>
  <p:transition spd="med">
    <p:cover dir="l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400" b="1" dirty="0">
                <a:latin typeface="Arial" panose="020B0604020202020204" pitchFamily="34" charset="0"/>
              </a:rPr>
              <a:t>COMEX²:</a:t>
            </a:r>
          </a:p>
          <a:p>
            <a:pPr marL="0" indent="0" eaLnBrk="1" hangingPunct="1">
              <a:buNone/>
            </a:pPr>
            <a:endParaRPr lang="en-US" altLang="de-DE" sz="1800" dirty="0">
              <a:latin typeface="Arial" panose="020B0604020202020204" pitchFamily="34" charset="0"/>
            </a:endParaRPr>
          </a:p>
          <a:p>
            <a:pPr lvl="1" eaLnBrk="1" hangingPunct="1">
              <a:buBlip>
                <a:blip r:embed="rId3"/>
              </a:buBlip>
            </a:pPr>
            <a:r>
              <a:rPr lang="en-US" altLang="de-DE" sz="1800" dirty="0">
                <a:latin typeface="Arial" panose="020B0604020202020204" pitchFamily="34" charset="0"/>
              </a:rPr>
              <a:t>Work package 5 – task 4.3 – Development S-401</a:t>
            </a:r>
          </a:p>
          <a:p>
            <a:pPr lvl="1" eaLnBrk="1" hangingPunct="1">
              <a:buBlip>
                <a:blip r:embed="rId3"/>
              </a:buBlip>
            </a:pPr>
            <a:r>
              <a:rPr lang="en-US" altLang="de-DE" sz="1800" dirty="0">
                <a:latin typeface="Arial" panose="020B0604020202020204" pitchFamily="34" charset="0"/>
              </a:rPr>
              <a:t>COMEX² provides the necessary resources for the COMEX² partners (meetings, development, …)</a:t>
            </a:r>
          </a:p>
          <a:p>
            <a:pPr lvl="1" eaLnBrk="1" hangingPunct="1">
              <a:buBlip>
                <a:blip r:embed="rId3"/>
              </a:buBlip>
            </a:pPr>
            <a:r>
              <a:rPr lang="en-US" altLang="de-DE" sz="1800" dirty="0">
                <a:latin typeface="Arial" panose="020B0604020202020204" pitchFamily="34" charset="0"/>
              </a:rPr>
              <a:t>Joint procurement in start up for (ambition = January 2025):</a:t>
            </a:r>
          </a:p>
          <a:p>
            <a:pPr lvl="2" eaLnBrk="1" hangingPunct="1">
              <a:buBlip>
                <a:blip r:embed="rId3"/>
              </a:buBlip>
            </a:pPr>
            <a:r>
              <a:rPr lang="en-US" altLang="de-DE" sz="1400" dirty="0">
                <a:latin typeface="Arial" panose="020B0604020202020204" pitchFamily="34" charset="0"/>
              </a:rPr>
              <a:t>Support manufacturers</a:t>
            </a:r>
          </a:p>
          <a:p>
            <a:pPr lvl="2" eaLnBrk="1" hangingPunct="1">
              <a:buBlip>
                <a:blip r:embed="rId3"/>
              </a:buBlip>
            </a:pPr>
            <a:r>
              <a:rPr lang="en-US" altLang="de-DE" sz="1400" dirty="0">
                <a:latin typeface="Arial" panose="020B0604020202020204" pitchFamily="34" charset="0"/>
              </a:rPr>
              <a:t>Implementation</a:t>
            </a:r>
          </a:p>
          <a:p>
            <a:pPr lvl="2" eaLnBrk="1" hangingPunct="1">
              <a:buBlip>
                <a:blip r:embed="rId3"/>
              </a:buBlip>
            </a:pPr>
            <a:r>
              <a:rPr lang="en-US" altLang="de-DE" sz="1400" dirty="0">
                <a:latin typeface="Arial" panose="020B0604020202020204" pitchFamily="34" charset="0"/>
              </a:rPr>
              <a:t>Creating test charts</a:t>
            </a:r>
          </a:p>
          <a:p>
            <a:pPr lvl="2" eaLnBrk="1" hangingPunct="1">
              <a:buBlip>
                <a:blip r:embed="rId3"/>
              </a:buBlip>
            </a:pPr>
            <a:r>
              <a:rPr lang="en-US" altLang="de-DE" sz="1400" dirty="0">
                <a:latin typeface="Arial" panose="020B0604020202020204" pitchFamily="34" charset="0"/>
              </a:rPr>
              <a:t>Development portrayal elements (scripts, symbols, …)</a:t>
            </a:r>
          </a:p>
          <a:p>
            <a:pPr eaLnBrk="1" hangingPunct="1">
              <a:buFontTx/>
              <a:buBlip>
                <a:blip r:embed="rId3"/>
              </a:buBlip>
            </a:pPr>
            <a:endParaRPr lang="en-US" altLang="de-DE" sz="1800" dirty="0">
              <a:latin typeface="Arial" panose="020B0604020202020204" pitchFamily="34" charset="0"/>
            </a:endParaRPr>
          </a:p>
        </p:txBody>
      </p:sp>
      <p:pic>
        <p:nvPicPr>
          <p:cNvPr id="4" name="Afbeelding 3">
            <a:extLst>
              <a:ext uri="{FF2B5EF4-FFF2-40B4-BE49-F238E27FC236}">
                <a16:creationId xmlns:a16="http://schemas.microsoft.com/office/drawing/2014/main" id="{F20FF152-82FF-5491-1446-D0463E541223}"/>
              </a:ext>
            </a:extLst>
          </p:cNvPr>
          <p:cNvPicPr>
            <a:picLocks noChangeAspect="1"/>
          </p:cNvPicPr>
          <p:nvPr/>
        </p:nvPicPr>
        <p:blipFill>
          <a:blip r:embed="rId4"/>
          <a:stretch>
            <a:fillRect/>
          </a:stretch>
        </p:blipFill>
        <p:spPr>
          <a:xfrm>
            <a:off x="7230533" y="6063814"/>
            <a:ext cx="1436882" cy="449334"/>
          </a:xfrm>
          <a:prstGeom prst="rect">
            <a:avLst/>
          </a:prstGeom>
        </p:spPr>
      </p:pic>
    </p:spTree>
    <p:extLst>
      <p:ext uri="{BB962C8B-B14F-4D97-AF65-F5344CB8AC3E}">
        <p14:creationId xmlns:p14="http://schemas.microsoft.com/office/powerpoint/2010/main" val="2278863883"/>
      </p:ext>
    </p:extLst>
  </p:cSld>
  <p:clrMapOvr>
    <a:masterClrMapping/>
  </p:clrMapOvr>
  <p:transition spd="med">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Introduction</a:t>
            </a: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A </a:t>
            </a:r>
            <a:r>
              <a:rPr lang="en-GB" sz="1800" b="1" dirty="0">
                <a:latin typeface="Arial" panose="020B0604020202020204" pitchFamily="34" charset="0"/>
                <a:ea typeface="Calibri" panose="020F0502020204030204" pitchFamily="34" charset="0"/>
                <a:cs typeface="Arial" panose="020B0604020202020204" pitchFamily="34" charset="0"/>
              </a:rPr>
              <a:t>GitHub</a:t>
            </a:r>
            <a:r>
              <a:rPr lang="en-GB" sz="1800" dirty="0">
                <a:latin typeface="Arial" panose="020B0604020202020204" pitchFamily="34" charset="0"/>
                <a:ea typeface="Calibri" panose="020F0502020204030204" pitchFamily="34" charset="0"/>
                <a:cs typeface="Arial" panose="020B0604020202020204" pitchFamily="34" charset="0"/>
              </a:rPr>
              <a:t> repository  (</a:t>
            </a:r>
            <a:r>
              <a:rPr lang="en-US"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https://github.com/iehg</a:t>
            </a:r>
            <a:r>
              <a:rPr lang="en-GB" sz="1800" dirty="0">
                <a:latin typeface="Arial" panose="020B0604020202020204" pitchFamily="34" charset="0"/>
                <a:ea typeface="Calibri" panose="020F0502020204030204" pitchFamily="34" charset="0"/>
                <a:cs typeface="Arial" panose="020B0604020202020204" pitchFamily="34" charset="0"/>
              </a:rPr>
              <a:t>) has been created. </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repository is used to share all documents and items which are part of the standard.</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Possibility to </a:t>
            </a:r>
            <a:r>
              <a:rPr lang="en-GB" sz="1800" b="1" dirty="0">
                <a:latin typeface="Arial" panose="020B0604020202020204" pitchFamily="34" charset="0"/>
                <a:ea typeface="Calibri" panose="020F0502020204030204" pitchFamily="34" charset="0"/>
                <a:cs typeface="Arial" panose="020B0604020202020204" pitchFamily="34" charset="0"/>
              </a:rPr>
              <a:t>share issues</a:t>
            </a: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Five repositories:</a:t>
            </a:r>
            <a:endParaRPr lang="nl-BE"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5"/>
              </a:rPr>
              <a:t>Product Specification</a:t>
            </a:r>
            <a:endParaRPr lang="en-GB" sz="1600" dirty="0">
              <a:latin typeface="Arial" panose="020B0604020202020204" pitchFamily="34" charset="0"/>
              <a:ea typeface="Calibri" panose="020F0502020204030204" pitchFamily="34" charset="0"/>
              <a:cs typeface="Arial" panose="020B0604020202020204" pitchFamily="34" charset="0"/>
              <a:hlinkClick r:id="rId6"/>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6"/>
              </a:rPr>
              <a:t>Feature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7"/>
              </a:rPr>
              <a:t>Portrayal Catalogue</a:t>
            </a:r>
            <a:endParaRPr lang="en-GB" sz="16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8"/>
              </a:rPr>
              <a:t>DCEG</a:t>
            </a:r>
            <a:r>
              <a:rPr lang="en-GB" sz="1600" dirty="0">
                <a:latin typeface="Arial" panose="020B0604020202020204" pitchFamily="34" charset="0"/>
                <a:ea typeface="Calibri" panose="020F0502020204030204" pitchFamily="34" charset="0"/>
                <a:cs typeface="Arial" panose="020B0604020202020204" pitchFamily="34" charset="0"/>
              </a:rPr>
              <a:t> </a:t>
            </a:r>
          </a:p>
          <a:p>
            <a:pPr lvl="2" eaLnBrk="1" hangingPunct="1">
              <a:buBlip>
                <a:blip r:embed="rId3"/>
              </a:buBlip>
            </a:pPr>
            <a:r>
              <a:rPr lang="en-GB" sz="1600" dirty="0">
                <a:latin typeface="Arial" panose="020B0604020202020204" pitchFamily="34" charset="0"/>
                <a:ea typeface="Calibri" panose="020F0502020204030204" pitchFamily="34" charset="0"/>
                <a:cs typeface="Arial" panose="020B0604020202020204" pitchFamily="34" charset="0"/>
                <a:hlinkClick r:id="rId9"/>
              </a:rPr>
              <a:t>Conversion Guidance</a:t>
            </a:r>
            <a:endParaRPr lang="nl-BE" sz="1600" dirty="0">
              <a:latin typeface="Arial" panose="020B0604020202020204" pitchFamily="34" charset="0"/>
              <a:ea typeface="Calibri" panose="020F0502020204030204" pitchFamily="34" charset="0"/>
              <a:cs typeface="Arial" panose="020B0604020202020204" pitchFamily="34" charset="0"/>
            </a:endParaRPr>
          </a:p>
          <a:p>
            <a:pPr eaLnBrk="1" hangingPunct="1">
              <a:buFontTx/>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83796"/>
      </p:ext>
    </p:extLst>
  </p:cSld>
  <p:clrMapOvr>
    <a:masterClrMapping/>
  </p:clrMapOvr>
  <p:transition spd="med">
    <p:cover dir="l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Product </a:t>
            </a:r>
            <a:r>
              <a:rPr lang="en-US" altLang="de-DE" dirty="0" smtClean="0">
                <a:solidFill>
                  <a:schemeClr val="bg1"/>
                </a:solidFill>
                <a:latin typeface="Arial" panose="020B0604020202020204" pitchFamily="34" charset="0"/>
              </a:rPr>
              <a:t>Specification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8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IHO has published </a:t>
            </a:r>
            <a:r>
              <a:rPr lang="en-GB" sz="1800" b="1" dirty="0">
                <a:latin typeface="Arial" panose="020B0604020202020204" pitchFamily="34" charset="0"/>
                <a:ea typeface="Calibri" panose="020F0502020204030204" pitchFamily="34" charset="0"/>
                <a:cs typeface="Arial" panose="020B0604020202020204" pitchFamily="34" charset="0"/>
              </a:rPr>
              <a:t>edition 1.2.0 </a:t>
            </a:r>
            <a:r>
              <a:rPr lang="en-GB" sz="1800" dirty="0">
                <a:latin typeface="Arial" panose="020B0604020202020204" pitchFamily="34" charset="0"/>
                <a:ea typeface="Calibri" panose="020F0502020204030204" pitchFamily="34" charset="0"/>
                <a:cs typeface="Arial" panose="020B0604020202020204" pitchFamily="34" charset="0"/>
              </a:rPr>
              <a:t>of the ENC Product Specification in July 2024 and the next edition is already under review. </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S-401 PS has been compared to the 1.4.1 edition of the S-101 PS in September 2024.</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Since edition 1.1.0, the parts describing portrayal were added to the document. Section 9 – Portrayal has been included and is referring to the S-100 Product Specification Part 9A.</a:t>
            </a:r>
          </a:p>
          <a:p>
            <a:pPr eaLnBrk="1" hangingPunct="1">
              <a:buBlip>
                <a:blip r:embed="rId3"/>
              </a:buBlip>
            </a:pP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b="1" dirty="0">
                <a:latin typeface="Arial" panose="020B0604020202020204" pitchFamily="34" charset="0"/>
                <a:ea typeface="Calibri" panose="020F0502020204030204" pitchFamily="34" charset="0"/>
                <a:cs typeface="Arial" panose="020B0604020202020204" pitchFamily="34" charset="0"/>
              </a:rPr>
              <a:t>Questions</a:t>
            </a:r>
            <a:r>
              <a:rPr lang="en-GB" sz="1800" dirty="0">
                <a:latin typeface="Arial" panose="020B0604020202020204" pitchFamily="34" charset="0"/>
                <a:ea typeface="Calibri" panose="020F0502020204030204" pitchFamily="34" charset="0"/>
                <a:cs typeface="Arial" panose="020B0604020202020204" pitchFamily="34" charset="0"/>
              </a:rPr>
              <a: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Copyright: what to do with it?</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IENC Encoding Guide Ed. 2.2 changing to Ed. 2.6?</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References to S-98: valid? </a:t>
            </a:r>
          </a:p>
          <a:p>
            <a:pPr lvl="1" eaLnBrk="1" hangingPunct="1">
              <a:buBlip>
                <a:blip r:embed="rId3"/>
              </a:buBlip>
            </a:pPr>
            <a:r>
              <a:rPr lang="en-GB" altLang="de-DE" sz="1400" dirty="0">
                <a:latin typeface="Arial" panose="020B0604020202020204" pitchFamily="34" charset="0"/>
                <a:ea typeface="Calibri" panose="020F0502020204030204" pitchFamily="34" charset="0"/>
                <a:cs typeface="Arial" panose="020B0604020202020204" pitchFamily="34" charset="0"/>
              </a:rPr>
              <a:t>Deleted all contact names and replaced by reference to the </a:t>
            </a:r>
            <a:r>
              <a:rPr lang="en-GB" altLang="de-DE" sz="1400" dirty="0" err="1">
                <a:latin typeface="Arial" panose="020B0604020202020204" pitchFamily="34" charset="0"/>
                <a:ea typeface="Calibri" panose="020F0502020204030204" pitchFamily="34" charset="0"/>
                <a:cs typeface="Arial" panose="020B0604020202020204" pitchFamily="34" charset="0"/>
              </a:rPr>
              <a:t>ToR</a:t>
            </a:r>
            <a:r>
              <a:rPr lang="en-GB" altLang="de-DE" sz="1400" dirty="0">
                <a:latin typeface="Arial" panose="020B0604020202020204" pitchFamily="34" charset="0"/>
                <a:ea typeface="Calibri" panose="020F0502020204030204" pitchFamily="34" charset="0"/>
                <a:cs typeface="Arial" panose="020B0604020202020204" pitchFamily="34" charset="0"/>
              </a:rPr>
              <a:t> on IEHG website.</a:t>
            </a: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a:t>
            </a:r>
            <a:r>
              <a:rPr lang="en-US" altLang="de-DE" sz="1800" dirty="0" smtClean="0">
                <a:latin typeface="Arial" panose="020B0604020202020204" pitchFamily="34" charset="0"/>
                <a:cs typeface="Arial" panose="020B0604020202020204" pitchFamily="34" charset="0"/>
              </a:rPr>
              <a:t>: </a:t>
            </a:r>
            <a:r>
              <a:rPr lang="en-US" altLang="de-DE" sz="1400" dirty="0" smtClean="0">
                <a:latin typeface="Arial" panose="020B0604020202020204" pitchFamily="34" charset="0"/>
                <a:cs typeface="Arial" panose="020B0604020202020204" pitchFamily="34" charset="0"/>
                <a:hlinkClick r:id="rId5"/>
              </a:rPr>
              <a:t>https</a:t>
            </a:r>
            <a:r>
              <a:rPr lang="en-US" altLang="de-DE" sz="1400" dirty="0">
                <a:latin typeface="Arial" panose="020B0604020202020204" pitchFamily="34" charset="0"/>
                <a:cs typeface="Arial" panose="020B0604020202020204" pitchFamily="34" charset="0"/>
                <a:hlinkClick r:id="rId5"/>
              </a:rPr>
              <a:t>://github.com/IEHG/Product-Specification</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endParaRPr lang="en-GB" altLang="de-DE" sz="1400" dirty="0">
              <a:latin typeface="Arial" panose="020B0604020202020204" pitchFamily="34" charset="0"/>
              <a:ea typeface="Calibri" panose="020F0502020204030204" pitchFamily="34" charset="0"/>
              <a:cs typeface="Arial" panose="020B0604020202020204" pitchFamily="34" charset="0"/>
            </a:endParaRPr>
          </a:p>
          <a:p>
            <a:pPr lvl="1" eaLnBrk="1" hangingPunct="1">
              <a:buBlip>
                <a:blip r:embed="rId3"/>
              </a:buBlip>
            </a:pPr>
            <a:endParaRPr lang="en-US" altLang="de-DE"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08401"/>
      </p:ext>
    </p:extLst>
  </p:cSld>
  <p:clrMapOvr>
    <a:masterClrMapping/>
  </p:clrMapOvr>
  <p:transition spd="med">
    <p:cover dir="l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Action points from last meeting (PS)</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a:latin typeface="Arial" panose="020B0604020202020204" pitchFamily="34" charset="0"/>
              </a:rPr>
              <a:t>All regions to test edition 1.1.0 of S-401 and to submit feedback</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The S-401 expert group to try to include overlay cells in the next edition of S-401 and to report to IEHG (would have to be handled by S-98 if separate PS for overlay cells </a:t>
            </a:r>
            <a:r>
              <a:rPr lang="en-US" altLang="de-DE" sz="1800" dirty="0" smtClean="0">
                <a:latin typeface="Arial" panose="020B0604020202020204" pitchFamily="34" charset="0"/>
              </a:rPr>
              <a:t/>
            </a:r>
            <a:br>
              <a:rPr lang="en-US" altLang="de-DE" sz="1800" dirty="0" smtClean="0">
                <a:latin typeface="Arial" panose="020B0604020202020204" pitchFamily="34" charset="0"/>
              </a:rPr>
            </a:br>
            <a:r>
              <a:rPr lang="en-US" altLang="de-DE" sz="1800" dirty="0" smtClean="0">
                <a:latin typeface="Arial" panose="020B0604020202020204" pitchFamily="34" charset="0"/>
              </a:rPr>
              <a:t>To </a:t>
            </a:r>
            <a:r>
              <a:rPr lang="en-US" altLang="de-DE" sz="1800" dirty="0">
                <a:latin typeface="Arial" panose="020B0604020202020204" pitchFamily="34" charset="0"/>
              </a:rPr>
              <a:t>be discussed whether it is possible and necessary to include them in S-401)</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solidFill>
                  <a:srgbClr val="00CC00"/>
                </a:solidFill>
                <a:latin typeface="Arial" panose="020B0604020202020204" pitchFamily="34" charset="0"/>
              </a:rPr>
              <a:t>Gert to contact Jeff and to compare the draft with edition 1.2.0 of the S-101 </a:t>
            </a:r>
            <a:r>
              <a:rPr lang="en-US" altLang="de-DE" sz="1800" dirty="0" smtClean="0">
                <a:solidFill>
                  <a:srgbClr val="00CC00"/>
                </a:solidFill>
                <a:latin typeface="Arial" panose="020B0604020202020204" pitchFamily="34" charset="0"/>
              </a:rPr>
              <a:t>PS</a:t>
            </a: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748647624"/>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smtClean="0">
                <a:solidFill>
                  <a:schemeClr val="bg1"/>
                </a:solidFill>
                <a:latin typeface="Arial" panose="020B0604020202020204" pitchFamily="34" charset="0"/>
              </a:rPr>
              <a:t>Product Specification – way forward</a:t>
            </a:r>
            <a:endParaRPr lang="en-US" altLang="de-DE" sz="3600"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Draft of S-401 1.2.0 and 2.0.0</a:t>
            </a:r>
          </a:p>
          <a:p>
            <a:pPr eaLnBrk="1" hangingPunct="1">
              <a:buBlip>
                <a:blip r:embed="rId3"/>
              </a:buBlip>
            </a:pPr>
            <a:r>
              <a:rPr lang="en-US" altLang="de-DE" sz="1800" dirty="0" smtClean="0">
                <a:latin typeface="Arial" panose="020B0604020202020204" pitchFamily="34" charset="0"/>
              </a:rPr>
              <a:t>Open questions?</a:t>
            </a:r>
          </a:p>
          <a:p>
            <a:pPr eaLnBrk="1" hangingPunct="1">
              <a:buBlip>
                <a:blip r:embed="rId3"/>
              </a:buBlip>
            </a:pPr>
            <a:r>
              <a:rPr lang="en-US" altLang="de-DE" sz="1800" dirty="0" smtClean="0">
                <a:latin typeface="Arial" panose="020B0604020202020204" pitchFamily="34" charset="0"/>
              </a:rPr>
              <a:t>Who is able to contribute?</a:t>
            </a:r>
          </a:p>
          <a:p>
            <a:pPr eaLnBrk="1" hangingPunct="1">
              <a:buBlip>
                <a:blip r:embed="rId3"/>
              </a:buBlip>
            </a:pPr>
            <a:r>
              <a:rPr lang="en-US" altLang="de-DE" sz="1800" dirty="0" smtClean="0">
                <a:latin typeface="Arial" panose="020B0604020202020204" pitchFamily="34" charset="0"/>
              </a:rPr>
              <a:t>Time line?</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smtClean="0">
                <a:latin typeface="Arial" panose="020B0604020202020204" pitchFamily="34" charset="0"/>
              </a:rPr>
              <a:t>Action points:</a:t>
            </a:r>
            <a:endParaRPr lang="en-US" altLang="de-DE" sz="1800" dirty="0">
              <a:latin typeface="Arial" panose="020B0604020202020204" pitchFamily="34" charset="0"/>
            </a:endParaRPr>
          </a:p>
        </p:txBody>
      </p:sp>
    </p:spTree>
    <p:extLst>
      <p:ext uri="{BB962C8B-B14F-4D97-AF65-F5344CB8AC3E}">
        <p14:creationId xmlns:p14="http://schemas.microsoft.com/office/powerpoint/2010/main" val="3629772300"/>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IHO GI </a:t>
            </a:r>
            <a:r>
              <a:rPr lang="en-US" altLang="de-DE" dirty="0" smtClean="0">
                <a:solidFill>
                  <a:schemeClr val="bg1"/>
                </a:solidFill>
                <a:latin typeface="Arial" panose="020B0604020202020204" pitchFamily="34" charset="0"/>
              </a:rPr>
              <a:t>Registry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rPr>
              <a:t>S-99 procedure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800" dirty="0">
                <a:latin typeface="Arial" panose="020B0604020202020204" pitchFamily="34" charset="0"/>
                <a:cs typeface="Arial" panose="020B0604020202020204" pitchFamily="34" charset="0"/>
              </a:rPr>
              <a:t>All domain control bodies needs to approve proposals to avoid duplications in the registry</a:t>
            </a:r>
          </a:p>
          <a:p>
            <a:pPr lvl="1" eaLnBrk="1" hangingPunct="1">
              <a:buBlip>
                <a:blip r:embed="rId3"/>
              </a:buBlip>
            </a:pPr>
            <a:r>
              <a:rPr lang="en-US" altLang="de-DE" sz="1800" dirty="0">
                <a:latin typeface="Arial" panose="020B0604020202020204" pitchFamily="34" charset="0"/>
                <a:cs typeface="Arial" panose="020B0604020202020204" pitchFamily="34" charset="0"/>
              </a:rPr>
              <a:t>However, some issues were identified:</a:t>
            </a:r>
          </a:p>
          <a:p>
            <a:pPr marL="457200" lvl="1" indent="0" eaLnBrk="1" hangingPunct="1">
              <a:buNone/>
            </a:pPr>
            <a:r>
              <a:rPr lang="en-US" altLang="de-DE" sz="1800" dirty="0">
                <a:latin typeface="Arial" panose="020B0604020202020204" pitchFamily="34" charset="0"/>
                <a:cs typeface="Arial" panose="020B0604020202020204" pitchFamily="34" charset="0"/>
              </a:rPr>
              <a:t>	</a:t>
            </a:r>
            <a:r>
              <a:rPr lang="en-US" altLang="de-DE" sz="1600" dirty="0">
                <a:latin typeface="Arial" panose="020B0604020202020204" pitchFamily="34" charset="0"/>
                <a:cs typeface="Arial" panose="020B0604020202020204" pitchFamily="34" charset="0"/>
              </a:rPr>
              <a:t>Inland domain: </a:t>
            </a:r>
            <a:r>
              <a:rPr lang="en-US" altLang="de-DE" sz="1600" b="1" dirty="0" err="1">
                <a:latin typeface="Arial" panose="020B0604020202020204" pitchFamily="34" charset="0"/>
                <a:cs typeface="Arial" panose="020B0604020202020204" pitchFamily="34" charset="0"/>
              </a:rPr>
              <a:t>locationMRN</a:t>
            </a:r>
            <a:endParaRPr lang="en-US" altLang="de-DE" sz="1600" b="1" dirty="0">
              <a:latin typeface="Arial" panose="020B0604020202020204" pitchFamily="34" charset="0"/>
              <a:cs typeface="Arial" panose="020B0604020202020204" pitchFamily="34" charset="0"/>
            </a:endParaRPr>
          </a:p>
          <a:p>
            <a:pPr marL="1314450" lvl="3" indent="0" algn="just" eaLnBrk="1" hangingPunct="1">
              <a:buNone/>
            </a:pPr>
            <a:r>
              <a:rPr lang="en-US" sz="1400" b="0" i="0" dirty="0">
                <a:effectLst/>
                <a:highlight>
                  <a:srgbClr val="FFFFFF"/>
                </a:highlight>
                <a:latin typeface="open sans" panose="020B0606030504020204" pitchFamily="34" charset="0"/>
              </a:rPr>
              <a:t>Location identifier, based on MRN. This can be either a specific identifier for an identified physical location or a type-only identifier for a logical location, such as BERTH.</a:t>
            </a:r>
            <a:endParaRPr lang="en-US" altLang="de-DE" sz="1400" b="1" dirty="0">
              <a:latin typeface="Arial" panose="020B0604020202020204" pitchFamily="34" charset="0"/>
              <a:cs typeface="Arial" panose="020B0604020202020204" pitchFamily="34" charset="0"/>
            </a:endParaRPr>
          </a:p>
          <a:p>
            <a:pPr marL="457200" lvl="1" indent="0" eaLnBrk="1" hangingPunct="1">
              <a:buNone/>
            </a:pPr>
            <a:r>
              <a:rPr lang="en-US" altLang="de-DE" sz="1600" dirty="0">
                <a:latin typeface="Arial" panose="020B0604020202020204" pitchFamily="34" charset="0"/>
                <a:cs typeface="Arial" panose="020B0604020202020204" pitchFamily="34" charset="0"/>
              </a:rPr>
              <a:t>	Hydro domain: </a:t>
            </a:r>
            <a:r>
              <a:rPr lang="en-US" altLang="de-DE" sz="1600" b="1" dirty="0">
                <a:latin typeface="Arial" panose="020B0604020202020204" pitchFamily="34" charset="0"/>
                <a:cs typeface="Arial" panose="020B0604020202020204" pitchFamily="34" charset="0"/>
              </a:rPr>
              <a:t>interoperability identifier</a:t>
            </a:r>
          </a:p>
          <a:p>
            <a:pPr marL="1314450" lvl="3" indent="0" algn="just" eaLnBrk="1" hangingPunct="1">
              <a:buNone/>
            </a:pPr>
            <a:r>
              <a:rPr lang="en-US" sz="1400" b="0" i="0" dirty="0">
                <a:effectLst/>
                <a:highlight>
                  <a:srgbClr val="FFFFFF"/>
                </a:highlight>
                <a:latin typeface="Arial" panose="020B0604020202020204" pitchFamily="34" charset="0"/>
                <a:cs typeface="Arial" panose="020B0604020202020204" pitchFamily="34" charset="0"/>
              </a:rPr>
              <a:t>A common unique identifier for entities which describe a single real-world feature, and which is used to identify instances of the feature in end-user systems where the feature may be included in multiple data product types.</a:t>
            </a:r>
          </a:p>
          <a:p>
            <a:pPr marL="1314450" lvl="3" indent="0" algn="just" eaLnBrk="1" hangingPunct="1">
              <a:buNone/>
            </a:pPr>
            <a:endParaRPr lang="en-US" sz="1400" b="0" i="0" dirty="0">
              <a:effectLst/>
              <a:highlight>
                <a:srgbClr val="FFFFFF"/>
              </a:highlight>
              <a:latin typeface="Arial" panose="020B0604020202020204" pitchFamily="34" charset="0"/>
              <a:cs typeface="Arial" panose="020B0604020202020204" pitchFamily="34" charset="0"/>
            </a:endParaRPr>
          </a:p>
          <a:p>
            <a:pPr marL="857250" lvl="2" indent="0" algn="just" eaLnBrk="1" hangingPunct="1">
              <a:buNone/>
            </a:pPr>
            <a:r>
              <a:rPr lang="en-US" altLang="de-DE" sz="1600" b="1" dirty="0">
                <a:latin typeface="Arial" panose="020B0604020202020204" pitchFamily="34" charset="0"/>
                <a:cs typeface="Arial" panose="020B0604020202020204" pitchFamily="34" charset="0"/>
              </a:rPr>
              <a:t>Some notifications</a:t>
            </a:r>
            <a:r>
              <a:rPr lang="en-US" altLang="de-DE" sz="1600" dirty="0">
                <a:latin typeface="Arial" panose="020B0604020202020204" pitchFamily="34" charset="0"/>
                <a:cs typeface="Arial" panose="020B0604020202020204" pitchFamily="34" charset="0"/>
              </a:rPr>
              <a:t> are sent for approvals, but they are </a:t>
            </a:r>
            <a:r>
              <a:rPr lang="en-US" altLang="de-DE" sz="1600" b="1" dirty="0">
                <a:latin typeface="Arial" panose="020B0604020202020204" pitchFamily="34" charset="0"/>
                <a:cs typeface="Arial" panose="020B0604020202020204" pitchFamily="34" charset="0"/>
              </a:rPr>
              <a:t>not listed </a:t>
            </a:r>
            <a:r>
              <a:rPr lang="en-US" altLang="de-DE" sz="1600" dirty="0">
                <a:latin typeface="Arial" panose="020B0604020202020204" pitchFamily="34" charset="0"/>
                <a:cs typeface="Arial" panose="020B0604020202020204" pitchFamily="34" charset="0"/>
              </a:rPr>
              <a:t>in the task list.</a:t>
            </a:r>
          </a:p>
        </p:txBody>
      </p:sp>
    </p:spTree>
    <p:extLst>
      <p:ext uri="{BB962C8B-B14F-4D97-AF65-F5344CB8AC3E}">
        <p14:creationId xmlns:p14="http://schemas.microsoft.com/office/powerpoint/2010/main" val="2516553045"/>
      </p:ext>
    </p:extLst>
  </p:cSld>
  <p:clrMapOvr>
    <a:masterClrMapping/>
  </p:clrMapOvr>
  <p:transition spd="med">
    <p:cover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Feature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S-401 Feature Catalogue </a:t>
            </a:r>
            <a:r>
              <a:rPr lang="en-US" altLang="de-DE" sz="1800" b="1" dirty="0">
                <a:latin typeface="Arial" panose="020B0604020202020204" pitchFamily="34" charset="0"/>
                <a:cs typeface="Arial" panose="020B0604020202020204" pitchFamily="34" charset="0"/>
              </a:rPr>
              <a:t>Ed. 1.1.0 </a:t>
            </a:r>
            <a:r>
              <a:rPr lang="en-US" altLang="de-DE" sz="1800" dirty="0">
                <a:latin typeface="Arial" panose="020B0604020202020204" pitchFamily="34" charset="0"/>
                <a:cs typeface="Arial" panose="020B0604020202020204" pitchFamily="34" charset="0"/>
              </a:rPr>
              <a:t>finalized based on </a:t>
            </a:r>
            <a:r>
              <a:rPr lang="en-US" altLang="de-DE" sz="1800" b="1" dirty="0">
                <a:latin typeface="Arial" panose="020B0604020202020204" pitchFamily="34" charset="0"/>
                <a:cs typeface="Arial" panose="020B0604020202020204" pitchFamily="34" charset="0"/>
              </a:rPr>
              <a:t>edition </a:t>
            </a:r>
            <a:r>
              <a:rPr lang="en-US" altLang="de-DE" sz="1800" b="1" dirty="0" smtClean="0">
                <a:latin typeface="Arial" panose="020B0604020202020204" pitchFamily="34" charset="0"/>
                <a:cs typeface="Arial" panose="020B0604020202020204" pitchFamily="34" charset="0"/>
              </a:rPr>
              <a:t>2.6</a:t>
            </a:r>
            <a:r>
              <a:rPr lang="en-US" altLang="de-DE" sz="1800" dirty="0" smtClean="0">
                <a:latin typeface="Arial" panose="020B0604020202020204" pitchFamily="34" charset="0"/>
                <a:cs typeface="Arial" panose="020B0604020202020204" pitchFamily="34" charset="0"/>
              </a:rPr>
              <a:t>.</a:t>
            </a:r>
            <a:br>
              <a:rPr lang="en-US" altLang="de-DE" sz="1800" dirty="0" smtClean="0">
                <a:latin typeface="Arial" panose="020B0604020202020204" pitchFamily="34" charset="0"/>
                <a:cs typeface="Arial" panose="020B0604020202020204" pitchFamily="34" charset="0"/>
              </a:rPr>
            </a:br>
            <a:r>
              <a:rPr lang="en-US" altLang="de-DE" sz="1800" dirty="0" smtClean="0">
                <a:latin typeface="Arial" panose="020B0604020202020204" pitchFamily="34" charset="0"/>
                <a:cs typeface="Arial" panose="020B0604020202020204" pitchFamily="34" charset="0"/>
                <a:hlinkClick r:id="rId4" action="ppaction://hlinkpres?slideindex=1&amp;slidetitle="/>
              </a:rPr>
              <a:t>XML-version</a:t>
            </a:r>
            <a:r>
              <a:rPr lang="en-US" altLang="de-DE" sz="1800" dirty="0" smtClean="0">
                <a:latin typeface="Arial" panose="020B0604020202020204" pitchFamily="34" charset="0"/>
                <a:cs typeface="Arial" panose="020B0604020202020204" pitchFamily="34" charset="0"/>
              </a:rPr>
              <a:t>, </a:t>
            </a:r>
            <a:r>
              <a:rPr lang="en-US" altLang="de-DE" sz="1800" dirty="0" smtClean="0">
                <a:latin typeface="Arial" panose="020B0604020202020204" pitchFamily="34" charset="0"/>
                <a:cs typeface="Arial" panose="020B0604020202020204" pitchFamily="34" charset="0"/>
                <a:hlinkClick r:id="rId5" action="ppaction://hlinkfile"/>
              </a:rPr>
              <a:t>Word version</a:t>
            </a: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FC 1.1.0 will not be used</a:t>
            </a:r>
          </a:p>
          <a:p>
            <a:pPr eaLnBrk="1" hangingPunct="1">
              <a:buBlip>
                <a:blip r:embed="rId3"/>
              </a:buBlip>
            </a:pPr>
            <a:r>
              <a:rPr lang="en-US" altLang="de-DE" sz="1800" b="1" dirty="0">
                <a:latin typeface="Arial" panose="020B0604020202020204" pitchFamily="34" charset="0"/>
                <a:cs typeface="Arial" panose="020B0604020202020204" pitchFamily="34" charset="0"/>
              </a:rPr>
              <a:t>Edition 1.2.0 </a:t>
            </a:r>
            <a:r>
              <a:rPr lang="en-US" altLang="de-DE" sz="1800" dirty="0">
                <a:latin typeface="Arial" panose="020B0604020202020204" pitchFamily="34" charset="0"/>
                <a:cs typeface="Arial" panose="020B0604020202020204" pitchFamily="34" charset="0"/>
              </a:rPr>
              <a:t>is under development</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Identification of the feature associations</a:t>
            </a:r>
          </a:p>
          <a:p>
            <a:pPr lvl="1" eaLnBrk="1" hangingPunct="1">
              <a:buBlip>
                <a:blip r:embed="rId3"/>
              </a:buBlip>
            </a:pPr>
            <a:r>
              <a:rPr lang="en-US" altLang="de-DE" sz="1600" dirty="0">
                <a:latin typeface="Arial" panose="020B0604020202020204" pitchFamily="34" charset="0"/>
                <a:cs typeface="Arial" panose="020B0604020202020204" pitchFamily="34" charset="0"/>
              </a:rPr>
              <a:t>Encoding of the associations</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6"/>
              </a:rPr>
              <a:t>Issues · IEHG/Feature-</a:t>
            </a:r>
            <a:r>
              <a:rPr lang="nl-BE" sz="1400" dirty="0" err="1">
                <a:latin typeface="Arial" panose="020B0604020202020204" pitchFamily="34" charset="0"/>
                <a:cs typeface="Arial" panose="020B0604020202020204" pitchFamily="34" charset="0"/>
                <a:hlinkClick r:id="rId6"/>
              </a:rPr>
              <a:t>Catalogue</a:t>
            </a:r>
            <a:r>
              <a:rPr lang="nl-BE" sz="1400" dirty="0">
                <a:latin typeface="Arial" panose="020B0604020202020204" pitchFamily="34" charset="0"/>
                <a:cs typeface="Arial" panose="020B0604020202020204" pitchFamily="34" charset="0"/>
                <a:hlinkClick r:id="rId6"/>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528522"/>
      </p:ext>
    </p:extLst>
  </p:cSld>
  <p:clrMapOvr>
    <a:masterClrMapping/>
  </p:clrMapOvr>
  <p:transition spd="med">
    <p:cover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1</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integrate CR426 in the S-401 </a:t>
            </a:r>
            <a:r>
              <a:rPr lang="en-US" altLang="de-DE" sz="1600" dirty="0" smtClean="0">
                <a:solidFill>
                  <a:srgbClr val="00CC00"/>
                </a:solidFill>
                <a:latin typeface="Arial" panose="020B0604020202020204" pitchFamily="34" charset="0"/>
              </a:rPr>
              <a:t>FC</a:t>
            </a:r>
            <a:r>
              <a:rPr lang="en-US" altLang="de-DE" sz="1600" dirty="0">
                <a:solidFill>
                  <a:srgbClr val="00CC00"/>
                </a:solidFill>
                <a:latin typeface="Arial" panose="020B0604020202020204" pitchFamily="34" charset="0"/>
              </a:rPr>
              <a:t/>
            </a:r>
            <a:br>
              <a:rPr lang="en-US" altLang="de-DE" sz="1600" dirty="0">
                <a:solidFill>
                  <a:srgbClr val="00CC00"/>
                </a:solidFill>
                <a:latin typeface="Arial" panose="020B0604020202020204" pitchFamily="34" charset="0"/>
              </a:rPr>
            </a:br>
            <a:r>
              <a:rPr lang="en-US" altLang="de-DE" sz="1600" dirty="0">
                <a:solidFill>
                  <a:srgbClr val="00CC00"/>
                </a:solidFill>
                <a:latin typeface="Arial" panose="020B0604020202020204" pitchFamily="34" charset="0"/>
              </a:rPr>
              <a:t>Status: Done in the latest version available on </a:t>
            </a:r>
            <a:r>
              <a:rPr lang="en-US" altLang="de-DE" sz="1600" dirty="0" err="1" smtClean="0">
                <a:solidFill>
                  <a:srgbClr val="00CC00"/>
                </a:solidFill>
                <a:latin typeface="Arial" panose="020B0604020202020204" pitchFamily="34" charset="0"/>
              </a:rPr>
              <a:t>Github</a:t>
            </a:r>
            <a:r>
              <a:rPr lang="en-US" altLang="de-DE" sz="1600" dirty="0" smtClean="0">
                <a:solidFill>
                  <a:srgbClr val="00CC00"/>
                </a:solidFill>
                <a:latin typeface="Arial" panose="020B0604020202020204" pitchFamily="34" charset="0"/>
              </a:rPr>
              <a:t>,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COMEX² to finalize the CR for bridges as soon as the S-101 solution is stable. Multiplicity 1,* for category of opening to allow the encoding of bridges that have different opening spans. Attribute category of opening span also for the opening span and Encoding instruction: category only encoded for opening span, if more than one span and more than one categories of those </a:t>
            </a:r>
            <a:r>
              <a:rPr lang="en-US" altLang="de-DE" sz="1600" dirty="0" smtClean="0">
                <a:latin typeface="Arial" panose="020B0604020202020204" pitchFamily="34" charset="0"/>
              </a:rPr>
              <a:t>spans</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solidFill>
                  <a:srgbClr val="00CC00"/>
                </a:solidFill>
                <a:latin typeface="Arial" panose="020B0604020202020204" pitchFamily="34" charset="0"/>
              </a:rPr>
              <a:t>Bernd to inform Mathias Jonas about the importance of a dynamic DCEG builder to keep FC and DCEG in line and to ask whether other products might have the same wish</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66575222"/>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2</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Gert </a:t>
            </a:r>
            <a:r>
              <a:rPr lang="en-US" altLang="de-DE" sz="1600" dirty="0">
                <a:latin typeface="Arial" panose="020B0604020202020204" pitchFamily="34" charset="0"/>
              </a:rPr>
              <a:t>and </a:t>
            </a:r>
            <a:r>
              <a:rPr lang="en-US" altLang="de-DE" sz="1600" dirty="0" err="1">
                <a:latin typeface="Arial" panose="020B0604020202020204" pitchFamily="34" charset="0"/>
              </a:rPr>
              <a:t>Gaël</a:t>
            </a:r>
            <a:r>
              <a:rPr lang="en-US" altLang="de-DE" sz="1600" dirty="0">
                <a:latin typeface="Arial" panose="020B0604020202020204" pitchFamily="34" charset="0"/>
              </a:rPr>
              <a:t> to identify the necessary associations</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Status: see another slide</a:t>
            </a:r>
            <a:endParaRPr lang="en-US" altLang="de-DE" sz="1600" dirty="0">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latin typeface="Arial" panose="020B0604020202020204" pitchFamily="34" charset="0"/>
              </a:rPr>
              <a:t>Gaël</a:t>
            </a:r>
            <a:r>
              <a:rPr lang="en-US" altLang="de-DE" sz="1600" dirty="0">
                <a:latin typeface="Arial" panose="020B0604020202020204" pitchFamily="34" charset="0"/>
              </a:rPr>
              <a:t> to encode them in the draft FC.</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finalize edition 1.1.0 of the S-401 FC taking also adopted CRs for edition 2.6 into account. This version should then be tested in the viewer of the S-100 test bed and published and registered, together with edition 1.1.0 of the PS</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a:solidFill>
                  <a:srgbClr val="00CC00"/>
                </a:solidFill>
                <a:latin typeface="Arial" panose="020B0604020202020204" pitchFamily="34" charset="0"/>
              </a:rPr>
              <a:t>The S-401 FC available on </a:t>
            </a:r>
            <a:r>
              <a:rPr lang="en-US" altLang="de-DE" sz="1600" dirty="0" err="1">
                <a:solidFill>
                  <a:srgbClr val="00CC00"/>
                </a:solidFill>
                <a:latin typeface="Arial" panose="020B0604020202020204" pitchFamily="34" charset="0"/>
              </a:rPr>
              <a:t>Github</a:t>
            </a:r>
            <a:r>
              <a:rPr lang="en-US" altLang="de-DE" sz="1600" dirty="0">
                <a:solidFill>
                  <a:srgbClr val="00CC00"/>
                </a:solidFill>
                <a:latin typeface="Arial" panose="020B0604020202020204" pitchFamily="34" charset="0"/>
              </a:rPr>
              <a:t> is taking them into account. It is based on S-101 Ed1.1.0 </a:t>
            </a:r>
            <a:r>
              <a:rPr lang="en-US" altLang="de-DE" sz="1600" dirty="0">
                <a:latin typeface="Arial" panose="020B0604020202020204" pitchFamily="34" charset="0"/>
              </a:rPr>
              <a:t>(and not yet on 1.2.0 as agreed this summer)</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submit a CR regarding </a:t>
            </a:r>
            <a:r>
              <a:rPr lang="en-US" altLang="de-DE" sz="1600" dirty="0" err="1">
                <a:solidFill>
                  <a:srgbClr val="00CC00"/>
                </a:solidFill>
                <a:latin typeface="Arial" panose="020B0604020202020204" pitchFamily="34" charset="0"/>
              </a:rPr>
              <a:t>distanceUnitOfMeasurement</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a:t>
            </a:r>
            <a:r>
              <a:rPr lang="en-US" altLang="de-DE" sz="1600" dirty="0">
                <a:solidFill>
                  <a:srgbClr val="00CC00"/>
                </a:solidFill>
                <a:latin typeface="Arial" panose="020B0604020202020204" pitchFamily="34" charset="0"/>
              </a:rPr>
              <a:t>: done, action point closed </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54627398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09600"/>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ENCs and the Inland ENC Harmonization Group (IEHG)</a:t>
            </a:r>
          </a:p>
        </p:txBody>
      </p:sp>
      <p:sp>
        <p:nvSpPr>
          <p:cNvPr id="7171"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r>
              <a:rPr lang="en-GB" altLang="de-DE" sz="2000">
                <a:solidFill>
                  <a:schemeClr val="tx2"/>
                </a:solidFill>
                <a:latin typeface="Arial" panose="020B0604020202020204" pitchFamily="34" charset="0"/>
              </a:rPr>
              <a:t>Update on the legal and organizational background and the status of implementation </a:t>
            </a:r>
          </a:p>
          <a:p>
            <a:pPr eaLnBrk="1" hangingPunct="1">
              <a:buFontTx/>
              <a:buNone/>
            </a:pPr>
            <a:endParaRPr lang="en-US" altLang="de-DE" sz="2000">
              <a:solidFill>
                <a:schemeClr val="tx2"/>
              </a:solidFill>
              <a:latin typeface="Arial" panose="020B0604020202020204" pitchFamily="34" charset="0"/>
            </a:endParaRPr>
          </a:p>
        </p:txBody>
      </p:sp>
      <p:sp>
        <p:nvSpPr>
          <p:cNvPr id="9220" name="AutoShape 5">
            <a:hlinkClick r:id="rId3" action="ppaction://hlinkpres?slideindex=3&amp;slidetitle=PowerPoint-Präsentation" highlightClick="1"/>
          </p:cNvPr>
          <p:cNvSpPr>
            <a:spLocks noChangeArrowheads="1"/>
          </p:cNvSpPr>
          <p:nvPr/>
        </p:nvSpPr>
        <p:spPr bwMode="auto">
          <a:xfrm>
            <a:off x="755650" y="231457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solidFill>
                  <a:schemeClr val="bg1">
                    <a:lumMod val="50000"/>
                  </a:schemeClr>
                </a:solidFill>
                <a:latin typeface="Arial" charset="0"/>
              </a:rPr>
              <a:t>Inland ENCs</a:t>
            </a:r>
          </a:p>
        </p:txBody>
      </p:sp>
      <p:sp>
        <p:nvSpPr>
          <p:cNvPr id="7173" name="AutoShape 5">
            <a:hlinkClick r:id="rId4" action="ppaction://hlinkpres?slideindex=1&amp;slidetitle=" highlightClick="1"/>
          </p:cNvPr>
          <p:cNvSpPr>
            <a:spLocks noChangeArrowheads="1"/>
          </p:cNvSpPr>
          <p:nvPr/>
        </p:nvSpPr>
        <p:spPr bwMode="auto">
          <a:xfrm>
            <a:off x="755649" y="37322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Brazil</a:t>
            </a:r>
            <a:endParaRPr lang="en-US" altLang="de-DE" sz="2000" dirty="0">
              <a:latin typeface="Arial" panose="020B0604020202020204" pitchFamily="34" charset="0"/>
            </a:endParaRPr>
          </a:p>
        </p:txBody>
      </p:sp>
      <p:sp>
        <p:nvSpPr>
          <p:cNvPr id="7174" name="AutoShape 5">
            <a:hlinkClick r:id="rId5" action="ppaction://hlinkpres?slideindex=1&amp;slidetitle=" highlightClick="1"/>
          </p:cNvPr>
          <p:cNvSpPr>
            <a:spLocks noChangeArrowheads="1"/>
          </p:cNvSpPr>
          <p:nvPr/>
        </p:nvSpPr>
        <p:spPr bwMode="auto">
          <a:xfrm>
            <a:off x="755648" y="42291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China</a:t>
            </a:r>
          </a:p>
        </p:txBody>
      </p:sp>
      <p:sp>
        <p:nvSpPr>
          <p:cNvPr id="7175" name="AutoShape 5">
            <a:hlinkClick r:id="rId6" action="ppaction://hlinkpres?slideindex=1&amp;slidetitle=" highlightClick="1"/>
          </p:cNvPr>
          <p:cNvSpPr>
            <a:spLocks noChangeArrowheads="1"/>
          </p:cNvSpPr>
          <p:nvPr/>
        </p:nvSpPr>
        <p:spPr bwMode="auto">
          <a:xfrm>
            <a:off x="755646" y="469952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Europe</a:t>
            </a:r>
          </a:p>
        </p:txBody>
      </p:sp>
      <p:sp>
        <p:nvSpPr>
          <p:cNvPr id="7176" name="AutoShape 5">
            <a:hlinkClick r:id="rId7" action="ppaction://hlinkpres?slideindex=1&amp;slidetitle=" highlightClick="1"/>
          </p:cNvPr>
          <p:cNvSpPr>
            <a:spLocks noChangeArrowheads="1"/>
          </p:cNvSpPr>
          <p:nvPr/>
        </p:nvSpPr>
        <p:spPr bwMode="auto">
          <a:xfrm>
            <a:off x="755650" y="561181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USA</a:t>
            </a:r>
          </a:p>
        </p:txBody>
      </p:sp>
      <p:sp>
        <p:nvSpPr>
          <p:cNvPr id="7177" name="Textfeld 1"/>
          <p:cNvSpPr txBox="1">
            <a:spLocks noChangeArrowheads="1"/>
          </p:cNvSpPr>
          <p:nvPr/>
        </p:nvSpPr>
        <p:spPr bwMode="auto">
          <a:xfrm>
            <a:off x="4289425" y="4090988"/>
            <a:ext cx="447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Planned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Completed</a:t>
            </a:r>
            <a:r>
              <a:rPr lang="en-US" altLang="de-DE" sz="2000">
                <a:latin typeface="Arial" panose="020B0604020202020204" pitchFamily="34" charset="0"/>
                <a:cs typeface="Arial" panose="020B0604020202020204" pitchFamily="34" charset="0"/>
              </a:rPr>
              <a:t> (names of waterways &amp; </a:t>
            </a:r>
            <a:br>
              <a:rPr lang="en-US" altLang="de-DE" sz="2000">
                <a:latin typeface="Arial" panose="020B0604020202020204" pitchFamily="34" charset="0"/>
                <a:cs typeface="Arial" panose="020B0604020202020204" pitchFamily="34" charset="0"/>
              </a:rPr>
            </a:br>
            <a:r>
              <a:rPr lang="en-US" altLang="de-DE" sz="2000">
                <a:latin typeface="Arial" panose="020B0604020202020204" pitchFamily="34" charset="0"/>
                <a:cs typeface="Arial" panose="020B0604020202020204" pitchFamily="34" charset="0"/>
              </a:rPr>
              <a:t>  no. of km)</a:t>
            </a:r>
            <a:endParaRPr lang="de-AT" altLang="de-DE" sz="2000">
              <a:latin typeface="Arial" panose="020B0604020202020204" pitchFamily="34" charset="0"/>
              <a:cs typeface="Arial" panose="020B0604020202020204" pitchFamily="34" charset="0"/>
            </a:endParaRPr>
          </a:p>
          <a:p>
            <a:pPr eaLnBrk="1" hangingPunct="1">
              <a:spcBef>
                <a:spcPct val="0"/>
              </a:spcBef>
              <a:buFontTx/>
              <a:buNone/>
            </a:pPr>
            <a:r>
              <a:rPr lang="en-US" altLang="de-DE" sz="2000">
                <a:latin typeface="Arial" panose="020B0604020202020204" pitchFamily="34" charset="0"/>
                <a:cs typeface="Arial" panose="020B0604020202020204" pitchFamily="34" charset="0"/>
              </a:rPr>
              <a:t>-</a:t>
            </a:r>
            <a:r>
              <a:rPr lang="en-US" altLang="de-DE" sz="2000" b="1">
                <a:latin typeface="Arial" panose="020B0604020202020204" pitchFamily="34" charset="0"/>
                <a:cs typeface="Arial" panose="020B0604020202020204" pitchFamily="34" charset="0"/>
              </a:rPr>
              <a:t> Available</a:t>
            </a:r>
            <a:r>
              <a:rPr lang="en-US" altLang="de-DE" sz="2000">
                <a:latin typeface="Arial" panose="020B0604020202020204" pitchFamily="34" charset="0"/>
                <a:cs typeface="Arial" panose="020B0604020202020204" pitchFamily="34" charset="0"/>
              </a:rPr>
              <a:t> (e.g., from website)</a:t>
            </a:r>
            <a:endParaRPr lang="de-AT" altLang="de-DE" sz="2000">
              <a:latin typeface="Arial" panose="020B0604020202020204" pitchFamily="34" charset="0"/>
              <a:cs typeface="Arial" panose="020B0604020202020204" pitchFamily="34" charset="0"/>
            </a:endParaRPr>
          </a:p>
        </p:txBody>
      </p:sp>
      <p:sp>
        <p:nvSpPr>
          <p:cNvPr id="7178" name="AutoShape 5">
            <a:hlinkClick r:id="rId8" action="ppaction://hlinkfile" highlightClick="1"/>
          </p:cNvPr>
          <p:cNvSpPr>
            <a:spLocks noChangeArrowheads="1"/>
          </p:cNvSpPr>
          <p:nvPr/>
        </p:nvSpPr>
        <p:spPr bwMode="auto">
          <a:xfrm>
            <a:off x="4572000" y="5721350"/>
            <a:ext cx="3886200" cy="249238"/>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Overview</a:t>
            </a:r>
          </a:p>
        </p:txBody>
      </p:sp>
      <p:sp>
        <p:nvSpPr>
          <p:cNvPr id="11" name="AutoShape 5">
            <a:hlinkClick r:id="rId9" action="ppaction://hlinkfile" highlightClick="1"/>
          </p:cNvPr>
          <p:cNvSpPr>
            <a:spLocks noChangeArrowheads="1"/>
          </p:cNvSpPr>
          <p:nvPr/>
        </p:nvSpPr>
        <p:spPr bwMode="auto">
          <a:xfrm>
            <a:off x="755647" y="516995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Russian Federation</a:t>
            </a:r>
            <a:endParaRPr lang="en-US" altLang="de-DE" sz="20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(FC), </a:t>
            </a:r>
            <a:r>
              <a:rPr lang="en-US" altLang="de-DE" dirty="0">
                <a:solidFill>
                  <a:schemeClr val="bg1"/>
                </a:solidFill>
                <a:latin typeface="Arial" panose="020B0604020202020204" pitchFamily="34" charset="0"/>
              </a:rPr>
              <a:t>3</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COMEX² </a:t>
            </a:r>
            <a:r>
              <a:rPr lang="en-US" altLang="de-DE" sz="1600" dirty="0">
                <a:latin typeface="Arial" panose="020B0604020202020204" pitchFamily="34" charset="0"/>
              </a:rPr>
              <a:t>to take that into account for the conversion guidance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PICREP, INFORM, NINFOM to all features in the S-401 FC that have these attributes in Edition 2.5</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err="1">
                <a:solidFill>
                  <a:srgbClr val="00CC00"/>
                </a:solidFill>
                <a:latin typeface="Arial" panose="020B0604020202020204" pitchFamily="34" charset="0"/>
              </a:rPr>
              <a:t>Gaël</a:t>
            </a:r>
            <a:r>
              <a:rPr lang="en-US" altLang="de-DE" sz="1600" dirty="0">
                <a:solidFill>
                  <a:srgbClr val="00CC00"/>
                </a:solidFill>
                <a:latin typeface="Arial" panose="020B0604020202020204" pitchFamily="34" charset="0"/>
              </a:rPr>
              <a:t> to add all enumerations of 2.5 (and 2.6) to the S-401 FC</a:t>
            </a:r>
            <a:r>
              <a:rPr lang="en-US" altLang="de-DE" sz="1600" dirty="0" smtClean="0">
                <a:solidFill>
                  <a:srgbClr val="00CC00"/>
                </a:solidFill>
                <a:latin typeface="Arial" panose="020B0604020202020204" pitchFamily="34" charset="0"/>
              </a:rPr>
              <a:t>.</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done, action point closed</a:t>
            </a:r>
            <a:endParaRPr lang="en-US" altLang="de-DE" sz="1600" dirty="0">
              <a:solidFill>
                <a:srgbClr val="00CC00"/>
              </a:solidFill>
              <a:latin typeface="Arial" panose="020B0604020202020204" pitchFamily="34" charset="0"/>
            </a:endParaRP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Denise to submit CR to delete the enumerations 7 and 14 and to add the enumeration 15 in edition 2.6. </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r>
              <a:rPr lang="en-US" altLang="de-DE" sz="1600" dirty="0">
                <a:latin typeface="Arial" panose="020B0604020202020204" pitchFamily="34" charset="0"/>
              </a:rPr>
              <a:t>S-100 representatives to solve the inconsistencies in the registry [10 2e errors in the S 100 registry 2023 10 25.docx]</a:t>
            </a:r>
          </a:p>
        </p:txBody>
      </p:sp>
    </p:spTree>
    <p:extLst>
      <p:ext uri="{BB962C8B-B14F-4D97-AF65-F5344CB8AC3E}">
        <p14:creationId xmlns:p14="http://schemas.microsoft.com/office/powerpoint/2010/main" val="428537321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9120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(yellow buoy line)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During </a:t>
            </a:r>
            <a:r>
              <a:rPr lang="en-US" altLang="de-DE" sz="1600" dirty="0">
                <a:latin typeface="Arial" panose="020B0604020202020204" pitchFamily="34" charset="0"/>
              </a:rPr>
              <a:t>the last IEHG meeting, we decided to develop a new line style to indicate a yellow buoy line in the charts. This buoy line is used to </a:t>
            </a:r>
            <a:r>
              <a:rPr lang="en-US" altLang="de-DE" sz="1600" dirty="0" err="1">
                <a:latin typeface="Arial" panose="020B0604020202020204" pitchFamily="34" charset="0"/>
              </a:rPr>
              <a:t>seperate</a:t>
            </a:r>
            <a:r>
              <a:rPr lang="en-US" altLang="de-DE" sz="1600" dirty="0">
                <a:latin typeface="Arial" panose="020B0604020202020204" pitchFamily="34" charset="0"/>
              </a:rPr>
              <a:t> navigable and non-navigable areas in the waterway</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
            </a:r>
            <a:br>
              <a:rPr lang="en-US" altLang="de-DE" sz="1600" dirty="0" smtClean="0">
                <a:latin typeface="Arial" panose="020B0604020202020204" pitchFamily="34" charset="0"/>
              </a:rPr>
            </a:br>
            <a:r>
              <a:rPr lang="en-US" altLang="de-DE" sz="1600" dirty="0" smtClean="0">
                <a:latin typeface="Arial" panose="020B0604020202020204" pitchFamily="34" charset="0"/>
              </a:rPr>
              <a:t>The </a:t>
            </a:r>
            <a:r>
              <a:rPr lang="en-US" altLang="de-DE" sz="1600" dirty="0">
                <a:latin typeface="Arial" panose="020B0604020202020204" pitchFamily="34" charset="0"/>
              </a:rPr>
              <a:t>line style has been developed but the question is to which feature this is related? Is a new feature necessary?</a:t>
            </a:r>
            <a:r>
              <a:rPr lang="en-US" altLang="de-DE" sz="1600" dirty="0" smtClean="0">
                <a:latin typeface="Arial" panose="020B0604020202020204" pitchFamily="34" charset="0"/>
              </a:rPr>
              <a:t>​</a:t>
            </a:r>
            <a:br>
              <a:rPr lang="en-US" altLang="de-DE" sz="1600" dirty="0" smtClean="0">
                <a:latin typeface="Arial" panose="020B0604020202020204" pitchFamily="34" charset="0"/>
              </a:rPr>
            </a:b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63367461"/>
      </p:ext>
    </p:extLst>
  </p:cSld>
  <p:clrMapOvr>
    <a:masterClrMapping/>
  </p:clrMapOvr>
  <p:transition spd="med">
    <p:cover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(STATUS)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 </a:t>
            </a:r>
            <a:r>
              <a:rPr lang="en-US" altLang="de-DE" sz="1600" dirty="0">
                <a:latin typeface="Arial" panose="020B0604020202020204" pitchFamily="34" charset="0"/>
              </a:rPr>
              <a:t>the FC Ed2.5 corr1, there is no value mentioned for the attribute STATUS in the following features:</a:t>
            </a:r>
          </a:p>
          <a:p>
            <a:pPr marL="717550" indent="-358775" eaLnBrk="1" hangingPunct="1">
              <a:buBlip>
                <a:blip r:embed="rId3"/>
              </a:buBlip>
            </a:pPr>
            <a:r>
              <a:rPr lang="en-US" altLang="de-DE" sz="1600" dirty="0">
                <a:latin typeface="Arial" panose="020B0604020202020204" pitchFamily="34" charset="0"/>
              </a:rPr>
              <a:t>CONVYR (in S-101, status=4,12)</a:t>
            </a:r>
          </a:p>
          <a:p>
            <a:pPr marL="717550" indent="-358775" eaLnBrk="1" hangingPunct="1">
              <a:buBlip>
                <a:blip r:embed="rId3"/>
              </a:buBlip>
            </a:pPr>
            <a:r>
              <a:rPr lang="en-US" altLang="de-DE" sz="1600" dirty="0" err="1">
                <a:latin typeface="Arial" panose="020B0604020202020204" pitchFamily="34" charset="0"/>
              </a:rPr>
              <a:t>dismar</a:t>
            </a:r>
            <a:r>
              <a:rPr lang="en-US" altLang="de-DE" sz="1600" dirty="0">
                <a:latin typeface="Arial" panose="020B0604020202020204" pitchFamily="34" charset="0"/>
              </a:rPr>
              <a:t> (no status in S-101 for </a:t>
            </a:r>
            <a:r>
              <a:rPr lang="en-US" altLang="de-DE" sz="1600" dirty="0" err="1">
                <a:latin typeface="Arial" panose="020B0604020202020204" pitchFamily="34" charset="0"/>
              </a:rPr>
              <a:t>DistanceMark</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FLODOC (in S-101, status=1,4,6,7,8,12 / in Ed2.5, status=5 for </a:t>
            </a:r>
            <a:r>
              <a:rPr lang="en-US" altLang="de-DE" sz="1600" dirty="0" err="1">
                <a:latin typeface="Arial" panose="020B0604020202020204" pitchFamily="34" charset="0"/>
              </a:rPr>
              <a:t>flodoc</a:t>
            </a:r>
            <a:r>
              <a:rPr lang="en-US" altLang="de-DE" sz="1600" dirty="0">
                <a:latin typeface="Arial" panose="020B0604020202020204" pitchFamily="34" charset="0"/>
              </a:rPr>
              <a:t>)</a:t>
            </a:r>
          </a:p>
          <a:p>
            <a:pPr marL="717550" indent="-358775" eaLnBrk="1" hangingPunct="1">
              <a:buBlip>
                <a:blip r:embed="rId3"/>
              </a:buBlip>
            </a:pPr>
            <a:r>
              <a:rPr lang="en-US" altLang="de-DE" sz="1600" dirty="0">
                <a:latin typeface="Arial" panose="020B0604020202020204" pitchFamily="34" charset="0"/>
              </a:rPr>
              <a:t>PILPNT (in S-101, status=1,4,6,7,8,12,14)</a:t>
            </a:r>
          </a:p>
          <a:p>
            <a:pPr marL="717550" indent="-358775" eaLnBrk="1" hangingPunct="1">
              <a:buBlip>
                <a:blip r:embed="rId3"/>
              </a:buBlip>
            </a:pPr>
            <a:r>
              <a:rPr lang="en-US" altLang="de-DE" sz="1600" dirty="0">
                <a:latin typeface="Arial" panose="020B0604020202020204" pitchFamily="34" charset="0"/>
              </a:rPr>
              <a:t>TWRTPT (in S-101, status=1,3,6,9)</a:t>
            </a:r>
          </a:p>
          <a:p>
            <a:pPr marL="358775" indent="-358775" eaLnBrk="1" hangingPunct="1">
              <a:buBlip>
                <a:blip r:embed="rId3"/>
              </a:buBlip>
            </a:pPr>
            <a:r>
              <a:rPr lang="en-US" altLang="de-DE" sz="1600" dirty="0">
                <a:latin typeface="Arial" panose="020B0604020202020204" pitchFamily="34" charset="0"/>
              </a:rPr>
              <a:t>Is it interesting to create a CR for Edition 2.6 or is it something that can be solved only in S-401?</a:t>
            </a:r>
          </a:p>
          <a:p>
            <a:pPr marL="358775" indent="-358775" eaLnBrk="1" hangingPunct="1">
              <a:buBlip>
                <a:blip r:embed="rId3"/>
              </a:buBlip>
            </a:pPr>
            <a:r>
              <a:rPr lang="en-US" altLang="de-DE" sz="1600" dirty="0" smtClean="0">
                <a:latin typeface="Arial" panose="020B0604020202020204" pitchFamily="34" charset="0"/>
              </a:rPr>
              <a:t>Yes</a:t>
            </a:r>
            <a:r>
              <a:rPr lang="en-US" altLang="de-DE" sz="1600" dirty="0">
                <a:latin typeface="Arial" panose="020B0604020202020204" pitchFamily="34" charset="0"/>
              </a:rPr>
              <a:t>, I think it would be interesting to add the allowed values in ed. 2.6 of the FC but also in the EG. </a:t>
            </a:r>
          </a:p>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agree, I think STATUS should be added to those features (both in the FC &amp; CG) for Ed. 2.6.  It could be a long time before we're using S-401 officially, so the ability to utilize the attribute in 2.6 is desirable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latin typeface="Arial" panose="020B0604020202020204" pitchFamily="34" charset="0"/>
              </a:rPr>
              <a:t>IEHG:</a:t>
            </a:r>
            <a:endParaRPr lang="en-US" altLang="de-DE" sz="1600" dirty="0">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08625044"/>
      </p:ext>
    </p:extLst>
  </p:cSld>
  <p:clrMapOvr>
    <a:masterClrMapping/>
  </p:clrMapOvr>
  <p:transition spd="med">
    <p:cover dir="l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1)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been made aware that we are currently using the terms "</a:t>
            </a:r>
            <a:r>
              <a:rPr lang="en-US" altLang="de-DE" sz="1600" b="1" dirty="0">
                <a:latin typeface="Arial" panose="020B0604020202020204" pitchFamily="34" charset="0"/>
              </a:rPr>
              <a:t>diesel oil</a:t>
            </a:r>
            <a:r>
              <a:rPr lang="en-US" altLang="de-DE" sz="1600" dirty="0">
                <a:latin typeface="Arial" panose="020B0604020202020204" pitchFamily="34" charset="0"/>
              </a:rPr>
              <a:t>" and "</a:t>
            </a:r>
            <a:r>
              <a:rPr lang="en-US" altLang="de-DE" sz="1600" b="1" dirty="0">
                <a:latin typeface="Arial" panose="020B0604020202020204" pitchFamily="34" charset="0"/>
              </a:rPr>
              <a:t>diesel</a:t>
            </a:r>
            <a:r>
              <a:rPr lang="en-US" altLang="de-DE" sz="1600" dirty="0">
                <a:latin typeface="Arial" panose="020B0604020202020204" pitchFamily="34" charset="0"/>
              </a:rPr>
              <a:t>" in the FC and in the EG and that one or both might not be correct.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 UN Model Regulations for dangerous goods (which are a world wide standard) and the European regulations for the transport of dangerous goods by road (ADR), by rail (RID) and by inland waterway (ADN) are listing three possible names for UN 1202: “</a:t>
            </a:r>
            <a:r>
              <a:rPr lang="en-US" altLang="de-DE" sz="1600" b="1" dirty="0">
                <a:latin typeface="Arial" panose="020B0604020202020204" pitchFamily="34" charset="0"/>
              </a:rPr>
              <a:t>GAS OIL </a:t>
            </a:r>
            <a:r>
              <a:rPr lang="en-US" altLang="de-DE" sz="1600" dirty="0">
                <a:latin typeface="Arial" panose="020B0604020202020204" pitchFamily="34" charset="0"/>
              </a:rPr>
              <a:t>or </a:t>
            </a:r>
            <a:r>
              <a:rPr lang="en-US" altLang="de-DE" sz="1600" b="1" dirty="0">
                <a:latin typeface="Arial" panose="020B0604020202020204" pitchFamily="34" charset="0"/>
              </a:rPr>
              <a:t>DIESEL FUEL </a:t>
            </a:r>
            <a:r>
              <a:rPr lang="en-US" altLang="de-DE" sz="1600" dirty="0">
                <a:latin typeface="Arial" panose="020B0604020202020204" pitchFamily="34" charset="0"/>
              </a:rPr>
              <a:t>or </a:t>
            </a:r>
            <a:r>
              <a:rPr lang="en-US" altLang="de-DE" sz="1600" b="1" dirty="0">
                <a:latin typeface="Arial" panose="020B0604020202020204" pitchFamily="34" charset="0"/>
              </a:rPr>
              <a:t>HEATING OIL, LIGHT</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There is a second entry for UN 1202 in the European standards: “</a:t>
            </a:r>
            <a:r>
              <a:rPr lang="en-US" altLang="de-DE" sz="1600" b="1" dirty="0">
                <a:latin typeface="Arial" panose="020B0604020202020204" pitchFamily="34" charset="0"/>
              </a:rPr>
              <a:t>DIESEL FUEL </a:t>
            </a:r>
            <a:r>
              <a:rPr lang="en-US" altLang="de-DE" sz="1600" dirty="0">
                <a:latin typeface="Arial" panose="020B0604020202020204" pitchFamily="34" charset="0"/>
              </a:rPr>
              <a:t>complying with standard EN 590:2013 + A1:2017"</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Both entries would mean that we have to use “diesel fuel" instead of “diesel" or “diesel oil".</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972152197"/>
      </p:ext>
    </p:extLst>
  </p:cSld>
  <p:clrMapOvr>
    <a:masterClrMapping/>
  </p:clrMapOvr>
  <p:transition spd="med">
    <p:cover dir="l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Interestingly </a:t>
            </a:r>
            <a:r>
              <a:rPr lang="en-US" altLang="de-DE" sz="1600" dirty="0">
                <a:latin typeface="Arial" panose="020B0604020202020204" pitchFamily="34" charset="0"/>
              </a:rPr>
              <a:t>the title of the European Standard EN 590 is “</a:t>
            </a:r>
            <a:r>
              <a:rPr lang="en-US" altLang="de-DE" sz="1600" b="1" dirty="0">
                <a:latin typeface="Arial" panose="020B0604020202020204" pitchFamily="34" charset="0"/>
              </a:rPr>
              <a:t>Automotive fuels. Diesel</a:t>
            </a:r>
            <a:r>
              <a:rPr lang="en-US" altLang="de-DE" sz="1600" dirty="0">
                <a:latin typeface="Arial" panose="020B0604020202020204" pitchFamily="34" charset="0"/>
              </a:rPr>
              <a:t>. Requirements and test methods".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And the Globally Harmonized System of classification and labelling of chemicals (GHS) is mentioning “</a:t>
            </a:r>
            <a:r>
              <a:rPr lang="en-US" altLang="de-DE" sz="1600" b="1" dirty="0">
                <a:latin typeface="Arial" panose="020B0604020202020204" pitchFamily="34" charset="0"/>
              </a:rPr>
              <a:t>Gas oils, diesel and light heating oils</a:t>
            </a:r>
            <a:r>
              <a:rPr lang="en-US" altLang="de-DE" sz="1600" dirty="0">
                <a:latin typeface="Arial" panose="020B0604020202020204" pitchFamily="34" charset="0"/>
              </a:rPr>
              <a:t>".</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That brings me to the conclusion that even the official international and worldwide standards are using both "diesel" and "diesel fuel". "Diesel oil" is not mentioned in those standards and could even be misleading because it could be interpreted as a lubrication oil for diesel engines. Should we follow the UN Model Regulations, ADR, RID and ADN or the EN standard and GHS? Personally I would prefer diesel fuel.</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If there are no objections against "diesel fuel" I will draft a change request.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497434670"/>
      </p:ext>
    </p:extLst>
  </p:cSld>
  <p:clrMapOvr>
    <a:masterClrMapping/>
  </p:clrMapOvr>
  <p:transition spd="med">
    <p:cover dir="l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3)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 </a:t>
            </a:r>
            <a:r>
              <a:rPr lang="en-US" altLang="de-DE" sz="1600" dirty="0">
                <a:latin typeface="Arial" panose="020B0604020202020204" pitchFamily="34" charset="0"/>
              </a:rPr>
              <a:t>have checked in the Registry and </a:t>
            </a:r>
            <a:r>
              <a:rPr lang="en-US" altLang="de-DE" sz="1600" b="1" dirty="0">
                <a:latin typeface="Arial" panose="020B0604020202020204" pitchFamily="34" charset="0"/>
              </a:rPr>
              <a:t>'Fuel Oil' </a:t>
            </a:r>
            <a:r>
              <a:rPr lang="en-US" altLang="de-DE" sz="1600" dirty="0">
                <a:latin typeface="Arial" panose="020B0604020202020204" pitchFamily="34" charset="0"/>
              </a:rPr>
              <a:t>is used in </a:t>
            </a:r>
            <a:r>
              <a:rPr lang="en-US" altLang="de-DE" sz="1600" dirty="0" err="1">
                <a:latin typeface="Arial" panose="020B0604020202020204" pitchFamily="34" charset="0"/>
              </a:rPr>
              <a:t>supplyService</a:t>
            </a:r>
            <a:r>
              <a:rPr lang="en-US" altLang="de-DE" sz="1600" dirty="0">
                <a:latin typeface="Arial" panose="020B0604020202020204" pitchFamily="34" charset="0"/>
              </a:rPr>
              <a:t> for 'Fuel Oil Bunkering' (definition: Transfer of fuel oil to the fuel compartments of a ship.). The term </a:t>
            </a:r>
            <a:r>
              <a:rPr lang="en-US" altLang="de-DE" sz="1600" b="1" dirty="0">
                <a:latin typeface="Arial" panose="020B0604020202020204" pitchFamily="34" charset="0"/>
              </a:rPr>
              <a:t>'Lubricants</a:t>
            </a:r>
            <a:r>
              <a:rPr lang="en-US" altLang="de-DE" sz="1600" dirty="0">
                <a:latin typeface="Arial" panose="020B0604020202020204" pitchFamily="34" charset="0"/>
              </a:rPr>
              <a:t>' is also present in </a:t>
            </a:r>
            <a:r>
              <a:rPr lang="en-US" altLang="de-DE" sz="1600" dirty="0" err="1">
                <a:latin typeface="Arial" panose="020B0604020202020204" pitchFamily="34" charset="0"/>
              </a:rPr>
              <a:t>supplyService</a:t>
            </a:r>
            <a:r>
              <a:rPr lang="en-US" altLang="de-DE" sz="1600" dirty="0">
                <a:latin typeface="Arial" panose="020B0604020202020204" pitchFamily="34" charset="0"/>
              </a:rPr>
              <a:t>. The associated definition is 'Substances capable of reducing friction, heat, and wear when introduced as a film between solid surfaces)'.</a:t>
            </a:r>
          </a:p>
          <a:p>
            <a:pPr marL="358775" indent="-358775" eaLnBrk="1" hangingPunct="1">
              <a:buBlip>
                <a:blip r:embed="rId3"/>
              </a:buBlip>
            </a:pPr>
            <a:r>
              <a:rPr lang="en-US" altLang="de-DE" sz="1600" dirty="0">
                <a:latin typeface="Arial" panose="020B0604020202020204" pitchFamily="34" charset="0"/>
              </a:rPr>
              <a:t>By keeping </a:t>
            </a:r>
            <a:r>
              <a:rPr lang="en-US" altLang="de-DE" sz="1600" b="1" dirty="0">
                <a:latin typeface="Arial" panose="020B0604020202020204" pitchFamily="34" charset="0"/>
              </a:rPr>
              <a:t>'diesel oil'</a:t>
            </a:r>
            <a:r>
              <a:rPr lang="en-US" altLang="de-DE" sz="1600" dirty="0">
                <a:latin typeface="Arial" panose="020B0604020202020204" pitchFamily="34" charset="0"/>
              </a:rPr>
              <a:t>, we have the same structure that IHO is using but I have no objection if you want to submit a CR to use 'diesel fuel' to clarify the enumeration. I would maybe suggest to take the opportunity in the CR to replace </a:t>
            </a:r>
            <a:r>
              <a:rPr lang="en-US" altLang="de-DE" sz="1600" b="1" dirty="0">
                <a:latin typeface="Arial" panose="020B0604020202020204" pitchFamily="34" charset="0"/>
              </a:rPr>
              <a:t>'Waste Oil'</a:t>
            </a:r>
            <a:r>
              <a:rPr lang="en-US" altLang="de-DE" sz="1600" dirty="0">
                <a:latin typeface="Arial" panose="020B0604020202020204" pitchFamily="34" charset="0"/>
              </a:rPr>
              <a:t> by </a:t>
            </a:r>
            <a:r>
              <a:rPr lang="en-US" altLang="de-DE" sz="1600" b="1" dirty="0">
                <a:latin typeface="Arial" panose="020B0604020202020204" pitchFamily="34" charset="0"/>
              </a:rPr>
              <a:t>'Waste Lubricants' </a:t>
            </a:r>
            <a:r>
              <a:rPr lang="en-US" altLang="de-DE" sz="1600" dirty="0">
                <a:latin typeface="Arial" panose="020B0604020202020204" pitchFamily="34" charset="0"/>
              </a:rPr>
              <a:t>in '</a:t>
            </a:r>
            <a:r>
              <a:rPr lang="en-US" altLang="de-DE" sz="1600" dirty="0" err="1">
                <a:latin typeface="Arial" panose="020B0604020202020204" pitchFamily="34" charset="0"/>
              </a:rPr>
              <a:t>categoryOfRefuseDump</a:t>
            </a:r>
            <a:r>
              <a:rPr lang="en-US" altLang="de-DE" sz="1600" dirty="0">
                <a:latin typeface="Arial" panose="020B0604020202020204" pitchFamily="34" charset="0"/>
              </a:rPr>
              <a:t>' to make a clear distinction between Fuel/Oil and Lubricants and to be in line with the Hydro Domain</a:t>
            </a:r>
            <a:r>
              <a:rPr lang="en-US" altLang="de-DE" sz="1600" dirty="0" smtClean="0">
                <a:latin typeface="Arial" panose="020B0604020202020204" pitchFamily="34" charset="0"/>
              </a:rPr>
              <a:t>.</a:t>
            </a: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761222939"/>
      </p:ext>
    </p:extLst>
  </p:cSld>
  <p:clrMapOvr>
    <a:masterClrMapping/>
  </p:clrMapOvr>
  <p:transition spd="med">
    <p:cover dir="l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(diesel 4)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Overview</a:t>
            </a:r>
          </a:p>
          <a:p>
            <a:pPr marL="358775" indent="-358775" eaLnBrk="1" hangingPunct="1">
              <a:buBlip>
                <a:blip r:embed="rId3"/>
              </a:buBlip>
            </a:pPr>
            <a:r>
              <a:rPr lang="en-US" altLang="de-DE" sz="1600" dirty="0" smtClean="0">
                <a:solidFill>
                  <a:schemeClr val="tx2"/>
                </a:solidFill>
                <a:latin typeface="Arial" panose="020B0604020202020204" pitchFamily="34" charset="0"/>
              </a:rPr>
              <a:t>EG and FC  2.6: 	diesel and diesel oil</a:t>
            </a:r>
          </a:p>
          <a:p>
            <a:pPr marL="358775" indent="-358775" eaLnBrk="1" hangingPunct="1">
              <a:buBlip>
                <a:blip r:embed="rId3"/>
              </a:buBlip>
            </a:pPr>
            <a:r>
              <a:rPr lang="en-US" altLang="de-DE" sz="1600" dirty="0" smtClean="0">
                <a:solidFill>
                  <a:schemeClr val="tx2"/>
                </a:solidFill>
                <a:latin typeface="Arial" panose="020B0604020202020204" pitchFamily="34" charset="0"/>
              </a:rPr>
              <a:t>UN Model Regulations</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	gas oil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diesel fuel </a:t>
            </a:r>
            <a:r>
              <a:rPr lang="en-US" altLang="de-DE" sz="1600" dirty="0">
                <a:solidFill>
                  <a:schemeClr val="tx2"/>
                </a:solidFill>
                <a:latin typeface="Arial" panose="020B0604020202020204" pitchFamily="34" charset="0"/>
              </a:rPr>
              <a:t>or </a:t>
            </a:r>
            <a:r>
              <a:rPr lang="en-US" altLang="de-DE" sz="1600" dirty="0" smtClean="0">
                <a:solidFill>
                  <a:schemeClr val="tx2"/>
                </a:solidFill>
                <a:latin typeface="Arial" panose="020B0604020202020204" pitchFamily="34" charset="0"/>
              </a:rPr>
              <a:t>heating oil, light</a:t>
            </a:r>
          </a:p>
          <a:p>
            <a:pPr marL="358775" indent="-358775" eaLnBrk="1" hangingPunct="1">
              <a:buBlip>
                <a:blip r:embed="rId3"/>
              </a:buBlip>
            </a:pPr>
            <a:r>
              <a:rPr lang="en-US" altLang="de-DE" sz="1600" dirty="0" smtClean="0">
                <a:solidFill>
                  <a:schemeClr val="tx2"/>
                </a:solidFill>
                <a:latin typeface="Arial" panose="020B0604020202020204" pitchFamily="34" charset="0"/>
              </a:rPr>
              <a:t>EN 590: 		diesel fuel and diesel</a:t>
            </a:r>
          </a:p>
          <a:p>
            <a:pPr marL="358775" indent="-358775" eaLnBrk="1" hangingPunct="1">
              <a:buBlip>
                <a:blip r:embed="rId3"/>
              </a:buBlip>
            </a:pPr>
            <a:r>
              <a:rPr lang="en-US" altLang="de-DE" sz="1600" dirty="0">
                <a:solidFill>
                  <a:schemeClr val="tx2"/>
                </a:solidFill>
                <a:latin typeface="Arial" panose="020B0604020202020204" pitchFamily="34" charset="0"/>
              </a:rPr>
              <a:t>GHS: </a:t>
            </a:r>
            <a:r>
              <a:rPr lang="en-US" altLang="de-DE" sz="1600" dirty="0" smtClean="0">
                <a:solidFill>
                  <a:schemeClr val="tx2"/>
                </a:solidFill>
                <a:latin typeface="Arial" panose="020B0604020202020204" pitchFamily="34" charset="0"/>
              </a:rPr>
              <a:t>			gas </a:t>
            </a:r>
            <a:r>
              <a:rPr lang="en-US" altLang="de-DE" sz="1600" dirty="0">
                <a:solidFill>
                  <a:schemeClr val="tx2"/>
                </a:solidFill>
                <a:latin typeface="Arial" panose="020B0604020202020204" pitchFamily="34" charset="0"/>
              </a:rPr>
              <a:t>oils, diesel and light heating </a:t>
            </a:r>
            <a:r>
              <a:rPr lang="en-US" altLang="de-DE" sz="1600" dirty="0" smtClean="0">
                <a:solidFill>
                  <a:schemeClr val="tx2"/>
                </a:solidFill>
                <a:latin typeface="Arial" panose="020B0604020202020204" pitchFamily="34" charset="0"/>
              </a:rPr>
              <a:t>oils</a:t>
            </a:r>
          </a:p>
          <a:p>
            <a:pPr marL="358775" indent="-358775" eaLnBrk="1" hangingPunct="1">
              <a:buBlip>
                <a:blip r:embed="rId3"/>
              </a:buBlip>
            </a:pPr>
            <a:r>
              <a:rPr lang="en-US" altLang="de-DE" sz="1600" dirty="0" smtClean="0">
                <a:solidFill>
                  <a:schemeClr val="tx2"/>
                </a:solidFill>
                <a:latin typeface="Arial" panose="020B0604020202020204" pitchFamily="34" charset="0"/>
              </a:rPr>
              <a:t>S-100 registry, bunkering: 	fuel oil (maritime fuel)</a:t>
            </a:r>
          </a:p>
          <a:p>
            <a:pPr marL="358775" indent="-358775" eaLnBrk="1" hangingPunct="1">
              <a:buBlip>
                <a:blip r:embed="rId3"/>
              </a:buBlip>
            </a:pPr>
            <a:endParaRPr lang="en-US" altLang="de-DE" sz="1600" dirty="0">
              <a:solidFill>
                <a:schemeClr val="tx2"/>
              </a:solidFill>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163901919"/>
      </p:ext>
    </p:extLst>
  </p:cSld>
  <p:clrMapOvr>
    <a:masterClrMapping/>
  </p:clrMapOvr>
  <p:transition spd="med">
    <p:cover dir="l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In the Netherlands, there is still a lot of discussion about the provision of information regarding the clearance height of bridges.</a:t>
            </a:r>
          </a:p>
          <a:p>
            <a:r>
              <a:rPr lang="en-US" sz="1800" dirty="0">
                <a:latin typeface="Arial" panose="020B0604020202020204" pitchFamily="34" charset="0"/>
                <a:cs typeface="Arial" panose="020B0604020202020204" pitchFamily="34" charset="0"/>
              </a:rPr>
              <a:t>In the context of RIS-NET and </a:t>
            </a:r>
            <a:r>
              <a:rPr lang="en-US" sz="1800" dirty="0" err="1">
                <a:latin typeface="Arial" panose="020B0604020202020204" pitchFamily="34" charset="0"/>
                <a:cs typeface="Arial" panose="020B0604020202020204" pitchFamily="34" charset="0"/>
              </a:rPr>
              <a:t>EuRIS</a:t>
            </a:r>
            <a:r>
              <a:rPr lang="en-US" sz="1800" dirty="0">
                <a:latin typeface="Arial" panose="020B0604020202020204" pitchFamily="34" charset="0"/>
                <a:cs typeface="Arial" panose="020B0604020202020204" pitchFamily="34" charset="0"/>
              </a:rPr>
              <a:t>, various questions are also asked. Confusion is imminent. The future data model of RIS-NET includes the illustration below in which the terms ABS_HEIGHT and ABS_HEIGHT_OPEN have been introduced. </a:t>
            </a:r>
          </a:p>
          <a:p>
            <a:pPr marL="0" indent="0" eaLnBrk="1" hangingPunct="1">
              <a:buNone/>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07579124"/>
      </p:ext>
    </p:extLst>
  </p:cSld>
  <p:clrMapOvr>
    <a:masterClrMapping/>
  </p:clrMapOvr>
  <p:transition spd="med">
    <p:cover dir="l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pic>
        <p:nvPicPr>
          <p:cNvPr id="2050" name="Picture 2" descr="https://ienc-kennisportaal.nl/wp-content/uploads/2024/09/RISNET_b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72816"/>
            <a:ext cx="791635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837134"/>
      </p:ext>
    </p:extLst>
  </p:cSld>
  <p:clrMapOvr>
    <a:masterClrMapping/>
  </p:clrMapOvr>
  <p:transition spd="med">
    <p:cover dir="l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values of these attributes describe the elevation of the underside of the bridge in relation to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the general reference plane such as NAP, TAW etc.</a:t>
            </a:r>
          </a:p>
          <a:p>
            <a:r>
              <a:rPr lang="en-US" sz="1800" dirty="0">
                <a:latin typeface="Arial" panose="020B0604020202020204" pitchFamily="34" charset="0"/>
                <a:cs typeface="Arial" panose="020B0604020202020204" pitchFamily="34" charset="0"/>
              </a:rPr>
              <a:t>Because the publications of water level are also published as values relative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it can be determined more easily, e.g. an up-to-date vertical clearance.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 short, a bridge object according to RIS-NET contains all the ingredients to get a calculated or determined vertical clearance.</a:t>
            </a:r>
          </a:p>
          <a:p>
            <a:endParaRPr lang="en-US" sz="1800" dirty="0">
              <a:latin typeface="Arial" panose="020B0604020202020204" pitchFamily="34" charset="0"/>
              <a:cs typeface="Arial" panose="020B0604020202020204" pitchFamily="34" charset="0"/>
            </a:endParaRP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292831751"/>
      </p:ext>
    </p:extLst>
  </p:cSld>
  <p:clrMapOvr>
    <a:masterClrMapping/>
  </p:clrMapOvr>
  <p:transition spd="med">
    <p:cover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New participants</a:t>
            </a:r>
          </a:p>
        </p:txBody>
      </p:sp>
      <p:sp>
        <p:nvSpPr>
          <p:cNvPr id="819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de-DE" sz="2000">
                <a:solidFill>
                  <a:schemeClr val="tx2"/>
                </a:solidFill>
                <a:latin typeface="Arial" panose="020B0604020202020204" pitchFamily="34" charset="0"/>
              </a:rPr>
              <a:t>Presentations by the new participants about their </a:t>
            </a:r>
            <a:br>
              <a:rPr lang="en-US" altLang="de-DE" sz="2000">
                <a:solidFill>
                  <a:schemeClr val="tx2"/>
                </a:solidFill>
                <a:latin typeface="Arial" panose="020B0604020202020204" pitchFamily="34" charset="0"/>
              </a:rPr>
            </a:br>
            <a:r>
              <a:rPr lang="en-US" altLang="de-DE" sz="2000">
                <a:solidFill>
                  <a:schemeClr val="tx2"/>
                </a:solidFill>
                <a:latin typeface="Arial" panose="020B0604020202020204" pitchFamily="34" charset="0"/>
              </a:rPr>
              <a:t>river/inland waterway network, navigation and cartography</a:t>
            </a:r>
            <a:r>
              <a:rPr lang="de-DE" altLang="de-DE" sz="2000">
                <a:solidFill>
                  <a:schemeClr val="tx2"/>
                </a:solidFill>
                <a:latin typeface="Arial" panose="020B0604020202020204" pitchFamily="34" charset="0"/>
              </a:rPr>
              <a:t> </a:t>
            </a:r>
            <a:endParaRPr lang="en-US" altLang="de-DE" sz="2000">
              <a:solidFill>
                <a:schemeClr val="tx2"/>
              </a:solidFill>
              <a:latin typeface="Arial" panose="020B0604020202020204" pitchFamily="34" charset="0"/>
            </a:endParaRPr>
          </a:p>
          <a:p>
            <a:pPr eaLnBrk="1" hangingPunct="1">
              <a:buFontTx/>
              <a:buNone/>
            </a:pPr>
            <a:endParaRPr lang="en-GB" altLang="de-DE" sz="2000">
              <a:solidFill>
                <a:schemeClr val="tx2"/>
              </a:solidFill>
              <a:latin typeface="Arial" panose="020B0604020202020204" pitchFamily="34" charset="0"/>
            </a:endParaRPr>
          </a:p>
          <a:p>
            <a:pPr eaLnBrk="1" hangingPunct="1">
              <a:buFontTx/>
              <a:buNone/>
            </a:pPr>
            <a:endParaRPr lang="en-US" altLang="de-DE" sz="2000">
              <a:solidFill>
                <a:schemeClr val="tx2"/>
              </a:solidFill>
              <a:latin typeface="Arial" panose="020B0604020202020204" pitchFamily="34" charset="0"/>
            </a:endParaRPr>
          </a:p>
        </p:txBody>
      </p:sp>
      <p:sp>
        <p:nvSpPr>
          <p:cNvPr id="8196" name="AutoShape 4">
            <a:hlinkClick r:id="rId3" action="ppaction://hlinkpres?slideindex=1&amp;slidetitle=" highlightClick="1"/>
          </p:cNvPr>
          <p:cNvSpPr>
            <a:spLocks noChangeArrowheads="1"/>
          </p:cNvSpPr>
          <p:nvPr/>
        </p:nvSpPr>
        <p:spPr bwMode="auto">
          <a:xfrm>
            <a:off x="685800" y="299720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India</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same applies to the bridge in the IENC, but it is a bit more cumbersome to determine the ABS_HEIGHT, for example, while ABS_HEIGHT actually contains the most reliably measured information</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ABS_HEIGHT is then derivable from the sum of VERCLR +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vcrval</a:t>
            </a:r>
            <a:r>
              <a:rPr lang="en-US" sz="1800" dirty="0">
                <a:latin typeface="Arial" panose="020B0604020202020204" pitchFamily="34" charset="0"/>
                <a:cs typeface="Arial" panose="020B0604020202020204" pitchFamily="34" charset="0"/>
              </a:rPr>
              <a:t> is water level of a fixed reference level (</a:t>
            </a:r>
            <a:r>
              <a:rPr lang="en-US" sz="1800" dirty="0" err="1">
                <a:latin typeface="Arial" panose="020B0604020202020204" pitchFamily="34" charset="0"/>
                <a:cs typeface="Arial" panose="020B0604020202020204" pitchFamily="34" charset="0"/>
              </a:rPr>
              <a:t>vcrlev</a:t>
            </a:r>
            <a:r>
              <a:rPr lang="en-US" sz="1800" dirty="0">
                <a:latin typeface="Arial" panose="020B0604020202020204" pitchFamily="34" charset="0"/>
                <a:cs typeface="Arial" panose="020B0604020202020204" pitchFamily="34" charset="0"/>
              </a:rPr>
              <a:t> = MHWS) expressed in relation to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(NAP, TAW etc.) </a:t>
            </a:r>
          </a:p>
          <a:p>
            <a:r>
              <a:rPr lang="en-US" sz="1800" dirty="0">
                <a:latin typeface="Arial" panose="020B0604020202020204" pitchFamily="34" charset="0"/>
                <a:cs typeface="Arial" panose="020B0604020202020204" pitchFamily="34" charset="0"/>
              </a:rPr>
              <a:t>For the IES 2.5 edition, additional attributes have been added to bridges, namely </a:t>
            </a:r>
            <a:r>
              <a:rPr lang="en-US" sz="1800" dirty="0" err="1">
                <a:latin typeface="Arial" panose="020B0604020202020204" pitchFamily="34" charset="0"/>
                <a:cs typeface="Arial" panose="020B0604020202020204" pitchFamily="34" charset="0"/>
              </a:rPr>
              <a:t>reflev</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The </a:t>
            </a:r>
            <a:r>
              <a:rPr lang="en-US" sz="1800" dirty="0" err="1">
                <a:latin typeface="Arial" panose="020B0604020202020204" pitchFamily="34" charset="0"/>
                <a:cs typeface="Arial" panose="020B0604020202020204" pitchFamily="34" charset="0"/>
              </a:rPr>
              <a:t>elevwl</a:t>
            </a:r>
            <a:r>
              <a:rPr lang="en-US" sz="1800" dirty="0">
                <a:latin typeface="Arial" panose="020B0604020202020204" pitchFamily="34" charset="0"/>
                <a:cs typeface="Arial" panose="020B0604020202020204" pitchFamily="34" charset="0"/>
              </a:rPr>
              <a:t> describes the water level in relation to </a:t>
            </a:r>
            <a:r>
              <a:rPr lang="en-US" sz="1800" dirty="0" err="1">
                <a:latin typeface="Arial" panose="020B0604020202020204" pitchFamily="34" charset="0"/>
                <a:cs typeface="Arial" panose="020B0604020202020204" pitchFamily="34" charset="0"/>
              </a:rPr>
              <a:t>revlev</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Thus, the </a:t>
            </a:r>
            <a:r>
              <a:rPr lang="en-US" sz="1800" dirty="0" err="1">
                <a:latin typeface="Arial" panose="020B0604020202020204" pitchFamily="34" charset="0"/>
                <a:cs typeface="Arial" panose="020B0604020202020204" pitchFamily="34" charset="0"/>
              </a:rPr>
              <a:t>revlev</a:t>
            </a:r>
            <a:r>
              <a:rPr lang="en-US" sz="1800" dirty="0">
                <a:latin typeface="Arial" panose="020B0604020202020204" pitchFamily="34" charset="0"/>
                <a:cs typeface="Arial" panose="020B0604020202020204" pitchFamily="34" charset="0"/>
              </a:rPr>
              <a:t> attribute already exists in the IENC2.5. </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16678618"/>
      </p:ext>
    </p:extLst>
  </p:cSld>
  <p:clrMapOvr>
    <a:masterClrMapping/>
  </p:clrMapOvr>
  <p:transition spd="med">
    <p:cover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order to clarify the data model of RIS-NET (which will also be a described standard in the long term) and thus also the understanding of this type of information among end users, it seems reasonable to propose to introduce the concepts of ABS_HEIGHT and ABS_HEIGHT_OPEN for the IENC2.6.x as well.</a:t>
            </a:r>
          </a:p>
          <a:p>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advantages of adding these two attributes are:</a:t>
            </a:r>
          </a:p>
          <a:p>
            <a:pPr lvl="1"/>
            <a:r>
              <a:rPr lang="en-US" sz="1400" dirty="0">
                <a:latin typeface="Arial" panose="020B0604020202020204" pitchFamily="34" charset="0"/>
                <a:cs typeface="Arial" panose="020B0604020202020204" pitchFamily="34" charset="0"/>
              </a:rPr>
              <a:t>the end user will be able to determine an actual clearance height less complicated,</a:t>
            </a:r>
          </a:p>
          <a:p>
            <a:pPr lvl="1"/>
            <a:r>
              <a:rPr lang="en-US" sz="1400" dirty="0">
                <a:latin typeface="Arial" panose="020B0604020202020204" pitchFamily="34" charset="0"/>
                <a:cs typeface="Arial" panose="020B0604020202020204" pitchFamily="34" charset="0"/>
              </a:rPr>
              <a:t>alignment will be achieved between the data model of RIS-NET, as a future standard, and the IENC standard.</a:t>
            </a:r>
          </a:p>
          <a:p>
            <a:r>
              <a:rPr lang="en-US" sz="1800" dirty="0" smtClean="0">
                <a:latin typeface="Arial" panose="020B0604020202020204" pitchFamily="34" charset="0"/>
                <a:cs typeface="Arial" panose="020B0604020202020204" pitchFamily="34" charset="0"/>
              </a:rPr>
              <a:t>I </a:t>
            </a:r>
            <a:r>
              <a:rPr lang="en-US" sz="1800" dirty="0">
                <a:latin typeface="Arial" panose="020B0604020202020204" pitchFamily="34" charset="0"/>
                <a:cs typeface="Arial" panose="020B0604020202020204" pitchFamily="34" charset="0"/>
              </a:rPr>
              <a:t>like to hear your feedback on this concept proposal</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Kind Regards</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René</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4243370395"/>
      </p:ext>
    </p:extLst>
  </p:cSld>
  <p:clrMapOvr>
    <a:masterClrMapping/>
  </p:clrMapOvr>
  <p:transition spd="med">
    <p:cover dir="l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a:latin typeface="Arial" panose="020B0604020202020204" pitchFamily="34" charset="0"/>
                <a:cs typeface="Arial" panose="020B0604020202020204" pitchFamily="34" charset="0"/>
              </a:rPr>
              <a:t>I understand that it should be clear what is meant by 'vertical clearance' and how this height is measured or calculated. The proposed attributes are indeed added to the RIS.net concept but I'm wondering what the advantage is for the skipper/</a:t>
            </a:r>
            <a:r>
              <a:rPr lang="en-US" sz="1800" dirty="0" err="1">
                <a:latin typeface="Arial" panose="020B0604020202020204" pitchFamily="34" charset="0"/>
                <a:cs typeface="Arial" panose="020B0604020202020204" pitchFamily="34" charset="0"/>
              </a:rPr>
              <a:t>boatmaster</a:t>
            </a:r>
            <a:r>
              <a:rPr lang="en-US" sz="1800" dirty="0">
                <a:latin typeface="Arial" panose="020B0604020202020204" pitchFamily="34" charset="0"/>
                <a:cs typeface="Arial" panose="020B0604020202020204" pitchFamily="34" charset="0"/>
              </a:rPr>
              <a:t> on one hand and the ECDIS-software on the other hand. The skipper only wants to know the available height measured from the water to the bridge. Isn't it going to be a lot more difficult if we add all the other values</a:t>
            </a:r>
            <a:r>
              <a:rPr lang="en-US" sz="1800" dirty="0" smtClean="0">
                <a:latin typeface="Arial" panose="020B0604020202020204" pitchFamily="34" charset="0"/>
                <a:cs typeface="Arial" panose="020B0604020202020204" pitchFamily="34" charset="0"/>
              </a:rPr>
              <a:t>?</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BR,</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Gert</a:t>
            </a:r>
            <a:endParaRPr lang="en-US" sz="18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275121256"/>
      </p:ext>
    </p:extLst>
  </p:cSld>
  <p:clrMapOvr>
    <a:masterClrMapping/>
  </p:clrMapOvr>
  <p:transition spd="med">
    <p:cover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on the forum (bridges)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176213" indent="-176213"/>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EG is already containing the following Encoding Instruction: </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If the geodetic height of the </a:t>
            </a:r>
            <a:r>
              <a:rPr lang="en-US" sz="1600" dirty="0" smtClean="0">
                <a:latin typeface="Arial" panose="020B0604020202020204" pitchFamily="34" charset="0"/>
                <a:cs typeface="Arial" panose="020B0604020202020204" pitchFamily="34" charset="0"/>
              </a:rPr>
              <a:t>lower edge </a:t>
            </a:r>
            <a:r>
              <a:rPr lang="en-US" sz="1600" dirty="0">
                <a:latin typeface="Arial" panose="020B0604020202020204" pitchFamily="34" charset="0"/>
                <a:cs typeface="Arial" panose="020B0604020202020204" pitchFamily="34" charset="0"/>
              </a:rPr>
              <a:t>of the bridge should </a:t>
            </a:r>
            <a:r>
              <a:rPr lang="en-US" sz="1600" dirty="0" smtClean="0">
                <a:latin typeface="Arial" panose="020B0604020202020204" pitchFamily="34" charset="0"/>
                <a:cs typeface="Arial" panose="020B0604020202020204" pitchFamily="34" charset="0"/>
              </a:rPr>
              <a:t>be available</a:t>
            </a:r>
            <a:r>
              <a:rPr lang="en-US" sz="1600" dirty="0">
                <a:latin typeface="Arial" panose="020B0604020202020204" pitchFamily="34" charset="0"/>
                <a:cs typeface="Arial" panose="020B0604020202020204" pitchFamily="34" charset="0"/>
              </a:rPr>
              <a:t>, e.g., for bridge </a:t>
            </a:r>
            <a:r>
              <a:rPr lang="en-US" sz="1600" dirty="0" smtClean="0">
                <a:latin typeface="Arial" panose="020B0604020202020204" pitchFamily="34" charset="0"/>
                <a:cs typeface="Arial" panose="020B0604020202020204" pitchFamily="34" charset="0"/>
              </a:rPr>
              <a:t>collision warning </a:t>
            </a:r>
            <a:r>
              <a:rPr lang="en-US" sz="1600" dirty="0">
                <a:latin typeface="Arial" panose="020B0604020202020204" pitchFamily="34" charset="0"/>
                <a:cs typeface="Arial" panose="020B0604020202020204" pitchFamily="34" charset="0"/>
              </a:rPr>
              <a:t>systems, and no gauge </a:t>
            </a:r>
            <a:r>
              <a:rPr lang="en-US" sz="1600" dirty="0" smtClean="0">
                <a:latin typeface="Arial" panose="020B0604020202020204" pitchFamily="34" charset="0"/>
                <a:cs typeface="Arial" panose="020B0604020202020204" pitchFamily="34" charset="0"/>
              </a:rPr>
              <a:t>is available</a:t>
            </a:r>
            <a:r>
              <a:rPr lang="en-US" sz="1600" dirty="0">
                <a:latin typeface="Arial" panose="020B0604020202020204" pitchFamily="34" charset="0"/>
                <a:cs typeface="Arial" panose="020B0604020202020204" pitchFamily="34" charset="0"/>
              </a:rPr>
              <a:t>, the encoding of </a:t>
            </a:r>
            <a:r>
              <a:rPr lang="en-US" sz="1600" dirty="0" smtClean="0">
                <a:latin typeface="Arial" panose="020B0604020202020204" pitchFamily="34" charset="0"/>
                <a:cs typeface="Arial" panose="020B0604020202020204" pitchFamily="34" charset="0"/>
              </a:rPr>
              <a:t>the elevation </a:t>
            </a:r>
            <a:r>
              <a:rPr lang="en-US" sz="1600" dirty="0">
                <a:latin typeface="Arial" panose="020B0604020202020204" pitchFamily="34" charset="0"/>
                <a:cs typeface="Arial" panose="020B0604020202020204" pitchFamily="34" charset="0"/>
              </a:rPr>
              <a:t>of the reference </a:t>
            </a:r>
            <a:r>
              <a:rPr lang="en-US" sz="1600" dirty="0" smtClean="0">
                <a:latin typeface="Arial" panose="020B0604020202020204" pitchFamily="34" charset="0"/>
                <a:cs typeface="Arial" panose="020B0604020202020204" pitchFamily="34" charset="0"/>
              </a:rPr>
              <a:t>water level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elevwl</a:t>
            </a:r>
            <a:r>
              <a:rPr lang="en-US" sz="1600" dirty="0">
                <a:latin typeface="Arial" panose="020B0604020202020204" pitchFamily="34" charset="0"/>
                <a:cs typeface="Arial" panose="020B0604020202020204" pitchFamily="34" charset="0"/>
              </a:rPr>
              <a:t>' and the </a:t>
            </a:r>
            <a:r>
              <a:rPr lang="en-US" sz="1600" dirty="0" smtClean="0">
                <a:latin typeface="Arial" panose="020B0604020202020204" pitchFamily="34" charset="0"/>
                <a:cs typeface="Arial" panose="020B0604020202020204" pitchFamily="34" charset="0"/>
              </a:rPr>
              <a:t>reference gravitational </a:t>
            </a:r>
            <a:r>
              <a:rPr lang="en-US" sz="1600" dirty="0">
                <a:latin typeface="Arial" panose="020B0604020202020204" pitchFamily="34" charset="0"/>
                <a:cs typeface="Arial" panose="020B0604020202020204" pitchFamily="34" charset="0"/>
              </a:rPr>
              <a:t>level '</a:t>
            </a:r>
            <a:r>
              <a:rPr lang="en-US" sz="1600" dirty="0" err="1">
                <a:latin typeface="Arial" panose="020B0604020202020204" pitchFamily="34" charset="0"/>
                <a:cs typeface="Arial" panose="020B0604020202020204" pitchFamily="34" charset="0"/>
              </a:rPr>
              <a:t>reflev</a:t>
            </a:r>
            <a:r>
              <a:rPr lang="en-US" sz="1600" dirty="0">
                <a:latin typeface="Arial" panose="020B0604020202020204" pitchFamily="34" charset="0"/>
                <a:cs typeface="Arial" panose="020B0604020202020204" pitchFamily="34" charset="0"/>
              </a:rPr>
              <a:t>' allows </a:t>
            </a:r>
            <a:r>
              <a:rPr lang="en-US" sz="1600" dirty="0" smtClean="0">
                <a:latin typeface="Arial" panose="020B0604020202020204" pitchFamily="34" charset="0"/>
                <a:cs typeface="Arial" panose="020B0604020202020204" pitchFamily="34" charset="0"/>
              </a:rPr>
              <a:t>the calculation </a:t>
            </a:r>
            <a:r>
              <a:rPr lang="en-US" sz="1600" dirty="0">
                <a:latin typeface="Arial" panose="020B0604020202020204" pitchFamily="34" charset="0"/>
                <a:cs typeface="Arial" panose="020B0604020202020204" pitchFamily="34" charset="0"/>
              </a:rPr>
              <a:t>of the geodetic height</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So all the necessary information is already available. It would be possible to add two additional attributes to encode the already available information in a different form, but that would be a duplication of information. </a:t>
            </a:r>
            <a:endParaRPr lang="en-US" sz="1600" dirty="0" smtClean="0">
              <a:latin typeface="Arial" panose="020B0604020202020204" pitchFamily="34" charset="0"/>
              <a:cs typeface="Arial" panose="020B0604020202020204" pitchFamily="34" charset="0"/>
            </a:endParaRPr>
          </a:p>
          <a:p>
            <a:pPr marL="176213" indent="-176213"/>
            <a:r>
              <a:rPr lang="en-US" sz="1600" dirty="0" smtClean="0">
                <a:latin typeface="Arial" panose="020B0604020202020204" pitchFamily="34" charset="0"/>
                <a:cs typeface="Arial" panose="020B0604020202020204" pitchFamily="34" charset="0"/>
              </a:rPr>
              <a:t>If </a:t>
            </a:r>
            <a:r>
              <a:rPr lang="en-US" sz="1600" dirty="0">
                <a:latin typeface="Arial" panose="020B0604020202020204" pitchFamily="34" charset="0"/>
                <a:cs typeface="Arial" panose="020B0604020202020204" pitchFamily="34" charset="0"/>
              </a:rPr>
              <a:t>we replace the existing attributes</a:t>
            </a:r>
            <a:r>
              <a:rPr lang="en-US" sz="1600" dirty="0" smtClean="0">
                <a:latin typeface="Arial" panose="020B0604020202020204" pitchFamily="34" charset="0"/>
                <a:cs typeface="Arial" panose="020B0604020202020204" pitchFamily="34" charset="0"/>
              </a:rPr>
              <a:t>, all </a:t>
            </a:r>
            <a:r>
              <a:rPr lang="en-US" sz="1600" dirty="0">
                <a:latin typeface="Arial" panose="020B0604020202020204" pitchFamily="34" charset="0"/>
                <a:cs typeface="Arial" panose="020B0604020202020204" pitchFamily="34" charset="0"/>
              </a:rPr>
              <a:t>the encoded information in existing IENCs would have to be converted</a:t>
            </a:r>
            <a:endParaRPr lang="de-DE" sz="1600" dirty="0">
              <a:latin typeface="Arial" panose="020B0604020202020204" pitchFamily="34" charset="0"/>
              <a:cs typeface="Arial" panose="020B0604020202020204" pitchFamily="34" charset="0"/>
            </a:endParaRPr>
          </a:p>
          <a:p>
            <a:pPr marL="176213" lvl="0" indent="-176213"/>
            <a:r>
              <a:rPr lang="en-US" sz="1600" dirty="0">
                <a:latin typeface="Arial" panose="020B0604020202020204" pitchFamily="34" charset="0"/>
                <a:cs typeface="Arial" panose="020B0604020202020204" pitchFamily="34" charset="0"/>
              </a:rPr>
              <a:t>All Inland ECDIS would have to be able to calculate the geodetic height from the data in old IENCs and to calculate the clearance from the data in the new IENCs</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I am not sure that this would really be an improvement</a:t>
            </a:r>
            <a:r>
              <a:rPr lang="en-US"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pPr marL="176213" indent="-176213"/>
            <a:r>
              <a:rPr lang="en-US" sz="1600" dirty="0">
                <a:latin typeface="Arial" panose="020B0604020202020204" pitchFamily="34" charset="0"/>
                <a:cs typeface="Arial" panose="020B0604020202020204" pitchFamily="34" charset="0"/>
              </a:rPr>
              <a:t>Best regards</a:t>
            </a:r>
            <a:r>
              <a:rPr lang="en-US" sz="1600" dirty="0" smtClean="0">
                <a:latin typeface="Arial" panose="020B0604020202020204" pitchFamily="34" charset="0"/>
                <a:cs typeface="Arial" panose="020B0604020202020204" pitchFamily="34" charset="0"/>
              </a:rPr>
              <a:t>, Bernd</a:t>
            </a:r>
          </a:p>
          <a:p>
            <a:pPr marL="0" indent="0">
              <a:buNone/>
            </a:pPr>
            <a:r>
              <a:rPr lang="en-US" sz="1600" dirty="0" smtClean="0">
                <a:latin typeface="Arial" panose="020B0604020202020204" pitchFamily="34" charset="0"/>
                <a:cs typeface="Arial" panose="020B0604020202020204" pitchFamily="34" charset="0"/>
              </a:rPr>
              <a:t>IEHG: </a:t>
            </a:r>
            <a:endParaRPr lang="en-US" sz="1600" dirty="0">
              <a:latin typeface="Arial" panose="020B0604020202020204" pitchFamily="34" charset="0"/>
              <a:cs typeface="Arial" panose="020B0604020202020204" pitchFamily="34" charset="0"/>
            </a:endParaRPr>
          </a:p>
          <a:p>
            <a:pPr marL="0" indent="0" eaLnBrk="1" hangingPunct="1">
              <a:buNone/>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280019226"/>
      </p:ext>
    </p:extLst>
  </p:cSld>
  <p:clrMapOvr>
    <a:masterClrMapping/>
  </p:clrMapOvr>
  <p:transition spd="med">
    <p:cover dir="l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163216"/>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uppercase or lowercase acronyms?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2060848"/>
            <a:ext cx="7772400" cy="373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DCEG is mentioning the six letter acronyms in brackets for existing features and attributes</a:t>
            </a:r>
          </a:p>
          <a:p>
            <a:pPr marL="358775" indent="-358775" eaLnBrk="1" hangingPunct="1">
              <a:buBlip>
                <a:blip r:embed="rId3"/>
              </a:buBlip>
            </a:pPr>
            <a:r>
              <a:rPr lang="en-US" altLang="de-DE" sz="1600" dirty="0" smtClean="0">
                <a:latin typeface="Arial" panose="020B0604020202020204" pitchFamily="34" charset="0"/>
              </a:rPr>
              <a:t>All S-57 elements are upper case</a:t>
            </a:r>
          </a:p>
          <a:p>
            <a:pPr marL="358775" indent="-358775" eaLnBrk="1" hangingPunct="1">
              <a:buBlip>
                <a:blip r:embed="rId3"/>
              </a:buBlip>
            </a:pPr>
            <a:r>
              <a:rPr lang="en-US" altLang="de-DE" sz="1600" dirty="0">
                <a:latin typeface="Arial" panose="020B0604020202020204" pitchFamily="34" charset="0"/>
              </a:rPr>
              <a:t>Inland specific elements have </a:t>
            </a:r>
            <a:r>
              <a:rPr lang="en-US" altLang="de-DE" sz="1600" dirty="0" smtClean="0">
                <a:latin typeface="Arial" panose="020B0604020202020204" pitchFamily="34" charset="0"/>
              </a:rPr>
              <a:t>been lower case up to now</a:t>
            </a:r>
            <a:endParaRPr lang="en-US" altLang="de-DE" sz="1600" dirty="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Copied S-57 elements with additional inland specific attributes or enumerations have also been lower case up to now</a:t>
            </a:r>
          </a:p>
          <a:p>
            <a:pPr marL="358775" indent="-358775" eaLnBrk="1" hangingPunct="1">
              <a:buBlip>
                <a:blip r:embed="rId3"/>
              </a:buBlip>
            </a:pPr>
            <a:r>
              <a:rPr lang="en-US" altLang="de-DE" sz="1600" dirty="0" smtClean="0">
                <a:solidFill>
                  <a:schemeClr val="tx2"/>
                </a:solidFill>
                <a:latin typeface="Arial" panose="020B0604020202020204" pitchFamily="34" charset="0"/>
              </a:rPr>
              <a:t>We could easily keep the inland specific elements in small case in the DCEG</a:t>
            </a:r>
          </a:p>
          <a:p>
            <a:pPr marL="358775" indent="-358775" eaLnBrk="1" hangingPunct="1">
              <a:buBlip>
                <a:blip r:embed="rId3"/>
              </a:buBlip>
            </a:pPr>
            <a:r>
              <a:rPr lang="en-US" altLang="de-DE" sz="1600" dirty="0" smtClean="0">
                <a:solidFill>
                  <a:schemeClr val="tx2"/>
                </a:solidFill>
                <a:latin typeface="Arial" panose="020B0604020202020204" pitchFamily="34" charset="0"/>
              </a:rPr>
              <a:t>What do we do with the copied elements?</a:t>
            </a:r>
          </a:p>
          <a:p>
            <a:pPr marL="806450" indent="-358775" eaLnBrk="1" hangingPunct="1">
              <a:buBlip>
                <a:blip r:embed="rId3"/>
              </a:buBlip>
            </a:pPr>
            <a:r>
              <a:rPr lang="en-US" altLang="de-DE" sz="1600" dirty="0" smtClean="0">
                <a:solidFill>
                  <a:schemeClr val="tx2"/>
                </a:solidFill>
                <a:latin typeface="Arial" panose="020B0604020202020204" pitchFamily="34" charset="0"/>
              </a:rPr>
              <a:t>Only upper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Only lower case?</a:t>
            </a:r>
          </a:p>
          <a:p>
            <a:pPr marL="806450" indent="-358775" eaLnBrk="1" hangingPunct="1">
              <a:buBlip>
                <a:blip r:embed="rId3"/>
              </a:buBlip>
            </a:pPr>
            <a:r>
              <a:rPr lang="en-US" altLang="de-DE" sz="1600" dirty="0" smtClean="0">
                <a:solidFill>
                  <a:schemeClr val="tx2"/>
                </a:solidFill>
                <a:latin typeface="Arial" panose="020B0604020202020204" pitchFamily="34" charset="0"/>
              </a:rPr>
              <a:t>Both?</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966021594"/>
      </p:ext>
    </p:extLst>
  </p:cSld>
  <p:clrMapOvr>
    <a:masterClrMapping/>
  </p:clrMapOvr>
  <p:transition spd="med">
    <p:cover dir="l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Currently the </a:t>
            </a:r>
            <a:r>
              <a:rPr lang="en-US" altLang="de-DE" sz="1600" dirty="0">
                <a:latin typeface="Arial" panose="020B0604020202020204" pitchFamily="34" charset="0"/>
              </a:rPr>
              <a:t>time </a:t>
            </a:r>
            <a:r>
              <a:rPr lang="en-US" altLang="de-DE" sz="1600" dirty="0" smtClean="0">
                <a:latin typeface="Arial" panose="020B0604020202020204" pitchFamily="34" charset="0"/>
              </a:rPr>
              <a:t>schedule </a:t>
            </a:r>
            <a:r>
              <a:rPr lang="en-US" altLang="de-DE" sz="1600" dirty="0">
                <a:latin typeface="Arial" panose="020B0604020202020204" pitchFamily="34" charset="0"/>
              </a:rPr>
              <a:t>of infrastructure (e.g. locks, movable bridges, terminals) is encoded in a standardized external xml-file and the link to this file is encoded in the </a:t>
            </a:r>
            <a:r>
              <a:rPr lang="en-US" altLang="de-DE" sz="1600" dirty="0" err="1">
                <a:latin typeface="Arial" panose="020B0604020202020204" pitchFamily="34" charset="0"/>
              </a:rPr>
              <a:t>tisdge</a:t>
            </a:r>
            <a:r>
              <a:rPr lang="en-US" altLang="de-DE" sz="1600" dirty="0">
                <a:latin typeface="Arial" panose="020B0604020202020204" pitchFamily="34" charset="0"/>
              </a:rPr>
              <a:t> feature in the IENC. The </a:t>
            </a:r>
            <a:r>
              <a:rPr lang="en-US" altLang="de-DE" sz="1600" dirty="0" err="1">
                <a:latin typeface="Arial" panose="020B0604020202020204" pitchFamily="34" charset="0"/>
              </a:rPr>
              <a:t>tisdge</a:t>
            </a:r>
            <a:r>
              <a:rPr lang="en-US" altLang="de-DE" sz="1600" dirty="0">
                <a:latin typeface="Arial" panose="020B0604020202020204" pitchFamily="34" charset="0"/>
              </a:rPr>
              <a:t> feature allows to describe for which type of vessels the time schedule is applicable and it is even possible to encode several </a:t>
            </a:r>
            <a:r>
              <a:rPr lang="en-US" altLang="de-DE" sz="1600" dirty="0" err="1">
                <a:latin typeface="Arial" panose="020B0604020202020204" pitchFamily="34" charset="0"/>
              </a:rPr>
              <a:t>tisdge</a:t>
            </a:r>
            <a:r>
              <a:rPr lang="en-US" altLang="de-DE" sz="1600" dirty="0">
                <a:latin typeface="Arial" panose="020B0604020202020204" pitchFamily="34" charset="0"/>
              </a:rPr>
              <a:t> with references to different xml-files for different types of vessels.</a:t>
            </a:r>
          </a:p>
          <a:p>
            <a:pPr marL="358775" indent="-358775" eaLnBrk="1" hangingPunct="1">
              <a:buBlip>
                <a:blip r:embed="rId3"/>
              </a:buBlip>
            </a:pPr>
            <a:r>
              <a:rPr lang="en-US" altLang="de-DE" sz="1600" dirty="0">
                <a:latin typeface="Arial" panose="020B0604020202020204" pitchFamily="34" charset="0"/>
              </a:rPr>
              <a:t>Originally the idea was that an external xml file can not only be edited by the chart producer, but could also be edited by the operator of the infrastructure, because he would only need an xml-editor. As far as I am aware this possibility has never been used and the xml files are always provided and edited by the chart producers themselves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935800962"/>
      </p:ext>
    </p:extLst>
  </p:cSld>
  <p:clrMapOvr>
    <a:masterClrMapping/>
  </p:clrMapOvr>
  <p:transition spd="med">
    <p:cover dir="l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S-101 </a:t>
            </a:r>
            <a:r>
              <a:rPr lang="en-US" altLang="de-DE" sz="1600" dirty="0">
                <a:latin typeface="Arial" panose="020B0604020202020204" pitchFamily="34" charset="0"/>
              </a:rPr>
              <a:t>is now introducing new features: Service Hours and Non-Standard Working Days.</a:t>
            </a:r>
          </a:p>
          <a:p>
            <a:pPr marL="358775" indent="-358775" eaLnBrk="1" hangingPunct="1">
              <a:buBlip>
                <a:blip r:embed="rId3"/>
              </a:buBlip>
            </a:pPr>
            <a:r>
              <a:rPr lang="en-US" altLang="de-DE" sz="1600" dirty="0">
                <a:latin typeface="Arial" panose="020B0604020202020204" pitchFamily="34" charset="0"/>
              </a:rPr>
              <a:t>The new feature Service Hours allows to encode a start and end time for each day of the week or for a range of days and to define whether these times are normal operation, closure or unmanned operation. The feature does not allow to specify a vessel type for which the schedule is applicable, but we could add such an attribute.</a:t>
            </a:r>
          </a:p>
          <a:p>
            <a:pPr marL="358775" indent="-358775" eaLnBrk="1" hangingPunct="1">
              <a:buBlip>
                <a:blip r:embed="rId3"/>
              </a:buBlip>
            </a:pPr>
            <a:r>
              <a:rPr lang="en-US" altLang="de-DE" sz="1600" dirty="0">
                <a:latin typeface="Arial" panose="020B0604020202020204" pitchFamily="34" charset="0"/>
              </a:rPr>
              <a:t>The new feature Non-Standard Working Days allows to encode the date(s) when an event, festival or national holiday occurs each year. Information on special service hours on these days can only be encoded in the information attribute or a referenced external file. It is however possible to encode a Service Hours feature for each of these days</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254766473"/>
      </p:ext>
    </p:extLst>
  </p:cSld>
  <p:clrMapOvr>
    <a:masterClrMapping/>
  </p:clrMapOvr>
  <p:transition spd="med">
    <p:cover dir="l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a:t>
            </a:r>
            <a:r>
              <a:rPr lang="en-US" altLang="de-DE" dirty="0" err="1" smtClean="0">
                <a:solidFill>
                  <a:schemeClr val="bg1"/>
                </a:solidFill>
                <a:latin typeface="Arial" panose="020B0604020202020204" pitchFamily="34" charset="0"/>
              </a:rPr>
              <a:t>tisdge</a:t>
            </a:r>
            <a:r>
              <a:rPr lang="en-US" altLang="de-DE" dirty="0" smtClean="0">
                <a:solidFill>
                  <a:schemeClr val="bg1"/>
                </a:solidFill>
                <a:latin typeface="Arial" panose="020B0604020202020204" pitchFamily="34" charset="0"/>
              </a:rPr>
              <a:t> or </a:t>
            </a:r>
            <a:r>
              <a:rPr lang="en-US" altLang="de-DE" dirty="0">
                <a:solidFill>
                  <a:schemeClr val="bg1"/>
                </a:solidFill>
                <a:latin typeface="Arial" panose="020B0604020202020204" pitchFamily="34" charset="0"/>
              </a:rPr>
              <a:t>S</a:t>
            </a:r>
            <a:r>
              <a:rPr lang="en-US" altLang="de-DE" dirty="0" smtClean="0">
                <a:solidFill>
                  <a:schemeClr val="bg1"/>
                </a:solidFill>
                <a:latin typeface="Arial" panose="020B0604020202020204" pitchFamily="34" charset="0"/>
              </a:rPr>
              <a:t>ervice Hours ?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We </a:t>
            </a:r>
            <a:r>
              <a:rPr lang="en-US" altLang="de-DE" sz="1600" dirty="0">
                <a:latin typeface="Arial" panose="020B0604020202020204" pitchFamily="34" charset="0"/>
              </a:rPr>
              <a:t>have to decide what we want to use in S-401:</a:t>
            </a:r>
          </a:p>
          <a:p>
            <a:pPr marL="806450" indent="-358775" eaLnBrk="1" hangingPunct="1">
              <a:buBlip>
                <a:blip r:embed="rId3"/>
              </a:buBlip>
            </a:pPr>
            <a:r>
              <a:rPr lang="en-US" altLang="de-DE" sz="1600" dirty="0" smtClean="0">
                <a:latin typeface="Arial" panose="020B0604020202020204" pitchFamily="34" charset="0"/>
              </a:rPr>
              <a:t>only </a:t>
            </a:r>
            <a:r>
              <a:rPr lang="en-US" altLang="de-DE" sz="1600" dirty="0" err="1">
                <a:latin typeface="Arial" panose="020B0604020202020204" pitchFamily="34" charset="0"/>
              </a:rPr>
              <a:t>tisdge</a:t>
            </a:r>
            <a:r>
              <a:rPr lang="en-US" altLang="de-DE" sz="1600" dirty="0">
                <a:latin typeface="Arial" panose="020B0604020202020204" pitchFamily="34" charset="0"/>
              </a:rPr>
              <a:t> and the external xml</a:t>
            </a:r>
          </a:p>
          <a:p>
            <a:pPr marL="806450" indent="-358775" eaLnBrk="1" hangingPunct="1">
              <a:buBlip>
                <a:blip r:embed="rId3"/>
              </a:buBlip>
            </a:pPr>
            <a:r>
              <a:rPr lang="en-US" altLang="de-DE" sz="1600" dirty="0">
                <a:latin typeface="Arial" panose="020B0604020202020204" pitchFamily="34" charset="0"/>
              </a:rPr>
              <a:t>only the new Service Hours and Non-Standard Working Days</a:t>
            </a:r>
          </a:p>
          <a:p>
            <a:pPr marL="806450" indent="-358775" eaLnBrk="1" hangingPunct="1">
              <a:buBlip>
                <a:blip r:embed="rId3"/>
              </a:buBlip>
            </a:pPr>
            <a:r>
              <a:rPr lang="en-US" altLang="de-DE" sz="1600" dirty="0">
                <a:latin typeface="Arial" panose="020B0604020202020204" pitchFamily="34" charset="0"/>
              </a:rPr>
              <a:t>both options</a:t>
            </a:r>
          </a:p>
          <a:p>
            <a:pPr marL="358775" indent="-358775" eaLnBrk="1" hangingPunct="1">
              <a:buBlip>
                <a:blip r:embed="rId3"/>
              </a:buBlip>
            </a:pPr>
            <a:r>
              <a:rPr lang="en-US" altLang="de-DE" sz="1600" dirty="0">
                <a:latin typeface="Arial" panose="020B0604020202020204" pitchFamily="34" charset="0"/>
              </a:rPr>
              <a:t>I don’t think that using both options I one region would be a good solution. The data about time schedules is used by voyage calculation programs and a region should decide to use one of the options in the future.</a:t>
            </a:r>
          </a:p>
          <a:p>
            <a:pPr marL="358775" indent="-358775" eaLnBrk="1" hangingPunct="1">
              <a:buBlip>
                <a:blip r:embed="rId3"/>
              </a:buBlip>
            </a:pPr>
            <a:r>
              <a:rPr lang="en-US" altLang="de-DE" sz="1600" dirty="0">
                <a:latin typeface="Arial" panose="020B0604020202020204" pitchFamily="34" charset="0"/>
              </a:rPr>
              <a:t>Using the new S-101 features would ensure that maritime vessels can also use the information. </a:t>
            </a: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latin typeface="Arial" panose="020B0604020202020204" pitchFamily="34" charset="0"/>
              </a:rPr>
              <a:t>Sticking </a:t>
            </a:r>
            <a:r>
              <a:rPr lang="en-US" altLang="de-DE" sz="1600" dirty="0">
                <a:latin typeface="Arial" panose="020B0604020202020204" pitchFamily="34" charset="0"/>
              </a:rPr>
              <a:t>to the existing </a:t>
            </a:r>
            <a:r>
              <a:rPr lang="en-US" altLang="de-DE" sz="1600" dirty="0" err="1">
                <a:latin typeface="Arial" panose="020B0604020202020204" pitchFamily="34" charset="0"/>
              </a:rPr>
              <a:t>tisdge</a:t>
            </a:r>
            <a:r>
              <a:rPr lang="en-US" altLang="de-DE" sz="1600" dirty="0">
                <a:latin typeface="Arial" panose="020B0604020202020204" pitchFamily="34" charset="0"/>
              </a:rPr>
              <a:t> feature would minimize the necessity of conversions.</a:t>
            </a:r>
          </a:p>
          <a:p>
            <a:pPr marL="358775" indent="-358775" eaLnBrk="1" hangingPunct="1">
              <a:buBlip>
                <a:blip r:embed="rId3"/>
              </a:buBlip>
            </a:pPr>
            <a:r>
              <a:rPr lang="en-US" altLang="de-DE" sz="1600" dirty="0" smtClean="0">
                <a:latin typeface="Arial" panose="020B0604020202020204" pitchFamily="34" charset="0"/>
              </a:rPr>
              <a:t>IEHG:</a:t>
            </a:r>
          </a:p>
          <a:p>
            <a:pPr marL="358775" indent="-358775" eaLnBrk="1" hangingPunct="1">
              <a:buBlip>
                <a:blip r:embed="rId3"/>
              </a:buBlip>
            </a:pPr>
            <a:endParaRPr lang="en-US" altLang="de-DE" sz="1600" dirty="0" smtClean="0">
              <a:solidFill>
                <a:schemeClr val="tx2"/>
              </a:solidFill>
              <a:latin typeface="Arial" panose="020B0604020202020204" pitchFamily="34" charset="0"/>
            </a:endParaRPr>
          </a:p>
          <a:p>
            <a:pPr marL="358775"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15838955"/>
      </p:ext>
    </p:extLst>
  </p:cSld>
  <p:clrMapOvr>
    <a:masterClrMapping/>
  </p:clrMapOvr>
  <p:transition spd="med">
    <p:cover dir="l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a:latin typeface="Arial" panose="020B0604020202020204" pitchFamily="34" charset="0"/>
              </a:rPr>
              <a:t>S-101 has introduced the complex attribute communication information with the sub attributes:</a:t>
            </a:r>
          </a:p>
          <a:p>
            <a:pPr marL="895350" indent="-358775" eaLnBrk="1" hangingPunct="1">
              <a:buBlip>
                <a:blip r:embed="rId3"/>
              </a:buBlip>
            </a:pPr>
            <a:r>
              <a:rPr lang="en-US" altLang="de-DE" sz="1600" dirty="0">
                <a:latin typeface="Arial" panose="020B0604020202020204" pitchFamily="34" charset="0"/>
              </a:rPr>
              <a:t>Call sign</a:t>
            </a:r>
          </a:p>
          <a:p>
            <a:pPr marL="895350" indent="-358775" eaLnBrk="1" hangingPunct="1">
              <a:buBlip>
                <a:blip r:embed="rId3"/>
              </a:buBlip>
            </a:pPr>
            <a:r>
              <a:rPr lang="en-US" altLang="de-DE" sz="1600" dirty="0">
                <a:latin typeface="Arial" panose="020B0604020202020204" pitchFamily="34" charset="0"/>
              </a:rPr>
              <a:t>Communication channel</a:t>
            </a:r>
          </a:p>
          <a:p>
            <a:pPr marL="895350" indent="-358775" eaLnBrk="1" hangingPunct="1">
              <a:buBlip>
                <a:blip r:embed="rId3"/>
              </a:buBlip>
            </a:pPr>
            <a:r>
              <a:rPr lang="en-US" altLang="de-DE" sz="1600" dirty="0">
                <a:latin typeface="Arial" panose="020B0604020202020204" pitchFamily="34" charset="0"/>
              </a:rPr>
              <a:t>Email address</a:t>
            </a:r>
          </a:p>
          <a:p>
            <a:pPr marL="895350" indent="-358775" eaLnBrk="1" hangingPunct="1">
              <a:buBlip>
                <a:blip r:embed="rId3"/>
              </a:buBlip>
            </a:pPr>
            <a:r>
              <a:rPr lang="en-US" altLang="de-DE" sz="1600" dirty="0">
                <a:latin typeface="Arial" panose="020B0604020202020204" pitchFamily="34" charset="0"/>
              </a:rPr>
              <a:t>Fax number</a:t>
            </a:r>
          </a:p>
          <a:p>
            <a:pPr marL="895350" indent="-358775" eaLnBrk="1" hangingPunct="1">
              <a:buBlip>
                <a:blip r:embed="rId3"/>
              </a:buBlip>
            </a:pPr>
            <a:r>
              <a:rPr lang="en-US" altLang="de-DE" sz="1600" dirty="0">
                <a:latin typeface="Arial" panose="020B0604020202020204" pitchFamily="34" charset="0"/>
              </a:rPr>
              <a:t>Telephone number</a:t>
            </a:r>
          </a:p>
          <a:p>
            <a:pPr marL="895350" indent="-358775" eaLnBrk="1" hangingPunct="1">
              <a:buBlip>
                <a:blip r:embed="rId3"/>
              </a:buBlip>
            </a:pPr>
            <a:r>
              <a:rPr lang="en-US" altLang="de-DE" sz="1600" dirty="0">
                <a:latin typeface="Arial" panose="020B0604020202020204" pitchFamily="34" charset="0"/>
              </a:rPr>
              <a:t>Web address</a:t>
            </a:r>
          </a:p>
          <a:p>
            <a:pPr marL="358775" indent="-358775" eaLnBrk="1" hangingPunct="1">
              <a:buBlip>
                <a:blip r:embed="rId3"/>
              </a:buBlip>
            </a:pPr>
            <a:endParaRPr lang="en-US" altLang="de-DE" sz="1600" dirty="0">
              <a:latin typeface="Arial" panose="020B0604020202020204" pitchFamily="34" charset="0"/>
            </a:endParaRPr>
          </a:p>
          <a:p>
            <a:pPr marL="358775" indent="-358775" eaLnBrk="1" hangingPunct="1">
              <a:buBlip>
                <a:blip r:embed="rId3"/>
              </a:buBlip>
            </a:pPr>
            <a:r>
              <a:rPr lang="en-US" altLang="de-DE" sz="1600" dirty="0">
                <a:latin typeface="Arial" panose="020B0604020202020204" pitchFamily="34" charset="0"/>
              </a:rPr>
              <a:t>Currently we are providing detailed contact details in a standardized external XML-file that is referenced in the attribute TXTDSC. The external XML is offering the possibility to provide additionally information e.g. about the company, the </a:t>
            </a:r>
            <a:r>
              <a:rPr lang="en-US" altLang="de-DE" sz="1600" dirty="0" err="1">
                <a:latin typeface="Arial" panose="020B0604020202020204" pitchFamily="34" charset="0"/>
              </a:rPr>
              <a:t>the</a:t>
            </a:r>
            <a:r>
              <a:rPr lang="en-US" altLang="de-DE" sz="1600" dirty="0">
                <a:latin typeface="Arial" panose="020B0604020202020204" pitchFamily="34" charset="0"/>
              </a:rPr>
              <a:t> name of the </a:t>
            </a:r>
            <a:r>
              <a:rPr lang="en-US" altLang="de-DE" sz="1600" dirty="0" err="1">
                <a:latin typeface="Arial" panose="020B0604020202020204" pitchFamily="34" charset="0"/>
              </a:rPr>
              <a:t>conatct</a:t>
            </a:r>
            <a:r>
              <a:rPr lang="en-US" altLang="de-DE" sz="1600" dirty="0">
                <a:latin typeface="Arial" panose="020B0604020202020204" pitchFamily="34" charset="0"/>
              </a:rPr>
              <a:t> or the postal address.</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44205986"/>
      </p:ext>
    </p:extLst>
  </p:cSld>
  <p:clrMapOvr>
    <a:masterClrMapping/>
  </p:clrMapOvr>
  <p:transition spd="med">
    <p:cover dir="l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external XML or Communication Information ? (2) </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This </a:t>
            </a:r>
            <a:r>
              <a:rPr lang="en-US" altLang="de-DE" sz="1600" dirty="0">
                <a:latin typeface="Arial" panose="020B0604020202020204" pitchFamily="34" charset="0"/>
              </a:rPr>
              <a:t>leads to different options:</a:t>
            </a:r>
          </a:p>
          <a:p>
            <a:pPr marL="358775" indent="-358775" eaLnBrk="1" hangingPunct="1">
              <a:buBlip>
                <a:blip r:embed="rId3"/>
              </a:buBlip>
            </a:pPr>
            <a:endParaRPr lang="en-US" altLang="de-DE" sz="1600" dirty="0">
              <a:latin typeface="Arial" panose="020B0604020202020204" pitchFamily="34" charset="0"/>
            </a:endParaRPr>
          </a:p>
          <a:p>
            <a:pPr marL="895350" indent="-358775" eaLnBrk="1" hangingPunct="1">
              <a:buBlip>
                <a:blip r:embed="rId3"/>
              </a:buBlip>
            </a:pPr>
            <a:r>
              <a:rPr lang="en-US" altLang="de-DE" sz="1600" dirty="0">
                <a:latin typeface="Arial" panose="020B0604020202020204" pitchFamily="34" charset="0"/>
              </a:rPr>
              <a:t>use only the new communication information</a:t>
            </a:r>
          </a:p>
          <a:p>
            <a:pPr marL="895350" indent="-358775" eaLnBrk="1" hangingPunct="1">
              <a:buBlip>
                <a:blip r:embed="rId3"/>
              </a:buBlip>
            </a:pPr>
            <a:r>
              <a:rPr lang="en-US" altLang="de-DE" sz="1600" dirty="0">
                <a:latin typeface="Arial" panose="020B0604020202020204" pitchFamily="34" charset="0"/>
              </a:rPr>
              <a:t>use only the existing external XML</a:t>
            </a:r>
          </a:p>
          <a:p>
            <a:pPr marL="895350" indent="-358775" eaLnBrk="1" hangingPunct="1">
              <a:buBlip>
                <a:blip r:embed="rId3"/>
              </a:buBlip>
            </a:pPr>
            <a:r>
              <a:rPr lang="en-US" altLang="de-DE" sz="1600" dirty="0">
                <a:latin typeface="Arial" panose="020B0604020202020204" pitchFamily="34" charset="0"/>
              </a:rPr>
              <a:t>allow both and develop a new encoding instruction explaining when to use which option</a:t>
            </a:r>
          </a:p>
          <a:p>
            <a:pPr marL="895350" indent="-358775" eaLnBrk="1" hangingPunct="1">
              <a:buBlip>
                <a:blip r:embed="rId3"/>
              </a:buBlip>
            </a:pPr>
            <a:r>
              <a:rPr lang="en-US" altLang="de-DE" sz="1600" dirty="0">
                <a:latin typeface="Arial" panose="020B0604020202020204" pitchFamily="34" charset="0"/>
              </a:rPr>
              <a:t>amend the new communication information with all the additional </a:t>
            </a:r>
            <a:r>
              <a:rPr lang="en-US" altLang="de-DE" sz="1600" dirty="0" smtClean="0">
                <a:latin typeface="Arial" panose="020B0604020202020204" pitchFamily="34" charset="0"/>
              </a:rPr>
              <a:t>elements </a:t>
            </a:r>
            <a:r>
              <a:rPr lang="en-US" altLang="de-DE" sz="1600" dirty="0">
                <a:latin typeface="Arial" panose="020B0604020202020204" pitchFamily="34" charset="0"/>
              </a:rPr>
              <a:t>of the XML.</a:t>
            </a:r>
          </a:p>
          <a:p>
            <a:pPr marL="358775" indent="-358775" eaLnBrk="1" hangingPunct="1">
              <a:buBlip>
                <a:blip r:embed="rId3"/>
              </a:buBlip>
            </a:pPr>
            <a:r>
              <a:rPr lang="en-US" altLang="de-DE" sz="1600" dirty="0">
                <a:latin typeface="Arial" panose="020B0604020202020204" pitchFamily="34" charset="0"/>
              </a:rPr>
              <a:t>Which option should we use</a:t>
            </a:r>
            <a:r>
              <a:rPr lang="en-US" altLang="de-DE" sz="1600" dirty="0" smtClean="0">
                <a:latin typeface="Arial" panose="020B0604020202020204" pitchFamily="34" charset="0"/>
              </a:rPr>
              <a:t>?</a:t>
            </a: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416703204"/>
      </p:ext>
    </p:extLst>
  </p:cSld>
  <p:clrMapOvr>
    <a:masterClrMapping/>
  </p:clrMapOvr>
  <p:transition spd="med">
    <p:cover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smtClean="0">
                <a:solidFill>
                  <a:schemeClr val="tx2"/>
                </a:solidFill>
                <a:latin typeface="Arial" panose="020B0604020202020204" pitchFamily="34" charset="0"/>
              </a:rPr>
              <a:t>Please </a:t>
            </a:r>
            <a:r>
              <a:rPr lang="en-US" altLang="de-DE" sz="2000" dirty="0">
                <a:solidFill>
                  <a:schemeClr val="tx2"/>
                </a:solidFill>
                <a:latin typeface="Arial" panose="020B0604020202020204" pitchFamily="34" charset="0"/>
              </a:rPr>
              <a:t>provide an email to </a:t>
            </a:r>
            <a:r>
              <a:rPr lang="en-US" altLang="de-DE" sz="2000" dirty="0">
                <a:solidFill>
                  <a:schemeClr val="tx2"/>
                </a:solidFill>
                <a:latin typeface="Arial" panose="020B0604020202020204" pitchFamily="34" charset="0"/>
                <a:hlinkClick r:id="rId4"/>
              </a:rPr>
              <a:t>bernd.birklhuber@bmk.gv.at</a:t>
            </a:r>
            <a:r>
              <a:rPr lang="en-US" altLang="de-DE" sz="2000" dirty="0" smtClean="0">
                <a:solidFill>
                  <a:schemeClr val="tx2"/>
                </a:solidFill>
                <a:latin typeface="Arial" panose="020B0604020202020204" pitchFamily="34" charset="0"/>
              </a:rPr>
              <a:t> </a:t>
            </a:r>
            <a:r>
              <a:rPr lang="en-US" altLang="de-DE" sz="2000" dirty="0">
                <a:solidFill>
                  <a:schemeClr val="tx2"/>
                </a:solidFill>
                <a:latin typeface="Arial" panose="020B0604020202020204" pitchFamily="34" charset="0"/>
              </a:rPr>
              <a:t>containing updates to the </a:t>
            </a:r>
            <a:r>
              <a:rPr lang="en-US" altLang="de-DE" sz="2000" dirty="0">
                <a:solidFill>
                  <a:schemeClr val="tx2"/>
                </a:solidFill>
                <a:latin typeface="Arial" panose="020B0604020202020204" pitchFamily="34" charset="0"/>
                <a:hlinkClick r:id="rId5"/>
              </a:rPr>
              <a:t>information on Inland ENC </a:t>
            </a:r>
            <a:r>
              <a:rPr lang="en-US" altLang="de-DE" sz="2000" dirty="0" smtClean="0">
                <a:solidFill>
                  <a:schemeClr val="tx2"/>
                </a:solidFill>
                <a:latin typeface="Arial" panose="020B0604020202020204" pitchFamily="34" charset="0"/>
                <a:hlinkClick r:id="rId5"/>
              </a:rPr>
              <a:t>coverage</a:t>
            </a:r>
            <a:r>
              <a:rPr lang="en-US" altLang="de-DE" sz="2000" u="sng" dirty="0" smtClean="0">
                <a:solidFill>
                  <a:schemeClr val="tx2"/>
                </a:solidFill>
                <a:latin typeface="Arial" panose="020B0604020202020204" pitchFamily="34" charset="0"/>
                <a:hlinkClick r:id="rId5"/>
              </a:rPr>
              <a:t>  </a:t>
            </a:r>
            <a:r>
              <a:rPr lang="en-US" altLang="de-DE" sz="2000" dirty="0" smtClean="0">
                <a:solidFill>
                  <a:schemeClr val="bg1">
                    <a:lumMod val="50000"/>
                  </a:schemeClr>
                </a:solidFill>
                <a:latin typeface="Arial" panose="020B0604020202020204" pitchFamily="34" charset="0"/>
              </a:rPr>
              <a:t>[</a:t>
            </a:r>
            <a:r>
              <a:rPr lang="en-US" altLang="de-DE" sz="2000" dirty="0" smtClean="0">
                <a:solidFill>
                  <a:srgbClr val="FF0000"/>
                </a:solidFill>
                <a:latin typeface="Arial" panose="020B0604020202020204" pitchFamily="34" charset="0"/>
                <a:hlinkClick r:id="rId6" action="ppaction://hlinkfile"/>
              </a:rPr>
              <a:t>offline version</a:t>
            </a:r>
            <a:r>
              <a:rPr lang="en-US" altLang="de-DE" sz="2000" dirty="0" smtClean="0">
                <a:solidFill>
                  <a:schemeClr val="bg1">
                    <a:lumMod val="50000"/>
                  </a:schemeClr>
                </a:solidFill>
                <a:latin typeface="Arial" panose="020B0604020202020204" pitchFamily="34" charset="0"/>
              </a:rPr>
              <a:t>]</a:t>
            </a:r>
          </a:p>
          <a:p>
            <a:pPr eaLnBrk="1" hangingPunct="1">
              <a:buBlip>
                <a:blip r:embed="rId3"/>
              </a:buBlip>
            </a:pPr>
            <a:r>
              <a:rPr lang="en-US" altLang="de-DE" sz="2000" dirty="0">
                <a:solidFill>
                  <a:schemeClr val="tx2"/>
                </a:solidFill>
                <a:latin typeface="Arial" panose="020B0604020202020204" pitchFamily="34" charset="0"/>
              </a:rPr>
              <a:t>COMEX² to check whether a reporting tool for discrepancies could be implemented by </a:t>
            </a:r>
            <a:r>
              <a:rPr lang="en-US" altLang="de-DE" sz="2000" dirty="0" err="1">
                <a:solidFill>
                  <a:schemeClr val="tx2"/>
                </a:solidFill>
                <a:latin typeface="Arial" panose="020B0604020202020204" pitchFamily="34" charset="0"/>
              </a:rPr>
              <a:t>EuRIS</a:t>
            </a:r>
            <a:r>
              <a:rPr lang="en-US" altLang="de-DE" sz="2000" dirty="0">
                <a:solidFill>
                  <a:schemeClr val="tx2"/>
                </a:solidFill>
                <a:latin typeface="Arial" panose="020B0604020202020204" pitchFamily="34" charset="0"/>
              </a:rPr>
              <a:t> or on national level (the US tool is based on Survey 123 of ArcGIS). </a:t>
            </a:r>
            <a:r>
              <a:rPr lang="en-US" altLang="de-DE" sz="2000" dirty="0" smtClean="0">
                <a:solidFill>
                  <a:schemeClr val="bg1">
                    <a:lumMod val="50000"/>
                  </a:schemeClr>
                </a:solidFill>
                <a:latin typeface="Arial" panose="020B0604020202020204" pitchFamily="34" charset="0"/>
              </a:rPr>
              <a:t/>
            </a:r>
            <a:br>
              <a:rPr lang="en-US" altLang="de-DE" sz="2000" dirty="0" smtClean="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Associations</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The FC is defining the possible associations between different features</a:t>
            </a:r>
          </a:p>
          <a:p>
            <a:pPr marL="358775" indent="-358775" eaLnBrk="1" hangingPunct="1">
              <a:buBlip>
                <a:blip r:embed="rId3"/>
              </a:buBlip>
            </a:pPr>
            <a:r>
              <a:rPr lang="en-US" altLang="de-DE" sz="1600" dirty="0" smtClean="0">
                <a:latin typeface="Arial" panose="020B0604020202020204" pitchFamily="34" charset="0"/>
              </a:rPr>
              <a:t>For S-101 features we have to</a:t>
            </a:r>
          </a:p>
          <a:p>
            <a:pPr marL="492125" lvl="1" indent="-358775" eaLnBrk="1" hangingPunct="1">
              <a:buBlip>
                <a:blip r:embed="rId3"/>
              </a:buBlip>
            </a:pPr>
            <a:r>
              <a:rPr lang="en-US" altLang="de-DE" sz="1200" dirty="0" smtClean="0">
                <a:latin typeface="Arial" panose="020B0604020202020204" pitchFamily="34" charset="0"/>
              </a:rPr>
              <a:t>Delete associations with S-101 features that are not used by S-101</a:t>
            </a:r>
          </a:p>
          <a:p>
            <a:pPr marL="492125" lvl="1" indent="-358775" eaLnBrk="1" hangingPunct="1">
              <a:buBlip>
                <a:blip r:embed="rId3"/>
              </a:buBlip>
            </a:pPr>
            <a:r>
              <a:rPr lang="en-US" altLang="de-DE" sz="1200" dirty="0" smtClean="0">
                <a:latin typeface="Arial" panose="020B0604020202020204" pitchFamily="34" charset="0"/>
              </a:rPr>
              <a:t>Check, if we need to add associations to inland specific features</a:t>
            </a:r>
          </a:p>
          <a:p>
            <a:pPr marL="358775" indent="-358775" eaLnBrk="1" hangingPunct="1">
              <a:buBlip>
                <a:blip r:embed="rId3"/>
              </a:buBlip>
            </a:pPr>
            <a:r>
              <a:rPr lang="en-US" altLang="de-DE" sz="1600" dirty="0" smtClean="0">
                <a:latin typeface="Arial" panose="020B0604020202020204" pitchFamily="34" charset="0"/>
              </a:rPr>
              <a:t>For inland specific features we have to define the possible associations</a:t>
            </a:r>
          </a:p>
          <a:p>
            <a:pPr marL="358775" indent="-358775" eaLnBrk="1" hangingPunct="1">
              <a:buBlip>
                <a:blip r:embed="rId3"/>
              </a:buBlip>
            </a:pPr>
            <a:r>
              <a:rPr lang="en-US" altLang="de-DE" sz="1600" dirty="0" smtClean="0">
                <a:latin typeface="Arial" panose="020B0604020202020204" pitchFamily="34" charset="0"/>
                <a:hlinkClick r:id="rId4" action="ppaction://hlinkfile"/>
              </a:rPr>
              <a:t>Working document </a:t>
            </a:r>
            <a:endParaRPr lang="en-US" altLang="de-DE" sz="1600" dirty="0" smtClean="0">
              <a:latin typeface="Arial" panose="020B0604020202020204" pitchFamily="34" charset="0"/>
            </a:endParaRPr>
          </a:p>
          <a:p>
            <a:pPr marL="0" indent="0" eaLnBrk="1" hangingPunct="1">
              <a:buNone/>
            </a:pPr>
            <a:endParaRPr lang="en-US" altLang="de-DE" sz="1600" dirty="0" smtClean="0">
              <a:latin typeface="Arial" panose="020B0604020202020204" pitchFamily="34" charset="0"/>
            </a:endParaRPr>
          </a:p>
          <a:p>
            <a:pPr marL="358775" indent="-358775" eaLnBrk="1" hangingPunct="1">
              <a:buBlip>
                <a:blip r:embed="rId3"/>
              </a:buBlip>
            </a:pPr>
            <a:r>
              <a:rPr lang="en-US" altLang="de-DE" sz="1600" dirty="0" smtClean="0">
                <a:solidFill>
                  <a:schemeClr val="tx2"/>
                </a:solidFill>
                <a:latin typeface="Arial" panose="020B0604020202020204" pitchFamily="34" charset="0"/>
              </a:rPr>
              <a:t>IEHG:</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1144668930"/>
      </p:ext>
    </p:extLst>
  </p:cSld>
  <p:clrMapOvr>
    <a:masterClrMapping/>
  </p:clrMapOvr>
  <p:transition spd="med">
    <p:cover dir="l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Feature Catalogue, way forward</a:t>
            </a:r>
            <a:endParaRPr lang="en-US" altLang="de-DE" dirty="0">
              <a:solidFill>
                <a:schemeClr val="bg1"/>
              </a:solidFill>
              <a:latin typeface="Arial" panose="020B0604020202020204" pitchFamily="34" charset="0"/>
            </a:endParaRPr>
          </a:p>
        </p:txBody>
      </p:sp>
      <p:sp>
        <p:nvSpPr>
          <p:cNvPr id="9219"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smtClean="0">
                <a:latin typeface="Arial" panose="020B0604020202020204" pitchFamily="34" charset="0"/>
              </a:rPr>
              <a:t>To be able to start testing we need an adopted and published version of the S-401 FC</a:t>
            </a:r>
          </a:p>
          <a:p>
            <a:pPr eaLnBrk="1" hangingPunct="1">
              <a:buBlip>
                <a:blip r:embed="rId3"/>
              </a:buBlip>
            </a:pPr>
            <a:r>
              <a:rPr lang="en-US" altLang="de-DE" sz="1600" dirty="0" smtClean="0">
                <a:latin typeface="Arial" panose="020B0604020202020204" pitchFamily="34" charset="0"/>
              </a:rPr>
              <a:t>Who is able to contribute?</a:t>
            </a:r>
          </a:p>
          <a:p>
            <a:pPr eaLnBrk="1" hangingPunct="1">
              <a:buBlip>
                <a:blip r:embed="rId3"/>
              </a:buBlip>
            </a:pPr>
            <a:r>
              <a:rPr lang="en-US" altLang="de-DE" sz="1600" dirty="0" smtClean="0">
                <a:latin typeface="Arial" panose="020B0604020202020204" pitchFamily="34" charset="0"/>
              </a:rPr>
              <a:t>Timeline?</a:t>
            </a:r>
          </a:p>
          <a:p>
            <a:pPr eaLnBrk="1" hangingPunct="1">
              <a:buBlip>
                <a:blip r:embed="rId3"/>
              </a:buBlip>
            </a:pPr>
            <a:endParaRPr lang="en-US" altLang="de-DE" sz="1600" dirty="0">
              <a:latin typeface="Arial" panose="020B0604020202020204" pitchFamily="34" charset="0"/>
            </a:endParaRPr>
          </a:p>
          <a:p>
            <a:pPr eaLnBrk="1" hangingPunct="1">
              <a:buBlip>
                <a:blip r:embed="rId3"/>
              </a:buBlip>
            </a:pPr>
            <a:endParaRPr lang="en-US" altLang="de-DE" sz="1600" dirty="0" smtClean="0">
              <a:latin typeface="Arial" panose="020B0604020202020204" pitchFamily="34" charset="0"/>
            </a:endParaRPr>
          </a:p>
          <a:p>
            <a:pPr eaLnBrk="1" hangingPunct="1">
              <a:buBlip>
                <a:blip r:embed="rId3"/>
              </a:buBlip>
            </a:pPr>
            <a:r>
              <a:rPr lang="en-US" altLang="de-DE" sz="1600" dirty="0" smtClean="0">
                <a:latin typeface="Arial" panose="020B0604020202020204" pitchFamily="34" charset="0"/>
              </a:rPr>
              <a:t>Action points:</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1924586342"/>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Symbols were converted according the </a:t>
            </a:r>
            <a:r>
              <a:rPr lang="en-US" altLang="de-DE" sz="1800" b="1" dirty="0">
                <a:latin typeface="Arial" panose="020B0604020202020204" pitchFamily="34" charset="0"/>
                <a:cs typeface="Arial" panose="020B0604020202020204" pitchFamily="34" charset="0"/>
              </a:rPr>
              <a:t>S100 SVG Tiny profile</a:t>
            </a:r>
            <a:r>
              <a:rPr lang="en-US" altLang="de-DE" sz="1800" dirty="0">
                <a:latin typeface="Arial" panose="020B0604020202020204" pitchFamily="34" charset="0"/>
                <a:cs typeface="Arial" panose="020B0604020202020204" pitchFamily="34" charset="0"/>
              </a:rPr>
              <a:t>.</a:t>
            </a:r>
          </a:p>
          <a:p>
            <a:pPr lvl="1" eaLnBrk="1" hangingPunct="1">
              <a:buBlip>
                <a:blip r:embed="rId3"/>
              </a:buBlip>
            </a:pPr>
            <a:r>
              <a:rPr lang="en-US" altLang="de-DE" sz="1600" dirty="0">
                <a:latin typeface="Arial" panose="020B0604020202020204" pitchFamily="34" charset="0"/>
                <a:cs typeface="Arial" panose="020B0604020202020204" pitchFamily="34" charset="0"/>
              </a:rPr>
              <a:t>New Brazilian symbols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Received an </a:t>
            </a:r>
            <a:r>
              <a:rPr lang="en-US" altLang="de-DE" sz="1600" b="1" dirty="0">
                <a:latin typeface="Arial" panose="020B0604020202020204" pitchFamily="34" charset="0"/>
                <a:cs typeface="Arial" panose="020B0604020202020204" pitchFamily="34" charset="0"/>
              </a:rPr>
              <a:t>approval of HSSC </a:t>
            </a:r>
            <a:r>
              <a:rPr lang="en-US" altLang="de-DE" sz="1600" dirty="0">
                <a:latin typeface="Arial" panose="020B0604020202020204" pitchFamily="34" charset="0"/>
                <a:cs typeface="Arial" panose="020B0604020202020204" pitchFamily="34" charset="0"/>
              </a:rPr>
              <a:t>for the bulk registration = in progress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LUA scripts are under development</a:t>
            </a:r>
          </a:p>
          <a:p>
            <a:pPr lvl="1" eaLnBrk="1" hangingPunct="1">
              <a:buBlip>
                <a:blip r:embed="rId3"/>
              </a:buBlip>
            </a:pPr>
            <a:r>
              <a:rPr lang="en-US" altLang="de-DE" sz="1600" dirty="0">
                <a:latin typeface="Arial" panose="020B0604020202020204" pitchFamily="34" charset="0"/>
                <a:cs typeface="Arial" panose="020B0604020202020204" pitchFamily="34" charset="0"/>
              </a:rPr>
              <a:t>Copy/pasted S-101 scripts</a:t>
            </a:r>
          </a:p>
          <a:p>
            <a:pPr lvl="1" eaLnBrk="1" hangingPunct="1">
              <a:buBlip>
                <a:blip r:embed="rId3"/>
              </a:buBlip>
            </a:pPr>
            <a:r>
              <a:rPr lang="en-US" altLang="de-DE" sz="1600" dirty="0">
                <a:latin typeface="Arial" panose="020B0604020202020204" pitchFamily="34" charset="0"/>
                <a:cs typeface="Arial" panose="020B0604020202020204" pitchFamily="34" charset="0"/>
              </a:rPr>
              <a:t>Edited S-101 scripts for S-401</a:t>
            </a:r>
          </a:p>
          <a:p>
            <a:pPr lvl="1" eaLnBrk="1" hangingPunct="1">
              <a:buBlip>
                <a:blip r:embed="rId3"/>
              </a:buBlip>
            </a:pPr>
            <a:r>
              <a:rPr lang="en-US" altLang="de-DE" sz="1600" dirty="0">
                <a:latin typeface="Arial" panose="020B0604020202020204" pitchFamily="34" charset="0"/>
                <a:cs typeface="Arial" panose="020B0604020202020204" pitchFamily="34" charset="0"/>
              </a:rPr>
              <a:t>Developed inland specific scripts</a:t>
            </a:r>
          </a:p>
          <a:p>
            <a:pPr marL="457200" lvl="1" indent="0" eaLnBrk="1" hangingPunct="1">
              <a:buNone/>
            </a:pPr>
            <a:endParaRPr lang="en-US" altLang="de-DE" sz="16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How to test the individual scripts?</a:t>
            </a:r>
            <a:endParaRPr lang="en-US" alt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14625"/>
      </p:ext>
    </p:extLst>
  </p:cSld>
  <p:clrMapOvr>
    <a:masterClrMapping/>
  </p:clrMapOvr>
  <p:transition spd="med">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3"/>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a:t>
            </a:r>
            <a:r>
              <a:rPr lang="en-US" altLang="de-DE" dirty="0" smtClean="0">
                <a:solidFill>
                  <a:schemeClr val="bg1"/>
                </a:solidFill>
                <a:latin typeface="Arial" panose="020B0604020202020204" pitchFamily="34" charset="0"/>
              </a:rPr>
              <a:t>Catalogue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1600" dirty="0">
                <a:latin typeface="Arial" panose="020B0604020202020204" pitchFamily="34" charset="0"/>
                <a:cs typeface="Arial" panose="020B0604020202020204" pitchFamily="34" charset="0"/>
              </a:rPr>
              <a:t>Conversion of the CS</a:t>
            </a:r>
          </a:p>
          <a:p>
            <a:pPr lvl="1" eaLnBrk="1" hangingPunct="1">
              <a:buBlip>
                <a:blip r:embed="rId3"/>
              </a:buBlip>
            </a:pPr>
            <a:r>
              <a:rPr lang="en-US" altLang="de-DE" sz="1600" dirty="0">
                <a:latin typeface="Arial" panose="020B0604020202020204" pitchFamily="34" charset="0"/>
                <a:cs typeface="Arial" panose="020B0604020202020204" pitchFamily="34" charset="0"/>
              </a:rPr>
              <a:t>Solution for features on the same position</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Open issues on the GitHub:</a:t>
            </a:r>
            <a:endParaRPr lang="en-US" altLang="de-DE" sz="1400" dirty="0">
              <a:latin typeface="Arial" panose="020B0604020202020204" pitchFamily="34" charset="0"/>
              <a:cs typeface="Arial" panose="020B0604020202020204" pitchFamily="34" charset="0"/>
            </a:endParaRPr>
          </a:p>
          <a:p>
            <a:pPr lvl="1" eaLnBrk="1" hangingPunct="1">
              <a:buBlip>
                <a:blip r:embed="rId3"/>
              </a:buBlip>
            </a:pPr>
            <a:r>
              <a:rPr lang="nl-BE" sz="1400" dirty="0">
                <a:latin typeface="Arial" panose="020B0604020202020204" pitchFamily="34" charset="0"/>
                <a:cs typeface="Arial" panose="020B0604020202020204" pitchFamily="34" charset="0"/>
                <a:hlinkClick r:id="rId4"/>
              </a:rPr>
              <a:t>Issues · IEHG/</a:t>
            </a:r>
            <a:r>
              <a:rPr lang="nl-BE" sz="1400" dirty="0" err="1">
                <a:latin typeface="Arial" panose="020B0604020202020204" pitchFamily="34" charset="0"/>
                <a:cs typeface="Arial" panose="020B0604020202020204" pitchFamily="34" charset="0"/>
                <a:hlinkClick r:id="rId4"/>
              </a:rPr>
              <a:t>Portrayal-Catalogue</a:t>
            </a:r>
            <a:r>
              <a:rPr lang="nl-BE" sz="1400" dirty="0">
                <a:latin typeface="Arial" panose="020B0604020202020204" pitchFamily="34" charset="0"/>
                <a:cs typeface="Arial" panose="020B0604020202020204" pitchFamily="34" charset="0"/>
                <a:hlinkClick r:id="rId4"/>
              </a:rPr>
              <a:t> (github.com)</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0100"/>
      </p:ext>
    </p:extLst>
  </p:cSld>
  <p:clrMapOvr>
    <a:masterClrMapping/>
  </p:clrMapOvr>
  <p:transition spd="med">
    <p:cover dir="l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COMEX² with the support of </a:t>
            </a:r>
            <a:r>
              <a:rPr lang="en-US" altLang="de-DE" sz="1600" dirty="0" err="1">
                <a:latin typeface="Arial" panose="020B0604020202020204" pitchFamily="34" charset="0"/>
              </a:rPr>
              <a:t>Mikan</a:t>
            </a:r>
            <a:r>
              <a:rPr lang="en-US" altLang="de-DE" sz="1600" dirty="0">
                <a:latin typeface="Arial" panose="020B0604020202020204" pitchFamily="34" charset="0"/>
              </a:rPr>
              <a:t> to </a:t>
            </a:r>
          </a:p>
          <a:p>
            <a:pPr eaLnBrk="1" hangingPunct="1">
              <a:buFontTx/>
              <a:buBlip>
                <a:blip r:embed="rId3"/>
              </a:buBlip>
            </a:pPr>
            <a:r>
              <a:rPr lang="en-US" altLang="de-DE" sz="1600" dirty="0" smtClean="0">
                <a:latin typeface="Arial" panose="020B0604020202020204" pitchFamily="34" charset="0"/>
              </a:rPr>
              <a:t>continue </a:t>
            </a:r>
            <a:r>
              <a:rPr lang="en-US" altLang="de-DE" sz="1600" dirty="0">
                <a:latin typeface="Arial" panose="020B0604020202020204" pitchFamily="34" charset="0"/>
              </a:rPr>
              <a:t>as proposed in the presentation when a stable PCB is available, contribution of all members via the discussion forum</a:t>
            </a:r>
          </a:p>
          <a:p>
            <a:pPr eaLnBrk="1" hangingPunct="1">
              <a:buFontTx/>
              <a:buBlip>
                <a:blip r:embed="rId3"/>
              </a:buBlip>
            </a:pPr>
            <a:r>
              <a:rPr lang="en-US" altLang="de-DE" sz="1600" dirty="0" smtClean="0">
                <a:latin typeface="Arial" panose="020B0604020202020204" pitchFamily="34" charset="0"/>
              </a:rPr>
              <a:t>develop </a:t>
            </a:r>
            <a:r>
              <a:rPr lang="en-US" altLang="de-DE" sz="1600" dirty="0">
                <a:latin typeface="Arial" panose="020B0604020202020204" pitchFamily="34" charset="0"/>
              </a:rPr>
              <a:t>test data based on the input from Laszlo and René</a:t>
            </a:r>
          </a:p>
          <a:p>
            <a:pPr eaLnBrk="1" hangingPunct="1">
              <a:buFontTx/>
              <a:buBlip>
                <a:blip r:embed="rId3"/>
              </a:buBlip>
            </a:pPr>
            <a:r>
              <a:rPr lang="en-US" altLang="de-DE" sz="1600" dirty="0" smtClean="0">
                <a:latin typeface="Arial" panose="020B0604020202020204" pitchFamily="34" charset="0"/>
              </a:rPr>
              <a:t>amend </a:t>
            </a:r>
            <a:r>
              <a:rPr lang="en-US" altLang="de-DE" sz="1600" dirty="0">
                <a:latin typeface="Arial" panose="020B0604020202020204" pitchFamily="34" charset="0"/>
              </a:rPr>
              <a:t>the Conditional </a:t>
            </a:r>
            <a:r>
              <a:rPr lang="en-US" altLang="de-DE" sz="1600" dirty="0" err="1">
                <a:latin typeface="Arial" panose="020B0604020202020204" pitchFamily="34" charset="0"/>
              </a:rPr>
              <a:t>Symbologies</a:t>
            </a:r>
            <a:r>
              <a:rPr lang="en-US" altLang="de-DE" sz="1600" dirty="0">
                <a:latin typeface="Arial" panose="020B0604020202020204" pitchFamily="34" charset="0"/>
              </a:rPr>
              <a:t> on the basis of available CS (</a:t>
            </a:r>
            <a:r>
              <a:rPr lang="en-US" altLang="de-DE" sz="1600" dirty="0" err="1">
                <a:latin typeface="Arial" panose="020B0604020202020204" pitchFamily="34" charset="0"/>
              </a:rPr>
              <a:t>OpenCPN</a:t>
            </a:r>
            <a:r>
              <a:rPr lang="en-US" altLang="de-DE" sz="1600" dirty="0">
                <a:latin typeface="Arial" panose="020B0604020202020204" pitchFamily="34" charset="0"/>
              </a:rPr>
              <a:t>) or CS of other manufacturers </a:t>
            </a:r>
          </a:p>
          <a:p>
            <a:pPr eaLnBrk="1" hangingPunct="1">
              <a:buFontTx/>
              <a:buBlip>
                <a:blip r:embed="rId3"/>
              </a:buBlip>
            </a:pPr>
            <a:r>
              <a:rPr lang="en-US" altLang="de-DE" sz="1600" dirty="0" smtClean="0">
                <a:latin typeface="Arial" panose="020B0604020202020204" pitchFamily="34" charset="0"/>
              </a:rPr>
              <a:t>consider </a:t>
            </a:r>
            <a:r>
              <a:rPr lang="en-US" altLang="de-DE" sz="1600" dirty="0">
                <a:latin typeface="Arial" panose="020B0604020202020204" pitchFamily="34" charset="0"/>
              </a:rPr>
              <a:t>real world pictures as a solution for the display of multiple notice marks at the same spot</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a tree structure for the PC</a:t>
            </a:r>
          </a:p>
          <a:p>
            <a:pPr eaLnBrk="1" hangingPunct="1">
              <a:buFontTx/>
              <a:buBlip>
                <a:blip r:embed="rId3"/>
              </a:buBlip>
            </a:pPr>
            <a:r>
              <a:rPr lang="en-US" altLang="de-DE" sz="1600" dirty="0" smtClean="0">
                <a:latin typeface="Arial" panose="020B0604020202020204" pitchFamily="34" charset="0"/>
              </a:rPr>
              <a:t>create </a:t>
            </a:r>
            <a:r>
              <a:rPr lang="en-US" altLang="de-DE" sz="1600" dirty="0">
                <a:latin typeface="Arial" panose="020B0604020202020204" pitchFamily="34" charset="0"/>
              </a:rPr>
              <a:t>the XML for the PC.</a:t>
            </a:r>
          </a:p>
          <a:p>
            <a:pPr eaLnBrk="1" hangingPunct="1">
              <a:buFontTx/>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046103579"/>
      </p:ext>
    </p:extLst>
  </p:cSld>
  <p:clrMapOvr>
    <a:masterClrMapping/>
  </p:clrMapOvr>
  <p:transition spd="med">
    <p:cover dir="l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CC00"/>
                </a:solidFill>
                <a:latin typeface="Arial" panose="020B0604020202020204" pitchFamily="34" charset="0"/>
              </a:rPr>
              <a:t>Bernd </a:t>
            </a:r>
            <a:r>
              <a:rPr lang="en-US" altLang="de-DE" sz="1600" dirty="0">
                <a:solidFill>
                  <a:srgbClr val="00CC00"/>
                </a:solidFill>
                <a:latin typeface="Arial" panose="020B0604020202020204" pitchFamily="34" charset="0"/>
              </a:rPr>
              <a:t>to describe the rules for the selection of the correct notice mark symbol and to send them to </a:t>
            </a:r>
            <a:r>
              <a:rPr lang="en-US" altLang="de-DE" sz="1600" dirty="0" err="1">
                <a:solidFill>
                  <a:srgbClr val="00CC00"/>
                </a:solidFill>
                <a:latin typeface="Arial" panose="020B0604020202020204" pitchFamily="34" charset="0"/>
              </a:rPr>
              <a:t>Mikan</a:t>
            </a:r>
            <a:r>
              <a:rPr lang="en-US" altLang="de-DE" sz="1600" dirty="0" smtClean="0">
                <a:solidFill>
                  <a:srgbClr val="00CC00"/>
                </a:solidFill>
                <a:latin typeface="Arial" panose="020B0604020202020204" pitchFamily="34" charset="0"/>
              </a:rPr>
              <a:t>. </a:t>
            </a:r>
            <a:br>
              <a:rPr lang="en-US" altLang="de-DE" sz="1600" dirty="0" smtClean="0">
                <a:solidFill>
                  <a:srgbClr val="00CC00"/>
                </a:solidFill>
                <a:latin typeface="Arial" panose="020B0604020202020204" pitchFamily="34" charset="0"/>
              </a:rPr>
            </a:br>
            <a:r>
              <a:rPr lang="en-US" altLang="de-DE" sz="1600" dirty="0" smtClean="0">
                <a:solidFill>
                  <a:srgbClr val="00CC00"/>
                </a:solidFill>
                <a:latin typeface="Arial" panose="020B0604020202020204" pitchFamily="34" charset="0"/>
              </a:rPr>
              <a:t>Status: </a:t>
            </a:r>
            <a:r>
              <a:rPr lang="en-US" altLang="de-DE" sz="1600" dirty="0" smtClean="0">
                <a:solidFill>
                  <a:srgbClr val="00CC00"/>
                </a:solidFill>
                <a:latin typeface="Arial" panose="020B0604020202020204" pitchFamily="34" charset="0"/>
                <a:hlinkClick r:id="rId4" action="ppaction://hlinkfile"/>
              </a:rPr>
              <a:t>done</a:t>
            </a:r>
            <a:r>
              <a:rPr lang="en-US" altLang="de-DE" sz="1600" dirty="0" smtClean="0">
                <a:solidFill>
                  <a:srgbClr val="00CC00"/>
                </a:solidFill>
                <a:latin typeface="Arial" panose="020B0604020202020204" pitchFamily="34" charset="0"/>
              </a:rPr>
              <a:t>, AP closed</a:t>
            </a:r>
            <a:endParaRPr lang="en-US" altLang="de-DE" sz="1600" dirty="0">
              <a:solidFill>
                <a:srgbClr val="00CC00"/>
              </a:solidFill>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members that submit proposals with new symbols to provide the symbols in SVG format themselves or to provide them in a different format to Claudia Heckert for conversion to SVG. They have to take the new guideline and the form for symbols into account.</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Gert to check the consequences of the decision of IHO when it is available</a:t>
            </a:r>
            <a:r>
              <a:rPr lang="en-US" altLang="de-DE" sz="1600" dirty="0">
                <a:latin typeface="Arial" panose="020B0604020202020204" pitchFamily="34" charset="0"/>
              </a:rPr>
              <a:t>.</a:t>
            </a:r>
            <a:br>
              <a:rPr lang="en-US" altLang="de-DE" sz="1600" dirty="0">
                <a:latin typeface="Arial" panose="020B0604020202020204" pitchFamily="34" charset="0"/>
              </a:rPr>
            </a:br>
            <a:r>
              <a:rPr lang="en-US" altLang="de-DE" sz="1600" dirty="0">
                <a:latin typeface="Arial" panose="020B0604020202020204" pitchFamily="34" charset="0"/>
              </a:rPr>
              <a:t>Status: Done. The new SVG Profile was adopted by IHO and all the inland specific symbols were re-designed according to this profile scheme. The bulk upload is initiated by me and I’m waiting on the feedback of Yong Baek</a:t>
            </a:r>
            <a:r>
              <a:rPr lang="en-US" altLang="de-DE" sz="1600" dirty="0" smtClean="0">
                <a:latin typeface="Arial" panose="020B0604020202020204" pitchFamily="34" charset="0"/>
              </a:rPr>
              <a:t>.</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525709952"/>
      </p:ext>
    </p:extLst>
  </p:cSld>
  <p:clrMapOvr>
    <a:masterClrMapping/>
  </p:clrMapOvr>
  <p:transition spd="med">
    <p:cover dir="l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PC (3)</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600" dirty="0" err="1">
                <a:solidFill>
                  <a:srgbClr val="00CC00"/>
                </a:solidFill>
                <a:latin typeface="Arial" panose="020B0604020202020204" pitchFamily="34" charset="0"/>
              </a:rPr>
              <a:t>Vitor</a:t>
            </a:r>
            <a:r>
              <a:rPr lang="en-US" altLang="de-DE" sz="1600" dirty="0">
                <a:solidFill>
                  <a:srgbClr val="00CC00"/>
                </a:solidFill>
                <a:latin typeface="Arial" panose="020B0604020202020204" pitchFamily="34" charset="0"/>
              </a:rPr>
              <a:t> to provide the </a:t>
            </a:r>
            <a:r>
              <a:rPr lang="en-US" altLang="de-DE" sz="1600" dirty="0" err="1">
                <a:solidFill>
                  <a:srgbClr val="00CC00"/>
                </a:solidFill>
                <a:latin typeface="Arial" panose="020B0604020202020204" pitchFamily="34" charset="0"/>
              </a:rPr>
              <a:t>svg</a:t>
            </a:r>
            <a:r>
              <a:rPr lang="en-US" altLang="de-DE" sz="1600" dirty="0">
                <a:solidFill>
                  <a:srgbClr val="00CC00"/>
                </a:solidFill>
                <a:latin typeface="Arial" panose="020B0604020202020204" pitchFamily="34" charset="0"/>
              </a:rPr>
              <a:t> symbols and raster symbols of the Brazilian notice marks and the additional lines for the Lookup Tables.</a:t>
            </a:r>
            <a:br>
              <a:rPr lang="en-US" altLang="de-DE" sz="1600" dirty="0">
                <a:solidFill>
                  <a:srgbClr val="00CC00"/>
                </a:solidFill>
                <a:latin typeface="Arial" panose="020B0604020202020204" pitchFamily="34" charset="0"/>
              </a:rPr>
            </a:br>
            <a:r>
              <a:rPr lang="en-US" altLang="de-DE" sz="1600" dirty="0">
                <a:solidFill>
                  <a:srgbClr val="00CC00"/>
                </a:solidFill>
                <a:latin typeface="Arial" panose="020B0604020202020204" pitchFamily="34" charset="0"/>
              </a:rPr>
              <a:t>Status: done, action point closed</a:t>
            </a:r>
            <a:br>
              <a:rPr lang="en-US" altLang="de-DE" sz="1600" dirty="0">
                <a:solidFill>
                  <a:srgbClr val="00CC00"/>
                </a:solidFill>
                <a:latin typeface="Arial" panose="020B0604020202020204" pitchFamily="34" charset="0"/>
              </a:rPr>
            </a:br>
            <a:r>
              <a:rPr lang="en-US" altLang="de-DE" sz="1600" dirty="0">
                <a:latin typeface="Arial" panose="020B0604020202020204" pitchFamily="34" charset="0"/>
              </a:rPr>
              <a:t>The </a:t>
            </a:r>
            <a:r>
              <a:rPr lang="en-US" altLang="de-DE" sz="1600">
                <a:latin typeface="Arial" panose="020B0604020202020204" pitchFamily="34" charset="0"/>
              </a:rPr>
              <a:t>symbols </a:t>
            </a:r>
            <a:r>
              <a:rPr lang="en-US" altLang="de-DE" sz="1600" smtClean="0">
                <a:latin typeface="Arial" panose="020B0604020202020204" pitchFamily="34" charset="0"/>
              </a:rPr>
              <a:t>still need </a:t>
            </a:r>
            <a:r>
              <a:rPr lang="en-US" altLang="de-DE" sz="1600" dirty="0">
                <a:latin typeface="Arial" panose="020B0604020202020204" pitchFamily="34" charset="0"/>
              </a:rPr>
              <a:t>to be converted according to the new SVG profile. WSV was going to do this.</a:t>
            </a:r>
            <a:endParaRPr lang="en-US" altLang="de-DE" sz="2000" dirty="0">
              <a:latin typeface="Arial" panose="020B0604020202020204" pitchFamily="34" charset="0"/>
            </a:endParaRPr>
          </a:p>
          <a:p>
            <a:pPr marL="0" indent="0" eaLnBrk="1" hangingPunct="1">
              <a:buNone/>
            </a:pP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Bernd </a:t>
            </a:r>
            <a:r>
              <a:rPr lang="en-US" altLang="de-DE" sz="1600" dirty="0">
                <a:latin typeface="Arial" panose="020B0604020202020204" pitchFamily="34" charset="0"/>
              </a:rPr>
              <a:t>to publish the amended Presentation Library on the website.</a:t>
            </a:r>
          </a:p>
          <a:p>
            <a:pPr marL="0" indent="0" eaLnBrk="1" hangingPunct="1">
              <a:buNone/>
            </a:pP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486993797"/>
      </p:ext>
    </p:extLst>
  </p:cSld>
  <p:clrMapOvr>
    <a:masterClrMapping/>
  </p:clrMapOvr>
  <p:transition spd="med">
    <p:cover dir="l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Portrayal Catalogue</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The meeting could discuss how to deal with future updates of the S-101 Portrayal Catalogue. Currently it is hard to detect what is changed in the PC. Is it necessary to take all amendments of the S-101 Portrayal Catalogue into account for S-401 in the future?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IEHG has decided to use the European Presentation Library as a starting point for the Portrayal Catalogue of S-401. On the other hand, IEHG decided to stay as close as possible to S-101</a:t>
            </a:r>
            <a:r>
              <a:rPr lang="en-US" altLang="de-DE" sz="1600" dirty="0" smtClean="0">
                <a:latin typeface="Arial" panose="020B0604020202020204" pitchFamily="34" charset="0"/>
              </a:rPr>
              <a:t>.</a:t>
            </a:r>
            <a:br>
              <a:rPr lang="en-US" altLang="de-DE" sz="1600" dirty="0" smtClean="0">
                <a:latin typeface="Arial" panose="020B0604020202020204" pitchFamily="34" charset="0"/>
              </a:rPr>
            </a:br>
            <a:r>
              <a:rPr lang="en-US" altLang="de-DE" sz="1600" dirty="0" smtClean="0">
                <a:latin typeface="Arial" panose="020B0604020202020204" pitchFamily="34" charset="0"/>
              </a:rPr>
              <a:t>According </a:t>
            </a:r>
            <a:r>
              <a:rPr lang="en-US" altLang="de-DE" sz="1600" dirty="0">
                <a:latin typeface="Arial" panose="020B0604020202020204" pitchFamily="34" charset="0"/>
              </a:rPr>
              <a:t>to S-101 </a:t>
            </a:r>
            <a:r>
              <a:rPr lang="en-US" altLang="de-DE" sz="1600" dirty="0" err="1">
                <a:latin typeface="Arial" panose="020B0604020202020204" pitchFamily="34" charset="0"/>
              </a:rPr>
              <a:t>topmarks</a:t>
            </a:r>
            <a:r>
              <a:rPr lang="en-US" altLang="de-DE" sz="1600" dirty="0">
                <a:latin typeface="Arial" panose="020B0604020202020204" pitchFamily="34" charset="0"/>
              </a:rPr>
              <a:t> are just displayed by their shape. According to the European Inland ECDIS Presentation Library they are displayed by shape and </a:t>
            </a:r>
            <a:r>
              <a:rPr lang="en-US" altLang="de-DE" sz="1600" dirty="0" err="1">
                <a:latin typeface="Arial" panose="020B0604020202020204" pitchFamily="34" charset="0"/>
              </a:rPr>
              <a:t>colour</a:t>
            </a:r>
            <a:r>
              <a:rPr lang="en-US" altLang="de-DE" sz="1600" dirty="0">
                <a:latin typeface="Arial" panose="020B0604020202020204" pitchFamily="34" charset="0"/>
              </a:rPr>
              <a:t>. From the point of view of the European side it is easier for the </a:t>
            </a:r>
            <a:r>
              <a:rPr lang="en-US" altLang="de-DE" sz="1600" dirty="0" err="1">
                <a:latin typeface="Arial" panose="020B0604020202020204" pitchFamily="34" charset="0"/>
              </a:rPr>
              <a:t>boatmaster</a:t>
            </a:r>
            <a:r>
              <a:rPr lang="en-US" altLang="de-DE" sz="1600" dirty="0">
                <a:latin typeface="Arial" panose="020B0604020202020204" pitchFamily="34" charset="0"/>
              </a:rPr>
              <a:t> to match a </a:t>
            </a:r>
            <a:r>
              <a:rPr lang="en-US" altLang="de-DE" sz="1600" dirty="0" err="1">
                <a:latin typeface="Arial" panose="020B0604020202020204" pitchFamily="34" charset="0"/>
              </a:rPr>
              <a:t>topmark</a:t>
            </a:r>
            <a:r>
              <a:rPr lang="en-US" altLang="de-DE" sz="1600" dirty="0">
                <a:latin typeface="Arial" panose="020B0604020202020204" pitchFamily="34" charset="0"/>
              </a:rPr>
              <a:t> in the IENC with a real </a:t>
            </a:r>
            <a:r>
              <a:rPr lang="en-US" altLang="de-DE" sz="1600" dirty="0" err="1">
                <a:latin typeface="Arial" panose="020B0604020202020204" pitchFamily="34" charset="0"/>
              </a:rPr>
              <a:t>topmark</a:t>
            </a:r>
            <a:r>
              <a:rPr lang="en-US" altLang="de-DE" sz="1600" dirty="0">
                <a:latin typeface="Arial" panose="020B0604020202020204" pitchFamily="34" charset="0"/>
              </a:rPr>
              <a:t>, if they have not only the same shape but also the same </a:t>
            </a:r>
            <a:r>
              <a:rPr lang="en-US" altLang="de-DE" sz="1600" dirty="0" err="1">
                <a:latin typeface="Arial" panose="020B0604020202020204" pitchFamily="34" charset="0"/>
              </a:rPr>
              <a:t>colour</a:t>
            </a:r>
            <a:r>
              <a:rPr lang="en-US" altLang="de-DE" sz="1600" dirty="0">
                <a:latin typeface="Arial" panose="020B0604020202020204" pitchFamily="34" charset="0"/>
              </a:rPr>
              <a:t>. IEHG could decide whether </a:t>
            </a:r>
            <a:r>
              <a:rPr lang="en-US" altLang="de-DE" sz="1600" dirty="0" err="1">
                <a:latin typeface="Arial" panose="020B0604020202020204" pitchFamily="34" charset="0"/>
              </a:rPr>
              <a:t>topmarks</a:t>
            </a:r>
            <a:r>
              <a:rPr lang="en-US" altLang="de-DE" sz="1600" dirty="0">
                <a:latin typeface="Arial" panose="020B0604020202020204" pitchFamily="34" charset="0"/>
              </a:rPr>
              <a:t> on aids to navigation on inland waterways shall be displayed with or without their </a:t>
            </a:r>
            <a:r>
              <a:rPr lang="en-US" altLang="de-DE" sz="1600" dirty="0" err="1">
                <a:latin typeface="Arial" panose="020B0604020202020204" pitchFamily="34" charset="0"/>
              </a:rPr>
              <a:t>colour</a:t>
            </a:r>
            <a:r>
              <a:rPr lang="en-US" altLang="de-DE" sz="1600" dirty="0">
                <a:latin typeface="Arial" panose="020B0604020202020204" pitchFamily="34" charset="0"/>
              </a:rPr>
              <a:t>.</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03614635"/>
      </p:ext>
    </p:extLst>
  </p:cSld>
  <p:clrMapOvr>
    <a:masterClrMapping/>
  </p:clrMapOvr>
  <p:transition spd="med">
    <p:cover dir="l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Portrayal Catalogue,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Who is able to contribute?</a:t>
            </a:r>
          </a:p>
          <a:p>
            <a:pPr eaLnBrk="1" hangingPunct="1">
              <a:buFontTx/>
              <a:buBlip>
                <a:blip r:embed="rId3"/>
              </a:buBlip>
            </a:pPr>
            <a:r>
              <a:rPr lang="en-US" altLang="de-DE" sz="1600" dirty="0" smtClean="0">
                <a:latin typeface="Arial" panose="020B0604020202020204" pitchFamily="34" charset="0"/>
              </a:rPr>
              <a:t>Who will develop LUA scripts?</a:t>
            </a:r>
          </a:p>
          <a:p>
            <a:pPr eaLnBrk="1" hangingPunct="1">
              <a:buFontTx/>
              <a:buBlip>
                <a:blip r:embed="rId3"/>
              </a:buBlip>
            </a:pPr>
            <a:r>
              <a:rPr lang="en-US" altLang="de-DE" sz="1600" dirty="0" smtClean="0">
                <a:latin typeface="Arial" panose="020B0604020202020204" pitchFamily="34" charset="0"/>
              </a:rPr>
              <a:t>Who will provide a testing possibility?</a:t>
            </a:r>
          </a:p>
          <a:p>
            <a:pPr eaLnBrk="1" hangingPunct="1">
              <a:buFontTx/>
              <a:buBlip>
                <a:blip r:embed="rId3"/>
              </a:buBlip>
            </a:pPr>
            <a:r>
              <a:rPr lang="en-US" altLang="de-DE" sz="1600" dirty="0" smtClean="0">
                <a:latin typeface="Arial" panose="020B0604020202020204" pitchFamily="34" charset="0"/>
              </a:rPr>
              <a:t>Who will produce the PC?</a:t>
            </a:r>
          </a:p>
          <a:p>
            <a:pPr eaLnBrk="1" hangingPunct="1">
              <a:buFontTx/>
              <a:buBlip>
                <a:blip r:embed="rId3"/>
              </a:buBlip>
            </a:pPr>
            <a:r>
              <a:rPr lang="en-US" altLang="de-DE" sz="1600" dirty="0" smtClean="0">
                <a:latin typeface="Arial" panose="020B0604020202020204" pitchFamily="34" charset="0"/>
              </a:rPr>
              <a:t>Timeline?</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Action points:</a:t>
            </a:r>
            <a:endParaRPr lang="en-US" altLang="de-DE" sz="2000" dirty="0" smtClean="0">
              <a:latin typeface="Arial" panose="020B0604020202020204" pitchFamily="34" charset="0"/>
            </a:endParaRP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4244302143"/>
      </p:ext>
    </p:extLst>
  </p:cSld>
  <p:clrMapOvr>
    <a:masterClrMapping/>
  </p:clrMapOvr>
  <p:transition spd="med">
    <p:cover dir="l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61221" y="620688"/>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DCEG (Gert)</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772815"/>
            <a:ext cx="777240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b="1" dirty="0">
                <a:latin typeface="Arial" panose="020B0604020202020204" pitchFamily="34" charset="0"/>
                <a:cs typeface="Arial" panose="020B0604020202020204" pitchFamily="34" charset="0"/>
                <a:hlinkClick r:id="rId4" action="ppaction://hlinkfile"/>
              </a:rPr>
              <a:t>First draft </a:t>
            </a:r>
            <a:r>
              <a:rPr lang="en-US" altLang="de-DE" sz="1800" dirty="0">
                <a:latin typeface="Arial" panose="020B0604020202020204" pitchFamily="34" charset="0"/>
                <a:cs typeface="Arial" panose="020B0604020202020204" pitchFamily="34" charset="0"/>
              </a:rPr>
              <a:t>has been developed based on the S-101 DCEG word document</a:t>
            </a:r>
          </a:p>
          <a:p>
            <a:pPr eaLnBrk="1" hangingPunct="1">
              <a:buBlip>
                <a:blip r:embed="rId3"/>
              </a:buBlip>
            </a:pP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a:t>
            </a:r>
          </a:p>
          <a:p>
            <a:pPr eaLnBrk="1" hangingPunct="1">
              <a:buBlip>
                <a:blip r:embed="rId3"/>
              </a:buBlip>
            </a:pPr>
            <a:r>
              <a:rPr lang="en-US" altLang="de-DE" sz="1800" dirty="0">
                <a:latin typeface="Arial" panose="020B0604020202020204" pitchFamily="34" charset="0"/>
                <a:cs typeface="Arial" panose="020B0604020202020204" pitchFamily="34" charset="0"/>
              </a:rPr>
              <a:t>Questions are in the </a:t>
            </a:r>
            <a:r>
              <a:rPr lang="en-US" altLang="de-DE" sz="1800" b="1" dirty="0">
                <a:latin typeface="Arial" panose="020B0604020202020204" pitchFamily="34" charset="0"/>
                <a:cs typeface="Arial" panose="020B0604020202020204" pitchFamily="34" charset="0"/>
              </a:rPr>
              <a:t>comments</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5" action="ppaction://hlinkfile"/>
              </a:rPr>
              <a:t>S-101 DCEG redline do</a:t>
            </a:r>
            <a:r>
              <a:rPr lang="en-US" altLang="de-DE" sz="1800" dirty="0">
                <a:latin typeface="Arial" panose="020B0604020202020204" pitchFamily="34" charset="0"/>
                <a:cs typeface="Arial" panose="020B0604020202020204" pitchFamily="34" charset="0"/>
              </a:rPr>
              <a:t>cument available!</a:t>
            </a: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Document on the GitHub:</a:t>
            </a:r>
          </a:p>
          <a:p>
            <a:pPr lvl="1" eaLnBrk="1" hangingPunct="1">
              <a:buBlip>
                <a:blip r:embed="rId3"/>
              </a:buBlip>
            </a:pPr>
            <a:r>
              <a:rPr lang="en-US" altLang="de-DE" sz="1400" dirty="0">
                <a:latin typeface="Arial" panose="020B0604020202020204" pitchFamily="34" charset="0"/>
                <a:cs typeface="Arial" panose="020B0604020202020204" pitchFamily="34" charset="0"/>
                <a:hlinkClick r:id="rId6"/>
              </a:rPr>
              <a:t>https://github.com/IEHG/DCEG</a:t>
            </a:r>
            <a:endParaRPr lang="en-US" alt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77311"/>
      </p:ext>
    </p:extLst>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Inland ENC applications</a:t>
            </a:r>
          </a:p>
        </p:txBody>
      </p:sp>
      <p:sp>
        <p:nvSpPr>
          <p:cNvPr id="10243" name="Rectangle 3"/>
          <p:cNvSpPr>
            <a:spLocks noChangeArrowheads="1"/>
          </p:cNvSpPr>
          <p:nvPr/>
        </p:nvSpPr>
        <p:spPr bwMode="auto">
          <a:xfrm>
            <a:off x="685800" y="2276475"/>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de-DE" sz="2000">
              <a:solidFill>
                <a:schemeClr val="tx2"/>
              </a:solidFill>
              <a:latin typeface="Arial" panose="020B0604020202020204" pitchFamily="34" charset="0"/>
            </a:endParaRPr>
          </a:p>
        </p:txBody>
      </p:sp>
      <p:sp>
        <p:nvSpPr>
          <p:cNvPr id="10247" name="AutoShape 5">
            <a:hlinkClick r:id="rId3" action="ppaction://hlinkpres?slideindex=1&amp;slidetitle=" highlightClick="1"/>
          </p:cNvPr>
          <p:cNvSpPr>
            <a:spLocks noChangeArrowheads="1"/>
          </p:cNvSpPr>
          <p:nvPr/>
        </p:nvSpPr>
        <p:spPr bwMode="auto">
          <a:xfrm>
            <a:off x="714375" y="2755953"/>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smtClean="0">
                <a:latin typeface="Arial" charset="0"/>
              </a:rPr>
              <a:t>IIC Technologies</a:t>
            </a:r>
          </a:p>
        </p:txBody>
      </p:sp>
      <p:sp>
        <p:nvSpPr>
          <p:cNvPr id="10248" name="Textfeld 1"/>
          <p:cNvSpPr txBox="1">
            <a:spLocks noChangeArrowheads="1"/>
          </p:cNvSpPr>
          <p:nvPr/>
        </p:nvSpPr>
        <p:spPr bwMode="auto">
          <a:xfrm>
            <a:off x="3985593" y="2303760"/>
            <a:ext cx="45367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AT" altLang="de-DE" sz="1800" dirty="0">
                <a:latin typeface="Tahoma" panose="020B0604030504040204" pitchFamily="34" charset="0"/>
                <a:cs typeface="Tahoma" panose="020B0604030504040204" pitchFamily="34" charset="0"/>
              </a:rPr>
              <a:t>List of IENC </a:t>
            </a:r>
            <a:r>
              <a:rPr lang="de-AT" altLang="de-DE" sz="1800" dirty="0" err="1">
                <a:latin typeface="Tahoma" panose="020B0604030504040204" pitchFamily="34" charset="0"/>
                <a:cs typeface="Tahoma" panose="020B0604030504040204" pitchFamily="34" charset="0"/>
              </a:rPr>
              <a:t>applications</a:t>
            </a:r>
            <a:r>
              <a:rPr lang="de-AT" altLang="de-DE" sz="1800" dirty="0">
                <a:latin typeface="Tahoma" panose="020B0604030504040204" pitchFamily="34" charset="0"/>
                <a:cs typeface="Tahoma" panose="020B0604030504040204" pitchFamily="34" charset="0"/>
              </a:rPr>
              <a:t>:</a:t>
            </a:r>
          </a:p>
          <a:p>
            <a:pPr eaLnBrk="1" hangingPunct="1">
              <a:spcBef>
                <a:spcPct val="0"/>
              </a:spcBef>
              <a:buFontTx/>
              <a:buNone/>
            </a:pPr>
            <a:r>
              <a:rPr lang="de-DE" sz="1800" dirty="0" smtClean="0">
                <a:latin typeface="Tahoma" panose="020B0604030504040204" pitchFamily="34" charset="0"/>
                <a:ea typeface="Tahoma" panose="020B0604030504040204" pitchFamily="34" charset="0"/>
                <a:cs typeface="Tahoma" panose="020B0604030504040204" pitchFamily="34" charset="0"/>
                <a:hlinkClick r:id="rId4"/>
              </a:rPr>
              <a:t>https://ienc.openecdis.org/links</a:t>
            </a:r>
            <a:r>
              <a:rPr lang="de-DE" sz="1800" dirty="0" smtClean="0">
                <a:hlinkClick r:id="rId4"/>
              </a:rPr>
              <a:t/>
            </a:r>
            <a:br>
              <a:rPr lang="de-DE" sz="1800" dirty="0" smtClean="0">
                <a:hlinkClick r:id="rId4"/>
              </a:rPr>
            </a:br>
            <a:r>
              <a:rPr lang="de-AT" altLang="de-DE" sz="1800" dirty="0" smtClean="0">
                <a:latin typeface="Tahoma" panose="020B0604030504040204" pitchFamily="34" charset="0"/>
                <a:cs typeface="Tahoma" panose="020B0604030504040204" pitchFamily="34" charset="0"/>
              </a:rPr>
              <a:t>[</a:t>
            </a:r>
            <a:r>
              <a:rPr lang="de-AT" altLang="de-DE" sz="1800" dirty="0" smtClean="0">
                <a:solidFill>
                  <a:schemeClr val="bg1">
                    <a:lumMod val="75000"/>
                  </a:schemeClr>
                </a:solidFill>
                <a:latin typeface="Tahoma" panose="020B0604030504040204" pitchFamily="34" charset="0"/>
                <a:cs typeface="Tahoma" panose="020B0604030504040204" pitchFamily="34" charset="0"/>
                <a:hlinkClick r:id="rId5" action="ppaction://hlinkfile"/>
              </a:rPr>
              <a:t>offline </a:t>
            </a:r>
            <a:r>
              <a:rPr lang="de-AT" altLang="de-DE" sz="1800" dirty="0" err="1" smtClean="0">
                <a:solidFill>
                  <a:schemeClr val="bg1">
                    <a:lumMod val="75000"/>
                  </a:schemeClr>
                </a:solidFill>
                <a:latin typeface="Tahoma" panose="020B0604030504040204" pitchFamily="34" charset="0"/>
                <a:cs typeface="Tahoma" panose="020B0604030504040204" pitchFamily="34" charset="0"/>
                <a:hlinkClick r:id="rId5" action="ppaction://hlinkfile"/>
              </a:rPr>
              <a:t>version</a:t>
            </a:r>
            <a:r>
              <a:rPr lang="de-AT" altLang="de-DE" sz="1800" dirty="0" smtClean="0">
                <a:latin typeface="Tahoma" panose="020B0604030504040204" pitchFamily="34" charset="0"/>
                <a:cs typeface="Tahoma" panose="020B0604030504040204" pitchFamily="34" charset="0"/>
              </a:rPr>
              <a:t>]</a:t>
            </a:r>
            <a:endParaRPr lang="de-AT" altLang="de-DE" sz="1800" dirty="0">
              <a:solidFill>
                <a:srgbClr val="FF0000"/>
              </a:solidFill>
              <a:latin typeface="Tahoma" panose="020B0604030504040204" pitchFamily="34" charset="0"/>
              <a:cs typeface="Tahoma" panose="020B0604030504040204" pitchFamily="34" charset="0"/>
            </a:endParaRPr>
          </a:p>
        </p:txBody>
      </p:sp>
      <p:sp>
        <p:nvSpPr>
          <p:cNvPr id="10250" name="AutoShape 5">
            <a:hlinkClick r:id="rId6" action="ppaction://hlinkpres?slideindex=1&amp;slidetitle=" highlightClick="1"/>
          </p:cNvPr>
          <p:cNvSpPr>
            <a:spLocks noChangeArrowheads="1"/>
          </p:cNvSpPr>
          <p:nvPr/>
        </p:nvSpPr>
        <p:spPr bwMode="auto">
          <a:xfrm>
            <a:off x="700201" y="359420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Periskal</a:t>
            </a:r>
          </a:p>
        </p:txBody>
      </p:sp>
      <p:sp>
        <p:nvSpPr>
          <p:cNvPr id="9" name="AutoShape 5">
            <a:hlinkClick r:id="rId7" action="ppaction://hlinkpres?slideindex=1&amp;slidetitle=" highlightClick="1"/>
          </p:cNvPr>
          <p:cNvSpPr>
            <a:spLocks noChangeArrowheads="1"/>
          </p:cNvSpPr>
          <p:nvPr/>
        </p:nvSpPr>
        <p:spPr bwMode="auto">
          <a:xfrm>
            <a:off x="714375" y="4456217"/>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Teledyne</a:t>
            </a:r>
            <a:endParaRPr lang="en-US" altLang="de-DE" sz="2000" dirty="0">
              <a:latin typeface="Arial" panose="020B0604020202020204" pitchFamily="34" charset="0"/>
            </a:endParaRPr>
          </a:p>
        </p:txBody>
      </p:sp>
      <p:sp>
        <p:nvSpPr>
          <p:cNvPr id="10" name="AutoShape 5">
            <a:hlinkClick r:id="rId6" action="ppaction://hlinkpres?slideindex=1&amp;slidetitle=" highlightClick="1"/>
          </p:cNvPr>
          <p:cNvSpPr>
            <a:spLocks noChangeArrowheads="1"/>
          </p:cNvSpPr>
          <p:nvPr/>
        </p:nvSpPr>
        <p:spPr bwMode="auto">
          <a:xfrm>
            <a:off x="714375" y="202088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smtClean="0">
                <a:latin typeface="Arial" panose="020B0604020202020204" pitchFamily="34" charset="0"/>
              </a:rPr>
              <a:t>Esri</a:t>
            </a:r>
            <a:endParaRPr lang="en-US" altLang="de-DE" sz="2000" dirty="0">
              <a:latin typeface="Arial" panose="020B0604020202020204" pitchFamily="34" charset="0"/>
            </a:endParaRPr>
          </a:p>
        </p:txBody>
      </p:sp>
      <p:sp>
        <p:nvSpPr>
          <p:cNvPr id="11" name="AutoShape 5">
            <a:hlinkClick r:id="rId7" action="ppaction://hlinkpres?slideindex=1&amp;slidetitle=" highlightClick="1"/>
          </p:cNvPr>
          <p:cNvSpPr>
            <a:spLocks noChangeArrowheads="1"/>
          </p:cNvSpPr>
          <p:nvPr/>
        </p:nvSpPr>
        <p:spPr bwMode="auto">
          <a:xfrm>
            <a:off x="714375" y="5170930"/>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smtClean="0">
                <a:latin typeface="Arial" panose="020B0604020202020204" pitchFamily="34" charset="0"/>
              </a:rPr>
              <a:t>7Cs</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(1)</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a:latin typeface="Arial" panose="020B0604020202020204" pitchFamily="34" charset="0"/>
              </a:rPr>
              <a:t>Comex² and all members of IEHG to continue the development of a DCEG for S-401 taking into account the decisions of IEHG.</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err="1">
                <a:solidFill>
                  <a:srgbClr val="00B050"/>
                </a:solidFill>
                <a:latin typeface="Arial" panose="020B0604020202020204" pitchFamily="34" charset="0"/>
              </a:rPr>
              <a:t>Gaël</a:t>
            </a:r>
            <a:r>
              <a:rPr lang="en-US" altLang="de-DE" sz="1600" dirty="0">
                <a:solidFill>
                  <a:srgbClr val="00B050"/>
                </a:solidFill>
                <a:latin typeface="Arial" panose="020B0604020202020204" pitchFamily="34" charset="0"/>
              </a:rPr>
              <a:t> to include Helipad, Dolphin, Bollard and Mooring Area in the S-401 FC when they are finalized for S-101. </a:t>
            </a:r>
            <a:r>
              <a:rPr lang="en-US" altLang="de-DE" sz="1600" dirty="0" smtClean="0">
                <a:solidFill>
                  <a:srgbClr val="00B050"/>
                </a:solidFill>
                <a:latin typeface="Arial" panose="020B0604020202020204" pitchFamily="34" charset="0"/>
              </a:rPr>
              <a:t/>
            </a:r>
            <a:br>
              <a:rPr lang="en-US" altLang="de-DE" sz="1600" dirty="0" smtClean="0">
                <a:solidFill>
                  <a:srgbClr val="00B050"/>
                </a:solidFill>
                <a:latin typeface="Arial" panose="020B0604020202020204" pitchFamily="34" charset="0"/>
              </a:rPr>
            </a:br>
            <a:r>
              <a:rPr lang="en-US" altLang="de-DE" sz="1600" dirty="0" smtClean="0">
                <a:solidFill>
                  <a:srgbClr val="00B050"/>
                </a:solidFill>
                <a:latin typeface="Arial" panose="020B0604020202020204" pitchFamily="34" charset="0"/>
              </a:rPr>
              <a:t>Status: done, </a:t>
            </a:r>
            <a:r>
              <a:rPr lang="en-US" altLang="de-DE" sz="1600" dirty="0" smtClean="0">
                <a:latin typeface="Arial" panose="020B0604020202020204" pitchFamily="34" charset="0"/>
              </a:rPr>
              <a:t>but without the feature associations</a:t>
            </a:r>
            <a:endParaRPr lang="en-US" altLang="de-DE" sz="1600" dirty="0">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All to check whether additional categories are necessary.</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r>
              <a:rPr lang="en-US" altLang="de-DE" sz="1600" dirty="0">
                <a:latin typeface="Arial" panose="020B0604020202020204" pitchFamily="34" charset="0"/>
              </a:rPr>
              <a:t>COMEX² to take them into account for the conversion guidance.</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652755455"/>
      </p:ext>
    </p:extLst>
  </p:cSld>
  <p:clrMapOvr>
    <a:masterClrMapping/>
  </p:clrMapOvr>
  <p:transition spd="med">
    <p:cover dir="l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Action points from last meeting DCEG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solidFill>
                  <a:srgbClr val="00B050"/>
                </a:solidFill>
                <a:latin typeface="Arial" panose="020B0604020202020204" pitchFamily="34" charset="0"/>
              </a:rPr>
              <a:t>Bernd to compare the general section of the DCEG 2.0.0 when it is available with the draft of the S-401 DCEG and to make the necessary changes;</a:t>
            </a:r>
          </a:p>
          <a:p>
            <a:pPr eaLnBrk="1" hangingPunct="1">
              <a:buFontTx/>
              <a:buBlip>
                <a:blip r:embed="rId3"/>
              </a:buBlip>
            </a:pPr>
            <a:endParaRPr lang="en-US" altLang="de-DE" sz="1600" dirty="0" smtClean="0">
              <a:solidFill>
                <a:srgbClr val="00B050"/>
              </a:solidFill>
              <a:latin typeface="Arial" panose="020B0604020202020204" pitchFamily="34" charset="0"/>
            </a:endParaRPr>
          </a:p>
          <a:p>
            <a:pPr eaLnBrk="1" hangingPunct="1">
              <a:buFontTx/>
              <a:buBlip>
                <a:blip r:embed="rId3"/>
              </a:buBlip>
            </a:pPr>
            <a:r>
              <a:rPr lang="en-US" altLang="de-DE" sz="1600" dirty="0" smtClean="0">
                <a:solidFill>
                  <a:srgbClr val="00B050"/>
                </a:solidFill>
                <a:latin typeface="Arial" panose="020B0604020202020204" pitchFamily="34" charset="0"/>
              </a:rPr>
              <a:t>Denise, </a:t>
            </a:r>
            <a:r>
              <a:rPr lang="en-US" altLang="de-DE" sz="1600" dirty="0" err="1" smtClean="0">
                <a:solidFill>
                  <a:srgbClr val="00B050"/>
                </a:solidFill>
                <a:latin typeface="Arial" panose="020B0604020202020204" pitchFamily="34" charset="0"/>
              </a:rPr>
              <a:t>Gaël</a:t>
            </a:r>
            <a:r>
              <a:rPr lang="en-US" altLang="de-DE" sz="1600" dirty="0" smtClean="0">
                <a:solidFill>
                  <a:srgbClr val="00B050"/>
                </a:solidFill>
                <a:latin typeface="Arial" panose="020B0604020202020204" pitchFamily="34" charset="0"/>
              </a:rPr>
              <a:t> and Bernd to start with the development of the inland specific feature related pages of the DCEG on the basis of the S-101 DCEG 1.2.0 and the amendment of the maritime feature related pages when edition 2.0.0 of the S-101 DCEG is available. </a:t>
            </a:r>
          </a:p>
          <a:p>
            <a:pPr eaLnBrk="1" hangingPunct="1">
              <a:buFontTx/>
              <a:buBlip>
                <a:blip r:embed="rId3"/>
              </a:buBlip>
            </a:pPr>
            <a:endParaRPr lang="en-US" altLang="de-DE" sz="1600" dirty="0">
              <a:solidFill>
                <a:srgbClr val="00B050"/>
              </a:solidFill>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Status: draft DCEG available, still a lot of open questions and will have to be updated to align with 2.0.0 of S-101</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013407803"/>
      </p:ext>
    </p:extLst>
  </p:cSld>
  <p:clrMapOvr>
    <a:masterClrMapping/>
  </p:clrMapOvr>
  <p:transition spd="med">
    <p:cover dir="l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IHO is using the DCEG builder only once and the builder can not be used for updates. Updates are first developed, discussed and implemented in the DCEG and then in the FC</a:t>
            </a:r>
          </a:p>
          <a:p>
            <a:pPr eaLnBrk="1" hangingPunct="1">
              <a:buFontTx/>
              <a:buBlip>
                <a:blip r:embed="rId3"/>
              </a:buBlip>
            </a:pPr>
            <a:r>
              <a:rPr lang="en-US" altLang="de-DE" sz="1600" dirty="0" smtClean="0">
                <a:latin typeface="Arial" panose="020B0604020202020204" pitchFamily="34" charset="0"/>
              </a:rPr>
              <a:t>IEHG has decided earlier to use the S-101 DCEG as a base</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There were 2 options:</a:t>
            </a:r>
          </a:p>
          <a:p>
            <a:pPr marL="1258888" eaLnBrk="1" hangingPunct="1">
              <a:buFontTx/>
              <a:buBlip>
                <a:blip r:embed="rId3"/>
              </a:buBlip>
            </a:pPr>
            <a:r>
              <a:rPr lang="en-US" altLang="de-DE" sz="1600" dirty="0" smtClean="0">
                <a:latin typeface="Arial" panose="020B0604020202020204" pitchFamily="34" charset="0"/>
              </a:rPr>
              <a:t>Use the S-401 DCEG produced with the DCEG builder and copy all the text from S-101</a:t>
            </a:r>
          </a:p>
          <a:p>
            <a:pPr marL="1258888" eaLnBrk="1" hangingPunct="1">
              <a:buFontTx/>
              <a:buBlip>
                <a:blip r:embed="rId3"/>
              </a:buBlip>
            </a:pPr>
            <a:r>
              <a:rPr lang="en-US" altLang="de-DE" sz="1600" dirty="0" smtClean="0">
                <a:latin typeface="Arial" panose="020B0604020202020204" pitchFamily="34" charset="0"/>
              </a:rPr>
              <a:t>Use the S-101 DCEG and add the inland specific elements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first option would not have shown what is coming from S-101 and what from the EG for IENCs</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1915208874"/>
      </p:ext>
    </p:extLst>
  </p:cSld>
  <p:clrMapOvr>
    <a:masterClrMapping/>
  </p:clrMapOvr>
  <p:transition spd="med">
    <p:cover dir="l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Use of the DCEG builder (2)</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draft of the S-401 DCEG is therefore based on the S-101 DCEG</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features, attributes and enumerations have been compared with the </a:t>
            </a:r>
            <a:br>
              <a:rPr lang="en-US" altLang="de-DE" sz="1600" dirty="0" smtClean="0">
                <a:latin typeface="Arial" panose="020B0604020202020204" pitchFamily="34" charset="0"/>
              </a:rPr>
            </a:br>
            <a:r>
              <a:rPr lang="en-US" altLang="de-DE" sz="1600" dirty="0" smtClean="0">
                <a:latin typeface="Arial" panose="020B0604020202020204" pitchFamily="34" charset="0"/>
              </a:rPr>
              <a:t>S-401 FC via the DCEG produced with the DCEG builder</a:t>
            </a:r>
          </a:p>
          <a:p>
            <a:pPr eaLnBrk="1" hangingPunct="1">
              <a:buFontTx/>
              <a:buBlip>
                <a:blip r:embed="rId3"/>
              </a:buBlip>
            </a:pPr>
            <a:r>
              <a:rPr lang="en-US" altLang="de-DE" sz="1600" dirty="0" smtClean="0">
                <a:latin typeface="Arial" panose="020B0604020202020204" pitchFamily="34" charset="0"/>
              </a:rPr>
              <a:t>Amendments are marked as track changes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The “inland specific encoding instructions” that have been copied from the EG 2.6 are not marked with track changes, but necessary amendments of those instructions are marked</a:t>
            </a:r>
          </a:p>
          <a:p>
            <a:pPr eaLnBrk="1" hangingPunct="1">
              <a:buFontTx/>
              <a:buBlip>
                <a:blip r:embed="rId3"/>
              </a:buBlip>
            </a:pP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221164652"/>
      </p:ext>
    </p:extLst>
  </p:cSld>
  <p:clrMapOvr>
    <a:masterClrMapping/>
  </p:clrMapOvr>
  <p:transition spd="med">
    <p:cover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Recommended attributes</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1844824"/>
            <a:ext cx="777240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The Object Encoding in the EG 2.6 is not listing all the attributes and enumerations of a feature that are contained in the FC, but only those that are recommended to be used</a:t>
            </a:r>
          </a:p>
          <a:p>
            <a:pPr eaLnBrk="1" hangingPunct="1">
              <a:buFontTx/>
              <a:buBlip>
                <a:blip r:embed="rId3"/>
              </a:buBlip>
            </a:pPr>
            <a:r>
              <a:rPr lang="en-US" altLang="de-DE" sz="1600" dirty="0" smtClean="0">
                <a:latin typeface="Arial" panose="020B0604020202020204" pitchFamily="34" charset="0"/>
              </a:rPr>
              <a:t>The DCEG is always listing all attributes and enumerations that are in the FC</a:t>
            </a:r>
          </a:p>
          <a:p>
            <a:pPr eaLnBrk="1" hangingPunct="1">
              <a:buFontTx/>
              <a:buBlip>
                <a:blip r:embed="rId3"/>
              </a:buBlip>
            </a:pPr>
            <a:r>
              <a:rPr lang="en-US" altLang="de-DE" sz="1600" dirty="0" smtClean="0">
                <a:latin typeface="Arial" panose="020B0604020202020204" pitchFamily="34" charset="0"/>
              </a:rPr>
              <a:t>Attributes that are currently not recommended are shown in italics in the draft DCEG</a:t>
            </a:r>
          </a:p>
          <a:p>
            <a:pPr eaLnBrk="1" hangingPunct="1">
              <a:buFontTx/>
              <a:buBlip>
                <a:blip r:embed="rId3"/>
              </a:buBlip>
            </a:pPr>
            <a:r>
              <a:rPr lang="en-US" altLang="de-DE" sz="1600" dirty="0" smtClean="0">
                <a:latin typeface="Arial" panose="020B0604020202020204" pitchFamily="34" charset="0"/>
              </a:rPr>
              <a:t>Is it necessary to do the same for the enumerations?</a:t>
            </a:r>
            <a:br>
              <a:rPr lang="en-US" altLang="de-DE" sz="1600" dirty="0" smtClean="0">
                <a:latin typeface="Arial" panose="020B0604020202020204" pitchFamily="34" charset="0"/>
              </a:rPr>
            </a:b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IEHG:</a:t>
            </a:r>
            <a:endParaRPr lang="en-US" altLang="de-DE" sz="2000" dirty="0" smtClean="0">
              <a:latin typeface="Arial" panose="020B0604020202020204" pitchFamily="34" charset="0"/>
            </a:endParaRPr>
          </a:p>
        </p:txBody>
      </p:sp>
    </p:spTree>
    <p:extLst>
      <p:ext uri="{BB962C8B-B14F-4D97-AF65-F5344CB8AC3E}">
        <p14:creationId xmlns:p14="http://schemas.microsoft.com/office/powerpoint/2010/main" val="3158988231"/>
      </p:ext>
    </p:extLst>
  </p:cSld>
  <p:clrMapOvr>
    <a:masterClrMapping/>
  </p:clrMapOvr>
  <p:transition spd="med">
    <p:cover dir="l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1600" dirty="0" smtClean="0">
                <a:latin typeface="Arial" panose="020B0604020202020204" pitchFamily="34" charset="0"/>
              </a:rPr>
              <a:t>IEHG has already decided earlier to include several features of S-101 in S-401 that have not been part of the IENC FC until now</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currently stating for each feature whether it is part of the minimum content of an IENC (M), part of the minimum content under certain conditions (C), or optional (O)</a:t>
            </a:r>
          </a:p>
          <a:p>
            <a:pPr marL="358775" indent="-358775" eaLnBrk="1" hangingPunct="1">
              <a:buBlip>
                <a:blip r:embed="rId3"/>
              </a:buBlip>
            </a:pPr>
            <a:r>
              <a:rPr lang="en-US" altLang="de-DE" sz="1600" dirty="0" smtClean="0">
                <a:solidFill>
                  <a:schemeClr val="tx2"/>
                </a:solidFill>
                <a:latin typeface="Arial" panose="020B0604020202020204" pitchFamily="34" charset="0"/>
              </a:rPr>
              <a:t>This information has to be added to the new features. </a:t>
            </a:r>
          </a:p>
          <a:p>
            <a:pPr marL="358775" indent="-358775" eaLnBrk="1" hangingPunct="1">
              <a:buBlip>
                <a:blip r:embed="rId3"/>
              </a:buBlip>
            </a:pPr>
            <a:r>
              <a:rPr lang="en-US" altLang="de-DE" sz="1600" dirty="0" smtClean="0">
                <a:solidFill>
                  <a:schemeClr val="tx2"/>
                </a:solidFill>
                <a:latin typeface="Arial" panose="020B0604020202020204" pitchFamily="34" charset="0"/>
              </a:rPr>
              <a:t>The EG is also defining the minimum scale for each feature and this has to be done for the new features, too:</a:t>
            </a:r>
          </a:p>
          <a:p>
            <a:pPr marL="806450" indent="-358775" eaLnBrk="1" hangingPunct="1">
              <a:buBlip>
                <a:blip r:embed="rId3"/>
              </a:buBlip>
            </a:pPr>
            <a:r>
              <a:rPr lang="en-US" altLang="de-DE" sz="1600" dirty="0" smtClean="0">
                <a:solidFill>
                  <a:schemeClr val="tx2"/>
                </a:solidFill>
                <a:latin typeface="Arial" panose="020B0604020202020204" pitchFamily="34" charset="0"/>
              </a:rPr>
              <a:t>Dock Area (DOCARE): 		</a:t>
            </a:r>
            <a:r>
              <a:rPr lang="en-US" altLang="de-DE" sz="1600" dirty="0" smtClean="0">
                <a:solidFill>
                  <a:schemeClr val="bg1">
                    <a:lumMod val="50000"/>
                  </a:schemeClr>
                </a:solidFill>
                <a:latin typeface="Arial" panose="020B0604020202020204" pitchFamily="34" charset="0"/>
              </a:rPr>
              <a:t>(O)? 22000 like dock/wharf?</a:t>
            </a:r>
          </a:p>
          <a:p>
            <a:pPr marL="806450" indent="-358775" eaLnBrk="1" hangingPunct="1">
              <a:buBlip>
                <a:blip r:embed="rId3"/>
              </a:buBlip>
            </a:pPr>
            <a:r>
              <a:rPr lang="en-US" altLang="de-DE" sz="1600" dirty="0" smtClean="0">
                <a:solidFill>
                  <a:schemeClr val="tx2"/>
                </a:solidFill>
                <a:latin typeface="Arial" panose="020B0604020202020204" pitchFamily="34" charset="0"/>
              </a:rPr>
              <a:t>Mooring Trot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(if </a:t>
            </a:r>
            <a:r>
              <a:rPr lang="en-US" altLang="de-DE" sz="1600" dirty="0">
                <a:solidFill>
                  <a:schemeClr val="bg1">
                    <a:lumMod val="50000"/>
                  </a:schemeClr>
                </a:solidFill>
                <a:latin typeface="Arial" panose="020B0604020202020204" pitchFamily="34" charset="0"/>
              </a:rPr>
              <a:t>in navigable water)</a:t>
            </a:r>
            <a:br>
              <a:rPr lang="en-US" altLang="de-DE" sz="1600" dirty="0">
                <a:solidFill>
                  <a:schemeClr val="bg1">
                    <a:lumMod val="50000"/>
                  </a:schemeClr>
                </a:solidFill>
                <a:latin typeface="Arial" panose="020B0604020202020204" pitchFamily="34" charset="0"/>
              </a:rPr>
            </a:br>
            <a:r>
              <a:rPr lang="en-US" altLang="de-DE" sz="1600" dirty="0">
                <a:solidFill>
                  <a:schemeClr val="bg1">
                    <a:lumMod val="50000"/>
                  </a:schemeClr>
                </a:solidFill>
                <a:latin typeface="Arial" panose="020B0604020202020204" pitchFamily="34" charset="0"/>
              </a:rPr>
              <a:t>					EUR: 22000; US: </a:t>
            </a:r>
            <a:r>
              <a:rPr lang="en-US" altLang="de-DE" sz="1600" dirty="0" smtClean="0">
                <a:solidFill>
                  <a:schemeClr val="bg1">
                    <a:lumMod val="50000"/>
                  </a:schemeClr>
                </a:solidFill>
                <a:latin typeface="Arial" panose="020B0604020202020204" pitchFamily="34" charset="0"/>
              </a:rPr>
              <a:t>30000?</a:t>
            </a:r>
          </a:p>
          <a:p>
            <a:pPr marL="806450" indent="-358775" eaLnBrk="1" hangingPunct="1">
              <a:buBlip>
                <a:blip r:embed="rId3"/>
              </a:buBlip>
            </a:pPr>
            <a:r>
              <a:rPr lang="en-US" altLang="de-DE" sz="1600" dirty="0">
                <a:solidFill>
                  <a:schemeClr val="tx2"/>
                </a:solidFill>
                <a:latin typeface="Arial" panose="020B0604020202020204" pitchFamily="34" charset="0"/>
              </a:rPr>
              <a:t>Tidal Stream Panel Data (</a:t>
            </a:r>
            <a:r>
              <a:rPr lang="en-US" altLang="de-DE" sz="1600" dirty="0" smtClean="0">
                <a:solidFill>
                  <a:schemeClr val="tx2"/>
                </a:solidFill>
                <a:latin typeface="Arial" panose="020B0604020202020204" pitchFamily="34" charset="0"/>
              </a:rPr>
              <a:t>TS_PAD)	</a:t>
            </a:r>
            <a:r>
              <a:rPr lang="en-US" altLang="de-DE" sz="1600" dirty="0" smtClean="0">
                <a:solidFill>
                  <a:schemeClr val="bg1">
                    <a:lumMod val="50000"/>
                  </a:schemeClr>
                </a:solidFill>
                <a:latin typeface="Arial" panose="020B0604020202020204" pitchFamily="34" charset="0"/>
              </a:rPr>
              <a:t>(O)? 22000 like tide stream?</a:t>
            </a:r>
          </a:p>
          <a:p>
            <a:pPr marL="806450" indent="-358775" eaLnBrk="1" hangingPunct="1">
              <a:buBlip>
                <a:blip r:embed="rId3"/>
              </a:buBlip>
            </a:pPr>
            <a:r>
              <a:rPr lang="en-US" altLang="de-DE" sz="1600" dirty="0" smtClean="0">
                <a:solidFill>
                  <a:schemeClr val="tx2"/>
                </a:solidFill>
                <a:latin typeface="Arial" panose="020B0604020202020204" pitchFamily="34" charset="0"/>
              </a:rPr>
              <a:t>Fairway System (</a:t>
            </a:r>
            <a:r>
              <a:rPr lang="en-US" altLang="de-DE" sz="1600" i="1" dirty="0" smtClean="0">
                <a:solidFill>
                  <a:schemeClr val="tx2"/>
                </a:solidFill>
                <a:latin typeface="Arial" panose="020B0604020202020204" pitchFamily="34" charset="0"/>
              </a:rPr>
              <a:t>C_AGGR</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(O)? 90000 like </a:t>
            </a:r>
            <a:r>
              <a:rPr lang="en-US" altLang="de-DE" sz="1600" dirty="0" err="1" smtClean="0">
                <a:solidFill>
                  <a:schemeClr val="bg1">
                    <a:lumMod val="50000"/>
                  </a:schemeClr>
                </a:solidFill>
                <a:latin typeface="Arial" panose="020B0604020202020204" pitchFamily="34" charset="0"/>
              </a:rPr>
              <a:t>fairwy</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2145881399"/>
      </p:ext>
    </p:extLst>
  </p:cSld>
  <p:clrMapOvr>
    <a:masterClrMapping/>
  </p:clrMapOvr>
  <p:transition spd="med">
    <p:cover dir="l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(2)</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Recommended Route </a:t>
            </a:r>
            <a:r>
              <a:rPr lang="en-US" altLang="de-DE" sz="1600" dirty="0" err="1">
                <a:solidFill>
                  <a:schemeClr val="tx2"/>
                </a:solidFill>
                <a:latin typeface="Arial" panose="020B0604020202020204" pitchFamily="34" charset="0"/>
              </a:rPr>
              <a:t>Centreline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RCRTCL) </a:t>
            </a:r>
            <a:r>
              <a:rPr lang="en-US" altLang="de-DE" sz="1600" dirty="0" smtClean="0">
                <a:solidFill>
                  <a:schemeClr val="bg1">
                    <a:lumMod val="50000"/>
                  </a:schemeClr>
                </a:solidFill>
                <a:latin typeface="Arial" panose="020B0604020202020204" pitchFamily="34" charset="0"/>
              </a:rPr>
              <a:t>(O)? EUR 22000, US 30000</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like navigation line?</a:t>
            </a:r>
          </a:p>
          <a:p>
            <a:pPr marL="806450" indent="-358775" eaLnBrk="1" hangingPunct="1">
              <a:buBlip>
                <a:blip r:embed="rId3"/>
              </a:buBlip>
            </a:pPr>
            <a:r>
              <a:rPr lang="en-US" altLang="de-DE" sz="1600" dirty="0" smtClean="0">
                <a:solidFill>
                  <a:schemeClr val="tx2"/>
                </a:solidFill>
                <a:latin typeface="Arial" panose="020B0604020202020204" pitchFamily="34" charset="0"/>
              </a:rPr>
              <a:t>Two-Way Route		</a:t>
            </a:r>
            <a:r>
              <a:rPr lang="en-US" altLang="de-DE" sz="1600" dirty="0" smtClean="0">
                <a:solidFill>
                  <a:schemeClr val="bg1">
                    <a:lumMod val="50000"/>
                  </a:schemeClr>
                </a:solidFill>
                <a:latin typeface="Arial" panose="020B0604020202020204" pitchFamily="34" charset="0"/>
              </a:rPr>
              <a:t>(O)? EUR 12000 US 18750 like TWRTPT?</a:t>
            </a:r>
          </a:p>
          <a:p>
            <a:pPr marL="806450" indent="-358775" eaLnBrk="1" hangingPunct="1">
              <a:buBlip>
                <a:blip r:embed="rId3"/>
              </a:buBlip>
            </a:pPr>
            <a:r>
              <a:rPr lang="en-US" altLang="de-DE" sz="1600" dirty="0">
                <a:solidFill>
                  <a:schemeClr val="tx2"/>
                </a:solidFill>
                <a:latin typeface="Arial" panose="020B0604020202020204" pitchFamily="34" charset="0"/>
              </a:rPr>
              <a:t>Inshore Traffic Zone (</a:t>
            </a:r>
            <a:r>
              <a:rPr lang="en-US" altLang="de-DE" sz="1600" dirty="0" smtClean="0">
                <a:solidFill>
                  <a:schemeClr val="tx2"/>
                </a:solidFill>
                <a:latin typeface="Arial" panose="020B0604020202020204" pitchFamily="34" charset="0"/>
              </a:rPr>
              <a:t>ISTZNE)	</a:t>
            </a:r>
            <a:r>
              <a:rPr lang="en-US" altLang="de-DE" sz="1600" dirty="0" smtClean="0">
                <a:solidFill>
                  <a:schemeClr val="bg1">
                    <a:lumMod val="50000"/>
                  </a:schemeClr>
                </a:solidFill>
                <a:latin typeface="Arial" panose="020B0604020202020204" pitchFamily="34" charset="0"/>
              </a:rPr>
              <a:t>(C)? (EUR), 260000 like TSEZNE?</a:t>
            </a:r>
          </a:p>
          <a:p>
            <a:pPr marL="806450" indent="-358775" eaLnBrk="1" hangingPunct="1">
              <a:buBlip>
                <a:blip r:embed="rId3"/>
              </a:buBlip>
            </a:pPr>
            <a:r>
              <a:rPr lang="en-US" altLang="de-DE" sz="1600" dirty="0">
                <a:solidFill>
                  <a:schemeClr val="tx2"/>
                </a:solidFill>
                <a:latin typeface="Arial" panose="020B0604020202020204" pitchFamily="34" charset="0"/>
              </a:rPr>
              <a:t>Precautionary Area (</a:t>
            </a:r>
            <a:r>
              <a:rPr lang="en-US" altLang="de-DE" sz="1600" dirty="0" smtClean="0">
                <a:solidFill>
                  <a:schemeClr val="tx2"/>
                </a:solidFill>
                <a:latin typeface="Arial" panose="020B0604020202020204" pitchFamily="34" charset="0"/>
              </a:rPr>
              <a:t>PRCARE)	</a:t>
            </a:r>
            <a:r>
              <a:rPr lang="en-US" altLang="de-DE" sz="1600" dirty="0" smtClean="0">
                <a:solidFill>
                  <a:schemeClr val="bg1">
                    <a:lumMod val="50000"/>
                  </a:schemeClr>
                </a:solidFill>
                <a:latin typeface="Arial" panose="020B0604020202020204" pitchFamily="34" charset="0"/>
              </a:rPr>
              <a:t>(C)? (if </a:t>
            </a:r>
            <a:r>
              <a:rPr lang="en-US" altLang="de-DE" sz="1600" dirty="0" err="1" smtClean="0">
                <a:solidFill>
                  <a:schemeClr val="bg1">
                    <a:lumMod val="50000"/>
                  </a:schemeClr>
                </a:solidFill>
                <a:latin typeface="Arial" panose="020B0604020202020204" pitchFamily="34" charset="0"/>
              </a:rPr>
              <a:t>notmrk</a:t>
            </a:r>
            <a:r>
              <a:rPr lang="en-US" altLang="de-DE" sz="1600" dirty="0" smtClean="0">
                <a:solidFill>
                  <a:schemeClr val="bg1">
                    <a:lumMod val="50000"/>
                  </a:schemeClr>
                </a:solidFill>
                <a:latin typeface="Arial" panose="020B0604020202020204" pitchFamily="34" charset="0"/>
              </a:rPr>
              <a:t>?, if EUR?), </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260000 like TSEZNE, or EUR 22000, US 60000 like CTNARE?</a:t>
            </a:r>
          </a:p>
          <a:p>
            <a:pPr marL="806450" indent="-358775" eaLnBrk="1" hangingPunct="1">
              <a:buBlip>
                <a:blip r:embed="rId3"/>
              </a:buBlip>
            </a:pPr>
            <a:r>
              <a:rPr lang="en-US" altLang="de-DE" sz="1600" dirty="0" smtClean="0">
                <a:solidFill>
                  <a:schemeClr val="tx2"/>
                </a:solidFill>
                <a:latin typeface="Arial" panose="020B0604020202020204" pitchFamily="34" charset="0"/>
              </a:rPr>
              <a:t>Traffic Separation Scheme</a:t>
            </a:r>
            <a:r>
              <a:rPr lang="en-US" altLang="de-DE" sz="1600" dirty="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(C)? (EUR), 260000 like TSEZNE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Radar Range (</a:t>
            </a:r>
            <a:r>
              <a:rPr lang="en-US" altLang="de-DE" sz="1600" dirty="0" smtClean="0">
                <a:solidFill>
                  <a:schemeClr val="tx2"/>
                </a:solidFill>
                <a:latin typeface="Arial" panose="020B0604020202020204" pitchFamily="34" charset="0"/>
              </a:rPr>
              <a:t>RADRNG)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Seaplane Landing Area (</a:t>
            </a:r>
            <a:r>
              <a:rPr lang="en-US" altLang="de-DE" sz="1600" dirty="0" smtClean="0">
                <a:solidFill>
                  <a:schemeClr val="tx2"/>
                </a:solidFill>
                <a:latin typeface="Arial" panose="020B0604020202020204" pitchFamily="34" charset="0"/>
              </a:rPr>
              <a:t>SPLARE) </a:t>
            </a:r>
            <a:r>
              <a:rPr lang="en-US" altLang="de-DE" sz="1600" dirty="0" smtClean="0">
                <a:solidFill>
                  <a:schemeClr val="bg1">
                    <a:lumMod val="50000"/>
                  </a:schemeClr>
                </a:solidFill>
                <a:latin typeface="Arial" panose="020B0604020202020204" pitchFamily="34" charset="0"/>
              </a:rPr>
              <a:t>(O)? 45000 like RUNWAY?</a:t>
            </a:r>
          </a:p>
          <a:p>
            <a:pPr marL="806450" indent="-358775" eaLnBrk="1" hangingPunct="1">
              <a:buBlip>
                <a:blip r:embed="rId3"/>
              </a:buBlip>
            </a:pPr>
            <a:r>
              <a:rPr lang="en-US" altLang="de-DE" sz="1600" dirty="0" smtClean="0">
                <a:solidFill>
                  <a:schemeClr val="tx2"/>
                </a:solidFill>
                <a:latin typeface="Arial" panose="020B0604020202020204" pitchFamily="34" charset="0"/>
              </a:rPr>
              <a:t>Information </a:t>
            </a:r>
            <a:r>
              <a:rPr lang="en-US" altLang="de-DE" sz="1600" dirty="0">
                <a:solidFill>
                  <a:schemeClr val="tx2"/>
                </a:solidFill>
                <a:latin typeface="Arial" panose="020B0604020202020204" pitchFamily="34" charset="0"/>
              </a:rPr>
              <a:t>Area (</a:t>
            </a:r>
            <a:r>
              <a:rPr lang="en-US" altLang="de-DE" sz="1600" dirty="0" smtClean="0">
                <a:solidFill>
                  <a:schemeClr val="tx2"/>
                </a:solidFill>
                <a:latin typeface="Arial" panose="020B0604020202020204" pitchFamily="34" charset="0"/>
              </a:rPr>
              <a:t>M_NPUB)	</a:t>
            </a:r>
            <a:r>
              <a:rPr lang="en-US" altLang="de-DE" sz="1600" dirty="0" smtClean="0">
                <a:solidFill>
                  <a:schemeClr val="bg1">
                    <a:lumMod val="50000"/>
                  </a:schemeClr>
                </a:solidFill>
                <a:latin typeface="Arial" panose="020B0604020202020204" pitchFamily="34" charset="0"/>
              </a:rPr>
              <a:t>(O)? 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a:t>
            </a:r>
          </a:p>
          <a:p>
            <a:pPr marL="806450" indent="-358775" eaLnBrk="1" hangingPunct="1">
              <a:buBlip>
                <a:blip r:embed="rId3"/>
              </a:buBlip>
            </a:pPr>
            <a:r>
              <a:rPr lang="en-US" altLang="de-DE" sz="1600" dirty="0">
                <a:solidFill>
                  <a:schemeClr val="tx2"/>
                </a:solidFill>
                <a:latin typeface="Arial" panose="020B0604020202020204" pitchFamily="34" charset="0"/>
              </a:rPr>
              <a:t>Custom Zone (</a:t>
            </a:r>
            <a:r>
              <a:rPr lang="en-US" altLang="de-DE" sz="1600" dirty="0" smtClean="0">
                <a:solidFill>
                  <a:schemeClr val="tx2"/>
                </a:solidFill>
                <a:latin typeface="Arial" panose="020B0604020202020204" pitchFamily="34" charset="0"/>
              </a:rPr>
              <a:t>CUSZNE)	</a:t>
            </a:r>
            <a:r>
              <a:rPr lang="en-US" altLang="de-DE" sz="1600" dirty="0" smtClean="0">
                <a:solidFill>
                  <a:schemeClr val="bg1">
                    <a:lumMod val="50000"/>
                  </a:schemeClr>
                </a:solidFill>
                <a:latin typeface="Arial" panose="020B0604020202020204" pitchFamily="34" charset="0"/>
              </a:rPr>
              <a:t>(O)? EUR 12000 US 22000 like </a:t>
            </a:r>
            <a:r>
              <a:rPr lang="en-US" altLang="de-DE" sz="1600" dirty="0" err="1" smtClean="0">
                <a:solidFill>
                  <a:schemeClr val="bg1">
                    <a:lumMod val="50000"/>
                  </a:schemeClr>
                </a:solidFill>
                <a:latin typeface="Arial" panose="020B0604020202020204" pitchFamily="34" charset="0"/>
              </a:rPr>
              <a:t>chkpnt</a:t>
            </a:r>
            <a:r>
              <a:rPr lang="en-US" altLang="de-DE" sz="1600" dirty="0" smtClean="0">
                <a:solidFill>
                  <a:schemeClr val="bg1">
                    <a:lumMod val="50000"/>
                  </a:schemeClr>
                </a:solidFill>
                <a:latin typeface="Arial" panose="020B0604020202020204" pitchFamily="34" charset="0"/>
              </a:rPr>
              <a:t>?</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			or </a:t>
            </a:r>
            <a:r>
              <a:rPr lang="en-US" altLang="de-DE" sz="1600" dirty="0">
                <a:solidFill>
                  <a:schemeClr val="bg1">
                    <a:lumMod val="50000"/>
                  </a:schemeClr>
                </a:solidFill>
                <a:latin typeface="Arial" panose="020B0604020202020204" pitchFamily="34" charset="0"/>
              </a:rPr>
              <a:t>EUR 45000 US 60000 like </a:t>
            </a:r>
            <a:r>
              <a:rPr lang="en-US" altLang="de-DE" sz="1600" dirty="0" err="1" smtClean="0">
                <a:solidFill>
                  <a:schemeClr val="bg1">
                    <a:lumMod val="50000"/>
                  </a:schemeClr>
                </a:solidFill>
                <a:latin typeface="Arial" panose="020B0604020202020204" pitchFamily="34" charset="0"/>
              </a:rPr>
              <a:t>comare</a:t>
            </a:r>
            <a:r>
              <a:rPr lang="en-US" altLang="de-DE" sz="1600" dirty="0" smtClean="0">
                <a:solidFill>
                  <a:schemeClr val="bg1">
                    <a:lumMod val="50000"/>
                  </a:schemeClr>
                </a:solidFill>
                <a:latin typeface="Arial" panose="020B0604020202020204" pitchFamily="34" charset="0"/>
              </a:rPr>
              <a:t> (customs)?</a:t>
            </a:r>
          </a:p>
          <a:p>
            <a:pPr marL="806450" indent="-358775" eaLnBrk="1" hangingPunct="1">
              <a:buBlip>
                <a:blip r:embed="rId3"/>
              </a:buBlip>
            </a:pPr>
            <a:r>
              <a:rPr lang="en-US" altLang="de-DE" sz="1600" dirty="0">
                <a:solidFill>
                  <a:schemeClr val="tx2"/>
                </a:solidFill>
                <a:latin typeface="Arial" panose="020B0604020202020204" pitchFamily="34" charset="0"/>
              </a:rPr>
              <a:t>Fishery Zone (</a:t>
            </a:r>
            <a:r>
              <a:rPr lang="en-US" altLang="de-DE" sz="1600" dirty="0" smtClean="0">
                <a:solidFill>
                  <a:schemeClr val="tx2"/>
                </a:solidFill>
                <a:latin typeface="Arial" panose="020B0604020202020204" pitchFamily="34" charset="0"/>
              </a:rPr>
              <a:t>FSHZNE)	</a:t>
            </a:r>
            <a:r>
              <a:rPr lang="en-US" altLang="de-DE" sz="1600" dirty="0" smtClean="0">
                <a:solidFill>
                  <a:schemeClr val="bg1">
                    <a:lumMod val="50000"/>
                  </a:schemeClr>
                </a:solidFill>
                <a:latin typeface="Arial" panose="020B0604020202020204" pitchFamily="34" charset="0"/>
              </a:rPr>
              <a:t>(O)? 22000 like FSHFAC?</a:t>
            </a:r>
          </a:p>
          <a:p>
            <a:pPr marL="806450" indent="-358775" eaLnBrk="1" hangingPunct="1">
              <a:buBlip>
                <a:blip r:embed="rId3"/>
              </a:buBlip>
            </a:pPr>
            <a:r>
              <a:rPr lang="en-US" altLang="de-DE" sz="1600" dirty="0">
                <a:solidFill>
                  <a:schemeClr val="tx2"/>
                </a:solidFill>
                <a:latin typeface="Arial" panose="020B0604020202020204" pitchFamily="34" charset="0"/>
              </a:rPr>
              <a:t>Straight Territorial Sea Baseline (</a:t>
            </a:r>
            <a:r>
              <a:rPr lang="en-US" altLang="de-DE" sz="1600" dirty="0" smtClean="0">
                <a:solidFill>
                  <a:schemeClr val="tx2"/>
                </a:solidFill>
                <a:latin typeface="Arial" panose="020B0604020202020204" pitchFamily="34" charset="0"/>
              </a:rPr>
              <a:t>STSLNE) </a:t>
            </a:r>
            <a:r>
              <a:rPr lang="en-US" altLang="de-DE" sz="1600" dirty="0" smtClean="0">
                <a:solidFill>
                  <a:schemeClr val="bg1">
                    <a:lumMod val="50000"/>
                  </a:schemeClr>
                </a:solidFill>
                <a:latin typeface="Arial" panose="020B0604020202020204" pitchFamily="34" charset="0"/>
              </a:rPr>
              <a:t>(O)? 90000 like ADMARE?</a:t>
            </a:r>
          </a:p>
        </p:txBody>
      </p:sp>
    </p:spTree>
    <p:extLst>
      <p:ext uri="{BB962C8B-B14F-4D97-AF65-F5344CB8AC3E}">
        <p14:creationId xmlns:p14="http://schemas.microsoft.com/office/powerpoint/2010/main" val="159666143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discussions: new features, </a:t>
            </a:r>
          </a:p>
          <a:p>
            <a:pPr eaLnBrk="1" hangingPunct="1">
              <a:spcBef>
                <a:spcPct val="0"/>
              </a:spcBef>
              <a:buFontTx/>
              <a:buNone/>
            </a:pPr>
            <a:r>
              <a:rPr lang="en-US" altLang="de-DE" dirty="0" smtClean="0">
                <a:solidFill>
                  <a:schemeClr val="bg1"/>
                </a:solidFill>
                <a:latin typeface="Arial" panose="020B0604020202020204" pitchFamily="34" charset="0"/>
              </a:rPr>
              <a:t>(M), (C) or (O) and SCAMIN (3)</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806450" indent="-358775" eaLnBrk="1" hangingPunct="1">
              <a:buBlip>
                <a:blip r:embed="rId3"/>
              </a:buBlip>
            </a:pPr>
            <a:r>
              <a:rPr lang="en-US" altLang="de-DE" sz="1600" dirty="0">
                <a:solidFill>
                  <a:schemeClr val="tx2"/>
                </a:solidFill>
                <a:latin typeface="Arial" panose="020B0604020202020204" pitchFamily="34" charset="0"/>
              </a:rPr>
              <a:t>Pilotage </a:t>
            </a:r>
            <a:r>
              <a:rPr lang="en-US" altLang="de-DE" sz="1600" dirty="0" smtClean="0">
                <a:solidFill>
                  <a:schemeClr val="tx2"/>
                </a:solidFill>
                <a:latin typeface="Arial" panose="020B0604020202020204" pitchFamily="34" charset="0"/>
              </a:rPr>
              <a:t>District			</a:t>
            </a:r>
            <a:r>
              <a:rPr lang="en-US" altLang="de-DE" sz="1600" dirty="0" smtClean="0">
                <a:solidFill>
                  <a:schemeClr val="bg1">
                    <a:lumMod val="50000"/>
                  </a:schemeClr>
                </a:solidFill>
                <a:latin typeface="Arial" panose="020B0604020202020204" pitchFamily="34" charset="0"/>
              </a:rPr>
              <a:t>(O)? 24000 like PILBOP?</a:t>
            </a:r>
            <a:endParaRPr lang="en-US" altLang="de-DE" sz="1600" dirty="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Marine Pollution Regulations </a:t>
            </a:r>
            <a:r>
              <a:rPr lang="en-US" altLang="de-DE" sz="1600" dirty="0" smtClean="0">
                <a:solidFill>
                  <a:schemeClr val="tx2"/>
                </a:solidFill>
                <a:latin typeface="Arial" panose="020B0604020202020204" pitchFamily="34" charset="0"/>
              </a:rPr>
              <a:t>Area	</a:t>
            </a:r>
            <a:r>
              <a:rPr lang="en-US" altLang="de-DE" sz="1600" dirty="0">
                <a:solidFill>
                  <a:schemeClr val="bg1">
                    <a:lumMod val="50000"/>
                  </a:schemeClr>
                </a:solidFill>
                <a:latin typeface="Arial" panose="020B0604020202020204" pitchFamily="34" charset="0"/>
              </a:rPr>
              <a:t>(O)? 90000 like ADMARE</a:t>
            </a:r>
            <a:r>
              <a:rPr lang="en-US" altLang="de-DE" sz="1600" dirty="0" smtClean="0">
                <a:solidFill>
                  <a:schemeClr val="bg1">
                    <a:lumMod val="50000"/>
                  </a:schemeClr>
                </a:solidFill>
                <a:latin typeface="Arial" panose="020B0604020202020204" pitchFamily="34" charset="0"/>
              </a:rPr>
              <a:t>?</a:t>
            </a:r>
            <a:endParaRPr lang="en-US" altLang="de-DE" sz="1600" dirty="0">
              <a:solidFill>
                <a:schemeClr val="tx2"/>
              </a:solidFill>
              <a:latin typeface="Arial" panose="020B0604020202020204" pitchFamily="34" charset="0"/>
            </a:endParaRPr>
          </a:p>
          <a:p>
            <a:pPr marL="806450" indent="-358775" eaLnBrk="1" hangingPunct="1">
              <a:buBlip>
                <a:blip r:embed="rId3"/>
              </a:buBlip>
            </a:pPr>
            <a:r>
              <a:rPr lang="en-US" altLang="de-DE" sz="1600" dirty="0" smtClean="0">
                <a:solidFill>
                  <a:schemeClr val="tx2"/>
                </a:solidFill>
                <a:latin typeface="Arial" panose="020B0604020202020204" pitchFamily="34" charset="0"/>
              </a:rPr>
              <a:t>Installation </a:t>
            </a:r>
            <a:r>
              <a:rPr lang="en-US" altLang="de-DE" sz="1600" dirty="0">
                <a:solidFill>
                  <a:schemeClr val="tx2"/>
                </a:solidFill>
                <a:latin typeface="Arial" panose="020B0604020202020204" pitchFamily="34" charset="0"/>
              </a:rPr>
              <a:t>Buoy (</a:t>
            </a:r>
            <a:r>
              <a:rPr lang="en-US" altLang="de-DE" sz="1600" dirty="0" smtClean="0">
                <a:solidFill>
                  <a:schemeClr val="tx2"/>
                </a:solidFill>
                <a:latin typeface="Arial" panose="020B0604020202020204" pitchFamily="34" charset="0"/>
              </a:rPr>
              <a:t>BOYINB)		</a:t>
            </a:r>
            <a:r>
              <a:rPr lang="en-US" altLang="de-DE" sz="1600" dirty="0" smtClean="0">
                <a:solidFill>
                  <a:schemeClr val="bg1">
                    <a:lumMod val="50000"/>
                  </a:schemeClr>
                </a:solidFill>
                <a:latin typeface="Arial" panose="020B0604020202020204" pitchFamily="34" charset="0"/>
              </a:rPr>
              <a:t>(M)? EUR 22000 US 45000 like BOYSPP or 60000 like other buoys?</a:t>
            </a:r>
          </a:p>
          <a:p>
            <a:pPr marL="806450" indent="-358775" eaLnBrk="1" hangingPunct="1">
              <a:buBlip>
                <a:blip r:embed="rId3"/>
              </a:buBlip>
            </a:pPr>
            <a:r>
              <a:rPr lang="en-US" altLang="de-DE" sz="1600" dirty="0">
                <a:solidFill>
                  <a:schemeClr val="tx2"/>
                </a:solidFill>
                <a:latin typeface="Arial" panose="020B0604020202020204" pitchFamily="34" charset="0"/>
              </a:rPr>
              <a:t>Mooring Buoy (</a:t>
            </a:r>
            <a:r>
              <a:rPr lang="en-US" altLang="de-DE" sz="1600" i="1" dirty="0" smtClean="0">
                <a:solidFill>
                  <a:schemeClr val="tx2"/>
                </a:solidFill>
                <a:latin typeface="Arial" panose="020B0604020202020204" pitchFamily="34" charset="0"/>
              </a:rPr>
              <a:t>MORFAC</a:t>
            </a:r>
            <a:r>
              <a:rPr lang="en-US" altLang="de-DE" sz="1600" dirty="0" smtClean="0">
                <a:solidFill>
                  <a:schemeClr val="tx2"/>
                </a:solidFill>
                <a:latin typeface="Arial" panose="020B0604020202020204" pitchFamily="34" charset="0"/>
              </a:rPr>
              <a:t>)		</a:t>
            </a:r>
            <a:r>
              <a:rPr lang="en-US" altLang="de-DE" sz="1600" dirty="0" smtClean="0">
                <a:solidFill>
                  <a:schemeClr val="bg1">
                    <a:lumMod val="50000"/>
                  </a:schemeClr>
                </a:solidFill>
                <a:latin typeface="Arial" panose="020B0604020202020204" pitchFamily="34" charset="0"/>
              </a:rPr>
              <a:t>(C) (in </a:t>
            </a:r>
            <a:r>
              <a:rPr lang="en-US" altLang="de-DE" sz="1600" dirty="0">
                <a:solidFill>
                  <a:schemeClr val="bg1">
                    <a:lumMod val="50000"/>
                  </a:schemeClr>
                </a:solidFill>
                <a:latin typeface="Arial" panose="020B0604020202020204" pitchFamily="34" charset="0"/>
              </a:rPr>
              <a:t>navigable water)? </a:t>
            </a:r>
            <a:r>
              <a:rPr lang="en-US" altLang="de-DE" sz="1600" dirty="0" smtClean="0">
                <a:solidFill>
                  <a:schemeClr val="bg1">
                    <a:lumMod val="50000"/>
                  </a:schemeClr>
                </a:solidFill>
                <a:latin typeface="Arial" panose="020B0604020202020204" pitchFamily="34" charset="0"/>
              </a:rPr>
              <a:t>like MORFAC? EUR</a:t>
            </a:r>
            <a:r>
              <a:rPr lang="en-US" altLang="de-DE" sz="1600" dirty="0">
                <a:solidFill>
                  <a:schemeClr val="bg1">
                    <a:lumMod val="50000"/>
                  </a:schemeClr>
                </a:solidFill>
                <a:latin typeface="Arial" panose="020B0604020202020204" pitchFamily="34" charset="0"/>
              </a:rPr>
              <a:t>: 22000; US: 30000; </a:t>
            </a:r>
            <a:r>
              <a:rPr lang="en-US" altLang="de-DE" sz="1600" dirty="0" smtClean="0">
                <a:solidFill>
                  <a:schemeClr val="bg1">
                    <a:lumMod val="50000"/>
                  </a:schemeClr>
                </a:solidFill>
                <a:latin typeface="Arial" panose="020B0604020202020204" pitchFamily="34" charset="0"/>
              </a:rPr>
              <a:t>for individual </a:t>
            </a:r>
            <a:r>
              <a:rPr lang="en-US" altLang="de-DE" sz="1600" dirty="0">
                <a:solidFill>
                  <a:schemeClr val="bg1">
                    <a:lumMod val="50000"/>
                  </a:schemeClr>
                </a:solidFill>
                <a:latin typeface="Arial" panose="020B0604020202020204" pitchFamily="34" charset="0"/>
              </a:rPr>
              <a:t>bollards: 4000</a:t>
            </a:r>
            <a:endParaRPr lang="en-US" altLang="de-DE" sz="1600" dirty="0" smtClean="0">
              <a:solidFill>
                <a:schemeClr val="bg1">
                  <a:lumMod val="50000"/>
                </a:schemeClr>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Radar Reflector (</a:t>
            </a:r>
            <a:r>
              <a:rPr lang="en-US" altLang="de-DE" sz="1600" dirty="0" smtClean="0">
                <a:solidFill>
                  <a:schemeClr val="tx2"/>
                </a:solidFill>
                <a:latin typeface="Arial" panose="020B0604020202020204" pitchFamily="34" charset="0"/>
              </a:rPr>
              <a:t>RADRFL)		</a:t>
            </a:r>
            <a:r>
              <a:rPr lang="en-US" altLang="de-DE" sz="1600" dirty="0" smtClean="0">
                <a:solidFill>
                  <a:schemeClr val="bg1">
                    <a:lumMod val="50000"/>
                  </a:schemeClr>
                </a:solidFill>
                <a:latin typeface="Arial" panose="020B0604020202020204" pitchFamily="34" charset="0"/>
              </a:rPr>
              <a:t>(C) condition to be defined,</a:t>
            </a:r>
            <a:br>
              <a:rPr lang="en-US" altLang="de-DE" sz="1600" dirty="0" smtClean="0">
                <a:solidFill>
                  <a:schemeClr val="bg1">
                    <a:lumMod val="50000"/>
                  </a:schemeClr>
                </a:solidFill>
                <a:latin typeface="Arial" panose="020B0604020202020204" pitchFamily="34" charset="0"/>
              </a:rPr>
            </a:br>
            <a:r>
              <a:rPr lang="en-US" altLang="de-DE" sz="1600" dirty="0" smtClean="0">
                <a:solidFill>
                  <a:schemeClr val="bg1">
                    <a:lumMod val="50000"/>
                  </a:schemeClr>
                </a:solidFill>
                <a:latin typeface="Arial" panose="020B0604020202020204" pitchFamily="34" charset="0"/>
              </a:rPr>
              <a:t>EUR 22000, US 45000 or 60000?</a:t>
            </a:r>
          </a:p>
          <a:p>
            <a:pPr marL="806450" indent="-358775" eaLnBrk="1" hangingPunct="1">
              <a:buBlip>
                <a:blip r:embed="rId3"/>
              </a:buBlip>
            </a:pPr>
            <a:r>
              <a:rPr lang="en-US" altLang="de-DE" sz="1600" dirty="0">
                <a:solidFill>
                  <a:schemeClr val="tx2"/>
                </a:solidFill>
                <a:latin typeface="Arial" panose="020B0604020202020204" pitchFamily="34" charset="0"/>
              </a:rPr>
              <a:t>Physical AIS Aid to </a:t>
            </a:r>
            <a:r>
              <a:rPr lang="en-US" altLang="de-DE" sz="1600" dirty="0" smtClean="0">
                <a:solidFill>
                  <a:schemeClr val="tx2"/>
                </a:solidFill>
                <a:latin typeface="Arial" panose="020B0604020202020204" pitchFamily="34" charset="0"/>
              </a:rPr>
              <a:t>Navigation		</a:t>
            </a:r>
            <a:r>
              <a:rPr lang="en-US" altLang="de-DE" sz="1600" dirty="0" smtClean="0">
                <a:solidFill>
                  <a:schemeClr val="bg1">
                    <a:lumMod val="50000"/>
                  </a:schemeClr>
                </a:solidFill>
                <a:latin typeface="Arial" panose="020B0604020202020204" pitchFamily="34" charset="0"/>
              </a:rPr>
              <a:t>(C) (if not encoded as attribute)? 					US 60000 like virtual?</a:t>
            </a:r>
            <a:endParaRPr lang="en-US" altLang="de-DE" sz="1600" dirty="0" smtClean="0">
              <a:solidFill>
                <a:srgbClr val="FF0000"/>
              </a:solidFill>
              <a:latin typeface="Arial" panose="020B0604020202020204" pitchFamily="34" charset="0"/>
            </a:endParaRPr>
          </a:p>
          <a:p>
            <a:pPr marL="806450" indent="-358775" eaLnBrk="1" hangingPunct="1">
              <a:buBlip>
                <a:blip r:embed="rId3"/>
              </a:buBlip>
            </a:pPr>
            <a:r>
              <a:rPr lang="en-US" altLang="de-DE" sz="1600" dirty="0">
                <a:solidFill>
                  <a:schemeClr val="tx2"/>
                </a:solidFill>
                <a:latin typeface="Arial" panose="020B0604020202020204" pitchFamily="34" charset="0"/>
              </a:rPr>
              <a:t>Radio Station (</a:t>
            </a:r>
            <a:r>
              <a:rPr lang="en-US" altLang="de-DE" sz="1600" dirty="0" smtClean="0">
                <a:solidFill>
                  <a:schemeClr val="tx2"/>
                </a:solidFill>
                <a:latin typeface="Arial" panose="020B0604020202020204" pitchFamily="34" charset="0"/>
              </a:rPr>
              <a:t>RDOSTA)	</a:t>
            </a:r>
            <a:r>
              <a:rPr lang="en-US" altLang="de-DE" sz="1600" dirty="0" smtClean="0">
                <a:solidFill>
                  <a:schemeClr val="bg1">
                    <a:lumMod val="50000"/>
                  </a:schemeClr>
                </a:solidFill>
                <a:latin typeface="Arial" panose="020B0604020202020204" pitchFamily="34" charset="0"/>
              </a:rPr>
              <a:t>(O)? EUR 22000, US 60000 like RADSTA?</a:t>
            </a:r>
          </a:p>
          <a:p>
            <a:pPr marL="806450" indent="-358775" eaLnBrk="1" hangingPunct="1">
              <a:buBlip>
                <a:blip r:embed="rId3"/>
              </a:buBlip>
            </a:pPr>
            <a:r>
              <a:rPr lang="en-US" altLang="de-DE" sz="1600" dirty="0">
                <a:solidFill>
                  <a:schemeClr val="tx2"/>
                </a:solidFill>
                <a:latin typeface="Arial" panose="020B0604020202020204" pitchFamily="34" charset="0"/>
              </a:rPr>
              <a:t>Vessel Traffic Service Area (</a:t>
            </a:r>
            <a:r>
              <a:rPr lang="en-US" altLang="de-DE" sz="1600" i="1" dirty="0" smtClean="0">
                <a:solidFill>
                  <a:schemeClr val="tx2"/>
                </a:solidFill>
                <a:latin typeface="Arial" panose="020B0604020202020204" pitchFamily="34" charset="0"/>
              </a:rPr>
              <a:t>ADMARE</a:t>
            </a:r>
            <a:r>
              <a:rPr lang="en-US" altLang="de-DE" sz="1600" dirty="0" smtClean="0">
                <a:solidFill>
                  <a:schemeClr val="tx2"/>
                </a:solidFill>
                <a:latin typeface="Arial" panose="020B0604020202020204" pitchFamily="34" charset="0"/>
              </a:rPr>
              <a:t>)	</a:t>
            </a:r>
            <a:r>
              <a:rPr lang="en-US" altLang="de-DE" sz="1600" dirty="0">
                <a:solidFill>
                  <a:schemeClr val="bg1">
                    <a:lumMod val="50000"/>
                  </a:schemeClr>
                </a:solidFill>
                <a:latin typeface="Arial" panose="020B0604020202020204" pitchFamily="34" charset="0"/>
              </a:rPr>
              <a:t>(O)? 90000 like ADMARE?</a:t>
            </a:r>
            <a:endParaRPr lang="en-US" altLang="de-DE" sz="1600" dirty="0">
              <a:solidFill>
                <a:schemeClr val="tx2"/>
              </a:solidFill>
              <a:latin typeface="Arial" panose="020B0604020202020204" pitchFamily="34" charset="0"/>
            </a:endParaRPr>
          </a:p>
          <a:p>
            <a:pPr marL="447675" indent="0" eaLnBrk="1" hangingPunct="1">
              <a:buNone/>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7276877"/>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09600"/>
            <a:ext cx="777240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Open questions: time</a:t>
            </a:r>
            <a:endParaRPr lang="en-US" altLang="de-DE" dirty="0">
              <a:solidFill>
                <a:schemeClr val="bg1"/>
              </a:solidFill>
              <a:latin typeface="Arial" panose="020B0604020202020204" pitchFamily="34" charset="0"/>
            </a:endParaRPr>
          </a:p>
        </p:txBody>
      </p:sp>
      <p:sp>
        <p:nvSpPr>
          <p:cNvPr id="5" name="Rectangle 3"/>
          <p:cNvSpPr>
            <a:spLocks noChangeArrowheads="1"/>
          </p:cNvSpPr>
          <p:nvPr/>
        </p:nvSpPr>
        <p:spPr bwMode="auto">
          <a:xfrm>
            <a:off x="685800" y="1844675"/>
            <a:ext cx="77724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a:t>
            </a:r>
            <a:r>
              <a:rPr lang="en-US" altLang="de-DE" sz="1600" dirty="0">
                <a:solidFill>
                  <a:schemeClr val="tx2"/>
                </a:solidFill>
                <a:latin typeface="Arial" panose="020B0604020202020204" pitchFamily="34" charset="0"/>
              </a:rPr>
              <a:t>expressed as Universal Time Coordinated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183059Z</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a:t>
            </a:r>
            <a:r>
              <a:rPr lang="en-US" altLang="de-DE" sz="1600" dirty="0" smtClean="0">
                <a:solidFill>
                  <a:schemeClr val="tx2"/>
                </a:solidFill>
                <a:latin typeface="Arial" panose="020B0604020202020204" pitchFamily="34" charset="0"/>
              </a:rPr>
              <a:t>be expressed </a:t>
            </a:r>
            <a:r>
              <a:rPr lang="en-US" altLang="de-DE" sz="1600" dirty="0">
                <a:solidFill>
                  <a:schemeClr val="tx2"/>
                </a:solidFill>
                <a:latin typeface="Arial" panose="020B0604020202020204" pitchFamily="34" charset="0"/>
              </a:rPr>
              <a:t>as a Local Time with a given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183059+0100</a:t>
            </a:r>
          </a:p>
          <a:p>
            <a:pPr marL="447675" indent="-447675" eaLnBrk="1" hangingPunct="1">
              <a:buBlip>
                <a:blip r:embed="rId3"/>
              </a:buBlip>
            </a:pPr>
            <a:r>
              <a:rPr lang="en-US" altLang="de-DE" sz="1600" dirty="0" smtClean="0">
                <a:solidFill>
                  <a:schemeClr val="tx2"/>
                </a:solidFill>
                <a:latin typeface="Arial" panose="020B0604020202020204" pitchFamily="34" charset="0"/>
              </a:rPr>
              <a:t>Time </a:t>
            </a:r>
            <a:r>
              <a:rPr lang="en-US" altLang="de-DE" sz="1600" dirty="0">
                <a:solidFill>
                  <a:schemeClr val="tx2"/>
                </a:solidFill>
                <a:latin typeface="Arial" panose="020B0604020202020204" pitchFamily="34" charset="0"/>
              </a:rPr>
              <a:t>may be expressed as a Local Time without a specified offset to UTC</a:t>
            </a:r>
            <a:r>
              <a:rPr lang="en-US" altLang="de-DE" sz="1600" dirty="0" smtClean="0">
                <a:solidFill>
                  <a:schemeClr val="tx2"/>
                </a:solidFill>
                <a:latin typeface="Arial" panose="020B0604020202020204" pitchFamily="34" charset="0"/>
              </a:rPr>
              <a:t>.</a:t>
            </a:r>
            <a:br>
              <a:rPr lang="en-US" altLang="de-DE" sz="1600" dirty="0" smtClean="0">
                <a:solidFill>
                  <a:schemeClr val="tx2"/>
                </a:solidFill>
                <a:latin typeface="Arial" panose="020B0604020202020204" pitchFamily="34" charset="0"/>
              </a:rPr>
            </a:br>
            <a:r>
              <a:rPr lang="en-US" altLang="de-DE" sz="1600" dirty="0" smtClean="0">
                <a:solidFill>
                  <a:schemeClr val="tx2"/>
                </a:solidFill>
                <a:latin typeface="Arial" panose="020B0604020202020204" pitchFamily="34" charset="0"/>
              </a:rPr>
              <a:t>Example</a:t>
            </a:r>
            <a:r>
              <a:rPr lang="en-US" altLang="de-DE" sz="1600" dirty="0">
                <a:solidFill>
                  <a:schemeClr val="tx2"/>
                </a:solidFill>
                <a:latin typeface="Arial" panose="020B0604020202020204" pitchFamily="34" charset="0"/>
              </a:rPr>
              <a:t>: </a:t>
            </a:r>
            <a:r>
              <a:rPr lang="en-US" altLang="de-DE" sz="1600" dirty="0" smtClean="0">
                <a:solidFill>
                  <a:schemeClr val="tx2"/>
                </a:solidFill>
                <a:latin typeface="Arial" panose="020B0604020202020204" pitchFamily="34" charset="0"/>
              </a:rPr>
              <a:t>183059</a:t>
            </a:r>
          </a:p>
          <a:p>
            <a:pPr marL="447675" indent="-447675" eaLnBrk="1" hangingPunct="1">
              <a:buBlip>
                <a:blip r:embed="rId3"/>
              </a:buBlip>
            </a:pPr>
            <a:endParaRPr lang="en-US" altLang="de-DE" sz="1600" dirty="0">
              <a:solidFill>
                <a:schemeClr val="tx2"/>
              </a:solidFill>
              <a:latin typeface="Arial" panose="020B0604020202020204" pitchFamily="34" charset="0"/>
            </a:endParaRPr>
          </a:p>
          <a:p>
            <a:pPr marL="447675" indent="-447675" eaLnBrk="1" hangingPunct="1">
              <a:buBlip>
                <a:blip r:embed="rId3"/>
              </a:buBlip>
            </a:pPr>
            <a:r>
              <a:rPr lang="en-US" altLang="de-DE" sz="1600" dirty="0" smtClean="0">
                <a:solidFill>
                  <a:schemeClr val="tx2"/>
                </a:solidFill>
                <a:latin typeface="Arial" panose="020B0604020202020204" pitchFamily="34" charset="0"/>
              </a:rPr>
              <a:t>S-101 states that the first option is preferred</a:t>
            </a:r>
          </a:p>
          <a:p>
            <a:pPr marL="447675" indent="-447675" eaLnBrk="1" hangingPunct="1">
              <a:buBlip>
                <a:blip r:embed="rId3"/>
              </a:buBlip>
            </a:pPr>
            <a:r>
              <a:rPr lang="en-US" altLang="de-DE" sz="1600" dirty="0" smtClean="0">
                <a:solidFill>
                  <a:schemeClr val="tx2"/>
                </a:solidFill>
                <a:latin typeface="Arial" panose="020B0604020202020204" pitchFamily="34" charset="0"/>
              </a:rPr>
              <a:t>Europe would prefer the second option (which </a:t>
            </a:r>
            <a:r>
              <a:rPr lang="en-US" altLang="de-DE" sz="1600" dirty="0" err="1" smtClean="0">
                <a:solidFill>
                  <a:schemeClr val="tx2"/>
                </a:solidFill>
                <a:latin typeface="Arial" panose="020B0604020202020204" pitchFamily="34" charset="0"/>
              </a:rPr>
              <a:t>ia</a:t>
            </a:r>
            <a:r>
              <a:rPr lang="en-US" altLang="de-DE" sz="1600" dirty="0" smtClean="0">
                <a:solidFill>
                  <a:schemeClr val="tx2"/>
                </a:solidFill>
                <a:latin typeface="Arial" panose="020B0604020202020204" pitchFamily="34" charset="0"/>
              </a:rPr>
              <a:t> also used for other information services)</a:t>
            </a:r>
          </a:p>
          <a:p>
            <a:pPr marL="447675" indent="-447675" eaLnBrk="1" hangingPunct="1">
              <a:buBlip>
                <a:blip r:embed="rId3"/>
              </a:buBlip>
            </a:pPr>
            <a:r>
              <a:rPr lang="en-US" altLang="de-DE" sz="1600" dirty="0" smtClean="0">
                <a:solidFill>
                  <a:schemeClr val="tx2"/>
                </a:solidFill>
                <a:latin typeface="Arial" panose="020B0604020202020204" pitchFamily="34" charset="0"/>
              </a:rPr>
              <a:t>Can we agree on a common preference or do we </a:t>
            </a:r>
            <a:r>
              <a:rPr lang="en-US" altLang="de-DE" sz="1600" dirty="0" err="1" smtClean="0">
                <a:solidFill>
                  <a:schemeClr val="tx2"/>
                </a:solidFill>
                <a:latin typeface="Arial" panose="020B0604020202020204" pitchFamily="34" charset="0"/>
              </a:rPr>
              <a:t>spcify</a:t>
            </a:r>
            <a:r>
              <a:rPr lang="en-US" altLang="de-DE" sz="1600" dirty="0" smtClean="0">
                <a:solidFill>
                  <a:schemeClr val="tx2"/>
                </a:solidFill>
                <a:latin typeface="Arial" panose="020B0604020202020204" pitchFamily="34" charset="0"/>
              </a:rPr>
              <a:t> preferences </a:t>
            </a:r>
            <a:r>
              <a:rPr lang="en-US" altLang="de-DE" sz="1600" smtClean="0">
                <a:solidFill>
                  <a:schemeClr val="tx2"/>
                </a:solidFill>
                <a:latin typeface="Arial" panose="020B0604020202020204" pitchFamily="34" charset="0"/>
              </a:rPr>
              <a:t>by region?</a:t>
            </a:r>
            <a:endParaRPr lang="en-US" altLang="de-DE" sz="1600" dirty="0">
              <a:solidFill>
                <a:schemeClr val="tx2"/>
              </a:solidFill>
              <a:latin typeface="Arial" panose="020B0604020202020204" pitchFamily="34" charset="0"/>
            </a:endParaRPr>
          </a:p>
          <a:p>
            <a:pPr marL="806450" indent="-358775" eaLnBrk="1" hangingPunct="1">
              <a:buBlip>
                <a:blip r:embed="rId3"/>
              </a:buBlip>
            </a:pPr>
            <a:endParaRPr lang="en-US" altLang="de-DE" sz="1600" dirty="0" smtClean="0">
              <a:solidFill>
                <a:schemeClr val="tx2"/>
              </a:solidFill>
              <a:latin typeface="Arial" panose="020B0604020202020204" pitchFamily="34" charset="0"/>
            </a:endParaRPr>
          </a:p>
          <a:p>
            <a:pPr marL="806450" indent="-358775" eaLnBrk="1" hangingPunct="1">
              <a:buBlip>
                <a:blip r:embed="rId3"/>
              </a:buBlip>
            </a:pPr>
            <a:endParaRPr lang="en-US" altLang="de-DE" sz="1600" dirty="0">
              <a:solidFill>
                <a:schemeClr val="tx2"/>
              </a:solidFill>
              <a:latin typeface="Arial" panose="020B0604020202020204" pitchFamily="34" charset="0"/>
            </a:endParaRPr>
          </a:p>
        </p:txBody>
      </p:sp>
    </p:spTree>
    <p:extLst>
      <p:ext uri="{BB962C8B-B14F-4D97-AF65-F5344CB8AC3E}">
        <p14:creationId xmlns:p14="http://schemas.microsoft.com/office/powerpoint/2010/main" val="3127752023"/>
      </p:ext>
    </p:extLst>
  </p:cSld>
  <p:clrMapOvr>
    <a:masterClrMapping/>
  </p:clrMapOvr>
  <p:transition spd="med">
    <p:cover dir="l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09600"/>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smtClean="0">
                <a:solidFill>
                  <a:schemeClr val="bg1"/>
                </a:solidFill>
                <a:latin typeface="Arial" panose="020B0604020202020204" pitchFamily="34" charset="0"/>
              </a:rPr>
              <a:t>S-401 DCEG draft and way forward</a:t>
            </a:r>
            <a:endParaRPr lang="en-US" altLang="de-DE" dirty="0">
              <a:solidFill>
                <a:schemeClr val="bg1"/>
              </a:solidFill>
              <a:latin typeface="Arial" panose="020B0604020202020204" pitchFamily="34" charset="0"/>
            </a:endParaRPr>
          </a:p>
        </p:txBody>
      </p:sp>
      <p:sp>
        <p:nvSpPr>
          <p:cNvPr id="46083" name="Rectangle 3"/>
          <p:cNvSpPr>
            <a:spLocks noChangeArrowheads="1"/>
          </p:cNvSpPr>
          <p:nvPr/>
        </p:nvSpPr>
        <p:spPr bwMode="auto">
          <a:xfrm>
            <a:off x="685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600" dirty="0" smtClean="0">
                <a:latin typeface="Arial" panose="020B0604020202020204" pitchFamily="34" charset="0"/>
              </a:rPr>
              <a:t>Discussion of the </a:t>
            </a:r>
            <a:r>
              <a:rPr lang="en-US" altLang="de-DE" sz="1600" dirty="0" smtClean="0">
                <a:latin typeface="Arial" panose="020B0604020202020204" pitchFamily="34" charset="0"/>
                <a:hlinkClick r:id="rId4" action="ppaction://hlinkfile"/>
              </a:rPr>
              <a:t>draft</a:t>
            </a:r>
            <a:endParaRPr lang="en-US" altLang="de-DE" sz="1600" dirty="0" smtClean="0">
              <a:latin typeface="Arial" panose="020B0604020202020204" pitchFamily="34" charset="0"/>
            </a:endParaRPr>
          </a:p>
          <a:p>
            <a:pPr eaLnBrk="1" hangingPunct="1">
              <a:buFontTx/>
              <a:buBlip>
                <a:blip r:embed="rId3"/>
              </a:buBlip>
            </a:pPr>
            <a:r>
              <a:rPr lang="en-US" altLang="de-DE" sz="1600" dirty="0" smtClean="0">
                <a:latin typeface="Arial" panose="020B0604020202020204" pitchFamily="34" charset="0"/>
              </a:rPr>
              <a:t>Who is able to contribute (general part, Encoding Instructions, creation of complete DCEG)?</a:t>
            </a:r>
          </a:p>
          <a:p>
            <a:pPr eaLnBrk="1" hangingPunct="1">
              <a:buFontTx/>
              <a:buBlip>
                <a:blip r:embed="rId3"/>
              </a:buBlip>
            </a:pPr>
            <a:r>
              <a:rPr lang="en-US" altLang="de-DE" sz="1600" dirty="0" smtClean="0">
                <a:latin typeface="Arial" panose="020B0604020202020204" pitchFamily="34" charset="0"/>
              </a:rPr>
              <a:t>Relation to DCEG builder and the possibility for updates?</a:t>
            </a:r>
          </a:p>
          <a:p>
            <a:pPr eaLnBrk="1" hangingPunct="1">
              <a:buFontTx/>
              <a:buBlip>
                <a:blip r:embed="rId3"/>
              </a:buBlip>
            </a:pPr>
            <a:r>
              <a:rPr lang="en-US" altLang="de-DE" sz="1600" dirty="0" smtClean="0">
                <a:latin typeface="Arial" panose="020B0604020202020204" pitchFamily="34" charset="0"/>
              </a:rPr>
              <a:t>Timeline?</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677631036"/>
      </p:ext>
    </p:extLst>
  </p:cSld>
  <p:clrMapOvr>
    <a:masterClrMapping/>
  </p:clrMapOvr>
  <p:transition spd="med">
    <p:cover dir="ld"/>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10476</Words>
  <Application>Microsoft Office PowerPoint</Application>
  <PresentationFormat>Bildschirmpräsentation (4:3)</PresentationFormat>
  <Paragraphs>934</Paragraphs>
  <Slides>123</Slides>
  <Notes>123</Notes>
  <HiddenSlides>11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123</vt:i4>
      </vt:variant>
    </vt:vector>
  </HeadingPairs>
  <TitlesOfParts>
    <vt:vector size="129" baseType="lpstr">
      <vt:lpstr>Arial</vt:lpstr>
      <vt:lpstr>Calibri</vt:lpstr>
      <vt:lpstr>open sans</vt:lpstr>
      <vt:lpstr>Tahoma</vt:lpstr>
      <vt:lpstr>Times New Roman</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IEHG meeting Niterói</dc:title>
  <dc:subject>IENC</dc:subject>
  <dc:creator>Birklhuber</dc:creator>
  <cp:lastModifiedBy>Birklhuber Bernd</cp:lastModifiedBy>
  <cp:revision>780</cp:revision>
  <cp:lastPrinted>2023-10-19T12:43:59Z</cp:lastPrinted>
  <dcterms:created xsi:type="dcterms:W3CDTF">2005-03-31T19:15:26Z</dcterms:created>
  <dcterms:modified xsi:type="dcterms:W3CDTF">2024-10-09T12:50:31Z</dcterms:modified>
</cp:coreProperties>
</file>