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handoutMasterIdLst>
    <p:handoutMasterId r:id="rId99"/>
  </p:handoutMasterIdLst>
  <p:sldIdLst>
    <p:sldId id="308" r:id="rId2"/>
    <p:sldId id="614" r:id="rId3"/>
    <p:sldId id="425" r:id="rId4"/>
    <p:sldId id="667" r:id="rId5"/>
    <p:sldId id="352" r:id="rId6"/>
    <p:sldId id="675" r:id="rId7"/>
    <p:sldId id="397" r:id="rId8"/>
    <p:sldId id="433" r:id="rId9"/>
    <p:sldId id="406" r:id="rId10"/>
    <p:sldId id="398" r:id="rId11"/>
    <p:sldId id="455" r:id="rId12"/>
    <p:sldId id="399" r:id="rId13"/>
    <p:sldId id="400" r:id="rId14"/>
    <p:sldId id="401" r:id="rId15"/>
    <p:sldId id="402" r:id="rId16"/>
    <p:sldId id="403" r:id="rId17"/>
    <p:sldId id="404" r:id="rId18"/>
    <p:sldId id="405" r:id="rId19"/>
    <p:sldId id="422" r:id="rId20"/>
    <p:sldId id="423" r:id="rId21"/>
    <p:sldId id="469" r:id="rId22"/>
    <p:sldId id="456" r:id="rId23"/>
    <p:sldId id="373" r:id="rId24"/>
    <p:sldId id="374" r:id="rId25"/>
    <p:sldId id="383" r:id="rId26"/>
    <p:sldId id="376" r:id="rId27"/>
    <p:sldId id="384" r:id="rId28"/>
    <p:sldId id="552" r:id="rId29"/>
    <p:sldId id="431" r:id="rId30"/>
    <p:sldId id="500" r:id="rId31"/>
    <p:sldId id="678" r:id="rId32"/>
    <p:sldId id="677" r:id="rId33"/>
    <p:sldId id="676" r:id="rId34"/>
    <p:sldId id="448" r:id="rId35"/>
    <p:sldId id="461" r:id="rId36"/>
    <p:sldId id="596" r:id="rId37"/>
    <p:sldId id="668" r:id="rId38"/>
    <p:sldId id="550" r:id="rId39"/>
    <p:sldId id="674" r:id="rId40"/>
    <p:sldId id="527" r:id="rId41"/>
    <p:sldId id="672" r:id="rId42"/>
    <p:sldId id="635" r:id="rId43"/>
    <p:sldId id="424" r:id="rId44"/>
    <p:sldId id="639" r:id="rId45"/>
    <p:sldId id="640" r:id="rId46"/>
    <p:sldId id="511" r:id="rId47"/>
    <p:sldId id="538" r:id="rId48"/>
    <p:sldId id="664" r:id="rId49"/>
    <p:sldId id="466" r:id="rId50"/>
    <p:sldId id="679" r:id="rId51"/>
    <p:sldId id="686" r:id="rId52"/>
    <p:sldId id="687" r:id="rId53"/>
    <p:sldId id="685" r:id="rId54"/>
    <p:sldId id="680" r:id="rId55"/>
    <p:sldId id="681" r:id="rId56"/>
    <p:sldId id="682" r:id="rId57"/>
    <p:sldId id="683" r:id="rId58"/>
    <p:sldId id="684" r:id="rId59"/>
    <p:sldId id="688" r:id="rId60"/>
    <p:sldId id="689" r:id="rId61"/>
    <p:sldId id="690" r:id="rId62"/>
    <p:sldId id="691" r:id="rId63"/>
    <p:sldId id="692" r:id="rId64"/>
    <p:sldId id="693" r:id="rId65"/>
    <p:sldId id="537" r:id="rId66"/>
    <p:sldId id="654" r:id="rId67"/>
    <p:sldId id="512" r:id="rId68"/>
    <p:sldId id="669" r:id="rId69"/>
    <p:sldId id="641" r:id="rId70"/>
    <p:sldId id="666" r:id="rId71"/>
    <p:sldId id="541" r:id="rId72"/>
    <p:sldId id="662" r:id="rId73"/>
    <p:sldId id="663" r:id="rId74"/>
    <p:sldId id="524" r:id="rId75"/>
    <p:sldId id="599" r:id="rId76"/>
    <p:sldId id="542" r:id="rId77"/>
    <p:sldId id="531" r:id="rId78"/>
    <p:sldId id="591" r:id="rId79"/>
    <p:sldId id="603" r:id="rId80"/>
    <p:sldId id="673" r:id="rId81"/>
    <p:sldId id="434" r:id="rId82"/>
    <p:sldId id="665" r:id="rId83"/>
    <p:sldId id="670" r:id="rId84"/>
    <p:sldId id="536" r:id="rId85"/>
    <p:sldId id="671" r:id="rId86"/>
    <p:sldId id="471" r:id="rId87"/>
    <p:sldId id="350" r:id="rId88"/>
    <p:sldId id="532" r:id="rId89"/>
    <p:sldId id="375" r:id="rId90"/>
    <p:sldId id="605" r:id="rId91"/>
    <p:sldId id="325" r:id="rId92"/>
    <p:sldId id="508" r:id="rId93"/>
    <p:sldId id="509" r:id="rId94"/>
    <p:sldId id="579" r:id="rId95"/>
    <p:sldId id="382" r:id="rId96"/>
    <p:sldId id="351" r:id="rId97"/>
  </p:sldIdLst>
  <p:sldSz cx="12192000" cy="6858000"/>
  <p:notesSz cx="6819900" cy="9918700"/>
  <p:defaultTextStyle>
    <a:defPPr>
      <a:defRPr lang="de-AT"/>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klhuber Bernd" initials="BB" lastIdx="17" clrIdx="0">
    <p:extLst>
      <p:ext uri="{19B8F6BF-5375-455C-9EA6-DF929625EA0E}">
        <p15:presenceInfo xmlns:p15="http://schemas.microsoft.com/office/powerpoint/2012/main" userId="S-1-5-21-488040868-4244228847-1048680791-128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7691"/>
    <a:srgbClr val="00CC00"/>
    <a:srgbClr val="B7AD66"/>
    <a:srgbClr val="CBECDE"/>
    <a:srgbClr val="0066CC"/>
    <a:srgbClr val="3366FF"/>
    <a:srgbClr val="FF3300"/>
    <a:srgbClr val="0000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51" autoAdjust="0"/>
    <p:restoredTop sz="87676" autoAdjust="0"/>
  </p:normalViewPr>
  <p:slideViewPr>
    <p:cSldViewPr>
      <p:cViewPr varScale="1">
        <p:scale>
          <a:sx n="93" d="100"/>
          <a:sy n="93" d="100"/>
        </p:scale>
        <p:origin x="1062" y="9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109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43011" name="Rectangle 3"/>
          <p:cNvSpPr>
            <a:spLocks noGrp="1" noChangeArrowheads="1"/>
          </p:cNvSpPr>
          <p:nvPr>
            <p:ph type="dt" sz="quarter"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43012" name="Rectangle 4"/>
          <p:cNvSpPr>
            <a:spLocks noGrp="1" noChangeArrowheads="1"/>
          </p:cNvSpPr>
          <p:nvPr>
            <p:ph type="ftr" sz="quarter" idx="2"/>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43013" name="Rectangle 5"/>
          <p:cNvSpPr>
            <a:spLocks noGrp="1" noChangeArrowheads="1"/>
          </p:cNvSpPr>
          <p:nvPr>
            <p:ph type="sldNum" sz="quarter" idx="3"/>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9CF98785-824E-4D60-A2B0-2DAE57476680}" type="slidenum">
              <a:rPr lang="de-AT" altLang="de-DE"/>
              <a:pPr/>
              <a:t>‹Nr.›</a:t>
            </a:fld>
            <a:endParaRPr lang="de-AT"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1"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defRPr sz="1200"/>
            </a:lvl1pPr>
          </a:lstStyle>
          <a:p>
            <a:pPr>
              <a:defRPr/>
            </a:pPr>
            <a:endParaRPr lang="de-AT"/>
          </a:p>
        </p:txBody>
      </p:sp>
      <p:sp>
        <p:nvSpPr>
          <p:cNvPr id="18435" name="Rectangle 3"/>
          <p:cNvSpPr>
            <a:spLocks noGrp="1" noChangeArrowheads="1"/>
          </p:cNvSpPr>
          <p:nvPr>
            <p:ph type="dt" idx="1"/>
          </p:nvPr>
        </p:nvSpPr>
        <p:spPr bwMode="auto">
          <a:xfrm>
            <a:off x="3863976" y="0"/>
            <a:ext cx="295592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lvl1pPr algn="r">
              <a:defRPr sz="1200"/>
            </a:lvl1pPr>
          </a:lstStyle>
          <a:p>
            <a:pPr>
              <a:defRPr/>
            </a:pPr>
            <a:endParaRPr lang="de-AT"/>
          </a:p>
        </p:txBody>
      </p:sp>
      <p:sp>
        <p:nvSpPr>
          <p:cNvPr id="58372" name="Rectangle 4"/>
          <p:cNvSpPr>
            <a:spLocks noGrp="1" noRot="1" noChangeAspect="1" noChangeArrowheads="1" noTextEdit="1"/>
          </p:cNvSpPr>
          <p:nvPr>
            <p:ph type="sldImg" idx="2"/>
          </p:nvPr>
        </p:nvSpPr>
        <p:spPr bwMode="auto">
          <a:xfrm>
            <a:off x="103188" y="742950"/>
            <a:ext cx="6615112"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7" name="Rectangle 5"/>
          <p:cNvSpPr>
            <a:spLocks noGrp="1" noChangeArrowheads="1"/>
          </p:cNvSpPr>
          <p:nvPr>
            <p:ph type="body" sz="quarter" idx="3"/>
          </p:nvPr>
        </p:nvSpPr>
        <p:spPr bwMode="auto">
          <a:xfrm>
            <a:off x="908050" y="4712017"/>
            <a:ext cx="5003800" cy="4463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t" anchorCtr="0" compatLnSpc="1">
            <a:prstTxWarp prst="textNoShape">
              <a:avLst/>
            </a:prstTxWarp>
          </a:bodyPr>
          <a:lstStyle/>
          <a:p>
            <a:pPr lvl="0"/>
            <a:r>
              <a:rPr lang="de-AT" noProof="0"/>
              <a:t>Klicken Sie, um die Formate des Vorlagentextes zu bearbeiten</a:t>
            </a:r>
          </a:p>
          <a:p>
            <a:pPr lvl="1"/>
            <a:r>
              <a:rPr lang="de-AT" noProof="0"/>
              <a:t>Zweite Ebene</a:t>
            </a:r>
          </a:p>
          <a:p>
            <a:pPr lvl="2"/>
            <a:r>
              <a:rPr lang="de-AT" noProof="0"/>
              <a:t>Dritte Ebene</a:t>
            </a:r>
          </a:p>
          <a:p>
            <a:pPr lvl="3"/>
            <a:r>
              <a:rPr lang="de-AT" noProof="0"/>
              <a:t>Vierte Ebene</a:t>
            </a:r>
          </a:p>
          <a:p>
            <a:pPr lvl="4"/>
            <a:r>
              <a:rPr lang="de-AT" noProof="0"/>
              <a:t>Fünfte Ebene</a:t>
            </a:r>
          </a:p>
        </p:txBody>
      </p:sp>
      <p:sp>
        <p:nvSpPr>
          <p:cNvPr id="18438" name="Rectangle 6"/>
          <p:cNvSpPr>
            <a:spLocks noGrp="1" noChangeArrowheads="1"/>
          </p:cNvSpPr>
          <p:nvPr>
            <p:ph type="ftr" sz="quarter" idx="4"/>
          </p:nvPr>
        </p:nvSpPr>
        <p:spPr bwMode="auto">
          <a:xfrm>
            <a:off x="1"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defRPr sz="1200"/>
            </a:lvl1pPr>
          </a:lstStyle>
          <a:p>
            <a:pPr>
              <a:defRPr/>
            </a:pPr>
            <a:endParaRPr lang="de-AT"/>
          </a:p>
        </p:txBody>
      </p:sp>
      <p:sp>
        <p:nvSpPr>
          <p:cNvPr id="18439" name="Rectangle 7"/>
          <p:cNvSpPr>
            <a:spLocks noGrp="1" noChangeArrowheads="1"/>
          </p:cNvSpPr>
          <p:nvPr>
            <p:ph type="sldNum" sz="quarter" idx="5"/>
          </p:nvPr>
        </p:nvSpPr>
        <p:spPr bwMode="auto">
          <a:xfrm>
            <a:off x="3863976" y="9424033"/>
            <a:ext cx="2955925" cy="494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641" tIns="45821" rIns="91641" bIns="45821" numCol="1" anchor="b" anchorCtr="0" compatLnSpc="1">
            <a:prstTxWarp prst="textNoShape">
              <a:avLst/>
            </a:prstTxWarp>
          </a:bodyPr>
          <a:lstStyle>
            <a:lvl1pPr algn="r">
              <a:defRPr sz="1200"/>
            </a:lvl1pPr>
          </a:lstStyle>
          <a:p>
            <a:fld id="{AFC005A1-7690-4365-992A-7B6E3FD134F3}" type="slidenum">
              <a:rPr lang="de-AT" altLang="de-DE"/>
              <a:pPr/>
              <a:t>‹Nr.›</a:t>
            </a:fld>
            <a:endParaRPr lang="de-AT"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68599C-DC91-43C7-80E9-22339FA8B674}" type="slidenum">
              <a:rPr lang="de-AT" altLang="de-DE"/>
              <a:pPr eaLnBrk="1" hangingPunct="1">
                <a:spcBef>
                  <a:spcPct val="0"/>
                </a:spcBef>
              </a:pPr>
              <a:t>1</a:t>
            </a:fld>
            <a:endParaRPr lang="de-AT" altLang="de-DE"/>
          </a:p>
        </p:txBody>
      </p:sp>
      <p:sp>
        <p:nvSpPr>
          <p:cNvPr id="59395" name="Rectangle 2"/>
          <p:cNvSpPr>
            <a:spLocks noGrp="1" noRot="1" noChangeAspect="1" noChangeArrowheads="1" noTextEdit="1"/>
          </p:cNvSpPr>
          <p:nvPr>
            <p:ph type="sldImg"/>
          </p:nvPr>
        </p:nvSpPr>
        <p:spPr>
          <a:xfrm>
            <a:off x="103188" y="742950"/>
            <a:ext cx="6615112" cy="3721100"/>
          </a:xfrm>
          <a:ln/>
        </p:spPr>
      </p:sp>
      <p:sp>
        <p:nvSpPr>
          <p:cNvPr id="59396" name="Rectangle 3"/>
          <p:cNvSpPr>
            <a:spLocks noGrp="1" noChangeArrowheads="1"/>
          </p:cNvSpPr>
          <p:nvPr>
            <p:ph type="body" idx="1"/>
          </p:nvPr>
        </p:nvSpPr>
        <p:spPr>
          <a:noFill/>
        </p:spPr>
        <p:txBody>
          <a:bodyPr/>
          <a:lstStyle/>
          <a:p>
            <a:pPr eaLnBrk="1" hangingPunct="1"/>
            <a:endParaRPr lang="en-US" altLang="de-DE">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E6C15DB-F455-4C4D-A8F8-10DC7152F218}" type="slidenum">
              <a:rPr lang="de-AT" altLang="de-DE"/>
              <a:pPr eaLnBrk="1" hangingPunct="1">
                <a:spcBef>
                  <a:spcPct val="0"/>
                </a:spcBef>
              </a:pPr>
              <a:t>10</a:t>
            </a:fld>
            <a:endParaRPr lang="de-AT" altLang="de-DE"/>
          </a:p>
        </p:txBody>
      </p:sp>
      <p:sp>
        <p:nvSpPr>
          <p:cNvPr id="66563" name="Rectangle 2"/>
          <p:cNvSpPr>
            <a:spLocks noGrp="1" noRot="1" noChangeAspect="1" noChangeArrowheads="1" noTextEdit="1"/>
          </p:cNvSpPr>
          <p:nvPr>
            <p:ph type="sldImg"/>
          </p:nvPr>
        </p:nvSpPr>
        <p:spPr>
          <a:xfrm>
            <a:off x="103188" y="742950"/>
            <a:ext cx="6615112" cy="3721100"/>
          </a:xfrm>
          <a:ln/>
        </p:spPr>
      </p:sp>
      <p:sp>
        <p:nvSpPr>
          <p:cNvPr id="6656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11</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8378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1DE632B-BE72-4547-A6A9-627636E8A85B}" type="slidenum">
              <a:rPr lang="de-AT" altLang="de-DE"/>
              <a:pPr eaLnBrk="1" hangingPunct="1">
                <a:spcBef>
                  <a:spcPct val="0"/>
                </a:spcBef>
              </a:pPr>
              <a:t>12</a:t>
            </a:fld>
            <a:endParaRPr lang="de-AT" altLang="de-DE"/>
          </a:p>
        </p:txBody>
      </p:sp>
      <p:sp>
        <p:nvSpPr>
          <p:cNvPr id="67587" name="Rectangle 2"/>
          <p:cNvSpPr>
            <a:spLocks noGrp="1" noRot="1" noChangeAspect="1" noChangeArrowheads="1" noTextEdit="1"/>
          </p:cNvSpPr>
          <p:nvPr>
            <p:ph type="sldImg"/>
          </p:nvPr>
        </p:nvSpPr>
        <p:spPr>
          <a:xfrm>
            <a:off x="103188" y="742950"/>
            <a:ext cx="6615112" cy="3721100"/>
          </a:xfrm>
          <a:ln/>
        </p:spPr>
      </p:sp>
      <p:sp>
        <p:nvSpPr>
          <p:cNvPr id="67588" name="Rectangle 3"/>
          <p:cNvSpPr>
            <a:spLocks noGrp="1" noChangeArrowheads="1"/>
          </p:cNvSpPr>
          <p:nvPr>
            <p:ph type="body" idx="1"/>
          </p:nvPr>
        </p:nvSpPr>
        <p:spPr>
          <a:noFill/>
        </p:spPr>
        <p:txBody>
          <a:bodyPr/>
          <a:lstStyle/>
          <a:p>
            <a:pPr eaLnBrk="1" hangingPunct="1"/>
            <a:r>
              <a:rPr lang="en-GB" altLang="de-DE" sz="1000">
                <a:latin typeface="Arial" panose="020B0604020202020204" pitchFamily="34" charset="0"/>
                <a:cs typeface="Times New Roman" panose="02020603050405020304" pitchFamily="18" charset="0"/>
              </a:rPr>
              <a:t>Now let me introduce the Inland ENC Harmonization Group (IEHG):</a:t>
            </a:r>
          </a:p>
          <a:p>
            <a:pPr eaLnBrk="1" hangingPunct="1"/>
            <a:r>
              <a:rPr lang="en-GB" altLang="de-DE" sz="600" b="1">
                <a:latin typeface="Arial" panose="020B0604020202020204" pitchFamily="34" charset="0"/>
              </a:rPr>
              <a:t>The Objective of IEHG</a:t>
            </a:r>
            <a:r>
              <a:rPr lang="en-GB" altLang="de-DE" sz="600">
                <a:latin typeface="Arial" panose="020B0604020202020204" pitchFamily="34" charset="0"/>
              </a:rPr>
              <a:t> is to develop and to maintain a harmonized standard for Inland Electronic Navigational Charts (IENCs) suitable for inland navigation that is based on the standards of IHO for ‘maritime’ ENC</a:t>
            </a:r>
            <a:br>
              <a:rPr lang="en-GB" altLang="de-DE" sz="600">
                <a:latin typeface="Arial" panose="020B0604020202020204" pitchFamily="34" charset="0"/>
              </a:rPr>
            </a:br>
            <a:r>
              <a:rPr lang="en-GB" altLang="de-DE" sz="600" b="1">
                <a:latin typeface="Arial" panose="020B0604020202020204" pitchFamily="34" charset="0"/>
              </a:rPr>
              <a:t>The Goal</a:t>
            </a:r>
            <a:r>
              <a:rPr lang="en-GB" altLang="de-DE" sz="600">
                <a:latin typeface="Arial" panose="020B0604020202020204" pitchFamily="34" charset="0"/>
              </a:rPr>
              <a:t> is to agree upon specifications for Inland ENCs that are suitable for all known inland ENC data requirements for safe and efficient navigation. At the moment all European countries with a connected inland waterway network, the Russian Federation, the United States of America, Brazil, the Peoples Republic of China and the Republic of Korea are actively participating in IEHG.</a:t>
            </a:r>
          </a:p>
          <a:p>
            <a:pPr lvl="1" eaLnBrk="1" hangingPunct="1"/>
            <a:r>
              <a:rPr lang="en-GB" altLang="de-DE" sz="600">
                <a:latin typeface="Arial" panose="020B0604020202020204" pitchFamily="34" charset="0"/>
              </a:rPr>
              <a:t>It is further intended that IENC standards meet the basic needs for Inland ENC applications, worldwide.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F4A6D1D-B3B0-43CF-A26D-D9E0F7318AAF}" type="slidenum">
              <a:rPr lang="de-AT" altLang="de-DE"/>
              <a:pPr eaLnBrk="1" hangingPunct="1">
                <a:spcBef>
                  <a:spcPct val="0"/>
                </a:spcBef>
              </a:pPr>
              <a:t>13</a:t>
            </a:fld>
            <a:endParaRPr lang="de-AT" altLang="de-DE"/>
          </a:p>
        </p:txBody>
      </p:sp>
      <p:sp>
        <p:nvSpPr>
          <p:cNvPr id="68611" name="Rectangle 2"/>
          <p:cNvSpPr>
            <a:spLocks noGrp="1" noRot="1" noChangeAspect="1" noChangeArrowheads="1" noTextEdit="1"/>
          </p:cNvSpPr>
          <p:nvPr>
            <p:ph type="sldImg"/>
          </p:nvPr>
        </p:nvSpPr>
        <p:spPr>
          <a:xfrm>
            <a:off x="103188" y="742950"/>
            <a:ext cx="6615112" cy="3721100"/>
          </a:xfrm>
          <a:ln/>
        </p:spPr>
      </p:sp>
      <p:sp>
        <p:nvSpPr>
          <p:cNvPr id="68612" name="Rectangle 3"/>
          <p:cNvSpPr>
            <a:spLocks noGrp="1" noChangeArrowheads="1"/>
          </p:cNvSpPr>
          <p:nvPr>
            <p:ph type="body" idx="1"/>
          </p:nvPr>
        </p:nvSpPr>
        <p:spPr>
          <a:noFill/>
        </p:spPr>
        <p:txBody>
          <a:bodyPr/>
          <a:lstStyle/>
          <a:p>
            <a:pPr eaLnBrk="1" hangingPunct="1"/>
            <a:r>
              <a:rPr lang="en-GB" altLang="de-DE" sz="1000" dirty="0">
                <a:latin typeface="Arial" panose="020B0604020202020204" pitchFamily="34" charset="0"/>
                <a:cs typeface="Times New Roman" panose="02020603050405020304" pitchFamily="18" charset="0"/>
              </a:rPr>
              <a:t>IEHG is not an international organization like IHO, but it is recognized </a:t>
            </a:r>
            <a:r>
              <a:rPr lang="en-GB" altLang="de-DE" sz="600" dirty="0">
                <a:latin typeface="Arial" panose="020B0604020202020204" pitchFamily="34" charset="0"/>
              </a:rPr>
              <a:t>by</a:t>
            </a:r>
          </a:p>
          <a:p>
            <a:pPr lvl="2" eaLnBrk="1" hangingPunct="1">
              <a:spcBef>
                <a:spcPct val="10000"/>
              </a:spcBef>
            </a:pPr>
            <a:r>
              <a:rPr lang="en-GB" altLang="de-DE" sz="700" dirty="0">
                <a:latin typeface="Arial" panose="020B0604020202020204" pitchFamily="34" charset="0"/>
              </a:rPr>
              <a:t>The European Union, the Central Commission for Navigation on the Rhine (CCNR),</a:t>
            </a:r>
          </a:p>
          <a:p>
            <a:pPr lvl="2" eaLnBrk="1" hangingPunct="1">
              <a:spcBef>
                <a:spcPct val="10000"/>
              </a:spcBef>
            </a:pPr>
            <a:r>
              <a:rPr lang="en-GB" altLang="de-DE" sz="700" dirty="0">
                <a:latin typeface="Arial" panose="020B0604020202020204" pitchFamily="34" charset="0"/>
              </a:rPr>
              <a:t>The US Army Corps of Engineers,</a:t>
            </a:r>
          </a:p>
          <a:p>
            <a:pPr lvl="2" eaLnBrk="1" hangingPunct="1">
              <a:spcBef>
                <a:spcPct val="10000"/>
              </a:spcBef>
            </a:pPr>
            <a:r>
              <a:rPr lang="en-GB" altLang="de-DE" sz="700" dirty="0">
                <a:latin typeface="Arial" panose="020B0604020202020204" pitchFamily="34" charset="0"/>
              </a:rPr>
              <a:t>The Russian Ministry of Transport,</a:t>
            </a:r>
          </a:p>
          <a:p>
            <a:pPr lvl="2" eaLnBrk="1" hangingPunct="1">
              <a:spcBef>
                <a:spcPct val="10000"/>
              </a:spcBef>
            </a:pPr>
            <a:r>
              <a:rPr lang="en-GB" altLang="de-DE" sz="700" dirty="0">
                <a:latin typeface="Arial" panose="020B0604020202020204" pitchFamily="34" charset="0"/>
              </a:rPr>
              <a:t>The Directorates and Services for Hydrography and Navigation of the Brazilian Navy, Peru and Venezuela</a:t>
            </a:r>
          </a:p>
          <a:p>
            <a:pPr lvl="2" eaLnBrk="1" hangingPunct="1">
              <a:spcBef>
                <a:spcPct val="10000"/>
              </a:spcBef>
            </a:pPr>
            <a:r>
              <a:rPr lang="en-GB" altLang="de-DE" sz="700" dirty="0">
                <a:latin typeface="Arial" panose="020B0604020202020204" pitchFamily="34" charset="0"/>
              </a:rPr>
              <a:t>The Ministry of Transport of the Peoples Republic of China, the Korean Hydrographic and Oceanographic Administration and</a:t>
            </a:r>
          </a:p>
          <a:p>
            <a:pPr lvl="2" eaLnBrk="1" hangingPunct="1">
              <a:spcBef>
                <a:spcPct val="10000"/>
              </a:spcBef>
            </a:pPr>
            <a:r>
              <a:rPr lang="en-GB" altLang="de-DE" sz="700" dirty="0">
                <a:latin typeface="Arial" panose="020B0604020202020204" pitchFamily="34" charset="0"/>
              </a:rPr>
              <a:t>the International Hydrographic Organization (IHO).</a:t>
            </a:r>
          </a:p>
          <a:p>
            <a:pPr eaLnBrk="1" hangingPunct="1">
              <a:spcBef>
                <a:spcPct val="10000"/>
              </a:spcBef>
            </a:pPr>
            <a:r>
              <a:rPr lang="en-GB" altLang="de-DE" sz="600" dirty="0">
                <a:latin typeface="Arial" panose="020B0604020202020204" pitchFamily="34" charset="0"/>
              </a:rPr>
              <a:t>Since there are several countries with Inland Navigation that are not Member States of IHO, IEHG does not intend to become a member of IHO.</a:t>
            </a:r>
          </a:p>
          <a:p>
            <a:pPr eaLnBrk="1" hangingPunct="1">
              <a:spcBef>
                <a:spcPct val="10000"/>
              </a:spcBef>
            </a:pPr>
            <a:r>
              <a:rPr lang="en-GB" altLang="de-DE" sz="600" dirty="0">
                <a:latin typeface="Arial" panose="020B0604020202020204" pitchFamily="34" charset="0"/>
              </a:rPr>
              <a:t>Instead, IEHG supports, advises and provides input to IHO regarding Inland ENC matters.</a:t>
            </a:r>
            <a:endParaRPr lang="en-US" altLang="de-DE" sz="600" dirty="0">
              <a:latin typeface="Arial" panose="020B0604020202020204" pitchFamily="34" charset="0"/>
            </a:endParaRPr>
          </a:p>
          <a:p>
            <a:pPr eaLnBrk="1" hangingPunct="1">
              <a:spcBef>
                <a:spcPct val="10000"/>
              </a:spcBef>
            </a:pPr>
            <a:endParaRPr lang="en-GB" altLang="de-DE" sz="1000" dirty="0">
              <a:latin typeface="Arial" panose="020B0604020202020204" pitchFamily="34" charset="0"/>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0800D08-6581-4F50-93AE-CFBF161B9DE0}" type="slidenum">
              <a:rPr lang="de-AT" altLang="de-DE"/>
              <a:pPr eaLnBrk="1" hangingPunct="1">
                <a:spcBef>
                  <a:spcPct val="0"/>
                </a:spcBef>
              </a:pPr>
              <a:t>14</a:t>
            </a:fld>
            <a:endParaRPr lang="de-AT" altLang="de-DE"/>
          </a:p>
        </p:txBody>
      </p:sp>
      <p:sp>
        <p:nvSpPr>
          <p:cNvPr id="69635" name="Rectangle 2"/>
          <p:cNvSpPr>
            <a:spLocks noGrp="1" noRot="1" noChangeAspect="1" noChangeArrowheads="1" noTextEdit="1"/>
          </p:cNvSpPr>
          <p:nvPr>
            <p:ph type="sldImg"/>
          </p:nvPr>
        </p:nvSpPr>
        <p:spPr>
          <a:xfrm>
            <a:off x="103188" y="742950"/>
            <a:ext cx="6615112" cy="3721100"/>
          </a:xfrm>
          <a:ln/>
        </p:spPr>
      </p:sp>
      <p:sp>
        <p:nvSpPr>
          <p:cNvPr id="69636" name="Rectangle 3"/>
          <p:cNvSpPr>
            <a:spLocks noGrp="1" noChangeArrowheads="1"/>
          </p:cNvSpPr>
          <p:nvPr>
            <p:ph type="body" idx="1"/>
          </p:nvPr>
        </p:nvSpPr>
        <p:spPr>
          <a:noFill/>
        </p:spPr>
        <p:txBody>
          <a:bodyPr/>
          <a:lstStyle/>
          <a:p>
            <a:pPr eaLnBrk="1" hangingPunct="1">
              <a:lnSpc>
                <a:spcPct val="115000"/>
              </a:lnSpc>
              <a:spcBef>
                <a:spcPct val="50000"/>
              </a:spcBef>
            </a:pPr>
            <a:r>
              <a:rPr lang="en-GB" altLang="de-DE" sz="800">
                <a:latin typeface="Arial" panose="020B0604020202020204" pitchFamily="34" charset="0"/>
              </a:rPr>
              <a:t>IEHG has been recognized by IHO as a Non Governmental International Organization (NGIO) with observer status in 2009.</a:t>
            </a:r>
          </a:p>
          <a:p>
            <a:pPr eaLnBrk="1" hangingPunct="1">
              <a:lnSpc>
                <a:spcPct val="115000"/>
              </a:lnSpc>
              <a:spcBef>
                <a:spcPct val="50000"/>
              </a:spcBef>
            </a:pPr>
            <a:endParaRPr lang="en-GB" altLang="de-DE" sz="800">
              <a:latin typeface="Arial" panose="020B0604020202020204" pitchFamily="34" charset="0"/>
            </a:endParaRPr>
          </a:p>
          <a:p>
            <a:pPr eaLnBrk="1" hangingPunct="1">
              <a:lnSpc>
                <a:spcPct val="115000"/>
              </a:lnSpc>
              <a:spcBef>
                <a:spcPct val="50000"/>
              </a:spcBef>
            </a:pPr>
            <a:r>
              <a:rPr lang="en-US" altLang="de-DE" sz="800">
                <a:latin typeface="Arial" panose="020B0604020202020204" pitchFamily="34" charset="0"/>
              </a:rPr>
              <a:t>Current members of IEHG are the European countries with a connected inland waterway network, the Russian Federation, the United States of America, Brazil, the Peoples Republic of China, the Republic of Korea, Peru and Venezuela. But of course IEHG welcomes every country with inland waterways.</a:t>
            </a:r>
          </a:p>
          <a:p>
            <a:pPr eaLnBrk="1" hangingPunct="1"/>
            <a:endParaRPr lang="en-GB" altLang="de-DE">
              <a:latin typeface="Arial" panose="020B060402020202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66C18D2-305E-4786-96C5-1DA3AE6698B9}" type="slidenum">
              <a:rPr lang="de-AT" altLang="de-DE"/>
              <a:pPr eaLnBrk="1" hangingPunct="1">
                <a:spcBef>
                  <a:spcPct val="0"/>
                </a:spcBef>
              </a:pPr>
              <a:t>15</a:t>
            </a:fld>
            <a:endParaRPr lang="de-AT" altLang="de-DE"/>
          </a:p>
        </p:txBody>
      </p:sp>
      <p:sp>
        <p:nvSpPr>
          <p:cNvPr id="70659" name="Rectangle 2"/>
          <p:cNvSpPr>
            <a:spLocks noGrp="1" noRot="1" noChangeAspect="1" noChangeArrowheads="1" noTextEdit="1"/>
          </p:cNvSpPr>
          <p:nvPr>
            <p:ph type="sldImg"/>
          </p:nvPr>
        </p:nvSpPr>
        <p:spPr>
          <a:xfrm>
            <a:off x="103188" y="742950"/>
            <a:ext cx="6615112" cy="3721100"/>
          </a:xfrm>
          <a:ln/>
        </p:spPr>
      </p:sp>
      <p:sp>
        <p:nvSpPr>
          <p:cNvPr id="7066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61F5D50-2575-4E6A-9D37-C5046AF75342}" type="slidenum">
              <a:rPr lang="de-AT" altLang="de-DE"/>
              <a:pPr eaLnBrk="1" hangingPunct="1">
                <a:spcBef>
                  <a:spcPct val="0"/>
                </a:spcBef>
              </a:pPr>
              <a:t>16</a:t>
            </a:fld>
            <a:endParaRPr lang="de-AT" altLang="de-DE"/>
          </a:p>
        </p:txBody>
      </p:sp>
      <p:sp>
        <p:nvSpPr>
          <p:cNvPr id="71683" name="Rectangle 2"/>
          <p:cNvSpPr>
            <a:spLocks noGrp="1" noRot="1" noChangeAspect="1" noChangeArrowheads="1" noTextEdit="1"/>
          </p:cNvSpPr>
          <p:nvPr>
            <p:ph type="sldImg"/>
          </p:nvPr>
        </p:nvSpPr>
        <p:spPr>
          <a:xfrm>
            <a:off x="103188" y="742950"/>
            <a:ext cx="6615112" cy="3721100"/>
          </a:xfrm>
          <a:ln/>
        </p:spPr>
      </p:sp>
      <p:sp>
        <p:nvSpPr>
          <p:cNvPr id="7168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754F3D0-2CEB-4609-B82B-287163799422}" type="slidenum">
              <a:rPr lang="de-AT" altLang="de-DE"/>
              <a:pPr eaLnBrk="1" hangingPunct="1">
                <a:spcBef>
                  <a:spcPct val="0"/>
                </a:spcBef>
              </a:pPr>
              <a:t>17</a:t>
            </a:fld>
            <a:endParaRPr lang="de-AT" altLang="de-DE"/>
          </a:p>
        </p:txBody>
      </p:sp>
      <p:sp>
        <p:nvSpPr>
          <p:cNvPr id="72707" name="Rectangle 2"/>
          <p:cNvSpPr>
            <a:spLocks noGrp="1" noRot="1" noChangeAspect="1" noChangeArrowheads="1" noTextEdit="1"/>
          </p:cNvSpPr>
          <p:nvPr>
            <p:ph type="sldImg"/>
          </p:nvPr>
        </p:nvSpPr>
        <p:spPr>
          <a:xfrm>
            <a:off x="103188" y="742950"/>
            <a:ext cx="6615112" cy="3721100"/>
          </a:xfrm>
          <a:ln/>
        </p:spPr>
      </p:sp>
      <p:sp>
        <p:nvSpPr>
          <p:cNvPr id="7270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EFC34E1-25B9-4154-B349-59F10571AE8F}" type="slidenum">
              <a:rPr lang="de-AT" altLang="de-DE"/>
              <a:pPr eaLnBrk="1" hangingPunct="1">
                <a:spcBef>
                  <a:spcPct val="0"/>
                </a:spcBef>
              </a:pPr>
              <a:t>18</a:t>
            </a:fld>
            <a:endParaRPr lang="de-AT" altLang="de-DE"/>
          </a:p>
        </p:txBody>
      </p:sp>
      <p:sp>
        <p:nvSpPr>
          <p:cNvPr id="73731" name="Rectangle 2"/>
          <p:cNvSpPr>
            <a:spLocks noGrp="1" noRot="1" noChangeAspect="1" noChangeArrowheads="1" noTextEdit="1"/>
          </p:cNvSpPr>
          <p:nvPr>
            <p:ph type="sldImg"/>
          </p:nvPr>
        </p:nvSpPr>
        <p:spPr>
          <a:xfrm>
            <a:off x="103188" y="742950"/>
            <a:ext cx="6615112" cy="3721100"/>
          </a:xfrm>
          <a:ln/>
        </p:spPr>
      </p:sp>
      <p:sp>
        <p:nvSpPr>
          <p:cNvPr id="7373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423EF2C-3E46-4D7D-95D6-8570229ADD59}" type="slidenum">
              <a:rPr lang="de-AT" altLang="de-DE"/>
              <a:pPr eaLnBrk="1" hangingPunct="1">
                <a:spcBef>
                  <a:spcPct val="0"/>
                </a:spcBef>
              </a:pPr>
              <a:t>19</a:t>
            </a:fld>
            <a:endParaRPr lang="de-AT" altLang="de-DE"/>
          </a:p>
        </p:txBody>
      </p:sp>
      <p:sp>
        <p:nvSpPr>
          <p:cNvPr id="74755" name="Rectangle 2"/>
          <p:cNvSpPr>
            <a:spLocks noGrp="1" noRot="1" noChangeAspect="1" noChangeArrowheads="1" noTextEdit="1"/>
          </p:cNvSpPr>
          <p:nvPr>
            <p:ph type="sldImg"/>
          </p:nvPr>
        </p:nvSpPr>
        <p:spPr>
          <a:xfrm>
            <a:off x="103188" y="742950"/>
            <a:ext cx="6615112" cy="3721100"/>
          </a:xfrm>
          <a:ln/>
        </p:spPr>
      </p:sp>
      <p:sp>
        <p:nvSpPr>
          <p:cNvPr id="747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CD0D03C-A743-44E7-8B5D-922D709FFC39}" type="slidenum">
              <a:rPr lang="de-AT" altLang="de-DE"/>
              <a:pPr eaLnBrk="1" hangingPunct="1">
                <a:spcBef>
                  <a:spcPct val="0"/>
                </a:spcBef>
              </a:pPr>
              <a:t>2</a:t>
            </a:fld>
            <a:endParaRPr lang="de-AT" altLang="de-DE"/>
          </a:p>
        </p:txBody>
      </p:sp>
      <p:sp>
        <p:nvSpPr>
          <p:cNvPr id="60419" name="Rectangle 2"/>
          <p:cNvSpPr>
            <a:spLocks noGrp="1" noRot="1" noChangeAspect="1" noChangeArrowheads="1" noTextEdit="1"/>
          </p:cNvSpPr>
          <p:nvPr>
            <p:ph type="sldImg"/>
          </p:nvPr>
        </p:nvSpPr>
        <p:spPr>
          <a:xfrm>
            <a:off x="103188" y="742950"/>
            <a:ext cx="6615112" cy="3721100"/>
          </a:xfrm>
          <a:ln/>
        </p:spPr>
      </p:sp>
      <p:sp>
        <p:nvSpPr>
          <p:cNvPr id="6042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261448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14119C4-507D-4B77-A2CA-836E05E56752}" type="slidenum">
              <a:rPr lang="de-AT" altLang="de-DE"/>
              <a:pPr eaLnBrk="1" hangingPunct="1">
                <a:spcBef>
                  <a:spcPct val="0"/>
                </a:spcBef>
              </a:pPr>
              <a:t>20</a:t>
            </a:fld>
            <a:endParaRPr lang="de-AT" altLang="de-DE"/>
          </a:p>
        </p:txBody>
      </p:sp>
      <p:sp>
        <p:nvSpPr>
          <p:cNvPr id="75779" name="Rectangle 2"/>
          <p:cNvSpPr>
            <a:spLocks noGrp="1" noRot="1" noChangeAspect="1" noChangeArrowheads="1" noTextEdit="1"/>
          </p:cNvSpPr>
          <p:nvPr>
            <p:ph type="sldImg"/>
          </p:nvPr>
        </p:nvSpPr>
        <p:spPr>
          <a:xfrm>
            <a:off x="103188" y="742950"/>
            <a:ext cx="6615112" cy="3721100"/>
          </a:xfrm>
          <a:ln/>
        </p:spPr>
      </p:sp>
      <p:sp>
        <p:nvSpPr>
          <p:cNvPr id="7578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21</a:t>
            </a:fld>
            <a:endParaRPr lang="de-AT" altLang="de-DE"/>
          </a:p>
        </p:txBody>
      </p:sp>
      <p:sp>
        <p:nvSpPr>
          <p:cNvPr id="76803" name="Rectangle 2"/>
          <p:cNvSpPr>
            <a:spLocks noGrp="1" noRot="1" noChangeAspect="1" noChangeArrowheads="1" noTextEdit="1"/>
          </p:cNvSpPr>
          <p:nvPr>
            <p:ph type="sldImg"/>
          </p:nvPr>
        </p:nvSpPr>
        <p:spPr>
          <a:xfrm>
            <a:off x="103188" y="742950"/>
            <a:ext cx="6615112" cy="3721100"/>
          </a:xfrm>
          <a:ln/>
        </p:spPr>
      </p:sp>
      <p:sp>
        <p:nvSpPr>
          <p:cNvPr id="768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94420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F938BDA-70D9-4CD7-ABDD-06847783B223}" type="slidenum">
              <a:rPr lang="de-AT" altLang="de-DE"/>
              <a:pPr eaLnBrk="1" hangingPunct="1">
                <a:spcBef>
                  <a:spcPct val="0"/>
                </a:spcBef>
              </a:pPr>
              <a:t>22</a:t>
            </a:fld>
            <a:endParaRPr lang="de-AT" altLang="de-DE"/>
          </a:p>
        </p:txBody>
      </p:sp>
      <p:sp>
        <p:nvSpPr>
          <p:cNvPr id="76803" name="Rectangle 2"/>
          <p:cNvSpPr>
            <a:spLocks noGrp="1" noRot="1" noChangeAspect="1" noChangeArrowheads="1" noTextEdit="1"/>
          </p:cNvSpPr>
          <p:nvPr>
            <p:ph type="sldImg"/>
          </p:nvPr>
        </p:nvSpPr>
        <p:spPr>
          <a:xfrm>
            <a:off x="103188" y="742950"/>
            <a:ext cx="6615112" cy="3721100"/>
          </a:xfrm>
          <a:ln/>
        </p:spPr>
      </p:sp>
      <p:sp>
        <p:nvSpPr>
          <p:cNvPr id="768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068521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9A9C717-6718-4DDC-B688-6EEF3ABC58F8}" type="slidenum">
              <a:rPr lang="de-AT" altLang="de-DE"/>
              <a:pPr eaLnBrk="1" hangingPunct="1">
                <a:spcBef>
                  <a:spcPct val="0"/>
                </a:spcBef>
              </a:pPr>
              <a:t>23</a:t>
            </a:fld>
            <a:endParaRPr lang="de-AT" altLang="de-DE"/>
          </a:p>
        </p:txBody>
      </p:sp>
      <p:sp>
        <p:nvSpPr>
          <p:cNvPr id="77827" name="Rectangle 2"/>
          <p:cNvSpPr>
            <a:spLocks noGrp="1" noRot="1" noChangeAspect="1" noChangeArrowheads="1" noTextEdit="1"/>
          </p:cNvSpPr>
          <p:nvPr>
            <p:ph type="sldImg"/>
          </p:nvPr>
        </p:nvSpPr>
        <p:spPr>
          <a:xfrm>
            <a:off x="103188" y="742950"/>
            <a:ext cx="6615112" cy="3721100"/>
          </a:xfrm>
          <a:ln/>
        </p:spPr>
      </p:sp>
      <p:sp>
        <p:nvSpPr>
          <p:cNvPr id="7782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4B6F525-FF0D-403C-9A9D-2328FF30B9DB}" type="slidenum">
              <a:rPr lang="de-AT" altLang="de-DE"/>
              <a:pPr eaLnBrk="1" hangingPunct="1">
                <a:spcBef>
                  <a:spcPct val="0"/>
                </a:spcBef>
              </a:pPr>
              <a:t>24</a:t>
            </a:fld>
            <a:endParaRPr lang="de-AT" altLang="de-DE"/>
          </a:p>
        </p:txBody>
      </p:sp>
      <p:sp>
        <p:nvSpPr>
          <p:cNvPr id="78851" name="Rectangle 2"/>
          <p:cNvSpPr>
            <a:spLocks noGrp="1" noRot="1" noChangeAspect="1" noChangeArrowheads="1" noTextEdit="1"/>
          </p:cNvSpPr>
          <p:nvPr>
            <p:ph type="sldImg"/>
          </p:nvPr>
        </p:nvSpPr>
        <p:spPr>
          <a:xfrm>
            <a:off x="103188" y="742950"/>
            <a:ext cx="6615112" cy="3721100"/>
          </a:xfrm>
          <a:ln/>
        </p:spPr>
      </p:sp>
      <p:sp>
        <p:nvSpPr>
          <p:cNvPr id="7885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48E36F1-2A72-422E-9C56-9DCF31C5FEF1}" type="slidenum">
              <a:rPr lang="de-AT" altLang="de-DE"/>
              <a:pPr eaLnBrk="1" hangingPunct="1">
                <a:spcBef>
                  <a:spcPct val="0"/>
                </a:spcBef>
              </a:pPr>
              <a:t>25</a:t>
            </a:fld>
            <a:endParaRPr lang="de-AT" altLang="de-DE"/>
          </a:p>
        </p:txBody>
      </p:sp>
      <p:sp>
        <p:nvSpPr>
          <p:cNvPr id="79875" name="Rectangle 2"/>
          <p:cNvSpPr>
            <a:spLocks noGrp="1" noRot="1" noChangeAspect="1" noChangeArrowheads="1" noTextEdit="1"/>
          </p:cNvSpPr>
          <p:nvPr>
            <p:ph type="sldImg"/>
          </p:nvPr>
        </p:nvSpPr>
        <p:spPr>
          <a:xfrm>
            <a:off x="103188" y="742950"/>
            <a:ext cx="6615112" cy="3721100"/>
          </a:xfrm>
          <a:ln/>
        </p:spPr>
      </p:sp>
      <p:sp>
        <p:nvSpPr>
          <p:cNvPr id="7987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BF5C0B3-F1ED-423E-AB7A-B6EF9FA1BA26}" type="slidenum">
              <a:rPr lang="de-AT" altLang="de-DE"/>
              <a:pPr eaLnBrk="1" hangingPunct="1">
                <a:spcBef>
                  <a:spcPct val="0"/>
                </a:spcBef>
              </a:pPr>
              <a:t>26</a:t>
            </a:fld>
            <a:endParaRPr lang="de-AT" altLang="de-DE"/>
          </a:p>
        </p:txBody>
      </p:sp>
      <p:sp>
        <p:nvSpPr>
          <p:cNvPr id="80899" name="Rectangle 2"/>
          <p:cNvSpPr>
            <a:spLocks noGrp="1" noRot="1" noChangeAspect="1" noChangeArrowheads="1" noTextEdit="1"/>
          </p:cNvSpPr>
          <p:nvPr>
            <p:ph type="sldImg"/>
          </p:nvPr>
        </p:nvSpPr>
        <p:spPr>
          <a:xfrm>
            <a:off x="103188" y="742950"/>
            <a:ext cx="6615112" cy="3721100"/>
          </a:xfrm>
          <a:ln/>
        </p:spPr>
      </p:sp>
      <p:sp>
        <p:nvSpPr>
          <p:cNvPr id="8090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27</a:t>
            </a:fld>
            <a:endParaRPr lang="de-AT" altLang="de-DE"/>
          </a:p>
        </p:txBody>
      </p:sp>
      <p:sp>
        <p:nvSpPr>
          <p:cNvPr id="81923" name="Rectangle 2"/>
          <p:cNvSpPr>
            <a:spLocks noGrp="1" noRot="1" noChangeAspect="1" noChangeArrowheads="1" noTextEdit="1"/>
          </p:cNvSpPr>
          <p:nvPr>
            <p:ph type="sldImg"/>
          </p:nvPr>
        </p:nvSpPr>
        <p:spPr>
          <a:xfrm>
            <a:off x="103188" y="742950"/>
            <a:ext cx="6615112" cy="3721100"/>
          </a:xfrm>
          <a:ln/>
        </p:spPr>
      </p:sp>
      <p:sp>
        <p:nvSpPr>
          <p:cNvPr id="8192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FF7C76-167C-494A-BEBE-D42409E3484A}" type="slidenum">
              <a:rPr lang="de-AT" altLang="de-DE"/>
              <a:pPr eaLnBrk="1" hangingPunct="1">
                <a:spcBef>
                  <a:spcPct val="0"/>
                </a:spcBef>
              </a:pPr>
              <a:t>28</a:t>
            </a:fld>
            <a:endParaRPr lang="de-AT" altLang="de-DE"/>
          </a:p>
        </p:txBody>
      </p:sp>
      <p:sp>
        <p:nvSpPr>
          <p:cNvPr id="81923" name="Rectangle 2"/>
          <p:cNvSpPr>
            <a:spLocks noGrp="1" noRot="1" noChangeAspect="1" noChangeArrowheads="1" noTextEdit="1"/>
          </p:cNvSpPr>
          <p:nvPr>
            <p:ph type="sldImg"/>
          </p:nvPr>
        </p:nvSpPr>
        <p:spPr>
          <a:xfrm>
            <a:off x="103188" y="742950"/>
            <a:ext cx="6615112" cy="3721100"/>
          </a:xfrm>
          <a:ln/>
        </p:spPr>
      </p:sp>
      <p:sp>
        <p:nvSpPr>
          <p:cNvPr id="8192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86246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2C07D136-0CB0-454B-8E66-D7DA5C1D10EB}" type="slidenum">
              <a:rPr lang="de-AT" altLang="de-DE"/>
              <a:pPr eaLnBrk="1" hangingPunct="1">
                <a:spcBef>
                  <a:spcPct val="0"/>
                </a:spcBef>
              </a:pPr>
              <a:t>29</a:t>
            </a:fld>
            <a:endParaRPr lang="de-AT" altLang="de-DE"/>
          </a:p>
        </p:txBody>
      </p:sp>
      <p:sp>
        <p:nvSpPr>
          <p:cNvPr id="82947" name="Rectangle 2"/>
          <p:cNvSpPr>
            <a:spLocks noGrp="1" noRot="1" noChangeAspect="1" noChangeArrowheads="1" noTextEdit="1"/>
          </p:cNvSpPr>
          <p:nvPr>
            <p:ph type="sldImg"/>
          </p:nvPr>
        </p:nvSpPr>
        <p:spPr>
          <a:xfrm>
            <a:off x="103188" y="742950"/>
            <a:ext cx="6615112" cy="3721100"/>
          </a:xfrm>
          <a:ln/>
        </p:spPr>
      </p:sp>
      <p:sp>
        <p:nvSpPr>
          <p:cNvPr id="8294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3</a:t>
            </a:fld>
            <a:endParaRPr lang="de-AT" altLang="de-DE"/>
          </a:p>
        </p:txBody>
      </p:sp>
      <p:sp>
        <p:nvSpPr>
          <p:cNvPr id="61443" name="Rectangle 2"/>
          <p:cNvSpPr>
            <a:spLocks noGrp="1" noRot="1" noChangeAspect="1" noChangeArrowheads="1" noTextEdit="1"/>
          </p:cNvSpPr>
          <p:nvPr>
            <p:ph type="sldImg"/>
          </p:nvPr>
        </p:nvSpPr>
        <p:spPr>
          <a:xfrm>
            <a:off x="103188" y="742950"/>
            <a:ext cx="6615112" cy="3721100"/>
          </a:xfrm>
          <a:ln/>
        </p:spPr>
      </p:sp>
      <p:sp>
        <p:nvSpPr>
          <p:cNvPr id="6144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30</a:t>
            </a:fld>
            <a:endParaRPr lang="de-AT" altLang="de-DE"/>
          </a:p>
        </p:txBody>
      </p:sp>
      <p:sp>
        <p:nvSpPr>
          <p:cNvPr id="99331" name="Rectangle 2"/>
          <p:cNvSpPr>
            <a:spLocks noGrp="1" noRot="1" noChangeAspect="1" noChangeArrowheads="1" noTextEdit="1"/>
          </p:cNvSpPr>
          <p:nvPr>
            <p:ph type="sldImg"/>
          </p:nvPr>
        </p:nvSpPr>
        <p:spPr>
          <a:xfrm>
            <a:off x="103188" y="742950"/>
            <a:ext cx="6615112" cy="3721100"/>
          </a:xfrm>
          <a:ln/>
        </p:spPr>
      </p:sp>
      <p:sp>
        <p:nvSpPr>
          <p:cNvPr id="9933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85940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31</a:t>
            </a:fld>
            <a:endParaRPr lang="de-AT" altLang="de-DE"/>
          </a:p>
        </p:txBody>
      </p:sp>
      <p:sp>
        <p:nvSpPr>
          <p:cNvPr id="99331" name="Rectangle 2"/>
          <p:cNvSpPr>
            <a:spLocks noGrp="1" noRot="1" noChangeAspect="1" noChangeArrowheads="1" noTextEdit="1"/>
          </p:cNvSpPr>
          <p:nvPr>
            <p:ph type="sldImg"/>
          </p:nvPr>
        </p:nvSpPr>
        <p:spPr>
          <a:xfrm>
            <a:off x="103188" y="742950"/>
            <a:ext cx="6615112" cy="3721100"/>
          </a:xfrm>
          <a:ln/>
        </p:spPr>
      </p:sp>
      <p:sp>
        <p:nvSpPr>
          <p:cNvPr id="9933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9242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32</a:t>
            </a:fld>
            <a:endParaRPr lang="de-AT" altLang="de-DE"/>
          </a:p>
        </p:txBody>
      </p:sp>
      <p:sp>
        <p:nvSpPr>
          <p:cNvPr id="99331" name="Rectangle 2"/>
          <p:cNvSpPr>
            <a:spLocks noGrp="1" noRot="1" noChangeAspect="1" noChangeArrowheads="1" noTextEdit="1"/>
          </p:cNvSpPr>
          <p:nvPr>
            <p:ph type="sldImg"/>
          </p:nvPr>
        </p:nvSpPr>
        <p:spPr>
          <a:xfrm>
            <a:off x="103188" y="742950"/>
            <a:ext cx="6615112" cy="3721100"/>
          </a:xfrm>
          <a:ln/>
        </p:spPr>
      </p:sp>
      <p:sp>
        <p:nvSpPr>
          <p:cNvPr id="9933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462723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1EE07C3-D31C-4F4C-942E-780EE5D00F66}" type="slidenum">
              <a:rPr lang="de-AT" altLang="de-DE"/>
              <a:pPr eaLnBrk="1" hangingPunct="1">
                <a:spcBef>
                  <a:spcPct val="0"/>
                </a:spcBef>
              </a:pPr>
              <a:t>33</a:t>
            </a:fld>
            <a:endParaRPr lang="de-AT" altLang="de-DE"/>
          </a:p>
        </p:txBody>
      </p:sp>
      <p:sp>
        <p:nvSpPr>
          <p:cNvPr id="99331" name="Rectangle 2"/>
          <p:cNvSpPr>
            <a:spLocks noGrp="1" noRot="1" noChangeAspect="1" noChangeArrowheads="1" noTextEdit="1"/>
          </p:cNvSpPr>
          <p:nvPr>
            <p:ph type="sldImg"/>
          </p:nvPr>
        </p:nvSpPr>
        <p:spPr>
          <a:xfrm>
            <a:off x="103188" y="742950"/>
            <a:ext cx="6615112" cy="3721100"/>
          </a:xfrm>
          <a:ln/>
        </p:spPr>
      </p:sp>
      <p:sp>
        <p:nvSpPr>
          <p:cNvPr id="9933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9636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34</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35</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77647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36</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70529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37</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094478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38</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3829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39</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2383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A963325-D93F-47CF-810E-EC2DAAAD82DA}" type="slidenum">
              <a:rPr lang="de-AT" altLang="de-DE"/>
              <a:pPr eaLnBrk="1" hangingPunct="1">
                <a:spcBef>
                  <a:spcPct val="0"/>
                </a:spcBef>
              </a:pPr>
              <a:t>4</a:t>
            </a:fld>
            <a:endParaRPr lang="de-AT" altLang="de-DE"/>
          </a:p>
        </p:txBody>
      </p:sp>
      <p:sp>
        <p:nvSpPr>
          <p:cNvPr id="61443" name="Rectangle 2"/>
          <p:cNvSpPr>
            <a:spLocks noGrp="1" noRot="1" noChangeAspect="1" noChangeArrowheads="1" noTextEdit="1"/>
          </p:cNvSpPr>
          <p:nvPr>
            <p:ph type="sldImg"/>
          </p:nvPr>
        </p:nvSpPr>
        <p:spPr>
          <a:xfrm>
            <a:off x="103188" y="742950"/>
            <a:ext cx="6615112" cy="3721100"/>
          </a:xfrm>
          <a:ln/>
        </p:spPr>
      </p:sp>
      <p:sp>
        <p:nvSpPr>
          <p:cNvPr id="6144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945488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40</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4577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4F6F476-B614-4A91-9E63-CFBDC6523875}" type="slidenum">
              <a:rPr lang="de-AT" altLang="de-DE"/>
              <a:pPr eaLnBrk="1" hangingPunct="1">
                <a:spcBef>
                  <a:spcPct val="0"/>
                </a:spcBef>
              </a:pPr>
              <a:t>41</a:t>
            </a:fld>
            <a:endParaRPr lang="de-AT" altLang="de-DE"/>
          </a:p>
        </p:txBody>
      </p:sp>
      <p:sp>
        <p:nvSpPr>
          <p:cNvPr id="100355" name="Rectangle 2"/>
          <p:cNvSpPr>
            <a:spLocks noGrp="1" noRot="1" noChangeAspect="1" noChangeArrowheads="1" noTextEdit="1"/>
          </p:cNvSpPr>
          <p:nvPr>
            <p:ph type="sldImg"/>
          </p:nvPr>
        </p:nvSpPr>
        <p:spPr>
          <a:xfrm>
            <a:off x="103188" y="742950"/>
            <a:ext cx="6615112" cy="3721100"/>
          </a:xfrm>
          <a:ln/>
        </p:spPr>
      </p:sp>
      <p:sp>
        <p:nvSpPr>
          <p:cNvPr id="10035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8901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42</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603226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43</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44</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919698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45</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14829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46</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1309703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47</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35046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48</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419193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49</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29543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5</a:t>
            </a:fld>
            <a:endParaRPr lang="de-AT" altLang="de-DE"/>
          </a:p>
        </p:txBody>
      </p:sp>
      <p:sp>
        <p:nvSpPr>
          <p:cNvPr id="62467" name="Rectangle 2"/>
          <p:cNvSpPr>
            <a:spLocks noGrp="1" noRot="1" noChangeAspect="1" noChangeArrowheads="1" noTextEdit="1"/>
          </p:cNvSpPr>
          <p:nvPr>
            <p:ph type="sldImg"/>
          </p:nvPr>
        </p:nvSpPr>
        <p:spPr>
          <a:xfrm>
            <a:off x="103188" y="742950"/>
            <a:ext cx="6615112" cy="3721100"/>
          </a:xfrm>
          <a:ln/>
        </p:spPr>
      </p:sp>
      <p:sp>
        <p:nvSpPr>
          <p:cNvPr id="6246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50</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582412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51</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678188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52</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6215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53</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241217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54</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345695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55</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4592090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56</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532909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57</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42248155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58</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4505410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59</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10724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4009ECC-5A26-4C1F-8E91-58C69A24E2F6}" type="slidenum">
              <a:rPr lang="de-AT" altLang="de-DE"/>
              <a:pPr eaLnBrk="1" hangingPunct="1">
                <a:spcBef>
                  <a:spcPct val="0"/>
                </a:spcBef>
              </a:pPr>
              <a:t>6</a:t>
            </a:fld>
            <a:endParaRPr lang="de-AT" altLang="de-DE"/>
          </a:p>
        </p:txBody>
      </p:sp>
      <p:sp>
        <p:nvSpPr>
          <p:cNvPr id="62467" name="Rectangle 2"/>
          <p:cNvSpPr>
            <a:spLocks noGrp="1" noRot="1" noChangeAspect="1" noChangeArrowheads="1" noTextEdit="1"/>
          </p:cNvSpPr>
          <p:nvPr>
            <p:ph type="sldImg"/>
          </p:nvPr>
        </p:nvSpPr>
        <p:spPr>
          <a:xfrm>
            <a:off x="103188" y="742950"/>
            <a:ext cx="6615112" cy="3721100"/>
          </a:xfrm>
          <a:ln/>
        </p:spPr>
      </p:sp>
      <p:sp>
        <p:nvSpPr>
          <p:cNvPr id="6246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65628111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60</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996140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61</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8165618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62</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692474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63</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728221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64</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857173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65</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7572830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66</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9652587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67</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876436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68</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81310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69</a:t>
            </a:fld>
            <a:endParaRPr lang="de-AT" altLang="de-DE"/>
          </a:p>
        </p:txBody>
      </p:sp>
      <p:sp>
        <p:nvSpPr>
          <p:cNvPr id="83971" name="Rectangle 2"/>
          <p:cNvSpPr>
            <a:spLocks noGrp="1" noRot="1" noChangeAspect="1" noChangeArrowheads="1" noTextEdit="1"/>
          </p:cNvSpPr>
          <p:nvPr>
            <p:ph type="sldImg"/>
          </p:nvPr>
        </p:nvSpPr>
        <p:spPr>
          <a:xfrm>
            <a:off x="103188" y="742950"/>
            <a:ext cx="6615112" cy="3721100"/>
          </a:xfrm>
          <a:ln/>
        </p:spPr>
      </p:sp>
      <p:sp>
        <p:nvSpPr>
          <p:cNvPr id="8397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267659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693BEB5-0E64-47F4-8403-64705B4DF43A}" type="slidenum">
              <a:rPr lang="de-AT" altLang="de-DE"/>
              <a:pPr eaLnBrk="1" hangingPunct="1">
                <a:spcBef>
                  <a:spcPct val="0"/>
                </a:spcBef>
              </a:pPr>
              <a:t>7</a:t>
            </a:fld>
            <a:endParaRPr lang="de-AT" altLang="de-DE"/>
          </a:p>
        </p:txBody>
      </p:sp>
      <p:sp>
        <p:nvSpPr>
          <p:cNvPr id="63491" name="Rectangle 2"/>
          <p:cNvSpPr>
            <a:spLocks noGrp="1" noRot="1" noChangeAspect="1" noChangeArrowheads="1" noTextEdit="1"/>
          </p:cNvSpPr>
          <p:nvPr>
            <p:ph type="sldImg"/>
          </p:nvPr>
        </p:nvSpPr>
        <p:spPr>
          <a:xfrm>
            <a:off x="103188" y="742950"/>
            <a:ext cx="6615112" cy="3721100"/>
          </a:xfrm>
          <a:ln/>
        </p:spPr>
      </p:sp>
      <p:sp>
        <p:nvSpPr>
          <p:cNvPr id="6349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5F3313-6033-43A7-B876-5227EEEFA972}" type="slidenum">
              <a:rPr lang="de-AT" altLang="de-DE"/>
              <a:pPr eaLnBrk="1" hangingPunct="1">
                <a:spcBef>
                  <a:spcPct val="0"/>
                </a:spcBef>
              </a:pPr>
              <a:t>70</a:t>
            </a:fld>
            <a:endParaRPr lang="de-AT" altLang="de-DE"/>
          </a:p>
        </p:txBody>
      </p:sp>
      <p:sp>
        <p:nvSpPr>
          <p:cNvPr id="83971" name="Rectangle 2"/>
          <p:cNvSpPr>
            <a:spLocks noGrp="1" noRot="1" noChangeAspect="1" noChangeArrowheads="1" noTextEdit="1"/>
          </p:cNvSpPr>
          <p:nvPr>
            <p:ph type="sldImg"/>
          </p:nvPr>
        </p:nvSpPr>
        <p:spPr>
          <a:xfrm>
            <a:off x="103188" y="742950"/>
            <a:ext cx="6615112" cy="3721100"/>
          </a:xfrm>
          <a:ln/>
        </p:spPr>
      </p:sp>
      <p:sp>
        <p:nvSpPr>
          <p:cNvPr id="8397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8914134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71</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58661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72</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315852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73</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315110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74</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344213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75</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285197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76</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26052427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77</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83367579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78</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54433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79</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593954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74FE316-D147-4099-A743-D53569B64679}" type="slidenum">
              <a:rPr lang="de-AT" altLang="de-DE"/>
              <a:pPr eaLnBrk="1" hangingPunct="1">
                <a:spcBef>
                  <a:spcPct val="0"/>
                </a:spcBef>
              </a:pPr>
              <a:t>8</a:t>
            </a:fld>
            <a:endParaRPr lang="de-AT" altLang="de-DE"/>
          </a:p>
        </p:txBody>
      </p:sp>
      <p:sp>
        <p:nvSpPr>
          <p:cNvPr id="64515" name="Rectangle 2"/>
          <p:cNvSpPr>
            <a:spLocks noGrp="1" noRot="1" noChangeAspect="1" noChangeArrowheads="1" noTextEdit="1"/>
          </p:cNvSpPr>
          <p:nvPr>
            <p:ph type="sldImg"/>
          </p:nvPr>
        </p:nvSpPr>
        <p:spPr>
          <a:xfrm>
            <a:off x="103188" y="742950"/>
            <a:ext cx="6615112" cy="3721100"/>
          </a:xfrm>
          <a:ln/>
        </p:spPr>
      </p:sp>
      <p:sp>
        <p:nvSpPr>
          <p:cNvPr id="6451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80</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843030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81</a:t>
            </a:fld>
            <a:endParaRPr lang="de-AT" altLang="de-DE"/>
          </a:p>
        </p:txBody>
      </p:sp>
      <p:sp>
        <p:nvSpPr>
          <p:cNvPr id="105475" name="Rectangle 2"/>
          <p:cNvSpPr>
            <a:spLocks noGrp="1" noRot="1" noChangeAspect="1" noChangeArrowheads="1" noTextEdit="1"/>
          </p:cNvSpPr>
          <p:nvPr>
            <p:ph type="sldImg"/>
          </p:nvPr>
        </p:nvSpPr>
        <p:spPr>
          <a:xfrm>
            <a:off x="103188" y="742950"/>
            <a:ext cx="6615112" cy="3721100"/>
          </a:xfrm>
          <a:ln/>
        </p:spPr>
      </p:sp>
      <p:sp>
        <p:nvSpPr>
          <p:cNvPr id="10547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82</a:t>
            </a:fld>
            <a:endParaRPr lang="de-AT" altLang="de-DE"/>
          </a:p>
        </p:txBody>
      </p:sp>
      <p:sp>
        <p:nvSpPr>
          <p:cNvPr id="102403" name="Rectangle 2"/>
          <p:cNvSpPr>
            <a:spLocks noGrp="1" noRot="1" noChangeAspect="1" noChangeArrowheads="1" noTextEdit="1"/>
          </p:cNvSpPr>
          <p:nvPr>
            <p:ph type="sldImg"/>
          </p:nvPr>
        </p:nvSpPr>
        <p:spPr>
          <a:xfrm>
            <a:off x="685800" y="1143000"/>
            <a:ext cx="5486400" cy="3086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741707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83</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3779091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84</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012530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5170177-C401-454C-8412-65952AE37423}" type="slidenum">
              <a:rPr lang="de-AT" altLang="de-DE"/>
              <a:pPr eaLnBrk="1" hangingPunct="1">
                <a:spcBef>
                  <a:spcPct val="0"/>
                </a:spcBef>
              </a:pPr>
              <a:t>85</a:t>
            </a:fld>
            <a:endParaRPr lang="de-AT" altLang="de-DE"/>
          </a:p>
        </p:txBody>
      </p:sp>
      <p:sp>
        <p:nvSpPr>
          <p:cNvPr id="102403" name="Rectangle 2"/>
          <p:cNvSpPr>
            <a:spLocks noGrp="1" noRot="1" noChangeAspect="1" noChangeArrowheads="1" noTextEdit="1"/>
          </p:cNvSpPr>
          <p:nvPr>
            <p:ph type="sldImg"/>
          </p:nvPr>
        </p:nvSpPr>
        <p:spPr>
          <a:xfrm>
            <a:off x="103188" y="742950"/>
            <a:ext cx="6615112" cy="3721100"/>
          </a:xfrm>
          <a:ln/>
        </p:spPr>
      </p:sp>
      <p:sp>
        <p:nvSpPr>
          <p:cNvPr id="10240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88564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E76D7EC5-6D3E-43A9-978E-3AC7D0A470AC}" type="slidenum">
              <a:rPr lang="de-AT" altLang="de-DE"/>
              <a:pPr eaLnBrk="1" hangingPunct="1">
                <a:spcBef>
                  <a:spcPct val="0"/>
                </a:spcBef>
              </a:pPr>
              <a:t>86</a:t>
            </a:fld>
            <a:endParaRPr lang="de-AT" altLang="de-DE"/>
          </a:p>
        </p:txBody>
      </p:sp>
      <p:sp>
        <p:nvSpPr>
          <p:cNvPr id="105475" name="Rectangle 2"/>
          <p:cNvSpPr>
            <a:spLocks noGrp="1" noRot="1" noChangeAspect="1" noChangeArrowheads="1" noTextEdit="1"/>
          </p:cNvSpPr>
          <p:nvPr>
            <p:ph type="sldImg"/>
          </p:nvPr>
        </p:nvSpPr>
        <p:spPr>
          <a:xfrm>
            <a:off x="103188" y="742950"/>
            <a:ext cx="6615112" cy="3721100"/>
          </a:xfrm>
          <a:ln/>
        </p:spPr>
      </p:sp>
      <p:sp>
        <p:nvSpPr>
          <p:cNvPr id="105476"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71381888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87</a:t>
            </a:fld>
            <a:endParaRPr lang="de-AT" altLang="de-DE"/>
          </a:p>
        </p:txBody>
      </p:sp>
      <p:sp>
        <p:nvSpPr>
          <p:cNvPr id="107523" name="Rectangle 2"/>
          <p:cNvSpPr>
            <a:spLocks noGrp="1" noRot="1" noChangeAspect="1" noChangeArrowheads="1" noTextEdit="1"/>
          </p:cNvSpPr>
          <p:nvPr>
            <p:ph type="sldImg"/>
          </p:nvPr>
        </p:nvSpPr>
        <p:spPr>
          <a:xfrm>
            <a:off x="103188" y="742950"/>
            <a:ext cx="6615112" cy="3721100"/>
          </a:xfrm>
          <a:ln/>
        </p:spPr>
      </p:sp>
      <p:sp>
        <p:nvSpPr>
          <p:cNvPr id="10752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396154B-F570-423F-88E8-59A623B9D613}" type="slidenum">
              <a:rPr lang="de-AT" altLang="de-DE"/>
              <a:pPr eaLnBrk="1" hangingPunct="1">
                <a:spcBef>
                  <a:spcPct val="0"/>
                </a:spcBef>
              </a:pPr>
              <a:t>88</a:t>
            </a:fld>
            <a:endParaRPr lang="de-AT" altLang="de-DE"/>
          </a:p>
        </p:txBody>
      </p:sp>
      <p:sp>
        <p:nvSpPr>
          <p:cNvPr id="107523" name="Rectangle 2"/>
          <p:cNvSpPr>
            <a:spLocks noGrp="1" noRot="1" noChangeAspect="1" noChangeArrowheads="1" noTextEdit="1"/>
          </p:cNvSpPr>
          <p:nvPr>
            <p:ph type="sldImg"/>
          </p:nvPr>
        </p:nvSpPr>
        <p:spPr>
          <a:xfrm>
            <a:off x="103188" y="742950"/>
            <a:ext cx="6615112" cy="3721100"/>
          </a:xfrm>
          <a:ln/>
        </p:spPr>
      </p:sp>
      <p:sp>
        <p:nvSpPr>
          <p:cNvPr id="10752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538701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89</a:t>
            </a:fld>
            <a:endParaRPr lang="de-AT" altLang="de-DE"/>
          </a:p>
        </p:txBody>
      </p:sp>
      <p:sp>
        <p:nvSpPr>
          <p:cNvPr id="108547" name="Rectangle 2"/>
          <p:cNvSpPr>
            <a:spLocks noGrp="1" noRot="1" noChangeAspect="1" noChangeArrowheads="1" noTextEdit="1"/>
          </p:cNvSpPr>
          <p:nvPr>
            <p:ph type="sldImg"/>
          </p:nvPr>
        </p:nvSpPr>
        <p:spPr>
          <a:xfrm>
            <a:off x="103188" y="742950"/>
            <a:ext cx="6615112" cy="3721100"/>
          </a:xfrm>
          <a:ln/>
        </p:spPr>
      </p:sp>
      <p:sp>
        <p:nvSpPr>
          <p:cNvPr id="108548" name="Rectangle 3"/>
          <p:cNvSpPr>
            <a:spLocks noGrp="1" noChangeArrowheads="1"/>
          </p:cNvSpPr>
          <p:nvPr>
            <p:ph type="body" idx="1"/>
          </p:nvPr>
        </p:nvSpPr>
        <p:spPr>
          <a:noFill/>
        </p:spPr>
        <p:txBody>
          <a:bodyPr/>
          <a:lstStyle/>
          <a:p>
            <a:pPr eaLnBrk="1" hangingPunct="1"/>
            <a:endParaRPr lang="en-GB" altLang="de-DE" sz="1000" dirty="0">
              <a:latin typeface="Arial" panose="020B0604020202020204" pitchFamily="34" charset="0"/>
              <a:cs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25AABD3-7DE3-4E18-8C2D-604FECAD5CE7}" type="slidenum">
              <a:rPr lang="de-AT" altLang="de-DE"/>
              <a:pPr eaLnBrk="1" hangingPunct="1">
                <a:spcBef>
                  <a:spcPct val="0"/>
                </a:spcBef>
              </a:pPr>
              <a:t>9</a:t>
            </a:fld>
            <a:endParaRPr lang="de-AT" altLang="de-DE"/>
          </a:p>
        </p:txBody>
      </p:sp>
      <p:sp>
        <p:nvSpPr>
          <p:cNvPr id="65539" name="Rectangle 2"/>
          <p:cNvSpPr>
            <a:spLocks noGrp="1" noRot="1" noChangeAspect="1" noChangeArrowheads="1" noTextEdit="1"/>
          </p:cNvSpPr>
          <p:nvPr>
            <p:ph type="sldImg"/>
          </p:nvPr>
        </p:nvSpPr>
        <p:spPr>
          <a:xfrm>
            <a:off x="103188" y="742950"/>
            <a:ext cx="6615112" cy="3721100"/>
          </a:xfrm>
          <a:ln/>
        </p:spPr>
      </p:sp>
      <p:sp>
        <p:nvSpPr>
          <p:cNvPr id="65540"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A12EF10-B6A2-4171-98DC-84F3AEF776D7}" type="slidenum">
              <a:rPr lang="de-AT" altLang="de-DE"/>
              <a:pPr eaLnBrk="1" hangingPunct="1">
                <a:spcBef>
                  <a:spcPct val="0"/>
                </a:spcBef>
              </a:pPr>
              <a:t>90</a:t>
            </a:fld>
            <a:endParaRPr lang="de-AT" altLang="de-DE"/>
          </a:p>
        </p:txBody>
      </p:sp>
      <p:sp>
        <p:nvSpPr>
          <p:cNvPr id="108547" name="Rectangle 2"/>
          <p:cNvSpPr>
            <a:spLocks noGrp="1" noRot="1" noChangeAspect="1" noChangeArrowheads="1" noTextEdit="1"/>
          </p:cNvSpPr>
          <p:nvPr>
            <p:ph type="sldImg"/>
          </p:nvPr>
        </p:nvSpPr>
        <p:spPr>
          <a:xfrm>
            <a:off x="103188" y="742950"/>
            <a:ext cx="6615112" cy="3721100"/>
          </a:xfrm>
          <a:ln/>
        </p:spPr>
      </p:sp>
      <p:sp>
        <p:nvSpPr>
          <p:cNvPr id="10854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7021865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91</a:t>
            </a:fld>
            <a:endParaRPr lang="de-AT" altLang="de-DE"/>
          </a:p>
        </p:txBody>
      </p:sp>
      <p:sp>
        <p:nvSpPr>
          <p:cNvPr id="109571" name="Rectangle 2"/>
          <p:cNvSpPr>
            <a:spLocks noGrp="1" noRot="1" noChangeAspect="1" noChangeArrowheads="1" noTextEdit="1"/>
          </p:cNvSpPr>
          <p:nvPr>
            <p:ph type="sldImg"/>
          </p:nvPr>
        </p:nvSpPr>
        <p:spPr>
          <a:xfrm>
            <a:off x="103188" y="742950"/>
            <a:ext cx="6615112" cy="3721100"/>
          </a:xfrm>
          <a:ln/>
        </p:spPr>
      </p:sp>
      <p:sp>
        <p:nvSpPr>
          <p:cNvPr id="10957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92</a:t>
            </a:fld>
            <a:endParaRPr lang="de-AT" altLang="de-DE"/>
          </a:p>
        </p:txBody>
      </p:sp>
      <p:sp>
        <p:nvSpPr>
          <p:cNvPr id="109571" name="Rectangle 2"/>
          <p:cNvSpPr>
            <a:spLocks noGrp="1" noRot="1" noChangeAspect="1" noChangeArrowheads="1" noTextEdit="1"/>
          </p:cNvSpPr>
          <p:nvPr>
            <p:ph type="sldImg"/>
          </p:nvPr>
        </p:nvSpPr>
        <p:spPr>
          <a:xfrm>
            <a:off x="103188" y="742950"/>
            <a:ext cx="6615112" cy="3721100"/>
          </a:xfrm>
          <a:ln/>
        </p:spPr>
      </p:sp>
      <p:sp>
        <p:nvSpPr>
          <p:cNvPr id="10957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0538299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1B8C96-ADFB-431C-B2CB-42EE4600F0B1}" type="slidenum">
              <a:rPr lang="de-AT" altLang="de-DE"/>
              <a:pPr eaLnBrk="1" hangingPunct="1">
                <a:spcBef>
                  <a:spcPct val="0"/>
                </a:spcBef>
              </a:pPr>
              <a:t>93</a:t>
            </a:fld>
            <a:endParaRPr lang="de-AT" altLang="de-DE"/>
          </a:p>
        </p:txBody>
      </p:sp>
      <p:sp>
        <p:nvSpPr>
          <p:cNvPr id="109571" name="Rectangle 2"/>
          <p:cNvSpPr>
            <a:spLocks noGrp="1" noRot="1" noChangeAspect="1" noChangeArrowheads="1" noTextEdit="1"/>
          </p:cNvSpPr>
          <p:nvPr>
            <p:ph type="sldImg"/>
          </p:nvPr>
        </p:nvSpPr>
        <p:spPr>
          <a:xfrm>
            <a:off x="103188" y="742950"/>
            <a:ext cx="6615112" cy="3721100"/>
          </a:xfrm>
          <a:ln/>
        </p:spPr>
      </p:sp>
      <p:sp>
        <p:nvSpPr>
          <p:cNvPr id="109572"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3813456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94</a:t>
            </a:fld>
            <a:endParaRPr lang="de-AT" altLang="de-DE"/>
          </a:p>
        </p:txBody>
      </p:sp>
      <p:sp>
        <p:nvSpPr>
          <p:cNvPr id="112643" name="Rectangle 2"/>
          <p:cNvSpPr>
            <a:spLocks noGrp="1" noRot="1" noChangeAspect="1" noChangeArrowheads="1" noTextEdit="1"/>
          </p:cNvSpPr>
          <p:nvPr>
            <p:ph type="sldImg"/>
          </p:nvPr>
        </p:nvSpPr>
        <p:spPr>
          <a:xfrm>
            <a:off x="103188" y="742950"/>
            <a:ext cx="6615112" cy="3721100"/>
          </a:xfrm>
          <a:ln/>
        </p:spPr>
      </p:sp>
      <p:sp>
        <p:nvSpPr>
          <p:cNvPr id="11264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61100161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4A6320-A7D7-4B66-91E2-482EF413EFE4}" type="slidenum">
              <a:rPr lang="de-AT" altLang="de-DE"/>
              <a:pPr eaLnBrk="1" hangingPunct="1">
                <a:spcBef>
                  <a:spcPct val="0"/>
                </a:spcBef>
              </a:pPr>
              <a:t>95</a:t>
            </a:fld>
            <a:endParaRPr lang="de-AT" altLang="de-DE"/>
          </a:p>
        </p:txBody>
      </p:sp>
      <p:sp>
        <p:nvSpPr>
          <p:cNvPr id="112643" name="Rectangle 2"/>
          <p:cNvSpPr>
            <a:spLocks noGrp="1" noRot="1" noChangeAspect="1" noChangeArrowheads="1" noTextEdit="1"/>
          </p:cNvSpPr>
          <p:nvPr>
            <p:ph type="sldImg"/>
          </p:nvPr>
        </p:nvSpPr>
        <p:spPr>
          <a:xfrm>
            <a:off x="103188" y="742950"/>
            <a:ext cx="6615112" cy="3721100"/>
          </a:xfrm>
          <a:ln/>
        </p:spPr>
      </p:sp>
      <p:sp>
        <p:nvSpPr>
          <p:cNvPr id="112644"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2B99C52-2E06-4B7A-90F7-BE536A39DCC4}" type="slidenum">
              <a:rPr lang="de-AT" altLang="de-DE"/>
              <a:pPr eaLnBrk="1" hangingPunct="1">
                <a:spcBef>
                  <a:spcPct val="0"/>
                </a:spcBef>
              </a:pPr>
              <a:t>96</a:t>
            </a:fld>
            <a:endParaRPr lang="de-AT" altLang="de-DE"/>
          </a:p>
        </p:txBody>
      </p:sp>
      <p:sp>
        <p:nvSpPr>
          <p:cNvPr id="113667" name="Rectangle 2"/>
          <p:cNvSpPr>
            <a:spLocks noGrp="1" noRot="1" noChangeAspect="1" noChangeArrowheads="1" noTextEdit="1"/>
          </p:cNvSpPr>
          <p:nvPr>
            <p:ph type="sldImg"/>
          </p:nvPr>
        </p:nvSpPr>
        <p:spPr>
          <a:xfrm>
            <a:off x="103188" y="742950"/>
            <a:ext cx="6615112" cy="3721100"/>
          </a:xfrm>
          <a:ln/>
        </p:spPr>
      </p:sp>
      <p:sp>
        <p:nvSpPr>
          <p:cNvPr id="113668" name="Rectangle 3"/>
          <p:cNvSpPr>
            <a:spLocks noGrp="1" noChangeArrowheads="1"/>
          </p:cNvSpPr>
          <p:nvPr>
            <p:ph type="body" idx="1"/>
          </p:nvPr>
        </p:nvSpPr>
        <p:spPr>
          <a:noFill/>
        </p:spPr>
        <p:txBody>
          <a:bodyPr/>
          <a:lstStyle/>
          <a:p>
            <a:pPr eaLnBrk="1" hangingPunct="1"/>
            <a:endParaRPr lang="en-GB" altLang="de-DE" sz="1000">
              <a:latin typeface="Arial" panose="020B0604020202020204" pitchFamily="34"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914400" y="2130426"/>
            <a:ext cx="10363200" cy="1470025"/>
          </a:xfrm>
        </p:spPr>
        <p:txBody>
          <a:bodyPr/>
          <a:lstStyle>
            <a:lvl1pPr>
              <a:defRPr/>
            </a:lvl1pPr>
          </a:lstStyle>
          <a:p>
            <a:pPr lvl="0"/>
            <a:r>
              <a:rPr lang="de-DE" noProof="0"/>
              <a:t>Titelmasterformat durch Klicken bearbeiten</a:t>
            </a:r>
          </a:p>
        </p:txBody>
      </p:sp>
      <p:sp>
        <p:nvSpPr>
          <p:cNvPr id="90115"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de-DE" noProof="0"/>
              <a:t>Formatvorlage des Untertitelmasters durch Klicken bearbeiten</a:t>
            </a:r>
          </a:p>
        </p:txBody>
      </p:sp>
    </p:spTree>
    <p:extLst>
      <p:ext uri="{BB962C8B-B14F-4D97-AF65-F5344CB8AC3E}">
        <p14:creationId xmlns:p14="http://schemas.microsoft.com/office/powerpoint/2010/main" val="281945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573116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686800" y="609600"/>
            <a:ext cx="2590800" cy="5486400"/>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914400" y="609600"/>
            <a:ext cx="7569200" cy="5486400"/>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70607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248415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 bearbeiten</a:t>
            </a:r>
          </a:p>
        </p:txBody>
      </p:sp>
    </p:spTree>
    <p:extLst>
      <p:ext uri="{BB962C8B-B14F-4D97-AF65-F5344CB8AC3E}">
        <p14:creationId xmlns:p14="http://schemas.microsoft.com/office/powerpoint/2010/main" val="276214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1428837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Tree>
    <p:extLst>
      <p:ext uri="{BB962C8B-B14F-4D97-AF65-F5344CB8AC3E}">
        <p14:creationId xmlns:p14="http://schemas.microsoft.com/office/powerpoint/2010/main" val="152438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Tree>
    <p:extLst>
      <p:ext uri="{BB962C8B-B14F-4D97-AF65-F5344CB8AC3E}">
        <p14:creationId xmlns:p14="http://schemas.microsoft.com/office/powerpoint/2010/main" val="379816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654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370828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AT" noProof="0"/>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Tree>
    <p:extLst>
      <p:ext uri="{BB962C8B-B14F-4D97-AF65-F5344CB8AC3E}">
        <p14:creationId xmlns:p14="http://schemas.microsoft.com/office/powerpoint/2010/main" val="148554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de-AT" altLang="de-DE"/>
              <a:t>Klicken Sie, um das Titelformat zu bearbeiten</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AT" altLang="de-DE"/>
              <a:t>Klicken Sie, um die Formate des Vorlagentextes zu bearbeiten</a:t>
            </a:r>
          </a:p>
          <a:p>
            <a:pPr lvl="1"/>
            <a:r>
              <a:rPr lang="de-AT" altLang="de-DE"/>
              <a:t>Zweite Ebene</a:t>
            </a:r>
          </a:p>
          <a:p>
            <a:pPr lvl="2"/>
            <a:r>
              <a:rPr lang="de-AT" altLang="de-DE"/>
              <a:t>Dritte Ebene</a:t>
            </a:r>
          </a:p>
          <a:p>
            <a:pPr lvl="3"/>
            <a:r>
              <a:rPr lang="de-AT" altLang="de-DE"/>
              <a:t>Vierte Ebene</a:t>
            </a:r>
          </a:p>
          <a:p>
            <a:pPr lvl="4"/>
            <a:r>
              <a:rPr lang="de-AT" altLang="de-DE"/>
              <a:t>Fünfte Ebene</a:t>
            </a:r>
          </a:p>
        </p:txBody>
      </p:sp>
      <p:pic>
        <p:nvPicPr>
          <p:cNvPr id="1028" name="Picture 10" descr="ieh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55440" y="6138069"/>
            <a:ext cx="187134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6" r:id="rId1"/>
    <p:sldLayoutId id="2147484516" r:id="rId2"/>
    <p:sldLayoutId id="2147484517" r:id="rId3"/>
    <p:sldLayoutId id="2147484518" r:id="rId4"/>
    <p:sldLayoutId id="2147484519" r:id="rId5"/>
    <p:sldLayoutId id="2147484520" r:id="rId6"/>
    <p:sldLayoutId id="2147484521" r:id="rId7"/>
    <p:sldLayoutId id="2147484522" r:id="rId8"/>
    <p:sldLayoutId id="2147484523" r:id="rId9"/>
    <p:sldLayoutId id="2147484524" r:id="rId10"/>
    <p:sldLayoutId id="214748452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ienc.openecdis.org/link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Links%20to%20private%20companies%202025.doc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mailto:Development%20of%20the%20S-401%20DCEG" TargetMode="External"/><Relationship Id="rId4" Type="http://schemas.openxmlformats.org/officeDocument/2006/relationships/hyperlink" Target="Links%20to%20private%20companies%202025.doc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file:///C:\Users\birklhub\t\InlandECDIS\IEHG\ToR_for_IEHG_2019.pdf"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file:///C:\Users\birklhub\t\InlandECDIS\IEHG\ToR_for_IEHG_2019.pdf"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IEHG/IEHG-Meeting-2025"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ienc.openecdis.org/" TargetMode="External"/><Relationship Id="rId4" Type="http://schemas.openxmlformats.org/officeDocument/2006/relationships/hyperlink" Target="mailto:bernd.birklhuber@bmimi.gv.a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file:///C:\Users\birklhub\t\InlandECDIS\IEHG\2024_Beijing\ToR_for_IEHG_2023.pdf"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hyperlink" Target="https://2091047501-files.gitbook.io/~/files/v0/b/gitbook-x-prod.appspot.com/o/spaces%2F-LxvXHssgbEBz1FSiaVe-1073474949%2Fuploads%2FWMTsXCZ5xu3Ftl7xQ30f%2FInland%20ENC%20Encoding%20Guide%20-%20Edition%202.6.0.pdf?alt=media&amp;token=bd941d7b-7cc2-4f55-9bfa-8e826f4e256a"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file:///C:\Users\birklhub\t\InlandECDIS\IEHG\IEHG_members.doc"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file:///C:\Users\birklhub\t\InlandECDIS\IEHG\Edition_2_6\ProdSpec_bathIENC_2_6.pdf" TargetMode="External"/><Relationship Id="rId3" Type="http://schemas.openxmlformats.org/officeDocument/2006/relationships/hyperlink" Target="file:///C:\Users\birklhub\t\InlandECDIS\IEHG\Edition_2_6\Inland%20ENC%20Encoding%20Guide%20-%20Edition%202.6.0.pdf" TargetMode="External"/><Relationship Id="rId7" Type="http://schemas.openxmlformats.org/officeDocument/2006/relationships/hyperlink" Target="../Edition_2_6/IENC_FC_26_corr1.xml"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hyperlink" Target="file:///C:\Users\birklhub\t\InlandECDIS\IEHG\Edition_2_6\IENC_FC_26.xml" TargetMode="External"/><Relationship Id="rId5" Type="http://schemas.openxmlformats.org/officeDocument/2006/relationships/hyperlink" Target="file:///C:\Users\birklhub\t\InlandECDIS\IEHG\Edition_2_6\ProdSpec_IENC_2_6.pdf" TargetMode="External"/><Relationship Id="rId4" Type="http://schemas.openxmlformats.org/officeDocument/2006/relationships/hyperlink" Target="file:///C:\Users\birklhub\t\InlandECDIS\IEHG\Edition_2_6\IENC_FC_26.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file:///C:\Users\birklhub\t\InlandECDIS\IEHG\2025_Vienna\IEHG_XIX_draft%20agenda%2003.docx"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hyperlink" Target="https://1092883271-files.gitbook.io/~/files/v0/b/gitbook-x-prod.appspot.com/o/spaces%2F-LvPWzccdvH_L4gy8dPV%2Fuploads%2FJnUAr2gQYWqeBGAx0ua6%2FRecommended%20Inland%20ENC%20validation%20checks_2_6_1.pdf?alt=media&amp;token=955ed12e-07a6-4181-a74f-16a74e4134d9"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IHO/S101/S-101%20ENC_Product_Specification_Edition%201.1.0_Final_Clean.pdf" TargetMode="External"/><Relationship Id="rId3" Type="http://schemas.openxmlformats.org/officeDocument/2006/relationships/image" Target="../media/image5.png"/><Relationship Id="rId7" Type="http://schemas.openxmlformats.org/officeDocument/2006/relationships/hyperlink" Target="../../IHO/S101/S-101_ENC_Product_Specification_Ed_2.0.0_Final_Clean.docx"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hyperlink" Target="S-99%20Ed%202.0.0_Final.pdf" TargetMode="External"/><Relationship Id="rId5" Type="http://schemas.openxmlformats.org/officeDocument/2006/relationships/hyperlink" Target="http://registry.iho.int/" TargetMode="External"/><Relationship Id="rId4" Type="http://schemas.openxmlformats.org/officeDocument/2006/relationships/hyperlink" Target="S-100_5.1.0_Final_Clean.pdf" TargetMode="External"/><Relationship Id="rId9" Type="http://schemas.openxmlformats.org/officeDocument/2006/relationships/hyperlink" Target="https://iho.int/en/standards-and-specifications"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hyperlink" Target="https://registry.iho.int/producercode/list2.do"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file:///C:\Users\birklhub\t\InlandECDIS\IEHG\2025_Vienna\IEHG_XIX_draft%20agenda%2003.docx"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s://github.com/IEHG/DCEG" TargetMode="External"/><Relationship Id="rId3" Type="http://schemas.openxmlformats.org/officeDocument/2006/relationships/image" Target="../media/image5.png"/><Relationship Id="rId7" Type="http://schemas.openxmlformats.org/officeDocument/2006/relationships/hyperlink" Target="https://github.com/IEHG/Portrayal-Catalogue"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hyperlink" Target="https://github.com/IEHG/Feature-Catalogue" TargetMode="External"/><Relationship Id="rId5" Type="http://schemas.openxmlformats.org/officeDocument/2006/relationships/hyperlink" Target="https://github.com/IEHG/Product-Specification" TargetMode="External"/><Relationship Id="rId10" Type="http://schemas.openxmlformats.org/officeDocument/2006/relationships/hyperlink" Target="https://github.com/IEHG/Validation-Checks" TargetMode="External"/><Relationship Id="rId4" Type="http://schemas.openxmlformats.org/officeDocument/2006/relationships/hyperlink" Target="https://github.com/iehg" TargetMode="External"/><Relationship Id="rId9" Type="http://schemas.openxmlformats.org/officeDocument/2006/relationships/hyperlink" Target="https://github.com/IEHG/S-57-ENC-to-S-401-Conversion-Guidance"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hyperlink" Target="https://github.com/IEHG/Product-Specification" TargetMode="External"/><Relationship Id="rId4" Type="http://schemas.openxmlformats.org/officeDocument/2006/relationships/hyperlink" Target="../S_101_Alignment/Github/Product-Specification/S-401%20ENC%20Product%20Specification%20202506.docx"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hyperlink" Target="../S_101_Alignment/Github/Product-Specification/S-401%20ENC%20Product%20Specification%20202506.docx"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hyperlink" Target="https://github.com/IEHG/DCEG" TargetMode="External"/><Relationship Id="rId4" Type="http://schemas.openxmlformats.org/officeDocument/2006/relationships/hyperlink" Target="../S_101_Alignment/Github/DCEG/S-401%20DCEG%20based%20on%20S-101%20edition%202.0.0%20draft%2010.docx"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Change%20Requests/cr_iehg_nr-455_v1_30_03_2025_BuoyLine.docx"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Change%20Requests/cr_iehg_nr-456_v1_12_05_2025_Bridges.docx"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Change%20Requests/cr_iehg_nr-454_1_G_3_19_2025.docx"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hyperlink" Target="../S_101_Alignment/DCEG/S-401%20DCEG%20based%20on%20S-101%20edition%202.0.0%20draft%2010.docx"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hyperlink" Target="https://github.com/IEHG/Feature-Catalogue/issues" TargetMode="External"/><Relationship Id="rId5" Type="http://schemas.openxmlformats.org/officeDocument/2006/relationships/hyperlink" Target="S-401_FC_1.1.0_240802%20DCEG.doc" TargetMode="External"/><Relationship Id="rId4" Type="http://schemas.openxmlformats.org/officeDocument/2006/relationships/hyperlink" Target="../S_101_Alignment/S_401_FC_1_2_0_draft_4.xml"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file:///C:\Users\birklhub\t\InlandECDIS\IEHG\Inland_ENC.ppt#-1,3,PowerPoint-Pr&#228;sentation"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file:///C:\Users\birklhub\t\InlandECDIS\IEHG\2024_Beijing\IENC_Prod_overview_20240621.xlsx" TargetMode="External"/><Relationship Id="rId5" Type="http://schemas.openxmlformats.org/officeDocument/2006/relationships/hyperlink" Target="file:///C:\Users\birklhub\t\InlandECDIS\IEHG\2025_Vienna\Status_report_Europe_2025.pptx" TargetMode="External"/><Relationship Id="rId4" Type="http://schemas.openxmlformats.org/officeDocument/2006/relationships/hyperlink" Target="file:///C:\Users\birklhub\t\InlandECDIS\IEHG\2021_Hasselt\IEHG-China-2021.pptx"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hyperlink" Target="../S_101_Alignment/Github/Feature-Catalogue/S_401_FC_1_2_0_draft_3.xml" TargetMode="Externa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7.xml"/><Relationship Id="rId4" Type="http://schemas.openxmlformats.org/officeDocument/2006/relationships/hyperlink" Target="https://github.com/IEHG/Portrayal-Catalogue/issues"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file:///D:\Users\Birklhub\t\InlandECDIS\IEHG\Iquitos2012\Peru_at_IEHG_2012.ppt"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7.xml"/><Relationship Id="rId6" Type="http://schemas.openxmlformats.org/officeDocument/2006/relationships/hyperlink" Target="https://github.com/IEHG/Validation-Checks" TargetMode="External"/><Relationship Id="rId5" Type="http://schemas.openxmlformats.org/officeDocument/2006/relationships/hyperlink" Target="../S_101_Alignment/Github/Validation%20checks/Validation-Checks/S-158-401_Validation_Checks_Ed_0.0.1.xlsx" TargetMode="External"/><Relationship Id="rId4" Type="http://schemas.openxmlformats.org/officeDocument/2006/relationships/hyperlink" Target="../S_101_Alignment/Github/Validation%20checks/Validation-Checks/S-158_401_IENC_Validation_Checks_Cover_Ed_0.0.1.docx" TargetMode="Externa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7.xml"/><Relationship Id="rId5" Type="http://schemas.openxmlformats.org/officeDocument/2006/relationships/hyperlink" Target="https://github.com/IEHG/S-57-ENC-to-S-401-Conversion-Guidance" TargetMode="External"/><Relationship Id="rId4" Type="http://schemas.openxmlformats.org/officeDocument/2006/relationships/hyperlink" Target="../S_101_Alignment/Github/S-57-ENC-to-S-401-Conversion-Guidance/S401_S65_20250610%20(1).docx"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8" Type="http://schemas.openxmlformats.org/officeDocument/2006/relationships/hyperlink" Target="file:///C:\Users\birklhub\t\InlandECDIS\IEHG\2024_Beijing\Inland_ENC_FR.ppt" TargetMode="External"/><Relationship Id="rId3" Type="http://schemas.openxmlformats.org/officeDocument/2006/relationships/image" Target="../media/image5.png"/><Relationship Id="rId7" Type="http://schemas.openxmlformats.org/officeDocument/2006/relationships/hyperlink" Target="file:///C:\Users\birklhub\t\InlandECDIS\IEHG\Inland_ENC_de.pptx#-1,1,PowerPoint-Pr&#228;sentation" TargetMode="External"/><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hyperlink" Target="file:///C:\Users\birklhub\t\InlandECDIS\IEHG\Inland_ENC_Portugu&#234;s.ppt#-1,1,PowerPoint-Pr&#228;sentation" TargetMode="External"/><Relationship Id="rId5" Type="http://schemas.openxmlformats.org/officeDocument/2006/relationships/hyperlink" Target="file:///C:\Users\birklhub\t\InlandECDIS\IEHG\Inland_ENC_Espa&#241;ol.pptx#-1,1,PowerPoint-Pr&#228;sentation" TargetMode="External"/><Relationship Id="rId4" Type="http://schemas.openxmlformats.org/officeDocument/2006/relationships/hyperlink" Target="file:///C:\Users\birklhub\t\InlandECDIS\IEHG\Inland_ENC.ppt#-1,1,PowerPoint-Pr&#228;sentation" TargetMode="External"/><Relationship Id="rId9" Type="http://schemas.openxmlformats.org/officeDocument/2006/relationships/hyperlink" Target="file:///C:\Users\birklhub\t\InlandECDIS\IEHG\Inland_ENC_Dutch.pp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IENC_Prod_overview_20250619.xlsx" TargetMode="External"/><Relationship Id="rId5" Type="http://schemas.openxmlformats.org/officeDocument/2006/relationships/hyperlink" Target="https://ienc.openecdis.org/links" TargetMode="External"/><Relationship Id="rId4" Type="http://schemas.openxmlformats.org/officeDocument/2006/relationships/hyperlink" Target="mailto:Development%20of%20the%20S-401%20DCEG" TargetMode="Externa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7.xml"/><Relationship Id="rId4" Type="http://schemas.openxmlformats.org/officeDocument/2006/relationships/hyperlink" Target="https://ienc.openecdis.org/" TargetMode="External"/></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hyperlink" Target="https://passport.apan.org/adfs/ls/IdpInitiatedSignOn.aspx?RelayState=RPID%3durn%3aapan.passport%26RelayState%3dredirect%3a%2fadfs%2fvalidate.ashx" TargetMode="Externa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7.xml"/><Relationship Id="rId5" Type="http://schemas.openxmlformats.org/officeDocument/2006/relationships/hyperlink" Target="http://registry.iho.int/" TargetMode="External"/><Relationship Id="rId4" Type="http://schemas.openxmlformats.org/officeDocument/2006/relationships/hyperlink" Target="http://www.iho-wms.net:8080/iho_registry/home.php?start=1"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ieh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496" y="1196181"/>
            <a:ext cx="76930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9"/>
          <p:cNvSpPr txBox="1">
            <a:spLocks noChangeArrowheads="1"/>
          </p:cNvSpPr>
          <p:nvPr/>
        </p:nvSpPr>
        <p:spPr bwMode="auto">
          <a:xfrm>
            <a:off x="3215680" y="3429000"/>
            <a:ext cx="359906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rgbClr val="B7AD66"/>
                </a:solidFill>
                <a:latin typeface="Arial" panose="020B0604020202020204" pitchFamily="34" charset="0"/>
              </a:rPr>
              <a:t>7 - 9 October 2025</a:t>
            </a:r>
            <a:br>
              <a:rPr lang="en-US" altLang="de-DE" dirty="0">
                <a:solidFill>
                  <a:srgbClr val="B7AD66"/>
                </a:solidFill>
                <a:latin typeface="Arial" panose="020B0604020202020204" pitchFamily="34" charset="0"/>
              </a:rPr>
            </a:br>
            <a:r>
              <a:rPr lang="en-US" altLang="de-DE" dirty="0">
                <a:solidFill>
                  <a:srgbClr val="B7AD66"/>
                </a:solidFill>
                <a:latin typeface="Arial" panose="020B0604020202020204" pitchFamily="34" charset="0"/>
              </a:rPr>
              <a:t>Vienna</a:t>
            </a:r>
          </a:p>
        </p:txBody>
      </p:sp>
      <p:pic>
        <p:nvPicPr>
          <p:cNvPr id="4" name="Grafik 3" descr="Federal Ministry of Innovation, Mobility and Infrastructure, Republic of Austria"/>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71664" y="5081687"/>
            <a:ext cx="2160119" cy="669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055440" y="609601"/>
            <a:ext cx="1015312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Inland ENC applications</a:t>
            </a:r>
          </a:p>
        </p:txBody>
      </p:sp>
      <p:sp>
        <p:nvSpPr>
          <p:cNvPr id="10243" name="Rectangle 3"/>
          <p:cNvSpPr>
            <a:spLocks noChangeArrowheads="1"/>
          </p:cNvSpPr>
          <p:nvPr/>
        </p:nvSpPr>
        <p:spPr bwMode="auto">
          <a:xfrm>
            <a:off x="2209800" y="2276476"/>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de-DE" sz="2000">
              <a:solidFill>
                <a:schemeClr val="tx2"/>
              </a:solidFill>
              <a:latin typeface="Arial" panose="020B0604020202020204" pitchFamily="34" charset="0"/>
            </a:endParaRPr>
          </a:p>
        </p:txBody>
      </p:sp>
      <p:sp>
        <p:nvSpPr>
          <p:cNvPr id="10248" name="Textfeld 1"/>
          <p:cNvSpPr txBox="1">
            <a:spLocks noChangeArrowheads="1"/>
          </p:cNvSpPr>
          <p:nvPr/>
        </p:nvSpPr>
        <p:spPr bwMode="auto">
          <a:xfrm>
            <a:off x="5509593" y="2303760"/>
            <a:ext cx="453670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de-AT" altLang="de-DE" sz="1800" dirty="0">
                <a:latin typeface="Tahoma" panose="020B0604030504040204" pitchFamily="34" charset="0"/>
                <a:cs typeface="Tahoma" panose="020B0604030504040204" pitchFamily="34" charset="0"/>
              </a:rPr>
              <a:t>List of IENC </a:t>
            </a:r>
            <a:r>
              <a:rPr lang="de-AT" altLang="de-DE" sz="1800" dirty="0" err="1">
                <a:latin typeface="Tahoma" panose="020B0604030504040204" pitchFamily="34" charset="0"/>
                <a:cs typeface="Tahoma" panose="020B0604030504040204" pitchFamily="34" charset="0"/>
              </a:rPr>
              <a:t>applications</a:t>
            </a:r>
            <a:r>
              <a:rPr lang="de-AT" altLang="de-DE" sz="1800" dirty="0">
                <a:latin typeface="Tahoma" panose="020B0604030504040204" pitchFamily="34" charset="0"/>
                <a:cs typeface="Tahoma" panose="020B0604030504040204" pitchFamily="34" charset="0"/>
              </a:rPr>
              <a:t>:</a:t>
            </a:r>
          </a:p>
          <a:p>
            <a:pPr eaLnBrk="1" hangingPunct="1">
              <a:spcBef>
                <a:spcPct val="0"/>
              </a:spcBef>
              <a:buFontTx/>
              <a:buNone/>
            </a:pPr>
            <a:r>
              <a:rPr lang="de-DE" sz="1800" dirty="0">
                <a:latin typeface="Tahoma" panose="020B0604030504040204" pitchFamily="34" charset="0"/>
                <a:ea typeface="Tahoma" panose="020B0604030504040204" pitchFamily="34" charset="0"/>
                <a:cs typeface="Tahoma" panose="020B0604030504040204" pitchFamily="34" charset="0"/>
                <a:hlinkClick r:id="rId3"/>
              </a:rPr>
              <a:t>https://ienc.openecdis.org/links</a:t>
            </a:r>
            <a:br>
              <a:rPr lang="de-DE" sz="1800" dirty="0">
                <a:hlinkClick r:id="rId3"/>
              </a:rPr>
            </a:br>
            <a:r>
              <a:rPr lang="de-AT" altLang="de-DE" sz="1800" dirty="0">
                <a:latin typeface="Tahoma" panose="020B0604030504040204" pitchFamily="34" charset="0"/>
                <a:cs typeface="Tahoma" panose="020B0604030504040204" pitchFamily="34" charset="0"/>
              </a:rPr>
              <a:t>[</a:t>
            </a:r>
            <a:r>
              <a:rPr lang="de-AT" altLang="de-DE" sz="1800" dirty="0">
                <a:solidFill>
                  <a:schemeClr val="bg1">
                    <a:lumMod val="75000"/>
                  </a:schemeClr>
                </a:solidFill>
                <a:latin typeface="Tahoma" panose="020B0604030504040204" pitchFamily="34" charset="0"/>
                <a:cs typeface="Tahoma" panose="020B0604030504040204" pitchFamily="34" charset="0"/>
                <a:hlinkClick r:id="rId4" action="ppaction://hlinkfile"/>
              </a:rPr>
              <a:t>offline </a:t>
            </a:r>
            <a:r>
              <a:rPr lang="de-AT" altLang="de-DE" sz="1800" dirty="0" err="1">
                <a:solidFill>
                  <a:schemeClr val="bg1">
                    <a:lumMod val="75000"/>
                  </a:schemeClr>
                </a:solidFill>
                <a:latin typeface="Tahoma" panose="020B0604030504040204" pitchFamily="34" charset="0"/>
                <a:cs typeface="Tahoma" panose="020B0604030504040204" pitchFamily="34" charset="0"/>
                <a:hlinkClick r:id="rId4" action="ppaction://hlinkfile"/>
              </a:rPr>
              <a:t>version</a:t>
            </a:r>
            <a:r>
              <a:rPr lang="de-AT" altLang="de-DE" sz="1800" dirty="0">
                <a:latin typeface="Tahoma" panose="020B0604030504040204" pitchFamily="34" charset="0"/>
                <a:cs typeface="Tahoma" panose="020B0604030504040204" pitchFamily="34" charset="0"/>
              </a:rPr>
              <a:t>]</a:t>
            </a:r>
            <a:endParaRPr lang="de-AT" altLang="de-DE" sz="1800" dirty="0">
              <a:solidFill>
                <a:srgbClr val="FF0000"/>
              </a:solidFill>
              <a:latin typeface="Tahoma" panose="020B0604030504040204" pitchFamily="34" charset="0"/>
              <a:cs typeface="Tahoma" panose="020B0604030504040204" pitchFamily="34" charset="0"/>
            </a:endParaRPr>
          </a:p>
        </p:txBody>
      </p:sp>
      <p:sp>
        <p:nvSpPr>
          <p:cNvPr id="10250" name="AutoShape 5">
            <a:hlinkClick r:id="" action="ppaction://noaction" highlightClick="1"/>
          </p:cNvPr>
          <p:cNvSpPr>
            <a:spLocks noChangeArrowheads="1"/>
          </p:cNvSpPr>
          <p:nvPr/>
        </p:nvSpPr>
        <p:spPr bwMode="auto">
          <a:xfrm>
            <a:off x="1055439" y="494644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Periskal</a:t>
            </a:r>
          </a:p>
        </p:txBody>
      </p:sp>
      <p:sp>
        <p:nvSpPr>
          <p:cNvPr id="9" name="AutoShape 5">
            <a:hlinkClick r:id="" action="ppaction://noaction" highlightClick="1"/>
          </p:cNvPr>
          <p:cNvSpPr>
            <a:spLocks noChangeArrowheads="1"/>
          </p:cNvSpPr>
          <p:nvPr/>
        </p:nvSpPr>
        <p:spPr bwMode="auto">
          <a:xfrm>
            <a:off x="1055439" y="422339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solidFill>
                  <a:schemeClr val="tx2"/>
                </a:solidFill>
                <a:latin typeface="Arial" panose="020B0604020202020204" pitchFamily="34" charset="0"/>
              </a:rPr>
              <a:t>Navico</a:t>
            </a:r>
            <a:endParaRPr lang="en-US" altLang="de-DE" sz="2000" dirty="0">
              <a:solidFill>
                <a:schemeClr val="tx2"/>
              </a:solidFill>
              <a:latin typeface="Arial" panose="020B0604020202020204" pitchFamily="34" charset="0"/>
            </a:endParaRPr>
          </a:p>
        </p:txBody>
      </p:sp>
      <p:sp>
        <p:nvSpPr>
          <p:cNvPr id="10" name="AutoShape 5">
            <a:hlinkClick r:id="" action="ppaction://noaction" highlightClick="1"/>
          </p:cNvPr>
          <p:cNvSpPr>
            <a:spLocks noChangeArrowheads="1"/>
          </p:cNvSpPr>
          <p:nvPr/>
        </p:nvSpPr>
        <p:spPr bwMode="auto">
          <a:xfrm>
            <a:off x="1056637" y="282101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Esri</a:t>
            </a:r>
            <a:endParaRPr lang="en-US" altLang="de-DE" sz="2000" dirty="0">
              <a:latin typeface="Arial" panose="020B0604020202020204" pitchFamily="34" charset="0"/>
            </a:endParaRPr>
          </a:p>
        </p:txBody>
      </p:sp>
      <p:sp>
        <p:nvSpPr>
          <p:cNvPr id="11" name="AutoShape 5">
            <a:hlinkClick r:id="" action="ppaction://noaction" highlightClick="1"/>
          </p:cNvPr>
          <p:cNvSpPr>
            <a:spLocks noChangeArrowheads="1"/>
          </p:cNvSpPr>
          <p:nvPr/>
        </p:nvSpPr>
        <p:spPr bwMode="auto">
          <a:xfrm>
            <a:off x="1055440" y="2129796"/>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SevenCs</a:t>
            </a:r>
          </a:p>
        </p:txBody>
      </p:sp>
      <p:sp>
        <p:nvSpPr>
          <p:cNvPr id="2" name="AutoShape 5">
            <a:hlinkClick r:id="" action="ppaction://noaction" highlightClick="1"/>
            <a:extLst>
              <a:ext uri="{FF2B5EF4-FFF2-40B4-BE49-F238E27FC236}">
                <a16:creationId xmlns:a16="http://schemas.microsoft.com/office/drawing/2014/main" id="{D2A0C56A-5C7A-9DA2-DC31-46D4D8C70655}"/>
              </a:ext>
            </a:extLst>
          </p:cNvPr>
          <p:cNvSpPr>
            <a:spLocks noChangeArrowheads="1"/>
          </p:cNvSpPr>
          <p:nvPr/>
        </p:nvSpPr>
        <p:spPr bwMode="auto">
          <a:xfrm>
            <a:off x="1055440" y="3501008"/>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solidFill>
                  <a:schemeClr val="tx2"/>
                </a:solidFill>
                <a:latin typeface="Arial" panose="020B0604020202020204" pitchFamily="34" charset="0"/>
              </a:rPr>
              <a:t>IIC Technologies</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The IEHG website contains also a list of both National Organizations and Private Companies involved with IENCs</a:t>
            </a:r>
            <a:br>
              <a:rPr lang="en-US" altLang="de-DE" sz="2000" dirty="0">
                <a:solidFill>
                  <a:schemeClr val="tx2"/>
                </a:solidFill>
                <a:latin typeface="Arial" panose="020B0604020202020204" pitchFamily="34" charset="0"/>
              </a:rPr>
            </a:br>
            <a:r>
              <a:rPr lang="en-US" altLang="de-DE" sz="2000" dirty="0">
                <a:latin typeface="Arial" panose="020B0604020202020204" pitchFamily="34" charset="0"/>
              </a:rPr>
              <a:t>[</a:t>
            </a:r>
            <a:r>
              <a:rPr lang="en-US" altLang="de-DE" sz="2000" dirty="0">
                <a:latin typeface="Arial" panose="020B0604020202020204" pitchFamily="34" charset="0"/>
                <a:hlinkClick r:id="rId4" action="ppaction://hlinkfile"/>
              </a:rPr>
              <a:t>offline version</a:t>
            </a:r>
            <a:r>
              <a:rPr lang="en-US" altLang="de-DE" sz="2000" dirty="0">
                <a:latin typeface="Arial" panose="020B0604020202020204" pitchFamily="34" charset="0"/>
              </a:rPr>
              <a:t>] </a:t>
            </a:r>
            <a:br>
              <a:rPr lang="en-US" altLang="de-DE" sz="2000" dirty="0">
                <a:latin typeface="Arial" panose="020B0604020202020204" pitchFamily="34" charset="0"/>
              </a:rPr>
            </a:br>
            <a:br>
              <a:rPr lang="en-US" altLang="de-DE" sz="2000" dirty="0">
                <a:latin typeface="Arial" panose="020B0604020202020204" pitchFamily="34" charset="0"/>
              </a:rPr>
            </a:br>
            <a:r>
              <a:rPr lang="en-US" altLang="de-DE" sz="2000" dirty="0">
                <a:solidFill>
                  <a:schemeClr val="tx2"/>
                </a:solidFill>
                <a:latin typeface="Arial" panose="020B0604020202020204" pitchFamily="34" charset="0"/>
              </a:rPr>
              <a:t>If not listed, please provide URL to </a:t>
            </a:r>
            <a:r>
              <a:rPr lang="en-US" altLang="de-DE" sz="2000" dirty="0">
                <a:solidFill>
                  <a:schemeClr val="tx2"/>
                </a:solidFill>
                <a:latin typeface="Arial" panose="020B0604020202020204" pitchFamily="34" charset="0"/>
                <a:hlinkClick r:id="rId5"/>
              </a:rPr>
              <a:t>bernd.birklhuber@bmimi.gv.at</a:t>
            </a:r>
            <a:r>
              <a:rPr lang="en-US" altLang="de-DE" sz="2000" dirty="0">
                <a:solidFill>
                  <a:schemeClr val="tx2"/>
                </a:solidFill>
                <a:latin typeface="Arial" panose="020B0604020202020204" pitchFamily="34" charset="0"/>
              </a:rPr>
              <a:t> for inclusion on the website</a:t>
            </a:r>
            <a:br>
              <a:rPr lang="en-US" altLang="de-DE" sz="2000" dirty="0">
                <a:solidFill>
                  <a:schemeClr val="tx2"/>
                </a:solidFill>
                <a:latin typeface="Arial" panose="020B0604020202020204" pitchFamily="34" charset="0"/>
              </a:rPr>
            </a:br>
            <a:endParaRPr lang="en-US" altLang="de-DE" sz="2000" dirty="0">
              <a:solidFill>
                <a:schemeClr val="tx2"/>
              </a:solidFill>
              <a:latin typeface="Arial" panose="020B0604020202020204" pitchFamily="34" charset="0"/>
            </a:endParaRPr>
          </a:p>
          <a:p>
            <a:pPr eaLnBrk="1" hangingPunct="1">
              <a:buBlip>
                <a:blip r:embed="rId3"/>
              </a:buBlip>
            </a:pPr>
            <a:r>
              <a:rPr lang="en-US" altLang="de-DE" sz="2000" dirty="0">
                <a:solidFill>
                  <a:schemeClr val="tx2"/>
                </a:solidFill>
                <a:latin typeface="Arial" panose="020B0604020202020204" pitchFamily="34" charset="0"/>
              </a:rPr>
              <a:t>Denise / Mark - Double-check IIC Technologies listing – verify that “IENC Production Software” is the best category</a:t>
            </a:r>
          </a:p>
        </p:txBody>
      </p:sp>
    </p:spTree>
    <p:extLst>
      <p:ext uri="{BB962C8B-B14F-4D97-AF65-F5344CB8AC3E}">
        <p14:creationId xmlns:p14="http://schemas.microsoft.com/office/powerpoint/2010/main" val="2032610495"/>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09800" y="609600"/>
            <a:ext cx="7772400"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Inland ENC Harmonization Group</a:t>
            </a:r>
          </a:p>
        </p:txBody>
      </p:sp>
      <p:sp>
        <p:nvSpPr>
          <p:cNvPr id="11267" name="Rectangle 3"/>
          <p:cNvSpPr>
            <a:spLocks noChangeArrowheads="1"/>
          </p:cNvSpPr>
          <p:nvPr/>
        </p:nvSpPr>
        <p:spPr bwMode="auto">
          <a:xfrm>
            <a:off x="2209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47675" indent="-447675" eaLnBrk="0" hangingPunct="0">
              <a:spcBef>
                <a:spcPct val="20000"/>
              </a:spcBef>
              <a:buChar char="•"/>
              <a:defRPr sz="3200">
                <a:solidFill>
                  <a:schemeClr val="tx1"/>
                </a:solidFill>
                <a:latin typeface="Times New Roman" panose="02020603050405020304" pitchFamily="18" charset="0"/>
              </a:defRPr>
            </a:lvl1pPr>
            <a:lvl2pPr marL="1079500" indent="-452438"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b="1" dirty="0">
                <a:latin typeface="Arial" panose="020B0604020202020204" pitchFamily="34" charset="0"/>
              </a:rPr>
              <a:t>Objective</a:t>
            </a:r>
            <a:r>
              <a:rPr lang="en-GB" altLang="de-DE" sz="2000" dirty="0">
                <a:latin typeface="Arial" panose="020B0604020202020204" pitchFamily="34" charset="0"/>
              </a:rPr>
              <a:t>: to develop and to maintain a harmonized standard for Inland Electronic Navigational Charts (IENCs) suitable for inland navigation that is based on the standards of IHO for ‘maritime’ ENC</a:t>
            </a:r>
            <a:br>
              <a:rPr lang="en-GB" altLang="de-DE" sz="2000" dirty="0">
                <a:latin typeface="Arial" panose="020B0604020202020204" pitchFamily="34" charset="0"/>
              </a:rPr>
            </a:br>
            <a:endParaRPr lang="en-GB" altLang="de-DE" sz="2000" dirty="0">
              <a:latin typeface="Arial" panose="020B0604020202020204" pitchFamily="34" charset="0"/>
            </a:endParaRPr>
          </a:p>
          <a:p>
            <a:pPr eaLnBrk="1" hangingPunct="1">
              <a:buFontTx/>
              <a:buBlip>
                <a:blip r:embed="rId3"/>
              </a:buBlip>
            </a:pPr>
            <a:r>
              <a:rPr lang="en-GB" altLang="de-DE" sz="2000" b="1" dirty="0">
                <a:latin typeface="Arial" panose="020B0604020202020204" pitchFamily="34" charset="0"/>
              </a:rPr>
              <a:t>Guiding principle</a:t>
            </a:r>
            <a:r>
              <a:rPr lang="en-GB" altLang="de-DE" sz="2000" dirty="0">
                <a:latin typeface="Arial" panose="020B0604020202020204" pitchFamily="34" charset="0"/>
              </a:rPr>
              <a:t>: to agree upon specifications for Inland ENCs that are suitable for all known inland ENC data requirements for safe and efficient navigation on inland waterways</a:t>
            </a:r>
          </a:p>
        </p:txBody>
      </p:sp>
    </p:spTree>
  </p:cSld>
  <p:clrMapOvr>
    <a:masterClrMapping/>
  </p:clrMapOvr>
  <p:transition spd="med">
    <p:cover dir="ld"/>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09800" y="609601"/>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a:t>
            </a:r>
          </a:p>
        </p:txBody>
      </p:sp>
      <p:sp>
        <p:nvSpPr>
          <p:cNvPr id="12291" name="Rectangle 3"/>
          <p:cNvSpPr>
            <a:spLocks noChangeArrowheads="1"/>
          </p:cNvSpPr>
          <p:nvPr/>
        </p:nvSpPr>
        <p:spPr bwMode="auto">
          <a:xfrm>
            <a:off x="2209800" y="1700214"/>
            <a:ext cx="777240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371600" indent="-4572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GB" altLang="de-DE" sz="2000" dirty="0">
                <a:latin typeface="Arial" panose="020B0604020202020204" pitchFamily="34" charset="0"/>
              </a:rPr>
              <a:t>As the competent international technical group on Inland ENC technical standards development, implementation and maintenance, IEHG is recognized by:</a:t>
            </a:r>
          </a:p>
          <a:p>
            <a:pPr lvl="2" eaLnBrk="1" hangingPunct="1">
              <a:spcBef>
                <a:spcPct val="0"/>
              </a:spcBef>
            </a:pPr>
            <a:r>
              <a:rPr lang="en-GB" altLang="de-DE" sz="1600" dirty="0">
                <a:latin typeface="Arial" panose="020B0604020202020204" pitchFamily="34" charset="0"/>
              </a:rPr>
              <a:t>Europe - European Union and the Central Commission for Navigation on the Rhine</a:t>
            </a:r>
          </a:p>
          <a:p>
            <a:pPr lvl="2" eaLnBrk="1" hangingPunct="1">
              <a:spcBef>
                <a:spcPct val="0"/>
              </a:spcBef>
            </a:pPr>
            <a:r>
              <a:rPr lang="en-GB" altLang="de-DE" sz="1600" dirty="0">
                <a:latin typeface="Arial" panose="020B0604020202020204" pitchFamily="34" charset="0"/>
              </a:rPr>
              <a:t>North America – US Army Corps of Engineers</a:t>
            </a:r>
          </a:p>
          <a:p>
            <a:pPr lvl="2" eaLnBrk="1" hangingPunct="1">
              <a:spcBef>
                <a:spcPct val="0"/>
              </a:spcBef>
            </a:pPr>
            <a:r>
              <a:rPr lang="en-GB" altLang="de-DE" sz="1600" dirty="0">
                <a:latin typeface="Arial" panose="020B0604020202020204" pitchFamily="34" charset="0"/>
              </a:rPr>
              <a:t>Russian Federation - Russian Ministry of Transport</a:t>
            </a:r>
          </a:p>
          <a:p>
            <a:pPr lvl="2" eaLnBrk="1" hangingPunct="1">
              <a:spcBef>
                <a:spcPct val="0"/>
              </a:spcBef>
            </a:pPr>
            <a:r>
              <a:rPr lang="en-GB" altLang="de-DE" sz="1600" dirty="0">
                <a:latin typeface="Arial" panose="020B0604020202020204" pitchFamily="34" charset="0"/>
              </a:rPr>
              <a:t>Brazil, Peru and Venezuela – Hydrography and Navigation Services</a:t>
            </a:r>
          </a:p>
          <a:p>
            <a:pPr lvl="2" eaLnBrk="1" hangingPunct="1">
              <a:spcBef>
                <a:spcPct val="0"/>
              </a:spcBef>
            </a:pPr>
            <a:r>
              <a:rPr lang="en-GB" altLang="de-DE" sz="1600" dirty="0">
                <a:latin typeface="Arial" panose="020B0604020202020204" pitchFamily="34" charset="0"/>
              </a:rPr>
              <a:t>Asia – Transport Research Institute of the Ministry of Transport of PRC and KHOA of Republic of Korea</a:t>
            </a:r>
          </a:p>
          <a:p>
            <a:pPr lvl="2" eaLnBrk="1" hangingPunct="1">
              <a:spcBef>
                <a:spcPct val="0"/>
              </a:spcBef>
            </a:pPr>
            <a:r>
              <a:rPr lang="en-GB" altLang="de-DE" sz="1600" dirty="0">
                <a:latin typeface="Arial" panose="020B0604020202020204" pitchFamily="34" charset="0"/>
              </a:rPr>
              <a:t>International Hydrographic Organization (IHO)</a:t>
            </a:r>
          </a:p>
          <a:p>
            <a:pPr eaLnBrk="1" hangingPunct="1">
              <a:spcBef>
                <a:spcPct val="0"/>
              </a:spcBef>
              <a:buFontTx/>
              <a:buBlip>
                <a:blip r:embed="rId3"/>
              </a:buBlip>
            </a:pPr>
            <a:r>
              <a:rPr lang="en-GB" altLang="de-DE" sz="2000" dirty="0">
                <a:latin typeface="Arial" panose="020B0604020202020204" pitchFamily="34" charset="0"/>
              </a:rPr>
              <a:t>Because there are several countries with Inland Navigation that are not Member States of IHO, IEHG does not intend to become a member of IHO</a:t>
            </a:r>
          </a:p>
          <a:p>
            <a:pPr eaLnBrk="1" hangingPunct="1">
              <a:spcBef>
                <a:spcPct val="0"/>
              </a:spcBef>
              <a:buFontTx/>
              <a:buBlip>
                <a:blip r:embed="rId3"/>
              </a:buBlip>
            </a:pPr>
            <a:r>
              <a:rPr lang="en-GB" altLang="de-DE" sz="2000" dirty="0">
                <a:latin typeface="Arial" panose="020B0604020202020204" pitchFamily="34" charset="0"/>
              </a:rPr>
              <a:t>Instead, IEHG supports, advises and provides input to IHO regarding Inland ENC matters as a recognized NGIO</a:t>
            </a:r>
            <a:endParaRPr lang="en-US" altLang="de-DE" sz="2000" dirty="0">
              <a:latin typeface="Arial" panose="020B0604020202020204" pitchFamily="34" charset="0"/>
            </a:endParaRPr>
          </a:p>
        </p:txBody>
      </p:sp>
    </p:spTree>
  </p:cSld>
  <p:clrMapOvr>
    <a:masterClrMapping/>
  </p:clrMapOvr>
  <p:transition spd="med">
    <p:cover dir="ld"/>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09800" y="609601"/>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a:solidFill>
                  <a:schemeClr val="bg1"/>
                </a:solidFill>
                <a:latin typeface="Arial" panose="020B0604020202020204" pitchFamily="34" charset="0"/>
              </a:rPr>
              <a:t>IEHG – recognition (2)</a:t>
            </a:r>
          </a:p>
        </p:txBody>
      </p:sp>
      <p:sp>
        <p:nvSpPr>
          <p:cNvPr id="13315" name="Rectangle 3"/>
          <p:cNvSpPr>
            <a:spLocks noChangeArrowheads="1"/>
          </p:cNvSpPr>
          <p:nvPr/>
        </p:nvSpPr>
        <p:spPr bwMode="auto">
          <a:xfrm>
            <a:off x="2209800" y="1916114"/>
            <a:ext cx="7772400" cy="387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Blip>
                <a:blip r:embed="rId3"/>
              </a:buBlip>
            </a:pPr>
            <a:r>
              <a:rPr lang="en-GB" altLang="de-DE" sz="2000" dirty="0">
                <a:latin typeface="Arial" panose="020B0604020202020204" pitchFamily="34" charset="0"/>
              </a:rPr>
              <a:t>In 2009, IEHG has been recognized by IHO as a Non Governmental International Organization (NGIO) with observer status</a:t>
            </a:r>
          </a:p>
          <a:p>
            <a:pPr eaLnBrk="1" hangingPunct="1">
              <a:lnSpc>
                <a:spcPct val="115000"/>
              </a:lnSpc>
              <a:spcBef>
                <a:spcPct val="50000"/>
              </a:spcBef>
              <a:buFontTx/>
              <a:buBlip>
                <a:blip r:embed="rId3"/>
              </a:buBlip>
            </a:pPr>
            <a:r>
              <a:rPr lang="en-US" altLang="de-DE" sz="2000" dirty="0">
                <a:latin typeface="Arial" panose="020B0604020202020204" pitchFamily="34" charset="0"/>
              </a:rPr>
              <a:t>Current members of IEHG are all European countries with connected inland waterways (17), Russian Federation, USA, Brazil, China, Republic of Korea, Peru and Venezuela</a:t>
            </a:r>
          </a:p>
        </p:txBody>
      </p:sp>
    </p:spTree>
  </p:cSld>
  <p:clrMapOvr>
    <a:masterClrMapping/>
  </p:clrMapOvr>
  <p:transition spd="med">
    <p:cover dir="ld"/>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09800" y="609601"/>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composition and organization</a:t>
            </a:r>
          </a:p>
        </p:txBody>
      </p:sp>
      <p:sp>
        <p:nvSpPr>
          <p:cNvPr id="14339" name="Rectangle 3"/>
          <p:cNvSpPr>
            <a:spLocks noChangeArrowheads="1"/>
          </p:cNvSpPr>
          <p:nvPr/>
        </p:nvSpPr>
        <p:spPr bwMode="auto">
          <a:xfrm>
            <a:off x="2209800" y="1988841"/>
            <a:ext cx="7772400" cy="3802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20000"/>
              </a:lnSpc>
              <a:spcBef>
                <a:spcPct val="50000"/>
              </a:spcBef>
              <a:buFontTx/>
              <a:buNone/>
            </a:pPr>
            <a:r>
              <a:rPr lang="en-GB" altLang="de-DE" sz="2000" u="sng" dirty="0">
                <a:latin typeface="Arial" panose="020B0604020202020204" pitchFamily="34" charset="0"/>
              </a:rPr>
              <a:t>Composition</a:t>
            </a:r>
            <a:r>
              <a:rPr lang="en-GB" altLang="de-DE" sz="2000" dirty="0">
                <a:latin typeface="Arial" panose="020B0604020202020204" pitchFamily="34" charset="0"/>
              </a:rPr>
              <a:t> - IEHG is a combined government/non-government technical group </a:t>
            </a:r>
            <a:r>
              <a:rPr lang="en-US" altLang="de-DE" sz="2000" dirty="0">
                <a:latin typeface="Arial" panose="020B0604020202020204" pitchFamily="34" charset="0"/>
              </a:rPr>
              <a:t>that works towards the development of international standards meant to facilitate the implementation of inland electronic charting and navigation, worldwide</a:t>
            </a:r>
            <a:endParaRPr lang="en-GB" altLang="de-DE" sz="2000" dirty="0">
              <a:latin typeface="Arial" panose="020B0604020202020204" pitchFamily="34" charset="0"/>
            </a:endParaRPr>
          </a:p>
          <a:p>
            <a:pPr eaLnBrk="1" hangingPunct="1">
              <a:lnSpc>
                <a:spcPct val="120000"/>
              </a:lnSpc>
              <a:spcBef>
                <a:spcPct val="50000"/>
              </a:spcBef>
              <a:buFontTx/>
              <a:buNone/>
            </a:pPr>
            <a:r>
              <a:rPr lang="en-GB" altLang="de-DE" sz="2000" u="sng" dirty="0">
                <a:latin typeface="Arial" panose="020B0604020202020204" pitchFamily="34" charset="0"/>
              </a:rPr>
              <a:t>Regions</a:t>
            </a:r>
            <a:r>
              <a:rPr lang="en-GB" altLang="de-DE" sz="2000" dirty="0">
                <a:latin typeface="Arial" panose="020B0604020202020204" pitchFamily="34" charset="0"/>
              </a:rPr>
              <a:t> – IEHG regions are comprised of countries within a continent (North America, South America, Asia) or a recognized social-economic region (Europe, Russian Federation).</a:t>
            </a:r>
          </a:p>
          <a:p>
            <a:pPr eaLnBrk="1" hangingPunct="1">
              <a:lnSpc>
                <a:spcPct val="120000"/>
              </a:lnSpc>
              <a:spcBef>
                <a:spcPct val="50000"/>
              </a:spcBef>
              <a:buFontTx/>
              <a:buNone/>
            </a:pPr>
            <a:r>
              <a:rPr lang="en-GB" altLang="de-DE" sz="2000" u="sng" dirty="0">
                <a:latin typeface="Arial" panose="020B0604020202020204" pitchFamily="34" charset="0"/>
              </a:rPr>
              <a:t>Organization</a:t>
            </a:r>
            <a:r>
              <a:rPr lang="en-GB" altLang="de-DE" sz="2000" dirty="0">
                <a:latin typeface="Arial" panose="020B0604020202020204" pitchFamily="34" charset="0"/>
              </a:rPr>
              <a:t> – By simple majority vote, chairpersons, vice-chairs and technical coordinators are elected.</a:t>
            </a:r>
          </a:p>
        </p:txBody>
      </p:sp>
      <p:sp>
        <p:nvSpPr>
          <p:cNvPr id="5" name="AutoShape 5">
            <a:hlinkClick r:id="rId3" action="ppaction://hlinkfile" highlightClick="1"/>
          </p:cNvPr>
          <p:cNvSpPr>
            <a:spLocks noChangeArrowheads="1"/>
          </p:cNvSpPr>
          <p:nvPr/>
        </p:nvSpPr>
        <p:spPr bwMode="auto">
          <a:xfrm>
            <a:off x="7104064" y="56340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09800" y="609601"/>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membership</a:t>
            </a:r>
          </a:p>
        </p:txBody>
      </p:sp>
      <p:sp>
        <p:nvSpPr>
          <p:cNvPr id="15363" name="Rectangle 3"/>
          <p:cNvSpPr>
            <a:spLocks noChangeArrowheads="1"/>
          </p:cNvSpPr>
          <p:nvPr/>
        </p:nvSpPr>
        <p:spPr bwMode="auto">
          <a:xfrm>
            <a:off x="2209800" y="2060576"/>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a:latin typeface="Arial" panose="020B0604020202020204" pitchFamily="34" charset="0"/>
              </a:rPr>
              <a:t>All the members of IEHG should have current expertise in the field of Inland ENCs.</a:t>
            </a:r>
          </a:p>
          <a:p>
            <a:pPr eaLnBrk="1" hangingPunct="1">
              <a:lnSpc>
                <a:spcPct val="110000"/>
              </a:lnSpc>
              <a:spcBef>
                <a:spcPct val="30000"/>
              </a:spcBef>
              <a:buFontTx/>
              <a:buNone/>
            </a:pPr>
            <a:r>
              <a:rPr lang="en-GB" altLang="de-DE" sz="2000" b="1">
                <a:latin typeface="Arial" panose="020B0604020202020204" pitchFamily="34" charset="0"/>
              </a:rPr>
              <a:t>Participants</a:t>
            </a:r>
            <a:r>
              <a:rPr lang="en-GB" altLang="de-DE" sz="2000">
                <a:latin typeface="Arial" panose="020B0604020202020204" pitchFamily="34" charset="0"/>
              </a:rPr>
              <a:t> – Anyone who is involved in the production of Inland ENCs or the production of Inland ENC applications and representatives of user groups can participate in IEHG, make proposals and take part in the discussions.</a:t>
            </a:r>
          </a:p>
          <a:p>
            <a:pPr eaLnBrk="1" hangingPunct="1">
              <a:lnSpc>
                <a:spcPct val="110000"/>
              </a:lnSpc>
              <a:spcBef>
                <a:spcPct val="30000"/>
              </a:spcBef>
              <a:buFontTx/>
              <a:buNone/>
            </a:pPr>
            <a:r>
              <a:rPr lang="en-GB" altLang="de-DE" sz="2000" b="1">
                <a:latin typeface="Arial" panose="020B0604020202020204" pitchFamily="34" charset="0"/>
              </a:rPr>
              <a:t>Members</a:t>
            </a:r>
            <a:r>
              <a:rPr lang="en-GB" altLang="de-DE" sz="2000">
                <a:latin typeface="Arial" panose="020B0604020202020204" pitchFamily="34" charset="0"/>
              </a:rPr>
              <a:t> - Representatives of competent authorities involved in the provision of Inland ENCs are entitled to become members.  If proposed by a competent authority, membership can also include expert contributors</a:t>
            </a:r>
            <a:r>
              <a:rPr lang="de-DE" altLang="de-DE" sz="2000">
                <a:latin typeface="Arial" panose="020B0604020202020204" pitchFamily="34" charset="0"/>
              </a:rPr>
              <a:t>.</a:t>
            </a:r>
            <a:endParaRPr lang="en-GB" altLang="de-DE" sz="2000">
              <a:latin typeface="Arial" panose="020B0604020202020204" pitchFamily="34" charset="0"/>
            </a:endParaRPr>
          </a:p>
        </p:txBody>
      </p:sp>
      <p:sp>
        <p:nvSpPr>
          <p:cNvPr id="5" name="AutoShape 5">
            <a:hlinkClick r:id="rId3" action="ppaction://hlinkfile" highlightClick="1"/>
          </p:cNvPr>
          <p:cNvSpPr>
            <a:spLocks noChangeArrowheads="1"/>
          </p:cNvSpPr>
          <p:nvPr/>
        </p:nvSpPr>
        <p:spPr bwMode="auto">
          <a:xfrm>
            <a:off x="7104064" y="56340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09800" y="609601"/>
            <a:ext cx="7773988" cy="10191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procedures</a:t>
            </a:r>
          </a:p>
        </p:txBody>
      </p:sp>
      <p:sp>
        <p:nvSpPr>
          <p:cNvPr id="16387" name="Rectangle 3"/>
          <p:cNvSpPr>
            <a:spLocks noChangeArrowheads="1"/>
          </p:cNvSpPr>
          <p:nvPr/>
        </p:nvSpPr>
        <p:spPr bwMode="auto">
          <a:xfrm>
            <a:off x="2209800" y="1989138"/>
            <a:ext cx="777240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30000"/>
              </a:spcBef>
              <a:buFontTx/>
              <a:buNone/>
            </a:pPr>
            <a:r>
              <a:rPr lang="en-GB" altLang="de-DE" sz="2000" b="1">
                <a:latin typeface="Arial" panose="020B0604020202020204" pitchFamily="34" charset="0"/>
              </a:rPr>
              <a:t>Meeting Schedule</a:t>
            </a:r>
            <a:r>
              <a:rPr lang="en-GB" altLang="de-DE" sz="2000">
                <a:latin typeface="Arial" panose="020B0604020202020204" pitchFamily="34" charset="0"/>
              </a:rPr>
              <a:t> - The IEHG normally meets once per year.  If required, there can be an additional meeting or the meeting can be postponed.</a:t>
            </a:r>
          </a:p>
          <a:p>
            <a:pPr eaLnBrk="1" hangingPunct="1">
              <a:lnSpc>
                <a:spcPct val="110000"/>
              </a:lnSpc>
              <a:spcBef>
                <a:spcPct val="30000"/>
              </a:spcBef>
              <a:buFontTx/>
              <a:buNone/>
            </a:pPr>
            <a:r>
              <a:rPr lang="en-GB" altLang="de-DE" sz="2000" b="1">
                <a:latin typeface="Arial" panose="020B0604020202020204" pitchFamily="34" charset="0"/>
              </a:rPr>
              <a:t>Discussion Forum</a:t>
            </a:r>
            <a:r>
              <a:rPr lang="en-GB" altLang="de-DE" sz="2000">
                <a:latin typeface="Arial" panose="020B0604020202020204" pitchFamily="34" charset="0"/>
              </a:rPr>
              <a:t> - The IEHG uses the internet as a discussion platform in the time between the meetings. Every participant of IEHG is entitled to start a new discussion topic and to take part in discussions about Inland ENCs. </a:t>
            </a:r>
          </a:p>
          <a:p>
            <a:pPr eaLnBrk="1" hangingPunct="1">
              <a:lnSpc>
                <a:spcPct val="110000"/>
              </a:lnSpc>
              <a:spcBef>
                <a:spcPct val="30000"/>
              </a:spcBef>
              <a:buFontTx/>
              <a:buNone/>
            </a:pPr>
            <a:r>
              <a:rPr lang="en-GB" altLang="de-DE" sz="2000" b="1">
                <a:latin typeface="Arial" panose="020B0604020202020204" pitchFamily="34" charset="0"/>
              </a:rPr>
              <a:t>Task Groups</a:t>
            </a:r>
            <a:r>
              <a:rPr lang="en-GB" altLang="de-DE" sz="2000">
                <a:latin typeface="Arial" panose="020B0604020202020204" pitchFamily="34" charset="0"/>
              </a:rPr>
              <a:t> - The IEHG may decide to form a task group for the drafting of specific proposals.</a:t>
            </a:r>
          </a:p>
          <a:p>
            <a:pPr eaLnBrk="1" hangingPunct="1">
              <a:lnSpc>
                <a:spcPct val="110000"/>
              </a:lnSpc>
              <a:spcBef>
                <a:spcPct val="30000"/>
              </a:spcBef>
              <a:buFontTx/>
              <a:buNone/>
            </a:pPr>
            <a:r>
              <a:rPr lang="en-GB" altLang="de-DE" sz="2000" b="1">
                <a:latin typeface="Arial" panose="020B0604020202020204" pitchFamily="34" charset="0"/>
              </a:rPr>
              <a:t>Proposal Submission and Review</a:t>
            </a:r>
            <a:r>
              <a:rPr lang="en-GB" altLang="de-DE" sz="2000">
                <a:latin typeface="Arial" panose="020B0604020202020204" pitchFamily="34" charset="0"/>
              </a:rPr>
              <a:t>: see Terms of Reference</a:t>
            </a:r>
          </a:p>
        </p:txBody>
      </p:sp>
      <p:sp>
        <p:nvSpPr>
          <p:cNvPr id="6" name="AutoShape 5">
            <a:hlinkClick r:id="rId3" action="ppaction://hlinkfile" highlightClick="1"/>
          </p:cNvPr>
          <p:cNvSpPr>
            <a:spLocks noChangeArrowheads="1"/>
          </p:cNvSpPr>
          <p:nvPr/>
        </p:nvSpPr>
        <p:spPr bwMode="auto">
          <a:xfrm>
            <a:off x="7102476" y="5791201"/>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09800" y="609601"/>
            <a:ext cx="777398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IEHG – formalization of standards</a:t>
            </a:r>
          </a:p>
        </p:txBody>
      </p:sp>
      <p:sp>
        <p:nvSpPr>
          <p:cNvPr id="17411" name="Rectangle 3"/>
          <p:cNvSpPr>
            <a:spLocks noChangeArrowheads="1"/>
          </p:cNvSpPr>
          <p:nvPr/>
        </p:nvSpPr>
        <p:spPr bwMode="auto">
          <a:xfrm>
            <a:off x="2209800" y="2276476"/>
            <a:ext cx="77724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GB" altLang="de-DE" sz="2000" dirty="0">
                <a:latin typeface="Arial" panose="020B0604020202020204" pitchFamily="34" charset="0"/>
              </a:rPr>
              <a:t>The IEHG submits Inland ENC standards for formalization to:</a:t>
            </a:r>
          </a:p>
          <a:p>
            <a:pPr eaLnBrk="1" hangingPunct="1">
              <a:buFontTx/>
              <a:buBlip>
                <a:blip r:embed="rId3"/>
              </a:buBlip>
            </a:pPr>
            <a:r>
              <a:rPr lang="en-GB" altLang="de-DE" sz="2000" dirty="0">
                <a:latin typeface="Arial" panose="020B0604020202020204" pitchFamily="34" charset="0"/>
              </a:rPr>
              <a:t>Interested international organisations like IHO, the European Commission (EC), the Central Commission for Navigation on the Rhine (CCNR), the Danube Commission (DC), the Economic Commission for Europe of the United Nations (UN/ECE) and the Mekong River Commission</a:t>
            </a:r>
          </a:p>
          <a:p>
            <a:pPr eaLnBrk="1" hangingPunct="1">
              <a:buBlip>
                <a:blip r:embed="rId3"/>
              </a:buBlip>
            </a:pPr>
            <a:r>
              <a:rPr lang="en-GB" altLang="de-DE" sz="2000" dirty="0">
                <a:latin typeface="Arial" panose="020B0604020202020204" pitchFamily="34" charset="0"/>
              </a:rPr>
              <a:t>National competent authorities (e.g., United States Army Corps of Engineers (USACE), Directorate of Hydrography and Navigation of the Brazilian Navy (DHN), Russian Ministry of Transport)</a:t>
            </a:r>
          </a:p>
        </p:txBody>
      </p:sp>
      <p:sp>
        <p:nvSpPr>
          <p:cNvPr id="17412" name="AutoShape 5">
            <a:hlinkClick r:id="rId4" action="ppaction://hlinkfile" highlightClick="1"/>
          </p:cNvPr>
          <p:cNvSpPr>
            <a:spLocks noChangeArrowheads="1"/>
          </p:cNvSpPr>
          <p:nvPr/>
        </p:nvSpPr>
        <p:spPr bwMode="auto">
          <a:xfrm>
            <a:off x="7104064" y="56340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ToR</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209800" y="609601"/>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a:t>
            </a:r>
          </a:p>
        </p:txBody>
      </p:sp>
      <p:sp>
        <p:nvSpPr>
          <p:cNvPr id="18435" name="Rectangle 3"/>
          <p:cNvSpPr>
            <a:spLocks noChangeArrowheads="1"/>
          </p:cNvSpPr>
          <p:nvPr/>
        </p:nvSpPr>
        <p:spPr bwMode="auto">
          <a:xfrm>
            <a:off x="2209800" y="2060576"/>
            <a:ext cx="7772400" cy="373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a:latin typeface="Arial" panose="020B0604020202020204" pitchFamily="34" charset="0"/>
              </a:rPr>
              <a:t>Europe had developed an Inland ENC standard based on Edition 3.0 of S-57 (with inland specific amendments)</a:t>
            </a:r>
          </a:p>
          <a:p>
            <a:pPr eaLnBrk="1" hangingPunct="1">
              <a:buFontTx/>
              <a:buBlip>
                <a:blip r:embed="rId3"/>
              </a:buBlip>
            </a:pPr>
            <a:r>
              <a:rPr lang="en-GB" altLang="de-DE" sz="2000">
                <a:latin typeface="Arial" panose="020B0604020202020204" pitchFamily="34" charset="0"/>
              </a:rPr>
              <a:t>Edition 3.1 of S-57 used the same enumerations for different purposes</a:t>
            </a:r>
          </a:p>
          <a:p>
            <a:pPr eaLnBrk="1" hangingPunct="1">
              <a:buFontTx/>
              <a:buBlip>
                <a:blip r:embed="rId3"/>
              </a:buBlip>
            </a:pPr>
            <a:r>
              <a:rPr lang="en-GB" altLang="de-DE" sz="2000">
                <a:latin typeface="Arial" panose="020B0604020202020204" pitchFamily="34" charset="0"/>
              </a:rPr>
              <a:t>The “European Inland ENC standard” became incompatible with the maritime standard, had to be revised, and all existing Inland ENCs had to be corrected</a:t>
            </a:r>
          </a:p>
          <a:p>
            <a:pPr eaLnBrk="1" hangingPunct="1">
              <a:buFontTx/>
              <a:buBlip>
                <a:blip r:embed="rId3"/>
              </a:buBlip>
            </a:pPr>
            <a:r>
              <a:rPr lang="en-GB" altLang="de-DE" sz="2000">
                <a:latin typeface="Arial" panose="020B0604020202020204" pitchFamily="34" charset="0"/>
              </a:rPr>
              <a:t>This was an update without backward compatibility!</a:t>
            </a:r>
          </a:p>
          <a:p>
            <a:pPr eaLnBrk="1" hangingPunct="1">
              <a:buFontTx/>
              <a:buBlip>
                <a:blip r:embed="rId3"/>
              </a:buBlip>
            </a:pPr>
            <a:r>
              <a:rPr lang="en-GB" altLang="de-DE" sz="2000">
                <a:latin typeface="Arial" panose="020B0604020202020204" pitchFamily="34" charset="0"/>
              </a:rPr>
              <a:t>IEHG and the use of the Product Specification for Inland ENCs guarantees that all inland specific elements are taken into account by IHO for new developments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911424" y="609601"/>
            <a:ext cx="10297144"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Welcome, introduction, organization</a:t>
            </a:r>
          </a:p>
        </p:txBody>
      </p:sp>
      <p:sp>
        <p:nvSpPr>
          <p:cNvPr id="159747" name="Rectangle 3"/>
          <p:cNvSpPr>
            <a:spLocks noChangeArrowheads="1"/>
          </p:cNvSpPr>
          <p:nvPr/>
        </p:nvSpPr>
        <p:spPr bwMode="auto">
          <a:xfrm>
            <a:off x="911424" y="1844676"/>
            <a:ext cx="10297144"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Introductions of participants</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Organizational details</a:t>
            </a:r>
            <a:r>
              <a:rPr lang="en-US" altLang="de-DE" sz="2000" b="1" dirty="0">
                <a:solidFill>
                  <a:schemeClr val="tx2"/>
                </a:solidFill>
                <a:latin typeface="Arial" panose="020B0604020202020204" pitchFamily="34" charset="0"/>
              </a:rPr>
              <a:t>:                WLAN: BMIMI-Guest</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documents available at </a:t>
            </a:r>
            <a:br>
              <a:rPr lang="en-US" altLang="de-DE" sz="2000" dirty="0">
                <a:solidFill>
                  <a:schemeClr val="tx2"/>
                </a:solidFill>
                <a:latin typeface="Arial" panose="020B0604020202020204" pitchFamily="34" charset="0"/>
              </a:rPr>
            </a:br>
            <a:r>
              <a:rPr lang="en-US" altLang="de-DE" sz="2000" dirty="0">
                <a:solidFill>
                  <a:srgbClr val="FF0000"/>
                </a:solidFill>
                <a:latin typeface="Arial" panose="020B0604020202020204" pitchFamily="34" charset="0"/>
                <a:hlinkClick r:id="rId3"/>
              </a:rPr>
              <a:t>https://github.com/IEHG/IEHG-Meeting-2025</a:t>
            </a:r>
            <a:r>
              <a:rPr lang="en-US" altLang="de-DE" sz="2000" dirty="0">
                <a:solidFill>
                  <a:srgbClr val="FF0000"/>
                </a:solidFill>
                <a:latin typeface="Arial" panose="020B0604020202020204" pitchFamily="34" charset="0"/>
              </a:rPr>
              <a:t> </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please send your presentations to </a:t>
            </a:r>
            <a:r>
              <a:rPr lang="en-US" altLang="de-DE" sz="2000" dirty="0">
                <a:solidFill>
                  <a:schemeClr val="tx2"/>
                </a:solidFill>
                <a:latin typeface="Arial" panose="020B0604020202020204" pitchFamily="34" charset="0"/>
                <a:hlinkClick r:id="rId4"/>
              </a:rPr>
              <a:t>bernd.birklhuber@bmimi.gv.at</a:t>
            </a:r>
            <a:r>
              <a:rPr lang="en-US" altLang="de-DE" sz="2000" dirty="0">
                <a:solidFill>
                  <a:schemeClr val="tx2"/>
                </a:solidFill>
                <a:latin typeface="Arial" panose="020B0604020202020204" pitchFamily="34" charset="0"/>
              </a:rPr>
              <a:t>)</a:t>
            </a:r>
          </a:p>
          <a:p>
            <a:pPr eaLnBrk="1" hangingPunct="1">
              <a:lnSpc>
                <a:spcPct val="115000"/>
              </a:lnSpc>
              <a:spcBef>
                <a:spcPct val="50000"/>
              </a:spcBef>
              <a:buFontTx/>
              <a:buNone/>
            </a:pPr>
            <a:r>
              <a:rPr lang="en-US" altLang="de-DE" sz="2000" dirty="0">
                <a:solidFill>
                  <a:schemeClr val="tx2"/>
                </a:solidFill>
                <a:latin typeface="Arial" panose="020B0604020202020204" pitchFamily="34" charset="0"/>
              </a:rPr>
              <a:t>All presentations will be published at </a:t>
            </a:r>
            <a:r>
              <a:rPr lang="en-US" altLang="de-DE" sz="2000" dirty="0">
                <a:solidFill>
                  <a:schemeClr val="tx2"/>
                </a:solidFill>
                <a:latin typeface="Arial" panose="020B0604020202020204" pitchFamily="34" charset="0"/>
                <a:hlinkClick r:id="rId5"/>
              </a:rPr>
              <a:t>https://ienc.openecdis.org</a:t>
            </a:r>
            <a:r>
              <a:rPr lang="en-US" altLang="de-DE" sz="2000" dirty="0">
                <a:solidFill>
                  <a:schemeClr val="tx2"/>
                </a:solidFill>
                <a:latin typeface="Arial" panose="020B0604020202020204" pitchFamily="34" charset="0"/>
              </a:rPr>
              <a:t>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(please inform, if you object)</a:t>
            </a:r>
          </a:p>
          <a:p>
            <a:pPr eaLnBrk="1" hangingPunct="1">
              <a:lnSpc>
                <a:spcPct val="115000"/>
              </a:lnSpc>
              <a:spcBef>
                <a:spcPct val="50000"/>
              </a:spcBef>
              <a:buFontTx/>
              <a:buNone/>
            </a:pPr>
            <a:endParaRPr lang="en-US" altLang="de-DE" sz="2000" dirty="0">
              <a:solidFill>
                <a:schemeClr val="tx2"/>
              </a:solidFill>
              <a:latin typeface="Arial" panose="020B0604020202020204" pitchFamily="34" charset="0"/>
            </a:endParaRPr>
          </a:p>
        </p:txBody>
      </p:sp>
    </p:spTree>
    <p:extLst>
      <p:ext uri="{BB962C8B-B14F-4D97-AF65-F5344CB8AC3E}">
        <p14:creationId xmlns:p14="http://schemas.microsoft.com/office/powerpoint/2010/main" val="163872046"/>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7">
                                            <p:txEl>
                                              <p:pRg st="0" end="0"/>
                                            </p:txEl>
                                          </p:spTgt>
                                        </p:tgtEl>
                                        <p:attrNameLst>
                                          <p:attrName>style.visibility</p:attrName>
                                        </p:attrNameLst>
                                      </p:cBhvr>
                                      <p:to>
                                        <p:strVal val="visible"/>
                                      </p:to>
                                    </p:set>
                                    <p:anim calcmode="lin" valueType="num">
                                      <p:cBhvr additive="base">
                                        <p:cTn id="7" dur="500" fill="hold"/>
                                        <p:tgtEl>
                                          <p:spTgt spid="1597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59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47">
                                            <p:txEl>
                                              <p:pRg st="1" end="1"/>
                                            </p:txEl>
                                          </p:spTgt>
                                        </p:tgtEl>
                                        <p:attrNameLst>
                                          <p:attrName>style.visibility</p:attrName>
                                        </p:attrNameLst>
                                      </p:cBhvr>
                                      <p:to>
                                        <p:strVal val="visible"/>
                                      </p:to>
                                    </p:set>
                                    <p:anim calcmode="lin" valueType="num">
                                      <p:cBhvr additive="base">
                                        <p:cTn id="13" dur="500" fill="hold"/>
                                        <p:tgtEl>
                                          <p:spTgt spid="1597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59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9747">
                                            <p:txEl>
                                              <p:pRg st="2" end="2"/>
                                            </p:txEl>
                                          </p:spTgt>
                                        </p:tgtEl>
                                        <p:attrNameLst>
                                          <p:attrName>style.visibility</p:attrName>
                                        </p:attrNameLst>
                                      </p:cBhvr>
                                      <p:to>
                                        <p:strVal val="visible"/>
                                      </p:to>
                                    </p:set>
                                    <p:anim calcmode="lin" valueType="num">
                                      <p:cBhvr additive="base">
                                        <p:cTn id="19" dur="500" fill="hold"/>
                                        <p:tgtEl>
                                          <p:spTgt spid="15974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597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9747">
                                            <p:txEl>
                                              <p:pRg st="4" end="4"/>
                                            </p:txEl>
                                          </p:spTgt>
                                        </p:tgtEl>
                                        <p:attrNameLst>
                                          <p:attrName>style.visibility</p:attrName>
                                        </p:attrNameLst>
                                      </p:cBhvr>
                                      <p:to>
                                        <p:strVal val="visible"/>
                                      </p:to>
                                    </p:set>
                                    <p:anim calcmode="lin" valueType="num">
                                      <p:cBhvr additive="base">
                                        <p:cTn id="25" dur="500" fill="hold"/>
                                        <p:tgtEl>
                                          <p:spTgt spid="15974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597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9747">
                                            <p:txEl>
                                              <p:pRg st="5" end="5"/>
                                            </p:txEl>
                                          </p:spTgt>
                                        </p:tgtEl>
                                        <p:attrNameLst>
                                          <p:attrName>style.visibility</p:attrName>
                                        </p:attrNameLst>
                                      </p:cBhvr>
                                      <p:to>
                                        <p:strVal val="visible"/>
                                      </p:to>
                                    </p:set>
                                    <p:anim calcmode="lin" valueType="num">
                                      <p:cBhvr additive="base">
                                        <p:cTn id="31" dur="500" fill="hold"/>
                                        <p:tgtEl>
                                          <p:spTgt spid="1597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597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09800" y="609601"/>
            <a:ext cx="7773988" cy="10906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What can IEHG do for you? (2)</a:t>
            </a:r>
          </a:p>
        </p:txBody>
      </p:sp>
      <p:sp>
        <p:nvSpPr>
          <p:cNvPr id="19459" name="Rectangle 3"/>
          <p:cNvSpPr>
            <a:spLocks noChangeArrowheads="1"/>
          </p:cNvSpPr>
          <p:nvPr/>
        </p:nvSpPr>
        <p:spPr bwMode="auto">
          <a:xfrm>
            <a:off x="2209800" y="2205038"/>
            <a:ext cx="7772400" cy="358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61950" indent="-36195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ts val="1200"/>
              </a:spcBef>
              <a:buBlip>
                <a:blip r:embed="rId3"/>
              </a:buBlip>
            </a:pPr>
            <a:r>
              <a:rPr lang="en-GB" altLang="de-DE" sz="2000" dirty="0">
                <a:latin typeface="Arial" panose="020B0604020202020204" pitchFamily="34" charset="0"/>
              </a:rPr>
              <a:t>IEHG has established an Inland domain in the S-100 registry and a S-401 Product Specification:</a:t>
            </a:r>
            <a:br>
              <a:rPr lang="en-GB" altLang="de-DE" sz="2000" dirty="0">
                <a:latin typeface="Arial" panose="020B0604020202020204" pitchFamily="34" charset="0"/>
              </a:rPr>
            </a:br>
            <a:r>
              <a:rPr lang="en-GB" altLang="de-DE" sz="2000" dirty="0">
                <a:latin typeface="Arial" panose="020B0604020202020204" pitchFamily="34" charset="0"/>
              </a:rPr>
              <a:t>S-100 based ECDIS and ECS on maritime vessels will be able to read and display Inland ENCs correctly (even if they are not allowed to use S-401 within SOLAS area)</a:t>
            </a:r>
          </a:p>
          <a:p>
            <a:pPr eaLnBrk="1" hangingPunct="1">
              <a:spcBef>
                <a:spcPts val="1200"/>
              </a:spcBef>
              <a:buBlip>
                <a:blip r:embed="rId3"/>
              </a:buBlip>
            </a:pPr>
            <a:r>
              <a:rPr lang="en-GB" altLang="de-DE" sz="2000" dirty="0">
                <a:latin typeface="Arial" panose="020B0604020202020204" pitchFamily="34" charset="0"/>
              </a:rPr>
              <a:t>IEHG provides the possibility to participate in the developments of IHO</a:t>
            </a:r>
          </a:p>
          <a:p>
            <a:pPr eaLnBrk="1" hangingPunct="1">
              <a:spcBef>
                <a:spcPts val="1200"/>
              </a:spcBef>
              <a:buBlip>
                <a:blip r:embed="rId3"/>
              </a:buBlip>
            </a:pPr>
            <a:r>
              <a:rPr lang="en-GB" altLang="de-DE" sz="2000" dirty="0">
                <a:latin typeface="Arial" panose="020B0604020202020204" pitchFamily="34" charset="0"/>
              </a:rPr>
              <a:t>IEHG provides a forum for chart producers and application builders for exchange of experiences and knowledge</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09800" y="609601"/>
            <a:ext cx="777240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Involving end users</a:t>
            </a:r>
          </a:p>
        </p:txBody>
      </p:sp>
      <p:sp>
        <p:nvSpPr>
          <p:cNvPr id="20483" name="Rectangle 3"/>
          <p:cNvSpPr>
            <a:spLocks noChangeArrowheads="1"/>
          </p:cNvSpPr>
          <p:nvPr/>
        </p:nvSpPr>
        <p:spPr bwMode="auto">
          <a:xfrm>
            <a:off x="2209800" y="2057400"/>
            <a:ext cx="77724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solidFill>
                  <a:schemeClr val="tx2"/>
                </a:solidFill>
                <a:latin typeface="Arial" panose="020B0604020202020204" pitchFamily="34" charset="0"/>
              </a:rPr>
              <a:t>Involvement of end users in the development of S-401, especially regarding portrayal (e.g. which symbols, priority of information, …) would be beneficial</a:t>
            </a:r>
          </a:p>
          <a:p>
            <a:pPr eaLnBrk="1" hangingPunct="1">
              <a:buFontTx/>
              <a:buBlip>
                <a:blip r:embed="rId3"/>
              </a:buBlip>
            </a:pPr>
            <a:r>
              <a:rPr lang="en-US" altLang="de-DE" sz="2000" dirty="0">
                <a:solidFill>
                  <a:schemeClr val="tx2"/>
                </a:solidFill>
                <a:latin typeface="Arial" panose="020B0604020202020204" pitchFamily="34" charset="0"/>
              </a:rPr>
              <a:t>“Representatives of user groups” can become participants of IEHG and can participate in discussions on the forum</a:t>
            </a:r>
          </a:p>
          <a:p>
            <a:pPr eaLnBrk="1" hangingPunct="1">
              <a:buFontTx/>
              <a:buBlip>
                <a:blip r:embed="rId3"/>
              </a:buBlip>
            </a:pPr>
            <a:r>
              <a:rPr lang="en-US" altLang="de-DE" sz="2000" dirty="0">
                <a:solidFill>
                  <a:schemeClr val="tx2"/>
                </a:solidFill>
                <a:latin typeface="Arial" panose="020B0604020202020204" pitchFamily="34" charset="0"/>
              </a:rPr>
              <a:t>Individual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cannot become participants of IEHG according to the Terms of Reference</a:t>
            </a:r>
          </a:p>
          <a:p>
            <a:pPr eaLnBrk="1" hangingPunct="1">
              <a:buFontTx/>
              <a:buBlip>
                <a:blip r:embed="rId3"/>
              </a:buBlip>
            </a:pPr>
            <a:r>
              <a:rPr lang="en-US" altLang="de-DE" sz="2000" dirty="0">
                <a:solidFill>
                  <a:schemeClr val="tx2"/>
                </a:solidFill>
                <a:latin typeface="Arial" panose="020B0604020202020204" pitchFamily="34" charset="0"/>
              </a:rPr>
              <a:t>But we can invite them to participate in the discussion forum</a:t>
            </a:r>
          </a:p>
          <a:p>
            <a:pPr eaLnBrk="1" hangingPunct="1">
              <a:buFontTx/>
              <a:buBlip>
                <a:blip r:embed="rId3"/>
              </a:buBlip>
            </a:pPr>
            <a:r>
              <a:rPr lang="en-US" altLang="de-DE" sz="2000" dirty="0">
                <a:solidFill>
                  <a:schemeClr val="tx2"/>
                </a:solidFill>
                <a:latin typeface="Arial" panose="020B0604020202020204" pitchFamily="34" charset="0"/>
              </a:rPr>
              <a:t>Please inform some </a:t>
            </a:r>
            <a:r>
              <a:rPr lang="en-US" altLang="de-DE" sz="2000" dirty="0" err="1">
                <a:solidFill>
                  <a:schemeClr val="tx2"/>
                </a:solidFill>
                <a:latin typeface="Arial" panose="020B0604020202020204" pitchFamily="34" charset="0"/>
              </a:rPr>
              <a:t>boatmasters</a:t>
            </a:r>
            <a:r>
              <a:rPr lang="en-US" altLang="de-DE" sz="2000" dirty="0">
                <a:solidFill>
                  <a:schemeClr val="tx2"/>
                </a:solidFill>
                <a:latin typeface="Arial" panose="020B0604020202020204" pitchFamily="34" charset="0"/>
              </a:rPr>
              <a:t> who are experienced users of Inland ENCs</a:t>
            </a:r>
          </a:p>
        </p:txBody>
      </p:sp>
    </p:spTree>
    <p:extLst>
      <p:ext uri="{BB962C8B-B14F-4D97-AF65-F5344CB8AC3E}">
        <p14:creationId xmlns:p14="http://schemas.microsoft.com/office/powerpoint/2010/main" val="1326608633"/>
      </p:ext>
    </p:extLst>
  </p:cSld>
  <p:clrMapOvr>
    <a:masterClrMapping/>
  </p:clrMapOvr>
  <p:transition spd="med">
    <p:cover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Election of the Core Group</a:t>
            </a:r>
          </a:p>
        </p:txBody>
      </p:sp>
      <p:sp>
        <p:nvSpPr>
          <p:cNvPr id="204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By simple majority vote, chairpersons, vice-chairs and technical coordinators are elected.</a:t>
            </a:r>
          </a:p>
          <a:p>
            <a:pPr lvl="1" eaLnBrk="1" hangingPunct="1">
              <a:buFont typeface="Arial" panose="020B0604020202020204" pitchFamily="34" charset="0"/>
              <a:buChar char="•"/>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lvl="1" eaLnBrk="1" hangingPunct="1">
              <a:buFont typeface="Arial" panose="020B0604020202020204" pitchFamily="34" charset="0"/>
              <a:buChar char="•"/>
            </a:pPr>
            <a:r>
              <a:rPr lang="en-GB" altLang="de-DE" sz="2000" dirty="0">
                <a:solidFill>
                  <a:schemeClr val="tx2"/>
                </a:solidFill>
                <a:latin typeface="Arial" panose="020B0604020202020204" pitchFamily="34" charset="0"/>
              </a:rPr>
              <a:t>One vice-chair from each region, which is not already a chair.</a:t>
            </a:r>
          </a:p>
          <a:p>
            <a:pPr lvl="1" eaLnBrk="1" hangingPunct="1">
              <a:buFont typeface="Arial" panose="020B0604020202020204" pitchFamily="34" charset="0"/>
              <a:buChar char="•"/>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 typeface="Arial" panose="020B0604020202020204" pitchFamily="34" charset="0"/>
              <a:buChar char="•"/>
            </a:pPr>
            <a:r>
              <a:rPr lang="en-GB" altLang="de-DE" sz="2000" dirty="0">
                <a:solidFill>
                  <a:schemeClr val="tx2"/>
                </a:solidFill>
                <a:latin typeface="Arial" panose="020B0604020202020204" pitchFamily="34" charset="0"/>
              </a:rPr>
              <a:t>Core Group – The two Chairs, the vice-chairs and Technical Coordinators.</a:t>
            </a:r>
            <a:r>
              <a:rPr lang="de-DE" altLang="de-DE" sz="2000" dirty="0">
                <a:solidFill>
                  <a:schemeClr val="tx2"/>
                </a:solidFill>
                <a:latin typeface="Arial" panose="020B0604020202020204" pitchFamily="34" charset="0"/>
              </a:rPr>
              <a:t> </a:t>
            </a:r>
          </a:p>
          <a:p>
            <a:pPr lvl="1" eaLnBrk="1" hangingPunct="1">
              <a:buFont typeface="Arial" panose="020B0604020202020204" pitchFamily="34" charset="0"/>
              <a:buChar char="•"/>
            </a:pPr>
            <a:r>
              <a:rPr lang="en-US" altLang="de-DE" sz="2000" dirty="0">
                <a:solidFill>
                  <a:schemeClr val="tx2"/>
                </a:solidFill>
                <a:latin typeface="Arial" panose="020B0604020202020204" pitchFamily="34" charset="0"/>
              </a:rPr>
              <a:t>The S-100 representatives are also part of the Core Group</a:t>
            </a:r>
          </a:p>
        </p:txBody>
      </p:sp>
      <p:sp>
        <p:nvSpPr>
          <p:cNvPr id="4" name="AutoShape 4">
            <a:hlinkClick r:id="rId4" action="ppaction://hlinkfile" highlightClick="1"/>
          </p:cNvPr>
          <p:cNvSpPr>
            <a:spLocks noChangeArrowheads="1"/>
          </p:cNvSpPr>
          <p:nvPr/>
        </p:nvSpPr>
        <p:spPr bwMode="auto">
          <a:xfrm>
            <a:off x="8328843" y="5611812"/>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extLst>
      <p:ext uri="{BB962C8B-B14F-4D97-AF65-F5344CB8AC3E}">
        <p14:creationId xmlns:p14="http://schemas.microsoft.com/office/powerpoint/2010/main" val="591052224"/>
      </p:ext>
    </p:extLst>
  </p:cSld>
  <p:clrMapOvr>
    <a:masterClrMapping/>
  </p:clrMapOvr>
  <p:transition spd="med">
    <p:cover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983432" y="609601"/>
            <a:ext cx="10225136"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Election of chairs</a:t>
            </a:r>
          </a:p>
        </p:txBody>
      </p:sp>
      <p:sp>
        <p:nvSpPr>
          <p:cNvPr id="21507" name="Rectangle 3"/>
          <p:cNvSpPr>
            <a:spLocks noChangeArrowheads="1"/>
          </p:cNvSpPr>
          <p:nvPr/>
        </p:nvSpPr>
        <p:spPr bwMode="auto">
          <a:xfrm>
            <a:off x="983432" y="1773238"/>
            <a:ext cx="10225136"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Chair – Two persons (co-chairs) each from a different region. Only representatives of waterway authorities can become chairpersons.  </a:t>
            </a:r>
          </a:p>
          <a:p>
            <a:pPr eaLnBrk="1" hangingPunct="1">
              <a:buFontTx/>
              <a:buBlip>
                <a:blip r:embed="rId3"/>
              </a:buBlip>
            </a:pPr>
            <a:r>
              <a:rPr lang="en-GB" altLang="de-DE" sz="2000" dirty="0">
                <a:solidFill>
                  <a:schemeClr val="tx2"/>
                </a:solidFill>
                <a:latin typeface="Arial" panose="020B0604020202020204" pitchFamily="34" charset="0"/>
              </a:rPr>
              <a:t>One vice-chair from each region, which is not already a chair</a:t>
            </a:r>
          </a:p>
          <a:p>
            <a:pPr lvl="1" eaLnBrk="1" hangingPunct="1">
              <a:buFontTx/>
              <a:buNone/>
            </a:pPr>
            <a:r>
              <a:rPr lang="en-GB" altLang="de-DE" sz="2000" dirty="0">
                <a:solidFill>
                  <a:schemeClr val="tx2"/>
                </a:solidFill>
                <a:latin typeface="Arial" panose="020B0604020202020204" pitchFamily="34" charset="0"/>
              </a:rPr>
              <a:t>Current co-chairs: </a:t>
            </a:r>
            <a:br>
              <a:rPr lang="en-GB" altLang="de-DE" sz="2000" dirty="0">
                <a:solidFill>
                  <a:schemeClr val="tx2"/>
                </a:solidFill>
                <a:latin typeface="Arial" panose="020B0604020202020204" pitchFamily="34" charset="0"/>
              </a:rPr>
            </a:br>
            <a:r>
              <a:rPr lang="en-GB" altLang="de-DE" sz="2000" dirty="0">
                <a:solidFill>
                  <a:schemeClr val="tx2"/>
                </a:solidFill>
                <a:latin typeface="Arial" panose="020B0604020202020204" pitchFamily="34" charset="0"/>
              </a:rPr>
              <a:t>Denise LaDue (USACE, North America)</a:t>
            </a:r>
            <a:br>
              <a:rPr lang="en-GB" altLang="de-DE" sz="2000" dirty="0">
                <a:solidFill>
                  <a:schemeClr val="tx2"/>
                </a:solidFill>
                <a:latin typeface="Arial" panose="020B0604020202020204" pitchFamily="34" charset="0"/>
              </a:rPr>
            </a:br>
            <a:r>
              <a:rPr lang="en-GB" altLang="de-DE" sz="2000" dirty="0">
                <a:solidFill>
                  <a:schemeClr val="tx2"/>
                </a:solidFill>
                <a:latin typeface="Arial" panose="020B0604020202020204" pitchFamily="34" charset="0"/>
              </a:rPr>
              <a:t>Bernd Birklhuber (BMIMI of Austria, Europe)</a:t>
            </a:r>
          </a:p>
          <a:p>
            <a:pPr lvl="1" eaLnBrk="1" hangingPunct="1">
              <a:buFontTx/>
              <a:buNone/>
            </a:pPr>
            <a:r>
              <a:rPr lang="en-GB" altLang="de-DE" sz="2000" dirty="0">
                <a:solidFill>
                  <a:schemeClr val="tx2"/>
                </a:solidFill>
                <a:latin typeface="Arial" panose="020B0604020202020204" pitchFamily="34" charset="0"/>
              </a:rPr>
              <a:t>Current vice-chairs:</a:t>
            </a:r>
            <a:br>
              <a:rPr lang="en-GB" altLang="de-DE" sz="2000" dirty="0">
                <a:solidFill>
                  <a:schemeClr val="tx2"/>
                </a:solidFill>
                <a:latin typeface="Arial" panose="020B0604020202020204" pitchFamily="34" charset="0"/>
              </a:rPr>
            </a:br>
            <a:r>
              <a:rPr lang="en-GB" altLang="de-DE" sz="2000" dirty="0" err="1">
                <a:latin typeface="Arial" panose="020B0604020202020204" pitchFamily="34" charset="0"/>
              </a:rPr>
              <a:t>Vitor</a:t>
            </a:r>
            <a:r>
              <a:rPr lang="en-GB" altLang="de-DE" sz="2000" dirty="0">
                <a:latin typeface="Arial" panose="020B0604020202020204" pitchFamily="34" charset="0"/>
              </a:rPr>
              <a:t> Pimentel, retired (DHN, South America)</a:t>
            </a:r>
            <a:br>
              <a:rPr lang="en-GB" altLang="de-DE" sz="2000" dirty="0">
                <a:latin typeface="Arial" panose="020B0604020202020204" pitchFamily="34" charset="0"/>
              </a:rPr>
            </a:br>
            <a:r>
              <a:rPr lang="en-GB" altLang="de-DE" sz="2000" dirty="0" err="1">
                <a:latin typeface="Arial" panose="020B0604020202020204" pitchFamily="34" charset="0"/>
              </a:rPr>
              <a:t>Qun</a:t>
            </a:r>
            <a:r>
              <a:rPr lang="en-GB" altLang="de-DE" sz="2000" dirty="0">
                <a:latin typeface="Arial" panose="020B0604020202020204" pitchFamily="34" charset="0"/>
              </a:rPr>
              <a:t> </a:t>
            </a:r>
            <a:r>
              <a:rPr lang="en-GB" altLang="de-DE" sz="2000" dirty="0" err="1">
                <a:latin typeface="Arial" panose="020B0604020202020204" pitchFamily="34" charset="0"/>
              </a:rPr>
              <a:t>Gu</a:t>
            </a:r>
            <a:r>
              <a:rPr lang="en-GB" altLang="de-DE" sz="2000" dirty="0">
                <a:solidFill>
                  <a:schemeClr val="tx2"/>
                </a:solidFill>
                <a:latin typeface="Arial" panose="020B0604020202020204" pitchFamily="34" charset="0"/>
              </a:rPr>
              <a:t> (WTI, Asia)</a:t>
            </a:r>
          </a:p>
          <a:p>
            <a:pPr lvl="1" eaLnBrk="1" hangingPunct="1">
              <a:buFontTx/>
              <a:buNone/>
            </a:pPr>
            <a:r>
              <a:rPr lang="en-GB" altLang="de-DE" sz="2000" dirty="0">
                <a:solidFill>
                  <a:schemeClr val="tx2"/>
                </a:solidFill>
                <a:latin typeface="Arial" panose="020B0604020202020204" pitchFamily="34" charset="0"/>
              </a:rPr>
              <a:t>Proposals for the coming period?</a:t>
            </a:r>
          </a:p>
          <a:p>
            <a:pPr lvl="1" eaLnBrk="1" hangingPunct="1">
              <a:buFontTx/>
              <a:buNone/>
            </a:pPr>
            <a:r>
              <a:rPr lang="en-GB" altLang="de-DE" sz="2000" dirty="0">
                <a:solidFill>
                  <a:schemeClr val="tx2"/>
                </a:solidFill>
                <a:latin typeface="Arial" panose="020B0604020202020204" pitchFamily="34" charset="0"/>
              </a:rPr>
              <a:t>	Alves ARAUJO (DHN, South America)</a:t>
            </a:r>
          </a:p>
          <a:p>
            <a:pPr lvl="1" eaLnBrk="1" hangingPunct="1"/>
            <a:endParaRPr lang="en-US" altLang="de-DE" sz="1800" dirty="0">
              <a:solidFill>
                <a:schemeClr val="tx2"/>
              </a:solidFill>
              <a:latin typeface="Arial" panose="020B0604020202020204" pitchFamily="34" charset="0"/>
            </a:endParaRPr>
          </a:p>
        </p:txBody>
      </p:sp>
    </p:spTree>
  </p:cSld>
  <p:clrMapOvr>
    <a:masterClrMapping/>
  </p:clrMapOvr>
  <p:transition spd="med">
    <p:cover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Election of technical coordinators</a:t>
            </a:r>
          </a:p>
        </p:txBody>
      </p:sp>
      <p:sp>
        <p:nvSpPr>
          <p:cNvPr id="22531"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1160463" indent="-53340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GB" altLang="de-DE" sz="2000" dirty="0">
                <a:solidFill>
                  <a:schemeClr val="tx2"/>
                </a:solidFill>
                <a:latin typeface="Arial" panose="020B0604020202020204" pitchFamily="34" charset="0"/>
              </a:rPr>
              <a:t>Technical Coordinators - One technical coordinator for each region</a:t>
            </a:r>
          </a:p>
          <a:p>
            <a:pPr lvl="1" eaLnBrk="1" hangingPunct="1">
              <a:buFontTx/>
              <a:buNone/>
            </a:pPr>
            <a:r>
              <a:rPr lang="en-US" altLang="de-DE" sz="2000" dirty="0">
                <a:solidFill>
                  <a:schemeClr val="tx2"/>
                </a:solidFill>
                <a:latin typeface="Arial" panose="020B0604020202020204" pitchFamily="34" charset="0"/>
              </a:rPr>
              <a:t>Current technical coordinators:</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Cameron McLeay (CARIS USA, North America)</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Gaël Billet (Periskal Group, Europe)</a:t>
            </a:r>
            <a:br>
              <a:rPr lang="en-US" altLang="de-DE" sz="2000" dirty="0">
                <a:solidFill>
                  <a:srgbClr val="FF0000"/>
                </a:solidFill>
                <a:latin typeface="Arial" panose="020B0604020202020204" pitchFamily="34" charset="0"/>
              </a:rPr>
            </a:br>
            <a:r>
              <a:rPr lang="en-US" altLang="de-DE" sz="2000" dirty="0">
                <a:latin typeface="Arial" panose="020B0604020202020204" pitchFamily="34" charset="0"/>
              </a:rPr>
              <a:t>Vladimir Sekachev (STEOR-NSB LLC, Russia)</a:t>
            </a:r>
            <a:br>
              <a:rPr lang="en-US" altLang="de-DE" sz="2000" dirty="0">
                <a:solidFill>
                  <a:srgbClr val="FF0000"/>
                </a:solidFill>
                <a:latin typeface="Arial" panose="020B0604020202020204" pitchFamily="34" charset="0"/>
              </a:rPr>
            </a:br>
            <a:r>
              <a:rPr lang="en-US" altLang="de-DE" sz="2000" dirty="0">
                <a:latin typeface="Arial" panose="020B0604020202020204" pitchFamily="34" charset="0"/>
              </a:rPr>
              <a:t>?? (South America)</a:t>
            </a:r>
            <a:br>
              <a:rPr lang="en-US" altLang="de-DE" sz="2000" dirty="0">
                <a:latin typeface="Arial" panose="020B0604020202020204" pitchFamily="34" charset="0"/>
              </a:rPr>
            </a:br>
            <a:r>
              <a:rPr lang="en-US" altLang="de-DE" sz="2000" dirty="0">
                <a:latin typeface="Arial" panose="020B0604020202020204" pitchFamily="34" charset="0"/>
              </a:rPr>
              <a:t>Li Liu (WTI, Asia)</a:t>
            </a:r>
          </a:p>
          <a:p>
            <a:pPr lvl="1" eaLnBrk="1" hangingPunct="1">
              <a:buFontTx/>
              <a:buNone/>
            </a:pPr>
            <a:r>
              <a:rPr lang="en-GB" altLang="de-DE" sz="2000" dirty="0">
                <a:solidFill>
                  <a:schemeClr val="tx2"/>
                </a:solidFill>
                <a:latin typeface="Arial" panose="020B0604020202020204" pitchFamily="34" charset="0"/>
              </a:rPr>
              <a:t>Proposals for the coming period?</a:t>
            </a:r>
          </a:p>
          <a:p>
            <a:pPr lvl="1" eaLnBrk="1" hangingPunct="1">
              <a:buFontTx/>
              <a:buNone/>
            </a:pPr>
            <a:br>
              <a:rPr lang="en-US" altLang="de-DE" sz="1800" dirty="0">
                <a:solidFill>
                  <a:schemeClr val="tx2"/>
                </a:solidFill>
                <a:latin typeface="Arial" panose="020B0604020202020204" pitchFamily="34" charset="0"/>
              </a:rPr>
            </a:br>
            <a:r>
              <a:rPr lang="en-US" altLang="de-DE" sz="1800" dirty="0">
                <a:solidFill>
                  <a:schemeClr val="tx2"/>
                </a:solidFill>
                <a:latin typeface="Arial" panose="020B0604020202020204" pitchFamily="34" charset="0"/>
              </a:rPr>
              <a:t>	</a:t>
            </a:r>
          </a:p>
        </p:txBody>
      </p:sp>
    </p:spTree>
  </p:cSld>
  <p:clrMapOvr>
    <a:masterClrMapping/>
  </p:clrMapOvr>
  <p:transition spd="med">
    <p:cover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Election of representatives for S-100</a:t>
            </a:r>
          </a:p>
        </p:txBody>
      </p:sp>
      <p:sp>
        <p:nvSpPr>
          <p:cNvPr id="17411"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US" sz="2000" dirty="0">
                <a:latin typeface="Arial" charset="0"/>
              </a:rPr>
              <a:t>IEHG has to nominate representatives for the registry management of S-100:</a:t>
            </a:r>
          </a:p>
          <a:p>
            <a:pPr marL="609600" indent="-609600">
              <a:spcBef>
                <a:spcPct val="20000"/>
              </a:spcBef>
              <a:buBlip>
                <a:blip r:embed="rId3"/>
              </a:buBlip>
              <a:defRPr/>
            </a:pPr>
            <a:r>
              <a:rPr lang="en-US" sz="2000" dirty="0">
                <a:latin typeface="Arial" charset="0"/>
              </a:rPr>
              <a:t>representatives as submitting organization</a:t>
            </a:r>
            <a:br>
              <a:rPr lang="en-US" sz="2000" dirty="0">
                <a:latin typeface="Arial" charset="0"/>
              </a:rPr>
            </a:br>
            <a:r>
              <a:rPr lang="en-US" sz="2000" dirty="0">
                <a:latin typeface="Arial" charset="0"/>
              </a:rPr>
              <a:t>(currently Denise LaDue and Gaël Billet)</a:t>
            </a:r>
          </a:p>
          <a:p>
            <a:pPr marL="609600" indent="-609600">
              <a:spcBef>
                <a:spcPct val="20000"/>
              </a:spcBef>
              <a:buBlip>
                <a:blip r:embed="rId3"/>
              </a:buBlip>
              <a:defRPr/>
            </a:pPr>
            <a:r>
              <a:rPr lang="en-US" sz="2000" dirty="0">
                <a:latin typeface="Arial" charset="0"/>
              </a:rPr>
              <a:t>representatives for the Domain Control Body</a:t>
            </a:r>
            <a:br>
              <a:rPr lang="en-US" sz="2000" dirty="0">
                <a:latin typeface="Arial" charset="0"/>
              </a:rPr>
            </a:br>
            <a:r>
              <a:rPr lang="en-US" sz="2000" dirty="0">
                <a:latin typeface="Arial" charset="0"/>
              </a:rPr>
              <a:t>(currently Denise LaDue and Gert Morlion)</a:t>
            </a:r>
          </a:p>
          <a:p>
            <a:pPr marL="609600" indent="-609600">
              <a:spcBef>
                <a:spcPct val="20000"/>
              </a:spcBef>
              <a:buBlip>
                <a:blip r:embed="rId3"/>
              </a:buBlip>
              <a:defRPr/>
            </a:pPr>
            <a:r>
              <a:rPr lang="en-US" sz="2000" dirty="0" err="1">
                <a:latin typeface="Arial" charset="0"/>
              </a:rPr>
              <a:t>represenatives</a:t>
            </a:r>
            <a:r>
              <a:rPr lang="en-US" sz="2000" dirty="0">
                <a:latin typeface="Arial" charset="0"/>
              </a:rPr>
              <a:t> for the Executive Control Body</a:t>
            </a:r>
            <a:br>
              <a:rPr lang="en-US" sz="2000" dirty="0">
                <a:latin typeface="Arial" charset="0"/>
              </a:rPr>
            </a:br>
            <a:r>
              <a:rPr lang="en-US" sz="2000" dirty="0">
                <a:latin typeface="Arial" charset="0"/>
              </a:rPr>
              <a:t>(currently Denise LaDue and Gaël Billet)</a:t>
            </a:r>
            <a:endParaRPr lang="en-US" sz="2000" dirty="0">
              <a:solidFill>
                <a:srgbClr val="FF0000"/>
              </a:solidFill>
              <a:latin typeface="Arial" charset="0"/>
            </a:endParaRPr>
          </a:p>
          <a:p>
            <a:pPr marL="609600" lvl="1" indent="-609600">
              <a:spcBef>
                <a:spcPct val="20000"/>
              </a:spcBef>
              <a:buBlip>
                <a:blip r:embed="rId3"/>
              </a:buBlip>
              <a:defRPr/>
            </a:pPr>
            <a:r>
              <a:rPr lang="en-US" sz="2000" dirty="0">
                <a:latin typeface="Arial" charset="0"/>
              </a:rPr>
              <a:t>Proposals for the coming period?</a:t>
            </a:r>
          </a:p>
          <a:p>
            <a:pPr>
              <a:spcBef>
                <a:spcPct val="20000"/>
              </a:spcBef>
              <a:defRPr/>
            </a:pPr>
            <a:endParaRPr lang="en-GB" sz="1800" dirty="0">
              <a:solidFill>
                <a:schemeClr val="tx2"/>
              </a:solidFill>
              <a:latin typeface="Arial" charset="0"/>
            </a:endParaRPr>
          </a:p>
          <a:p>
            <a:pPr marL="1160463" lvl="1" indent="-533400">
              <a:spcBef>
                <a:spcPct val="20000"/>
              </a:spcBef>
              <a:defRPr/>
            </a:pPr>
            <a:br>
              <a:rPr lang="en-US" sz="1800" dirty="0">
                <a:solidFill>
                  <a:schemeClr val="tx2"/>
                </a:solidFill>
                <a:latin typeface="Arial" charset="0"/>
              </a:rPr>
            </a:br>
            <a:r>
              <a:rPr lang="en-US" sz="1800" dirty="0">
                <a:solidFill>
                  <a:schemeClr val="tx2"/>
                </a:solidFill>
                <a:latin typeface="Arial" charset="0"/>
              </a:rPr>
              <a:t>	</a:t>
            </a:r>
          </a:p>
        </p:txBody>
      </p:sp>
      <p:sp>
        <p:nvSpPr>
          <p:cNvPr id="23556" name="AutoShape 4">
            <a:hlinkClick r:id="rId4" action="ppaction://hlinkfile" highlightClick="1"/>
          </p:cNvPr>
          <p:cNvSpPr>
            <a:spLocks noChangeArrowheads="1"/>
          </p:cNvSpPr>
          <p:nvPr/>
        </p:nvSpPr>
        <p:spPr bwMode="auto">
          <a:xfrm>
            <a:off x="8328843" y="543242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r>
              <a:rPr lang="en-US" altLang="de-DE" sz="2000" dirty="0">
                <a:latin typeface="Arial" panose="020B0604020202020204" pitchFamily="34" charset="0"/>
              </a:rPr>
              <a:t>, Annex B</a:t>
            </a:r>
          </a:p>
        </p:txBody>
      </p:sp>
    </p:spTree>
  </p:cSld>
  <p:clrMapOvr>
    <a:masterClrMapping/>
  </p:clrMapOvr>
  <p:transition spd="med">
    <p:cover dir="l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983432" y="609601"/>
            <a:ext cx="10225136"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Amendment of the </a:t>
            </a:r>
            <a:r>
              <a:rPr lang="en-US" altLang="de-DE" dirty="0" err="1">
                <a:solidFill>
                  <a:schemeClr val="bg1"/>
                </a:solidFill>
                <a:latin typeface="Arial" panose="020B0604020202020204" pitchFamily="34" charset="0"/>
              </a:rPr>
              <a:t>ToR</a:t>
            </a:r>
            <a:endParaRPr lang="en-US" altLang="de-DE" dirty="0">
              <a:solidFill>
                <a:schemeClr val="bg1"/>
              </a:solidFill>
              <a:latin typeface="Arial" panose="020B0604020202020204" pitchFamily="34" charset="0"/>
            </a:endParaRPr>
          </a:p>
        </p:txBody>
      </p:sp>
      <p:sp>
        <p:nvSpPr>
          <p:cNvPr id="24579" name="Rectangle 3"/>
          <p:cNvSpPr>
            <a:spLocks noChangeArrowheads="1"/>
          </p:cNvSpPr>
          <p:nvPr/>
        </p:nvSpPr>
        <p:spPr bwMode="auto">
          <a:xfrm>
            <a:off x="983432" y="2057400"/>
            <a:ext cx="1022513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IEHG could check whether the </a:t>
            </a:r>
            <a:r>
              <a:rPr lang="en-US" altLang="de-DE" sz="2000" dirty="0" err="1">
                <a:latin typeface="Arial" panose="020B0604020202020204" pitchFamily="34" charset="0"/>
              </a:rPr>
              <a:t>ToR</a:t>
            </a:r>
            <a:r>
              <a:rPr lang="en-US" altLang="de-DE" sz="2000" dirty="0">
                <a:latin typeface="Arial" panose="020B0604020202020204" pitchFamily="34" charset="0"/>
              </a:rPr>
              <a:t> of IEHG need to be updated</a:t>
            </a:r>
          </a:p>
          <a:p>
            <a:pPr eaLnBrk="1" hangingPunct="1">
              <a:buFontTx/>
              <a:buBlip>
                <a:blip r:embed="rId3"/>
              </a:buBlip>
            </a:pPr>
            <a:endParaRPr lang="en-US" altLang="de-DE" sz="2000" dirty="0">
              <a:solidFill>
                <a:srgbClr val="00CC00"/>
              </a:solidFill>
              <a:latin typeface="Arial" panose="020B0604020202020204" pitchFamily="34" charset="0"/>
            </a:endParaRPr>
          </a:p>
          <a:p>
            <a:pPr marL="0" indent="0" eaLnBrk="1" hangingPunct="1">
              <a:buNone/>
            </a:pPr>
            <a:br>
              <a:rPr lang="en-US" altLang="de-DE" sz="2000" strike="sngStrike" dirty="0">
                <a:latin typeface="Arial" panose="020B0604020202020204" pitchFamily="34" charset="0"/>
              </a:rPr>
            </a:br>
            <a:br>
              <a:rPr lang="en-US" altLang="de-DE" sz="2000" strike="sngStrike" dirty="0">
                <a:latin typeface="Arial" panose="020B0604020202020204" pitchFamily="34" charset="0"/>
              </a:rPr>
            </a:br>
            <a:br>
              <a:rPr lang="en-US" altLang="de-DE" sz="2000" dirty="0">
                <a:latin typeface="Arial" panose="020B0604020202020204" pitchFamily="34" charset="0"/>
              </a:rPr>
            </a:br>
            <a:br>
              <a:rPr lang="en-US" altLang="de-DE" sz="2000" dirty="0">
                <a:latin typeface="Arial" panose="020B0604020202020204" pitchFamily="34" charset="0"/>
              </a:rPr>
            </a:br>
            <a:endParaRPr lang="en-US" altLang="de-DE" sz="2000" dirty="0">
              <a:latin typeface="Arial" panose="020B0604020202020204" pitchFamily="34" charset="0"/>
            </a:endParaRPr>
          </a:p>
        </p:txBody>
      </p:sp>
      <p:sp>
        <p:nvSpPr>
          <p:cNvPr id="2" name="AutoShape 4">
            <a:hlinkClick r:id="rId4" action="ppaction://hlinkfile" highlightClick="1"/>
            <a:extLst>
              <a:ext uri="{FF2B5EF4-FFF2-40B4-BE49-F238E27FC236}">
                <a16:creationId xmlns:a16="http://schemas.microsoft.com/office/drawing/2014/main" id="{EAA14AF0-CA99-6FA9-430B-AA93BB8E473E}"/>
              </a:ext>
            </a:extLst>
          </p:cNvPr>
          <p:cNvSpPr>
            <a:spLocks noChangeArrowheads="1"/>
          </p:cNvSpPr>
          <p:nvPr/>
        </p:nvSpPr>
        <p:spPr bwMode="auto">
          <a:xfrm>
            <a:off x="8328843" y="544270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err="1">
                <a:latin typeface="Arial" panose="020B0604020202020204" pitchFamily="34" charset="0"/>
              </a:rPr>
              <a:t>ToR</a:t>
            </a:r>
            <a:endParaRPr lang="en-US" altLang="de-DE" sz="2000" dirty="0">
              <a:latin typeface="Arial" panose="020B0604020202020204" pitchFamily="34" charset="0"/>
            </a:endParaRPr>
          </a:p>
        </p:txBody>
      </p:sp>
    </p:spTree>
  </p:cSld>
  <p:clrMapOvr>
    <a:masterClrMapping/>
  </p:clrMapOvr>
  <p:transition spd="med">
    <p:cover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983432" y="609601"/>
            <a:ext cx="10225136"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Update of the Introduction of the EG</a:t>
            </a:r>
          </a:p>
        </p:txBody>
      </p:sp>
      <p:sp>
        <p:nvSpPr>
          <p:cNvPr id="17411" name="Rectangle 3"/>
          <p:cNvSpPr>
            <a:spLocks noChangeArrowheads="1"/>
          </p:cNvSpPr>
          <p:nvPr/>
        </p:nvSpPr>
        <p:spPr bwMode="auto">
          <a:xfrm>
            <a:off x="983432" y="2057400"/>
            <a:ext cx="1022513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Blip>
                <a:blip r:embed="rId3"/>
              </a:buBlip>
              <a:defRPr/>
            </a:pPr>
            <a:r>
              <a:rPr lang="en-US" sz="2000" dirty="0">
                <a:latin typeface="Arial" charset="0"/>
              </a:rPr>
              <a:t>IEHG could check whether the </a:t>
            </a:r>
            <a:r>
              <a:rPr lang="en-US" sz="2000" dirty="0">
                <a:latin typeface="Arial" charset="0"/>
                <a:hlinkClick r:id="rId4"/>
              </a:rPr>
              <a:t>Introduction to the Encoding Guide for Inland ENCs</a:t>
            </a:r>
            <a:r>
              <a:rPr lang="en-US" sz="2000" dirty="0">
                <a:latin typeface="Arial" charset="0"/>
              </a:rPr>
              <a:t> needs to be updated.</a:t>
            </a:r>
            <a:endParaRPr lang="en-GB" sz="1800" dirty="0">
              <a:solidFill>
                <a:schemeClr val="tx2"/>
              </a:solidFill>
              <a:latin typeface="Arial" charset="0"/>
            </a:endParaRPr>
          </a:p>
          <a:p>
            <a:pPr marL="1160463" lvl="1" indent="-533400">
              <a:spcBef>
                <a:spcPct val="20000"/>
              </a:spcBef>
              <a:defRPr/>
            </a:pPr>
            <a:br>
              <a:rPr lang="en-US" sz="1800" dirty="0">
                <a:solidFill>
                  <a:schemeClr val="tx2"/>
                </a:solidFill>
                <a:latin typeface="Arial" charset="0"/>
              </a:rPr>
            </a:br>
            <a:r>
              <a:rPr lang="en-US" sz="1800" dirty="0">
                <a:solidFill>
                  <a:schemeClr val="tx2"/>
                </a:solidFill>
                <a:latin typeface="Arial" charset="0"/>
              </a:rPr>
              <a:t>	</a:t>
            </a:r>
          </a:p>
        </p:txBody>
      </p:sp>
    </p:spTree>
  </p:cSld>
  <p:clrMapOvr>
    <a:masterClrMapping/>
  </p:clrMapOvr>
  <p:transition spd="med">
    <p:cover dir="l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List of members and participants</a:t>
            </a:r>
          </a:p>
        </p:txBody>
      </p:sp>
      <p:sp>
        <p:nvSpPr>
          <p:cNvPr id="17411"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Blip>
                <a:blip r:embed="rId3"/>
              </a:buBlip>
              <a:defRPr/>
            </a:pPr>
            <a:r>
              <a:rPr lang="en-US" sz="2000" dirty="0">
                <a:latin typeface="Arial" charset="0"/>
              </a:rPr>
              <a:t>The list is based on the </a:t>
            </a:r>
            <a:r>
              <a:rPr lang="en-US" sz="2000" dirty="0" err="1">
                <a:latin typeface="Arial" charset="0"/>
              </a:rPr>
              <a:t>ToR</a:t>
            </a:r>
            <a:r>
              <a:rPr lang="en-US" sz="2000" dirty="0">
                <a:latin typeface="Arial" charset="0"/>
              </a:rPr>
              <a:t> and is containing</a:t>
            </a:r>
          </a:p>
          <a:p>
            <a:pPr marL="1160463" lvl="1" indent="-515938">
              <a:spcBef>
                <a:spcPct val="20000"/>
              </a:spcBef>
              <a:buBlip>
                <a:blip r:embed="rId3"/>
              </a:buBlip>
              <a:defRPr/>
            </a:pPr>
            <a:r>
              <a:rPr lang="en-US" sz="2000" dirty="0">
                <a:latin typeface="Arial" charset="0"/>
              </a:rPr>
              <a:t>Members</a:t>
            </a:r>
          </a:p>
          <a:p>
            <a:pPr marL="1160463" lvl="1" indent="-515938">
              <a:spcBef>
                <a:spcPct val="20000"/>
              </a:spcBef>
              <a:buBlip>
                <a:blip r:embed="rId3"/>
              </a:buBlip>
              <a:defRPr/>
            </a:pPr>
            <a:r>
              <a:rPr lang="en-US" sz="2000" dirty="0">
                <a:latin typeface="Arial" charset="0"/>
              </a:rPr>
              <a:t>Expert contributors</a:t>
            </a:r>
          </a:p>
          <a:p>
            <a:pPr marL="1160463" lvl="1" indent="-517525">
              <a:spcBef>
                <a:spcPct val="20000"/>
              </a:spcBef>
              <a:buBlip>
                <a:blip r:embed="rId3"/>
              </a:buBlip>
              <a:defRPr/>
            </a:pPr>
            <a:r>
              <a:rPr lang="en-US" sz="2000" dirty="0">
                <a:latin typeface="Arial" charset="0"/>
              </a:rPr>
              <a:t>Participants</a:t>
            </a:r>
            <a:br>
              <a:rPr lang="en-US" sz="2000" dirty="0">
                <a:latin typeface="Arial" charset="0"/>
              </a:rPr>
            </a:br>
            <a:endParaRPr lang="en-US" sz="2000" dirty="0">
              <a:latin typeface="Arial" charset="0"/>
            </a:endParaRPr>
          </a:p>
          <a:p>
            <a:pPr marL="609600" indent="-609600">
              <a:spcBef>
                <a:spcPct val="20000"/>
              </a:spcBef>
              <a:buBlip>
                <a:blip r:embed="rId3"/>
              </a:buBlip>
              <a:defRPr/>
            </a:pPr>
            <a:r>
              <a:rPr lang="en-US" sz="2000" dirty="0">
                <a:latin typeface="Arial" charset="0"/>
              </a:rPr>
              <a:t>Some e-mail addresses are no longer active and we can’t contact those persons</a:t>
            </a:r>
          </a:p>
          <a:p>
            <a:pPr marL="609600" indent="-609600">
              <a:spcBef>
                <a:spcPct val="20000"/>
              </a:spcBef>
              <a:buBlip>
                <a:blip r:embed="rId3"/>
              </a:buBlip>
              <a:defRPr/>
            </a:pPr>
            <a:r>
              <a:rPr lang="en-US" sz="2000" dirty="0">
                <a:latin typeface="Arial" charset="0"/>
              </a:rPr>
              <a:t>Please check if those persons can be deleted or if you know their new addresses</a:t>
            </a:r>
          </a:p>
          <a:p>
            <a:pPr>
              <a:spcBef>
                <a:spcPct val="20000"/>
              </a:spcBef>
              <a:defRPr/>
            </a:pPr>
            <a:endParaRPr lang="en-GB" sz="1800" dirty="0">
              <a:solidFill>
                <a:schemeClr val="tx2"/>
              </a:solidFill>
              <a:latin typeface="Arial" charset="0"/>
            </a:endParaRPr>
          </a:p>
          <a:p>
            <a:pPr marL="1160463" lvl="1" indent="-533400">
              <a:spcBef>
                <a:spcPct val="20000"/>
              </a:spcBef>
              <a:defRPr/>
            </a:pPr>
            <a:br>
              <a:rPr lang="en-US" sz="1800" dirty="0">
                <a:solidFill>
                  <a:schemeClr val="tx2"/>
                </a:solidFill>
                <a:latin typeface="Arial" charset="0"/>
              </a:rPr>
            </a:br>
            <a:r>
              <a:rPr lang="en-US" sz="1800" dirty="0">
                <a:solidFill>
                  <a:schemeClr val="tx2"/>
                </a:solidFill>
                <a:latin typeface="Arial" charset="0"/>
              </a:rPr>
              <a:t>	</a:t>
            </a:r>
          </a:p>
        </p:txBody>
      </p:sp>
      <p:sp>
        <p:nvSpPr>
          <p:cNvPr id="5" name="AutoShape 4">
            <a:hlinkClick r:id="rId4" action="ppaction://hlinkfile" highlightClick="1"/>
          </p:cNvPr>
          <p:cNvSpPr>
            <a:spLocks noChangeArrowheads="1"/>
          </p:cNvSpPr>
          <p:nvPr/>
        </p:nvSpPr>
        <p:spPr bwMode="auto">
          <a:xfrm>
            <a:off x="1775520" y="5085184"/>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List of members</a:t>
            </a:r>
          </a:p>
        </p:txBody>
      </p:sp>
    </p:spTree>
    <p:extLst>
      <p:ext uri="{BB962C8B-B14F-4D97-AF65-F5344CB8AC3E}">
        <p14:creationId xmlns:p14="http://schemas.microsoft.com/office/powerpoint/2010/main" val="573724120"/>
      </p:ext>
    </p:extLst>
  </p:cSld>
  <p:clrMapOvr>
    <a:masterClrMapping/>
  </p:clrMapOvr>
  <p:transition spd="med">
    <p:cover dir="l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83432" y="609600"/>
            <a:ext cx="10225136" cy="94773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Adopted documents (S-57 based)</a:t>
            </a:r>
          </a:p>
        </p:txBody>
      </p:sp>
      <p:sp>
        <p:nvSpPr>
          <p:cNvPr id="26627" name="AutoShape 38">
            <a:hlinkClick r:id="rId3" action="ppaction://hlinkfile" highlightClick="1"/>
          </p:cNvPr>
          <p:cNvSpPr>
            <a:spLocks noChangeArrowheads="1"/>
          </p:cNvSpPr>
          <p:nvPr/>
        </p:nvSpPr>
        <p:spPr bwMode="auto">
          <a:xfrm>
            <a:off x="2281239" y="2905125"/>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a:latin typeface="Arial" panose="020B0604020202020204" pitchFamily="34" charset="0"/>
              </a:rPr>
              <a:t>Inland ENC Encoding Guide, edition 2.6.0</a:t>
            </a:r>
          </a:p>
        </p:txBody>
      </p:sp>
      <p:sp>
        <p:nvSpPr>
          <p:cNvPr id="26628" name="AutoShape 38">
            <a:hlinkClick r:id="rId4" action="ppaction://hlinkfile" highlightClick="1"/>
          </p:cNvPr>
          <p:cNvSpPr>
            <a:spLocks noChangeArrowheads="1"/>
          </p:cNvSpPr>
          <p:nvPr/>
        </p:nvSpPr>
        <p:spPr bwMode="auto">
          <a:xfrm>
            <a:off x="2281239" y="3657601"/>
            <a:ext cx="6910387"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a:latin typeface="Arial" panose="020B0604020202020204" pitchFamily="34" charset="0"/>
              </a:rPr>
              <a:t>Inland ENC Feature Catalogue, edition 2.6</a:t>
            </a:r>
          </a:p>
        </p:txBody>
      </p:sp>
      <p:sp>
        <p:nvSpPr>
          <p:cNvPr id="26629" name="AutoShape 38">
            <a:hlinkClick r:id="rId5" action="ppaction://hlinkfile" highlightClick="1"/>
          </p:cNvPr>
          <p:cNvSpPr>
            <a:spLocks noChangeArrowheads="1"/>
          </p:cNvSpPr>
          <p:nvPr/>
        </p:nvSpPr>
        <p:spPr bwMode="auto">
          <a:xfrm>
            <a:off x="2281239" y="213360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a:latin typeface="Arial" panose="020B0604020202020204" pitchFamily="34" charset="0"/>
              </a:rPr>
              <a:t>Product Specification for Inland ENCs, edition 2.6</a:t>
            </a:r>
          </a:p>
        </p:txBody>
      </p:sp>
      <p:sp>
        <p:nvSpPr>
          <p:cNvPr id="26630" name="AutoShape 38">
            <a:hlinkClick r:id="rId6" action="ppaction://hlinkpres?slideindex=1&amp;slidetitle=" highlightClick="1"/>
          </p:cNvPr>
          <p:cNvSpPr>
            <a:spLocks noChangeArrowheads="1"/>
          </p:cNvSpPr>
          <p:nvPr/>
        </p:nvSpPr>
        <p:spPr bwMode="auto">
          <a:xfrm>
            <a:off x="9336088" y="3660776"/>
            <a:ext cx="646112" cy="35242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a:latin typeface="Arial" panose="020B0604020202020204" pitchFamily="34" charset="0"/>
                <a:hlinkClick r:id="rId7" action="ppaction://hlinkpres?slideindex=1&amp;slidetitle="/>
              </a:rPr>
              <a:t>XML</a:t>
            </a:r>
            <a:endParaRPr lang="en-US" altLang="de-DE" sz="1800" dirty="0">
              <a:latin typeface="Arial" panose="020B0604020202020204" pitchFamily="34" charset="0"/>
            </a:endParaRPr>
          </a:p>
        </p:txBody>
      </p:sp>
      <p:sp>
        <p:nvSpPr>
          <p:cNvPr id="8" name="AutoShape 38">
            <a:hlinkClick r:id="rId8" action="ppaction://hlinkfile" highlightClick="1"/>
          </p:cNvPr>
          <p:cNvSpPr>
            <a:spLocks noChangeArrowheads="1"/>
          </p:cNvSpPr>
          <p:nvPr/>
        </p:nvSpPr>
        <p:spPr bwMode="auto">
          <a:xfrm>
            <a:off x="2278064" y="4509120"/>
            <a:ext cx="7704137" cy="36195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1800" dirty="0">
                <a:latin typeface="Arial" panose="020B0604020202020204" pitchFamily="34" charset="0"/>
              </a:rPr>
              <a:t>Product Specification for bathymetric Inland ENCs, edition 2.6</a:t>
            </a:r>
          </a:p>
        </p:txBody>
      </p:sp>
    </p:spTree>
  </p:cSld>
  <p:clrMapOvr>
    <a:masterClrMapping/>
  </p:clrMapOvr>
  <p:transition spd="med">
    <p:cover dir="l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11424" y="260351"/>
            <a:ext cx="10297144"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 (1)</a:t>
            </a:r>
          </a:p>
        </p:txBody>
      </p:sp>
      <p:sp>
        <p:nvSpPr>
          <p:cNvPr id="8195" name="Rectangle 3"/>
          <p:cNvSpPr>
            <a:spLocks noChangeArrowheads="1"/>
          </p:cNvSpPr>
          <p:nvPr/>
        </p:nvSpPr>
        <p:spPr bwMode="auto">
          <a:xfrm>
            <a:off x="911424" y="1340769"/>
            <a:ext cx="10297144" cy="4536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defRPr/>
            </a:pPr>
            <a:r>
              <a:rPr lang="en-US" altLang="de-DE" sz="1800" dirty="0">
                <a:latin typeface="Arial" charset="0"/>
              </a:rPr>
              <a:t>Welcome, introduction of participants, organizational details</a:t>
            </a:r>
          </a:p>
          <a:p>
            <a:pPr eaLnBrk="1" hangingPunct="1">
              <a:spcBef>
                <a:spcPct val="0"/>
              </a:spcBef>
              <a:buFontTx/>
              <a:buAutoNum type="arabicPeriod"/>
              <a:defRPr/>
            </a:pPr>
            <a:r>
              <a:rPr lang="en-US" altLang="de-DE" sz="1800" dirty="0">
                <a:latin typeface="Arial" charset="0"/>
              </a:rPr>
              <a:t>Update on the legal and organizational background and the status of implementation</a:t>
            </a:r>
          </a:p>
          <a:p>
            <a:pPr eaLnBrk="1" hangingPunct="1">
              <a:spcBef>
                <a:spcPct val="0"/>
              </a:spcBef>
              <a:buFontTx/>
              <a:buAutoNum type="arabicPeriod"/>
              <a:defRPr/>
            </a:pPr>
            <a:r>
              <a:rPr lang="en-US" altLang="de-DE" sz="1800" dirty="0">
                <a:latin typeface="Arial" charset="0"/>
              </a:rPr>
              <a:t>Presentation of Inland ENC applications by private companies</a:t>
            </a:r>
          </a:p>
          <a:p>
            <a:pPr eaLnBrk="1" hangingPunct="1">
              <a:spcBef>
                <a:spcPct val="0"/>
              </a:spcBef>
              <a:buFontTx/>
              <a:buAutoNum type="arabicPeriod"/>
              <a:defRPr/>
            </a:pPr>
            <a:r>
              <a:rPr lang="en-US" altLang="de-DE" sz="1800" dirty="0">
                <a:latin typeface="Arial" charset="0"/>
              </a:rPr>
              <a:t>Election of core group, </a:t>
            </a:r>
            <a:r>
              <a:rPr lang="en-US" altLang="de-DE" sz="1800" dirty="0" err="1">
                <a:latin typeface="Arial" charset="0"/>
              </a:rPr>
              <a:t>ToR</a:t>
            </a:r>
            <a:r>
              <a:rPr lang="en-US" altLang="de-DE" sz="1800" dirty="0">
                <a:latin typeface="Arial" charset="0"/>
              </a:rPr>
              <a:t> and list of members</a:t>
            </a:r>
          </a:p>
          <a:p>
            <a:pPr eaLnBrk="1" hangingPunct="1">
              <a:spcBef>
                <a:spcPct val="0"/>
              </a:spcBef>
              <a:buFontTx/>
              <a:buAutoNum type="arabicPeriod"/>
              <a:defRPr/>
            </a:pPr>
            <a:r>
              <a:rPr lang="en-GB" altLang="de-DE" sz="1800" dirty="0">
                <a:latin typeface="Arial" charset="0"/>
              </a:rPr>
              <a:t>Test charts for edition 2.6</a:t>
            </a:r>
          </a:p>
          <a:p>
            <a:pPr eaLnBrk="1" hangingPunct="1">
              <a:spcBef>
                <a:spcPct val="0"/>
              </a:spcBef>
              <a:buFontTx/>
              <a:buAutoNum type="arabicPeriod"/>
              <a:defRPr/>
            </a:pPr>
            <a:r>
              <a:rPr lang="en-US" altLang="de-DE" sz="1800" dirty="0">
                <a:latin typeface="Arial" charset="0"/>
              </a:rPr>
              <a:t>Status of S-99, S-100, S-101 and other S-100 based products</a:t>
            </a:r>
          </a:p>
          <a:p>
            <a:pPr eaLnBrk="1" hangingPunct="1">
              <a:spcBef>
                <a:spcPct val="0"/>
              </a:spcBef>
              <a:buFontTx/>
              <a:buAutoNum type="arabicPeriod"/>
              <a:defRPr/>
            </a:pPr>
            <a:r>
              <a:rPr lang="en-US" altLang="de-DE" sz="1800" dirty="0">
                <a:latin typeface="Arial" charset="0"/>
              </a:rPr>
              <a:t>Interoperability and S-98, S-403</a:t>
            </a:r>
          </a:p>
          <a:p>
            <a:pPr eaLnBrk="1" hangingPunct="1">
              <a:spcBef>
                <a:spcPct val="0"/>
              </a:spcBef>
              <a:buFontTx/>
              <a:buAutoNum type="arabicPeriod"/>
              <a:defRPr/>
            </a:pPr>
            <a:r>
              <a:rPr lang="en-US" altLang="de-DE" sz="1800" dirty="0">
                <a:latin typeface="Arial" charset="0"/>
              </a:rPr>
              <a:t>Development of the S-401 main document</a:t>
            </a:r>
          </a:p>
          <a:p>
            <a:pPr eaLnBrk="1" hangingPunct="1">
              <a:spcBef>
                <a:spcPct val="0"/>
              </a:spcBef>
              <a:buFontTx/>
              <a:buAutoNum type="arabicPeriod"/>
              <a:defRPr/>
            </a:pPr>
            <a:r>
              <a:rPr lang="en-US" altLang="de-DE" sz="1800" dirty="0">
                <a:latin typeface="Arial" charset="0"/>
              </a:rPr>
              <a:t>Development of the S-401 DCEG</a:t>
            </a:r>
          </a:p>
          <a:p>
            <a:pPr eaLnBrk="1" hangingPunct="1">
              <a:spcBef>
                <a:spcPct val="0"/>
              </a:spcBef>
              <a:buFontTx/>
              <a:buAutoNum type="arabicPeriod"/>
              <a:defRPr/>
            </a:pPr>
            <a:r>
              <a:rPr lang="en-US" altLang="de-DE" sz="1800" dirty="0">
                <a:latin typeface="Arial" charset="0"/>
              </a:rPr>
              <a:t>Development of the S-401 Feature Catalogue</a:t>
            </a:r>
          </a:p>
          <a:p>
            <a:pPr eaLnBrk="1" hangingPunct="1">
              <a:spcBef>
                <a:spcPct val="0"/>
              </a:spcBef>
              <a:buFontTx/>
              <a:buAutoNum type="arabicPeriod"/>
              <a:defRPr/>
            </a:pPr>
            <a:r>
              <a:rPr lang="en-US" altLang="de-DE" sz="1800" dirty="0">
                <a:latin typeface="Arial" charset="0"/>
              </a:rPr>
              <a:t>Development of the S-401 Portrayal Catalogue</a:t>
            </a:r>
          </a:p>
          <a:p>
            <a:pPr eaLnBrk="1" hangingPunct="1">
              <a:spcBef>
                <a:spcPct val="0"/>
              </a:spcBef>
              <a:buFontTx/>
              <a:buAutoNum type="arabicPeriod"/>
              <a:defRPr/>
            </a:pPr>
            <a:r>
              <a:rPr lang="en-US" altLang="de-DE" sz="1800" dirty="0">
                <a:latin typeface="Arial" charset="0"/>
              </a:rPr>
              <a:t>Development of S-401 test cells</a:t>
            </a:r>
          </a:p>
          <a:p>
            <a:pPr eaLnBrk="1" hangingPunct="1">
              <a:spcBef>
                <a:spcPct val="0"/>
              </a:spcBef>
              <a:buFontTx/>
              <a:buAutoNum type="arabicPeriod"/>
              <a:defRPr/>
            </a:pPr>
            <a:r>
              <a:rPr lang="en-US" altLang="de-DE" sz="1800" dirty="0">
                <a:latin typeface="Arial" charset="0"/>
              </a:rPr>
              <a:t>Development of a S-401 alert catalogue</a:t>
            </a:r>
          </a:p>
          <a:p>
            <a:pPr eaLnBrk="1" hangingPunct="1">
              <a:spcBef>
                <a:spcPct val="0"/>
              </a:spcBef>
              <a:buFontTx/>
              <a:buAutoNum type="arabicPeriod"/>
              <a:defRPr/>
            </a:pPr>
            <a:r>
              <a:rPr lang="en-US" altLang="de-DE" sz="1800" dirty="0">
                <a:latin typeface="Arial" charset="0"/>
              </a:rPr>
              <a:t>Development of S-158:401 validation checks</a:t>
            </a:r>
          </a:p>
          <a:p>
            <a:pPr eaLnBrk="1" hangingPunct="1">
              <a:spcBef>
                <a:spcPct val="0"/>
              </a:spcBef>
              <a:buFontTx/>
              <a:buAutoNum type="arabicPeriod"/>
              <a:defRPr/>
            </a:pPr>
            <a:r>
              <a:rPr lang="en-US" altLang="de-DE" sz="1800" dirty="0">
                <a:latin typeface="Arial" charset="0"/>
              </a:rPr>
              <a:t>S-57 to S-100 converter and conversion guidance</a:t>
            </a:r>
          </a:p>
          <a:p>
            <a:pPr eaLnBrk="1" hangingPunct="1">
              <a:spcBef>
                <a:spcPct val="0"/>
              </a:spcBef>
              <a:buFontTx/>
              <a:buAutoNum type="arabicPeriod"/>
              <a:defRPr/>
            </a:pPr>
            <a:r>
              <a:rPr lang="en-US" altLang="de-DE" sz="1800" dirty="0">
                <a:latin typeface="Arial" charset="0"/>
              </a:rPr>
              <a:t>S-401 conclusions and timeline</a:t>
            </a:r>
          </a:p>
        </p:txBody>
      </p:sp>
      <p:sp>
        <p:nvSpPr>
          <p:cNvPr id="5124" name="AutoShape 5">
            <a:hlinkClick r:id="rId3" action="ppaction://hlinkfile" highlightClick="1"/>
          </p:cNvPr>
          <p:cNvSpPr>
            <a:spLocks noChangeArrowheads="1"/>
          </p:cNvSpPr>
          <p:nvPr/>
        </p:nvSpPr>
        <p:spPr bwMode="auto">
          <a:xfrm>
            <a:off x="9336906" y="5697538"/>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cSld>
  <p:clrMapOvr>
    <a:masterClrMapping/>
  </p:clrMapOvr>
  <p:transition spd="med">
    <p:cover dir="l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Oben discussions edition 2.6 (Fairway 1)</a:t>
            </a:r>
          </a:p>
        </p:txBody>
      </p:sp>
      <p:sp>
        <p:nvSpPr>
          <p:cNvPr id="3584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a:latin typeface="Arial" charset="0"/>
              </a:rPr>
              <a:t>Dear Colleagues,</a:t>
            </a:r>
          </a:p>
          <a:p>
            <a:pPr>
              <a:spcBef>
                <a:spcPct val="10000"/>
              </a:spcBef>
              <a:defRPr/>
            </a:pPr>
            <a:r>
              <a:rPr lang="en-US" sz="2000" dirty="0">
                <a:latin typeface="Arial" charset="0"/>
              </a:rPr>
              <a:t>I have a question for you regarding the use of fairway (FAIRWY) on your IENCs.  In the US we have never used FAIRWY in our charts, we have only used depth areas (DEPARE), recommended tracks (RECTRC), and lateral buoys (BOYLAT) to encode our channels.  It seems that FAIRWY might be a good option for us in certain instances, but I wanted to better understand how you encode FAIRWY in your regions.</a:t>
            </a:r>
          </a:p>
          <a:p>
            <a:pPr>
              <a:spcBef>
                <a:spcPct val="10000"/>
              </a:spcBef>
              <a:defRPr/>
            </a:pPr>
            <a:endParaRPr lang="en-US" sz="2000" dirty="0">
              <a:latin typeface="Arial" charset="0"/>
            </a:endParaRPr>
          </a:p>
          <a:p>
            <a:pPr>
              <a:spcBef>
                <a:spcPct val="10000"/>
              </a:spcBef>
              <a:defRPr/>
            </a:pPr>
            <a:r>
              <a:rPr lang="en-US" sz="2000" dirty="0">
                <a:latin typeface="Arial" charset="0"/>
              </a:rPr>
              <a:t>Presently, we use different methods of showing the navigation channels in wide areas of the river.  In on instance, on the Arkansas River, although the water is deep in areas outside of the “channel", we only show project depth areas for the channel itself (example 1).  In other areas, we show project depth areas to their full extent (example 2).  In both cases, the “channel" is defined by a RECTRC bounded by BOYLAT.</a:t>
            </a:r>
          </a:p>
        </p:txBody>
      </p:sp>
    </p:spTree>
    <p:extLst>
      <p:ext uri="{BB962C8B-B14F-4D97-AF65-F5344CB8AC3E}">
        <p14:creationId xmlns:p14="http://schemas.microsoft.com/office/powerpoint/2010/main" val="1704326547"/>
      </p:ext>
    </p:extLst>
  </p:cSld>
  <p:clrMapOvr>
    <a:masterClrMapping/>
  </p:clrMapOvr>
  <p:transition spd="med">
    <p:cover dir="l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Oben discussions edition 2.6 (Fairway 2)</a:t>
            </a:r>
          </a:p>
        </p:txBody>
      </p:sp>
      <p:sp>
        <p:nvSpPr>
          <p:cNvPr id="3584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a:latin typeface="Arial" charset="0"/>
              </a:rPr>
              <a:t>Example 1					Example 2</a:t>
            </a:r>
          </a:p>
          <a:p>
            <a:pPr>
              <a:spcBef>
                <a:spcPct val="10000"/>
              </a:spcBef>
              <a:defRPr/>
            </a:pPr>
            <a:endParaRPr lang="en-US" sz="2000" dirty="0">
              <a:latin typeface="Arial" charset="0"/>
            </a:endParaRPr>
          </a:p>
        </p:txBody>
      </p:sp>
      <p:sp>
        <p:nvSpPr>
          <p:cNvPr id="4" name="AutoShape 6">
            <a:extLst>
              <a:ext uri="{FF2B5EF4-FFF2-40B4-BE49-F238E27FC236}">
                <a16:creationId xmlns:a16="http://schemas.microsoft.com/office/drawing/2014/main" id="{A8E5656F-9029-E24D-F9EE-D1877962F44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6" name="Grafik 5">
            <a:extLst>
              <a:ext uri="{FF2B5EF4-FFF2-40B4-BE49-F238E27FC236}">
                <a16:creationId xmlns:a16="http://schemas.microsoft.com/office/drawing/2014/main" id="{DF917C40-790A-238A-ADFA-D339C0F89F00}"/>
              </a:ext>
            </a:extLst>
          </p:cNvPr>
          <p:cNvPicPr>
            <a:picLocks noChangeAspect="1"/>
          </p:cNvPicPr>
          <p:nvPr/>
        </p:nvPicPr>
        <p:blipFill>
          <a:blip r:embed="rId3"/>
          <a:stretch>
            <a:fillRect/>
          </a:stretch>
        </p:blipFill>
        <p:spPr>
          <a:xfrm>
            <a:off x="1055440" y="2420888"/>
            <a:ext cx="4608512" cy="3243273"/>
          </a:xfrm>
          <a:prstGeom prst="rect">
            <a:avLst/>
          </a:prstGeom>
        </p:spPr>
      </p:pic>
      <p:pic>
        <p:nvPicPr>
          <p:cNvPr id="8" name="Grafik 7">
            <a:extLst>
              <a:ext uri="{FF2B5EF4-FFF2-40B4-BE49-F238E27FC236}">
                <a16:creationId xmlns:a16="http://schemas.microsoft.com/office/drawing/2014/main" id="{A9D25A76-32CF-DD66-D6A8-1305E95C8FB0}"/>
              </a:ext>
            </a:extLst>
          </p:cNvPr>
          <p:cNvPicPr>
            <a:picLocks noChangeAspect="1"/>
          </p:cNvPicPr>
          <p:nvPr/>
        </p:nvPicPr>
        <p:blipFill>
          <a:blip r:embed="rId4"/>
          <a:stretch>
            <a:fillRect/>
          </a:stretch>
        </p:blipFill>
        <p:spPr>
          <a:xfrm>
            <a:off x="6472298" y="2379273"/>
            <a:ext cx="4736270" cy="3251052"/>
          </a:xfrm>
          <a:prstGeom prst="rect">
            <a:avLst/>
          </a:prstGeom>
        </p:spPr>
      </p:pic>
    </p:spTree>
    <p:extLst>
      <p:ext uri="{BB962C8B-B14F-4D97-AF65-F5344CB8AC3E}">
        <p14:creationId xmlns:p14="http://schemas.microsoft.com/office/powerpoint/2010/main" val="804281465"/>
      </p:ext>
    </p:extLst>
  </p:cSld>
  <p:clrMapOvr>
    <a:masterClrMapping/>
  </p:clrMapOvr>
  <p:transition spd="med">
    <p:cover dir="l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Oben discussions edition 2.6 (fairway 3)</a:t>
            </a:r>
          </a:p>
        </p:txBody>
      </p:sp>
      <p:sp>
        <p:nvSpPr>
          <p:cNvPr id="3584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10000"/>
              </a:spcBef>
              <a:defRPr/>
            </a:pPr>
            <a:r>
              <a:rPr lang="en-US" sz="2000" dirty="0">
                <a:latin typeface="Arial" charset="0"/>
              </a:rPr>
              <a:t>I looked at a NOAA ENC for a portion of the Lower Mississippi River, and it only shows a FAIRWY in conjunction with a DRGARE (example 3).</a:t>
            </a:r>
          </a:p>
          <a:p>
            <a:pPr>
              <a:spcBef>
                <a:spcPct val="10000"/>
              </a:spcBef>
              <a:defRPr/>
            </a:pPr>
            <a:endParaRPr lang="en-US" sz="2000" dirty="0">
              <a:latin typeface="Arial" charset="0"/>
            </a:endParaRPr>
          </a:p>
          <a:p>
            <a:pPr>
              <a:spcBef>
                <a:spcPct val="10000"/>
              </a:spcBef>
              <a:defRPr/>
            </a:pPr>
            <a:r>
              <a:rPr lang="en-US" sz="2000" dirty="0">
                <a:latin typeface="Arial" charset="0"/>
              </a:rPr>
              <a:t>Would you please share with me how you encode </a:t>
            </a:r>
            <a:br>
              <a:rPr lang="en-US" sz="2000" dirty="0">
                <a:latin typeface="Arial" charset="0"/>
              </a:rPr>
            </a:br>
            <a:r>
              <a:rPr lang="en-US" sz="2000" dirty="0">
                <a:latin typeface="Arial" charset="0"/>
              </a:rPr>
              <a:t>FAIRWY within your regions.  Is a FAIRWY always </a:t>
            </a:r>
            <a:br>
              <a:rPr lang="en-US" sz="2000" dirty="0">
                <a:latin typeface="Arial" charset="0"/>
              </a:rPr>
            </a:br>
            <a:r>
              <a:rPr lang="en-US" sz="2000" dirty="0">
                <a:latin typeface="Arial" charset="0"/>
              </a:rPr>
              <a:t>a pre-established area, or is it subject to move </a:t>
            </a:r>
            <a:br>
              <a:rPr lang="en-US" sz="2000" dirty="0">
                <a:latin typeface="Arial" charset="0"/>
              </a:rPr>
            </a:br>
            <a:r>
              <a:rPr lang="en-US" sz="2000" dirty="0">
                <a:latin typeface="Arial" charset="0"/>
              </a:rPr>
              <a:t>based on hydrographic surveys?</a:t>
            </a:r>
          </a:p>
          <a:p>
            <a:pPr>
              <a:spcBef>
                <a:spcPct val="10000"/>
              </a:spcBef>
              <a:defRPr/>
            </a:pPr>
            <a:endParaRPr lang="en-US" sz="2000" dirty="0">
              <a:latin typeface="Arial" charset="0"/>
            </a:endParaRPr>
          </a:p>
          <a:p>
            <a:pPr>
              <a:spcBef>
                <a:spcPct val="10000"/>
              </a:spcBef>
              <a:defRPr/>
            </a:pPr>
            <a:r>
              <a:rPr lang="en-US" sz="2000" dirty="0">
                <a:latin typeface="Arial" charset="0"/>
              </a:rPr>
              <a:t>Thank you in advance for your input.</a:t>
            </a:r>
          </a:p>
          <a:p>
            <a:pPr>
              <a:spcBef>
                <a:spcPct val="10000"/>
              </a:spcBef>
              <a:defRPr/>
            </a:pPr>
            <a:r>
              <a:rPr lang="en-US" sz="2000" dirty="0">
                <a:latin typeface="Arial" charset="0"/>
              </a:rPr>
              <a:t>Best regards,</a:t>
            </a:r>
          </a:p>
          <a:p>
            <a:pPr>
              <a:spcBef>
                <a:spcPct val="10000"/>
              </a:spcBef>
              <a:defRPr/>
            </a:pPr>
            <a:r>
              <a:rPr lang="en-US" sz="2000" dirty="0">
                <a:latin typeface="Arial" charset="0"/>
              </a:rPr>
              <a:t>Denise</a:t>
            </a:r>
            <a:endParaRPr lang="en-GB" sz="1800" dirty="0">
              <a:latin typeface="Arial" charset="0"/>
            </a:endParaRPr>
          </a:p>
        </p:txBody>
      </p:sp>
      <p:pic>
        <p:nvPicPr>
          <p:cNvPr id="3" name="Grafik 2">
            <a:extLst>
              <a:ext uri="{FF2B5EF4-FFF2-40B4-BE49-F238E27FC236}">
                <a16:creationId xmlns:a16="http://schemas.microsoft.com/office/drawing/2014/main" id="{AD1EAEA7-2C67-7F67-0462-AE4999CF1B12}"/>
              </a:ext>
            </a:extLst>
          </p:cNvPr>
          <p:cNvPicPr>
            <a:picLocks noChangeAspect="1"/>
          </p:cNvPicPr>
          <p:nvPr/>
        </p:nvPicPr>
        <p:blipFill>
          <a:blip r:embed="rId3"/>
          <a:stretch>
            <a:fillRect/>
          </a:stretch>
        </p:blipFill>
        <p:spPr>
          <a:xfrm>
            <a:off x="7845774" y="2852936"/>
            <a:ext cx="3362794" cy="3077004"/>
          </a:xfrm>
          <a:prstGeom prst="rect">
            <a:avLst/>
          </a:prstGeom>
        </p:spPr>
      </p:pic>
    </p:spTree>
    <p:extLst>
      <p:ext uri="{BB962C8B-B14F-4D97-AF65-F5344CB8AC3E}">
        <p14:creationId xmlns:p14="http://schemas.microsoft.com/office/powerpoint/2010/main" val="3608636617"/>
      </p:ext>
    </p:extLst>
  </p:cSld>
  <p:clrMapOvr>
    <a:masterClrMapping/>
  </p:clrMapOvr>
  <p:transition spd="med">
    <p:cover dir="l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Test charts for edition 2.6</a:t>
            </a:r>
          </a:p>
        </p:txBody>
      </p:sp>
      <p:sp>
        <p:nvSpPr>
          <p:cNvPr id="3584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10000"/>
              </a:spcBef>
              <a:buBlip>
                <a:blip r:embed="rId3"/>
              </a:buBlip>
              <a:defRPr/>
            </a:pPr>
            <a:r>
              <a:rPr lang="en-US" sz="2000" dirty="0">
                <a:latin typeface="Arial" charset="0"/>
              </a:rPr>
              <a:t>The </a:t>
            </a:r>
            <a:r>
              <a:rPr lang="en-US" sz="2000" dirty="0">
                <a:latin typeface="Arial" charset="0"/>
                <a:hlinkClick r:id="rId4"/>
              </a:rPr>
              <a:t>Recommended Validation Checks for Inland ENCs edition 2.6.1 </a:t>
            </a:r>
            <a:r>
              <a:rPr lang="en-US" sz="2000" dirty="0">
                <a:latin typeface="Arial" charset="0"/>
              </a:rPr>
              <a:t>(based on Special Publication S-58 Ed. 8.0.0 of IHO) have been adopted and published</a:t>
            </a:r>
            <a:br>
              <a:rPr lang="en-US" sz="2000" dirty="0">
                <a:latin typeface="Arial" charset="0"/>
              </a:rPr>
            </a:br>
            <a:endParaRPr lang="en-US" sz="2000" dirty="0">
              <a:latin typeface="Arial" charset="0"/>
            </a:endParaRPr>
          </a:p>
          <a:p>
            <a:pPr marL="609600" indent="-609600">
              <a:spcBef>
                <a:spcPct val="10000"/>
              </a:spcBef>
              <a:buBlip>
                <a:blip r:embed="rId3"/>
              </a:buBlip>
              <a:defRPr/>
            </a:pPr>
            <a:r>
              <a:rPr lang="en-US" sz="2000" dirty="0">
                <a:latin typeface="Arial" charset="0"/>
              </a:rPr>
              <a:t>Action point from last meeting: </a:t>
            </a:r>
            <a:br>
              <a:rPr lang="en-US" sz="2000" dirty="0">
                <a:latin typeface="Arial" charset="0"/>
              </a:rPr>
            </a:br>
            <a:r>
              <a:rPr lang="en-US" sz="2000" dirty="0">
                <a:latin typeface="Arial" charset="0"/>
              </a:rPr>
              <a:t>Germany to develop test charts for edition 2.6 as soon as a chart production tool for edition 2.6 is available</a:t>
            </a:r>
            <a:br>
              <a:rPr lang="en-US" sz="2000" dirty="0">
                <a:latin typeface="Arial" charset="0"/>
              </a:rPr>
            </a:br>
            <a:endParaRPr lang="en-US" sz="2000" dirty="0">
              <a:latin typeface="Arial" charset="0"/>
            </a:endParaRPr>
          </a:p>
          <a:p>
            <a:pPr marL="609600" indent="-609600">
              <a:spcBef>
                <a:spcPct val="10000"/>
              </a:spcBef>
              <a:buBlip>
                <a:blip r:embed="rId3"/>
              </a:buBlip>
              <a:defRPr/>
            </a:pPr>
            <a:r>
              <a:rPr lang="en-US" sz="2000" dirty="0">
                <a:latin typeface="Arial" charset="0"/>
              </a:rPr>
              <a:t>Status?</a:t>
            </a:r>
          </a:p>
          <a:p>
            <a:pPr marL="609600" indent="-609600">
              <a:spcBef>
                <a:spcPct val="10000"/>
              </a:spcBef>
              <a:buBlip>
                <a:blip r:embed="rId3"/>
              </a:buBlip>
              <a:defRPr/>
            </a:pPr>
            <a:endParaRPr lang="en-GB" sz="1800" dirty="0">
              <a:latin typeface="Arial" charset="0"/>
            </a:endParaRPr>
          </a:p>
        </p:txBody>
      </p:sp>
    </p:spTree>
    <p:extLst>
      <p:ext uri="{BB962C8B-B14F-4D97-AF65-F5344CB8AC3E}">
        <p14:creationId xmlns:p14="http://schemas.microsoft.com/office/powerpoint/2010/main" val="659526659"/>
      </p:ext>
    </p:extLst>
  </p:cSld>
  <p:clrMapOvr>
    <a:masterClrMapping/>
  </p:clrMapOvr>
  <p:transition spd="med">
    <p:cover dir="l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Status of S-99, S-100, S-101</a:t>
            </a:r>
          </a:p>
        </p:txBody>
      </p:sp>
      <p:sp>
        <p:nvSpPr>
          <p:cNvPr id="44035" name="Rectangle 3"/>
          <p:cNvSpPr>
            <a:spLocks noChangeArrowheads="1"/>
          </p:cNvSpPr>
          <p:nvPr/>
        </p:nvSpPr>
        <p:spPr bwMode="auto">
          <a:xfrm>
            <a:off x="1055440" y="1844824"/>
            <a:ext cx="10081120" cy="3946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GB" altLang="de-DE" sz="2000" dirty="0">
                <a:latin typeface="Arial" panose="020B0604020202020204" pitchFamily="34" charset="0"/>
              </a:rPr>
              <a:t>S-100 has entered into force on 1st January 2010</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4" action="ppaction://hlinkfile"/>
              </a:rPr>
              <a:t>S-100 edition 5.2.0 </a:t>
            </a:r>
            <a:r>
              <a:rPr lang="en-GB" altLang="de-DE" sz="2000" dirty="0">
                <a:latin typeface="Arial" panose="020B0604020202020204" pitchFamily="34" charset="0"/>
              </a:rPr>
              <a:t>has been adopted in June 2024</a:t>
            </a: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5"/>
              </a:rPr>
              <a:t>S-100 Registry 3.1</a:t>
            </a:r>
            <a:endParaRPr lang="en-GB" altLang="de-DE" sz="2000" dirty="0">
              <a:solidFill>
                <a:srgbClr val="FF0000"/>
              </a:solidFill>
              <a:latin typeface="Arial" panose="020B0604020202020204" pitchFamily="34" charset="0"/>
            </a:endParaRPr>
          </a:p>
          <a:p>
            <a:pPr eaLnBrk="1" hangingPunct="1">
              <a:lnSpc>
                <a:spcPct val="150000"/>
              </a:lnSpc>
              <a:buFontTx/>
              <a:buBlip>
                <a:blip r:embed="rId3"/>
              </a:buBlip>
            </a:pPr>
            <a:r>
              <a:rPr lang="en-GB" altLang="de-DE" sz="2000" dirty="0">
                <a:solidFill>
                  <a:srgbClr val="FF0000"/>
                </a:solidFill>
                <a:latin typeface="Arial" panose="020B0604020202020204" pitchFamily="34" charset="0"/>
                <a:hlinkClick r:id="rId6" action="ppaction://hlinkfile"/>
              </a:rPr>
              <a:t>S-99 edition 2.0.0 </a:t>
            </a:r>
            <a:r>
              <a:rPr lang="en-GB" altLang="de-DE" sz="2000" dirty="0">
                <a:latin typeface="Arial" panose="020B0604020202020204" pitchFamily="34" charset="0"/>
              </a:rPr>
              <a:t>has been published in October 2022</a:t>
            </a:r>
          </a:p>
          <a:p>
            <a:pPr eaLnBrk="1" hangingPunct="1">
              <a:lnSpc>
                <a:spcPct val="150000"/>
              </a:lnSpc>
              <a:buFontTx/>
              <a:buBlip>
                <a:blip r:embed="rId3"/>
              </a:buBlip>
            </a:pPr>
            <a:r>
              <a:rPr lang="en-GB" altLang="de-DE" sz="2000" dirty="0">
                <a:latin typeface="Arial" panose="020B0604020202020204" pitchFamily="34" charset="0"/>
                <a:hlinkClick r:id="rId7" action="ppaction://hlinkfile"/>
              </a:rPr>
              <a:t>S-101 edition 2.0.0</a:t>
            </a:r>
            <a:r>
              <a:rPr lang="en-GB" altLang="de-DE" sz="2000" dirty="0">
                <a:latin typeface="Arial" panose="020B0604020202020204" pitchFamily="34" charset="0"/>
                <a:hlinkClick r:id="rId8" action="ppaction://hlinkfile"/>
              </a:rPr>
              <a:t> </a:t>
            </a:r>
            <a:r>
              <a:rPr lang="en-GB" altLang="de-DE" sz="2000" dirty="0">
                <a:latin typeface="Arial" panose="020B0604020202020204" pitchFamily="34" charset="0"/>
              </a:rPr>
              <a:t>has been published in January 2025</a:t>
            </a:r>
          </a:p>
          <a:p>
            <a:pPr eaLnBrk="1" hangingPunct="1">
              <a:lnSpc>
                <a:spcPct val="150000"/>
              </a:lnSpc>
              <a:buFontTx/>
              <a:buBlip>
                <a:blip r:embed="rId3"/>
              </a:buBlip>
            </a:pPr>
            <a:r>
              <a:rPr lang="en-GB" altLang="de-DE" sz="2000" dirty="0">
                <a:latin typeface="Arial" panose="020B0604020202020204" pitchFamily="34" charset="0"/>
              </a:rPr>
              <a:t>All documents available at</a:t>
            </a:r>
            <a:br>
              <a:rPr lang="en-GB" altLang="de-DE" sz="2000" dirty="0">
                <a:latin typeface="Arial" panose="020B0604020202020204" pitchFamily="34" charset="0"/>
              </a:rPr>
            </a:br>
            <a:r>
              <a:rPr lang="en-GB" altLang="de-DE" sz="2000" dirty="0">
                <a:latin typeface="Arial" panose="020B0604020202020204" pitchFamily="34" charset="0"/>
                <a:hlinkClick r:id="rId9"/>
              </a:rPr>
              <a:t>https://iho.int/en/standards-and-specifications</a:t>
            </a:r>
            <a:endParaRPr lang="en-GB" altLang="de-DE" sz="2000" dirty="0">
              <a:latin typeface="Arial" panose="020B0604020202020204" pitchFamily="34" charset="0"/>
            </a:endParaRPr>
          </a:p>
        </p:txBody>
      </p:sp>
    </p:spTree>
  </p:cSld>
  <p:clrMapOvr>
    <a:masterClrMapping/>
  </p:clrMapOvr>
  <p:transition spd="med">
    <p:cover dir="l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S-100 PRODUCT SPECIFICATIONS DEVELOPMENTS AND TIMELINE &#10;IHO &#10;2021 &#10;S-100 Edition &#10;S-98 Interoperability &#10;S-128 Catalogue of Products &#10;S-164 Test Data Sets &#10;Route Monitoring &#10;S-101 ENC &#10;S-102 Bathymetric Surface &#10;Ed 3.0.0 is the operational edition &#10;S-104 Water Level &#10;S-III Surface Currents &#10;S-124 Navigational Warnings &#10;S-129 IJKC Management &#10;Route Planning &#10;S-122 Protected Areas &#10;S-123 Radio services &#10;S-125 Marine Aids to Navigation &#10;S-126 Physical Environment &#10;S-127 Traffic Management &#10;S-131 Ha bour Infrastructure &#10;2022 &#10;Dev. Edition 5.0.0 &#10;2023 &#10;Approval &#10;Dev. Edition 1.0.0 Preliminin 'im I entation &#10;2024 &#10;Dev. Ed 2.0.0 &#10;Dev. &#10;Ed 2.0.0 &#10;2025 &#10;Operation &#10;Approval Implementatio &#10;Dev. &#10;Approval &#10;Ed 2.0.0 &#10;plementatio &#10;rova &#10;Approval Implementatio &#10;Approval Implementatio &#10;O &#10;Ed 2.0.0 &#10;re •nut-una m ementatlon &#10;Dev. Edition 1.0.0 &#10;Dev. Edition 1.0.0 &#10;2026 &#10;tional Data &#10;ona &#10;Operational Data &#10;ata &#10;Prelimininary implementation &#10;Preliminina im lementatioh &#10;Dev. Edition 1.0.0 &#10;Ed 3.0.O &#10;eliminina &#10;lementati &#10;Dev. Ed 2.0.0 &#10;. Ed 2.0. &#10;Approval &#10;Approval &#10;Implementation &#10;Implementation &#10;Dev. Ed 2.0.O &#10;Dev. Edition I.o.o &#10;Prelimininary implementation &#10;Prelimininary implementation &#10;Dev. Ed. 2.0.O &#10;Approval &#10;Approval &#10;Approval &#10;Approval &#10;Implementatio &#10;Implementatio &#10;Implementatio &#10;re Irruntna It-n mentatlon &#10;re Innlnar,qmp ementatlon &#10;Dev. Edition I.o.o &#10;Preliminina im lementation &#10;Dev. Edition I.o.o &#10;Dev. Ed 2.0.O &#10;Dev. Ed 2.0.O &#10;Dev. Edition I.o.o &#10;Dev. Ed 2.0.O &#10;eliminina &#10;Prelimininary implementation &#10;Prelimininary implementation &#10;Implementati &#10;O erational Data &#10;erattona ata &#10;operation pa &#10;Operational Data &#10;Operational Data &#10;Dev. Ed 2.0.O &#10;Dev. Ed 2.0.O &#10;Operational Data &#10;im &#10;Approval &#10;ementation &#10;Dev. Ed 2.0.O &#10;Approval Implementation ">
            <a:extLst>
              <a:ext uri="{FF2B5EF4-FFF2-40B4-BE49-F238E27FC236}">
                <a16:creationId xmlns:a16="http://schemas.microsoft.com/office/drawing/2014/main" id="{C4AFAA04-DF09-4B45-A02B-83946FEF18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1504" y="116632"/>
            <a:ext cx="8856984" cy="55125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2209800" y="5301208"/>
            <a:ext cx="7772400"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4"/>
              </a:buBlip>
            </a:pPr>
            <a:r>
              <a:rPr lang="en-US" altLang="de-DE" sz="2000" dirty="0">
                <a:latin typeface="Arial" panose="020B0604020202020204" pitchFamily="34" charset="0"/>
              </a:rPr>
              <a:t>S-100 based ECDIS (IEC standard) in use from 01-01-2026</a:t>
            </a:r>
          </a:p>
        </p:txBody>
      </p:sp>
    </p:spTree>
    <p:extLst>
      <p:ext uri="{BB962C8B-B14F-4D97-AF65-F5344CB8AC3E}">
        <p14:creationId xmlns:p14="http://schemas.microsoft.com/office/powerpoint/2010/main" val="3591542559"/>
      </p:ext>
    </p:extLst>
  </p:cSld>
  <p:clrMapOvr>
    <a:masterClrMapping/>
  </p:clrMapOvr>
  <p:transition spd="med">
    <p:cover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83432"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Status of S-99, S-100, S-101</a:t>
            </a:r>
          </a:p>
        </p:txBody>
      </p:sp>
      <p:sp>
        <p:nvSpPr>
          <p:cNvPr id="44035" name="Rectangle 3"/>
          <p:cNvSpPr>
            <a:spLocks noChangeArrowheads="1"/>
          </p:cNvSpPr>
          <p:nvPr/>
        </p:nvSpPr>
        <p:spPr bwMode="auto">
          <a:xfrm>
            <a:off x="983432"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meeting (1):</a:t>
            </a:r>
          </a:p>
          <a:p>
            <a:pPr eaLnBrk="1" hangingPunct="1">
              <a:lnSpc>
                <a:spcPct val="150000"/>
              </a:lnSpc>
              <a:buFontTx/>
              <a:buBlip>
                <a:blip r:embed="rId3"/>
              </a:buBlip>
            </a:pPr>
            <a:r>
              <a:rPr lang="en-US" altLang="de-DE" sz="2000" dirty="0">
                <a:latin typeface="Arial" panose="020B0604020202020204" pitchFamily="34" charset="0"/>
              </a:rPr>
              <a:t>keep track of S-101 developments and the consequences for IENCs </a:t>
            </a:r>
            <a:br>
              <a:rPr lang="en-US" altLang="de-DE" sz="2000" dirty="0">
                <a:latin typeface="Arial" panose="020B0604020202020204" pitchFamily="34" charset="0"/>
              </a:rPr>
            </a:br>
            <a:r>
              <a:rPr lang="en-US" altLang="de-DE" sz="2000" dirty="0">
                <a:latin typeface="Arial" panose="020B0604020202020204" pitchFamily="34" charset="0"/>
              </a:rPr>
              <a:t>(Cameron, Tom, René, Friedhelm, Gert, Gaël and Patrick)</a:t>
            </a:r>
          </a:p>
          <a:p>
            <a:pPr eaLnBrk="1" hangingPunct="1">
              <a:lnSpc>
                <a:spcPct val="150000"/>
              </a:lnSpc>
              <a:buFontTx/>
              <a:buBlip>
                <a:blip r:embed="rId3"/>
              </a:buBlip>
            </a:pPr>
            <a:endParaRPr lang="en-US" altLang="de-DE" sz="2000" dirty="0">
              <a:latin typeface="Arial" panose="020B0604020202020204" pitchFamily="34" charset="0"/>
            </a:endParaRPr>
          </a:p>
          <a:p>
            <a:pPr eaLnBrk="1" hangingPunct="1">
              <a:lnSpc>
                <a:spcPct val="150000"/>
              </a:lnSpc>
              <a:buFontTx/>
              <a:buBlip>
                <a:blip r:embed="rId3"/>
              </a:buBlip>
            </a:pPr>
            <a:r>
              <a:rPr lang="en-US" altLang="de-DE" sz="2000" dirty="0">
                <a:latin typeface="Arial" panose="020B0604020202020204" pitchFamily="34" charset="0"/>
              </a:rPr>
              <a:t>Denise to reach out to Tom Bovey regarding S-501 developments to determine whether there will be similar challenges faced by S-501 regarding Interoperability with S-101. Interoperability will be an issue for S-501 also</a:t>
            </a:r>
          </a:p>
        </p:txBody>
      </p:sp>
    </p:spTree>
    <p:extLst>
      <p:ext uri="{BB962C8B-B14F-4D97-AF65-F5344CB8AC3E}">
        <p14:creationId xmlns:p14="http://schemas.microsoft.com/office/powerpoint/2010/main" val="3169823992"/>
      </p:ext>
    </p:extLst>
  </p:cSld>
  <p:clrMapOvr>
    <a:masterClrMapping/>
  </p:clrMapOvr>
  <p:transition spd="med">
    <p:cover dir="l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Status of S-99, S-100, S-101</a:t>
            </a:r>
          </a:p>
        </p:txBody>
      </p:sp>
      <p:sp>
        <p:nvSpPr>
          <p:cNvPr id="44035"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lnSpc>
                <a:spcPct val="150000"/>
              </a:lnSpc>
              <a:buNone/>
            </a:pPr>
            <a:r>
              <a:rPr lang="en-US" altLang="de-DE" sz="2000" dirty="0">
                <a:latin typeface="Arial" panose="020B0604020202020204" pitchFamily="34" charset="0"/>
              </a:rPr>
              <a:t>Action points from last meeting (2):</a:t>
            </a:r>
          </a:p>
          <a:p>
            <a:pPr eaLnBrk="1" hangingPunct="1">
              <a:lnSpc>
                <a:spcPct val="150000"/>
              </a:lnSpc>
              <a:buFontTx/>
              <a:buBlip>
                <a:blip r:embed="rId3"/>
              </a:buBlip>
            </a:pPr>
            <a:r>
              <a:rPr lang="en-US" altLang="de-DE" sz="2000" dirty="0">
                <a:latin typeface="Arial" panose="020B0604020202020204" pitchFamily="34" charset="0"/>
              </a:rPr>
              <a:t>Check the new edition of S-52</a:t>
            </a:r>
          </a:p>
          <a:p>
            <a:pPr eaLnBrk="1" hangingPunct="1">
              <a:lnSpc>
                <a:spcPct val="150000"/>
              </a:lnSpc>
              <a:buFontTx/>
              <a:buBlip>
                <a:blip r:embed="rId3"/>
              </a:buBlip>
            </a:pPr>
            <a:r>
              <a:rPr lang="en-US" altLang="de-DE" sz="2000" dirty="0">
                <a:latin typeface="Arial" panose="020B0604020202020204" pitchFamily="34" charset="0"/>
              </a:rPr>
              <a:t>The domain managers to mail to Jeff and to make him aware of duplications due to violations of S-99</a:t>
            </a:r>
          </a:p>
          <a:p>
            <a:pPr eaLnBrk="1" hangingPunct="1">
              <a:lnSpc>
                <a:spcPct val="150000"/>
              </a:lnSpc>
              <a:buFontTx/>
              <a:buBlip>
                <a:blip r:embed="rId3"/>
              </a:buBlip>
            </a:pPr>
            <a:r>
              <a:rPr lang="en-US" altLang="de-DE" sz="2000" dirty="0">
                <a:solidFill>
                  <a:srgbClr val="00CC00"/>
                </a:solidFill>
                <a:latin typeface="Arial" panose="020B0604020202020204" pitchFamily="34" charset="0"/>
              </a:rPr>
              <a:t>COMEX² to replace </a:t>
            </a:r>
            <a:r>
              <a:rPr lang="en-US" altLang="de-DE" sz="2000" dirty="0" err="1">
                <a:solidFill>
                  <a:srgbClr val="00CC00"/>
                </a:solidFill>
                <a:latin typeface="Arial" panose="020B0604020202020204" pitchFamily="34" charset="0"/>
              </a:rPr>
              <a:t>locationMRN</a:t>
            </a:r>
            <a:r>
              <a:rPr lang="en-US" altLang="de-DE" sz="2000" dirty="0">
                <a:solidFill>
                  <a:srgbClr val="00CC00"/>
                </a:solidFill>
                <a:latin typeface="Arial" panose="020B0604020202020204" pitchFamily="34" charset="0"/>
              </a:rPr>
              <a:t> with the interoperability identifier </a:t>
            </a:r>
            <a:br>
              <a:rPr lang="en-US" altLang="de-DE" sz="2000" dirty="0">
                <a:solidFill>
                  <a:srgbClr val="00CC00"/>
                </a:solidFill>
                <a:latin typeface="Arial" panose="020B0604020202020204" pitchFamily="34" charset="0"/>
              </a:rPr>
            </a:br>
            <a:r>
              <a:rPr lang="en-US" altLang="de-DE" sz="2000" dirty="0">
                <a:latin typeface="Arial" panose="020B0604020202020204" pitchFamily="34" charset="0"/>
              </a:rPr>
              <a:t>and to take this change into account in the conversion guidance</a:t>
            </a:r>
          </a:p>
        </p:txBody>
      </p:sp>
    </p:spTree>
    <p:extLst>
      <p:ext uri="{BB962C8B-B14F-4D97-AF65-F5344CB8AC3E}">
        <p14:creationId xmlns:p14="http://schemas.microsoft.com/office/powerpoint/2010/main" val="407482532"/>
      </p:ext>
    </p:extLst>
  </p:cSld>
  <p:clrMapOvr>
    <a:masterClrMapping/>
  </p:clrMapOvr>
  <p:transition spd="med">
    <p:cover dir="l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83432" y="609601"/>
            <a:ext cx="10225136"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Development of S-501</a:t>
            </a:r>
          </a:p>
        </p:txBody>
      </p:sp>
      <p:sp>
        <p:nvSpPr>
          <p:cNvPr id="44035" name="Rectangle 3"/>
          <p:cNvSpPr>
            <a:spLocks noChangeArrowheads="1"/>
          </p:cNvSpPr>
          <p:nvPr/>
        </p:nvSpPr>
        <p:spPr bwMode="auto">
          <a:xfrm>
            <a:off x="983432" y="2057400"/>
            <a:ext cx="10225136"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a:latin typeface="Arial" panose="020B0604020202020204" pitchFamily="34" charset="0"/>
              </a:rPr>
              <a:t>IEHG could be informed about the development of S-501</a:t>
            </a:r>
            <a:br>
              <a:rPr lang="en-US" altLang="de-DE" sz="2000" dirty="0">
                <a:latin typeface="Arial" panose="020B0604020202020204" pitchFamily="34" charset="0"/>
              </a:rPr>
            </a:br>
            <a:r>
              <a:rPr lang="en-US" altLang="de-DE" sz="2000" dirty="0">
                <a:latin typeface="Arial" panose="020B0604020202020204" pitchFamily="34" charset="0"/>
                <a:cs typeface="Arial" panose="020B0604020202020204" pitchFamily="34" charset="0"/>
              </a:rPr>
              <a:t>(AML, </a:t>
            </a:r>
            <a:r>
              <a:rPr lang="en-US" sz="2000" dirty="0">
                <a:latin typeface="Arial" panose="020B0604020202020204" pitchFamily="34" charset="0"/>
                <a:cs typeface="Arial" panose="020B0604020202020204" pitchFamily="34" charset="0"/>
              </a:rPr>
              <a:t>Routes, Areas, and Limits (RAL))</a:t>
            </a:r>
            <a:endParaRPr lang="en-US" alt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1280266"/>
      </p:ext>
    </p:extLst>
  </p:cSld>
  <p:clrMapOvr>
    <a:masterClrMapping/>
  </p:clrMapOvr>
  <p:transition spd="med">
    <p:cover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Application for new Producer Codes</a:t>
            </a:r>
          </a:p>
        </p:txBody>
      </p:sp>
      <p:sp>
        <p:nvSpPr>
          <p:cNvPr id="44035"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a:latin typeface="Arial" panose="020B0604020202020204" pitchFamily="34" charset="0"/>
                <a:hlinkClick r:id="rId4"/>
              </a:rPr>
              <a:t>https://registry.iho.int/producercode/list2.do</a:t>
            </a:r>
            <a:r>
              <a:rPr lang="en-US" altLang="de-DE" sz="2000" dirty="0">
                <a:latin typeface="Arial" panose="020B0604020202020204" pitchFamily="34" charset="0"/>
              </a:rPr>
              <a:t> contains new Producer Codes </a:t>
            </a:r>
            <a:br>
              <a:rPr lang="en-US" altLang="de-DE" sz="2000" dirty="0">
                <a:latin typeface="Arial" panose="020B0604020202020204" pitchFamily="34" charset="0"/>
              </a:rPr>
            </a:br>
            <a:r>
              <a:rPr lang="en-US" altLang="de-DE" sz="2000" dirty="0">
                <a:latin typeface="Arial" panose="020B0604020202020204" pitchFamily="34" charset="0"/>
              </a:rPr>
              <a:t>for S-100 based Products</a:t>
            </a:r>
          </a:p>
          <a:p>
            <a:pPr eaLnBrk="1" hangingPunct="1">
              <a:lnSpc>
                <a:spcPct val="150000"/>
              </a:lnSpc>
              <a:buFontTx/>
              <a:buBlip>
                <a:blip r:embed="rId3"/>
              </a:buBlip>
            </a:pPr>
            <a:r>
              <a:rPr lang="en-US" altLang="de-DE" sz="2000" dirty="0">
                <a:latin typeface="Arial" panose="020B0604020202020204" pitchFamily="34" charset="0"/>
              </a:rPr>
              <a:t>Currently the S-100 list is quite short and most chart producers are only in the S-57 list in the registry</a:t>
            </a:r>
          </a:p>
          <a:p>
            <a:pPr eaLnBrk="1" hangingPunct="1">
              <a:lnSpc>
                <a:spcPct val="150000"/>
              </a:lnSpc>
              <a:buFontTx/>
              <a:buBlip>
                <a:blip r:embed="rId3"/>
              </a:buBlip>
            </a:pPr>
            <a:r>
              <a:rPr lang="en-US" altLang="de-DE" sz="2000" dirty="0">
                <a:latin typeface="Arial" panose="020B0604020202020204" pitchFamily="34" charset="0"/>
              </a:rPr>
              <a:t>It is still unclear whether there is or will be a requirement to apply for a conversion of the existing codes</a:t>
            </a:r>
          </a:p>
          <a:p>
            <a:pPr eaLnBrk="1" hangingPunct="1">
              <a:lnSpc>
                <a:spcPct val="150000"/>
              </a:lnSpc>
              <a:buFontTx/>
              <a:buBlip>
                <a:blip r:embed="rId3"/>
              </a:buBlip>
            </a:pPr>
            <a:endParaRPr lang="en-US" alt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9451289"/>
      </p:ext>
    </p:extLst>
  </p:cSld>
  <p:clrMapOvr>
    <a:masterClrMapping/>
  </p:clrMapOvr>
  <p:transition spd="med">
    <p:cover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911424" y="260351"/>
            <a:ext cx="10297144" cy="72072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4000" dirty="0">
                <a:solidFill>
                  <a:schemeClr val="bg1"/>
                </a:solidFill>
                <a:latin typeface="Arial" panose="020B0604020202020204" pitchFamily="34" charset="0"/>
              </a:rPr>
              <a:t>Agenda (2)</a:t>
            </a:r>
          </a:p>
        </p:txBody>
      </p:sp>
      <p:sp>
        <p:nvSpPr>
          <p:cNvPr id="8195" name="Rectangle 3"/>
          <p:cNvSpPr>
            <a:spLocks noChangeArrowheads="1"/>
          </p:cNvSpPr>
          <p:nvPr/>
        </p:nvSpPr>
        <p:spPr bwMode="auto">
          <a:xfrm>
            <a:off x="911424" y="1412777"/>
            <a:ext cx="10297144" cy="4464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 typeface="+mj-lt"/>
              <a:buAutoNum type="arabicPeriod" startAt="16"/>
              <a:defRPr/>
            </a:pPr>
            <a:r>
              <a:rPr lang="en-US" altLang="de-DE" sz="1800" dirty="0">
                <a:latin typeface="Arial" charset="0"/>
              </a:rPr>
              <a:t>S-201, S-125 and S-402</a:t>
            </a:r>
          </a:p>
          <a:p>
            <a:pPr eaLnBrk="1" hangingPunct="1">
              <a:spcBef>
                <a:spcPct val="0"/>
              </a:spcBef>
              <a:buFontTx/>
              <a:buAutoNum type="arabicPeriod" startAt="16"/>
              <a:defRPr/>
            </a:pPr>
            <a:r>
              <a:rPr lang="en-US" altLang="de-DE" sz="1800" dirty="0">
                <a:latin typeface="Arial" charset="0"/>
              </a:rPr>
              <a:t>Annual report to HSSC</a:t>
            </a:r>
          </a:p>
          <a:p>
            <a:pPr eaLnBrk="1" hangingPunct="1">
              <a:spcBef>
                <a:spcPct val="0"/>
              </a:spcBef>
              <a:buFontTx/>
              <a:buAutoNum type="arabicPeriod" startAt="16"/>
              <a:defRPr/>
            </a:pPr>
            <a:r>
              <a:rPr lang="en-GB" altLang="de-DE" sz="1800" dirty="0">
                <a:latin typeface="Arial" charset="0"/>
              </a:rPr>
              <a:t>Information documents on Inland ENCs</a:t>
            </a:r>
          </a:p>
          <a:p>
            <a:pPr eaLnBrk="1" hangingPunct="1">
              <a:spcBef>
                <a:spcPct val="0"/>
              </a:spcBef>
              <a:buFontTx/>
              <a:buAutoNum type="arabicPeriod" startAt="16"/>
              <a:defRPr/>
            </a:pPr>
            <a:r>
              <a:rPr lang="en-GB" altLang="de-DE" sz="1800" dirty="0">
                <a:latin typeface="Arial" charset="0"/>
              </a:rPr>
              <a:t>Future operation of </a:t>
            </a:r>
            <a:r>
              <a:rPr lang="en-GB" altLang="de-DE" sz="1800" dirty="0" err="1">
                <a:latin typeface="Arial" charset="0"/>
              </a:rPr>
              <a:t>ienc</a:t>
            </a:r>
            <a:r>
              <a:rPr lang="en-GB" altLang="de-DE" sz="1800" dirty="0">
                <a:latin typeface="Arial" charset="0"/>
              </a:rPr>
              <a:t> website and discussion forum</a:t>
            </a:r>
          </a:p>
          <a:p>
            <a:pPr eaLnBrk="1" hangingPunct="1">
              <a:spcBef>
                <a:spcPct val="0"/>
              </a:spcBef>
              <a:buFontTx/>
              <a:buAutoNum type="arabicPeriod" startAt="16"/>
              <a:defRPr/>
            </a:pPr>
            <a:r>
              <a:rPr lang="en-GB" altLang="de-DE" sz="1800" dirty="0">
                <a:latin typeface="Arial" charset="0"/>
              </a:rPr>
              <a:t>Any other business</a:t>
            </a:r>
          </a:p>
          <a:p>
            <a:pPr eaLnBrk="1" hangingPunct="1">
              <a:spcBef>
                <a:spcPct val="0"/>
              </a:spcBef>
              <a:buFontTx/>
              <a:buAutoNum type="arabicPeriod" startAt="16"/>
              <a:defRPr/>
            </a:pPr>
            <a:r>
              <a:rPr lang="en-GB" altLang="de-DE" sz="1800" dirty="0">
                <a:latin typeface="Arial" charset="0"/>
              </a:rPr>
              <a:t>Next meeting</a:t>
            </a:r>
          </a:p>
          <a:p>
            <a:pPr eaLnBrk="1" hangingPunct="1">
              <a:spcBef>
                <a:spcPct val="0"/>
              </a:spcBef>
              <a:buFontTx/>
              <a:buAutoNum type="arabicPeriod" startAt="16"/>
              <a:defRPr/>
            </a:pPr>
            <a:endParaRPr lang="en-GB" altLang="de-DE" sz="1800" dirty="0">
              <a:latin typeface="Arial" charset="0"/>
            </a:endParaRPr>
          </a:p>
          <a:p>
            <a:pPr marL="0" indent="0" eaLnBrk="1" hangingPunct="1">
              <a:spcBef>
                <a:spcPct val="0"/>
              </a:spcBef>
              <a:buNone/>
              <a:defRPr/>
            </a:pPr>
            <a:endParaRPr lang="en-GB" altLang="de-DE" sz="1800" dirty="0">
              <a:latin typeface="Arial" charset="0"/>
            </a:endParaRPr>
          </a:p>
          <a:p>
            <a:pPr marL="0" indent="0" eaLnBrk="1" hangingPunct="1">
              <a:spcBef>
                <a:spcPct val="0"/>
              </a:spcBef>
              <a:buNone/>
              <a:defRPr/>
            </a:pPr>
            <a:r>
              <a:rPr lang="en-GB" altLang="de-DE" sz="2000" dirty="0">
                <a:solidFill>
                  <a:srgbClr val="347691"/>
                </a:solidFill>
                <a:latin typeface="Arial" charset="0"/>
              </a:rPr>
              <a:t>Most important goal of this meeting is the adoption of an </a:t>
            </a:r>
          </a:p>
          <a:p>
            <a:pPr marL="0" indent="0" eaLnBrk="1" hangingPunct="1">
              <a:spcBef>
                <a:spcPct val="0"/>
              </a:spcBef>
              <a:buNone/>
              <a:defRPr/>
            </a:pPr>
            <a:r>
              <a:rPr lang="en-GB" altLang="de-DE" sz="2000" dirty="0">
                <a:solidFill>
                  <a:srgbClr val="347691"/>
                </a:solidFill>
                <a:latin typeface="Arial" charset="0"/>
              </a:rPr>
              <a:t>edition 1.2.0 of S-401 that can be used for testing and as a basis for an edition 2.0.0 that could be adopted in 2026</a:t>
            </a:r>
          </a:p>
        </p:txBody>
      </p:sp>
      <p:sp>
        <p:nvSpPr>
          <p:cNvPr id="2" name="AutoShape 5">
            <a:hlinkClick r:id="rId3" action="ppaction://hlinkfile" highlightClick="1"/>
            <a:extLst>
              <a:ext uri="{FF2B5EF4-FFF2-40B4-BE49-F238E27FC236}">
                <a16:creationId xmlns:a16="http://schemas.microsoft.com/office/drawing/2014/main" id="{F6D61668-4AAD-8A58-BD81-AA71B66CD94A}"/>
              </a:ext>
            </a:extLst>
          </p:cNvPr>
          <p:cNvSpPr>
            <a:spLocks noChangeArrowheads="1"/>
          </p:cNvSpPr>
          <p:nvPr/>
        </p:nvSpPr>
        <p:spPr bwMode="auto">
          <a:xfrm>
            <a:off x="9336906" y="5697538"/>
            <a:ext cx="1871662"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Agenda</a:t>
            </a:r>
          </a:p>
        </p:txBody>
      </p:sp>
    </p:spTree>
    <p:extLst>
      <p:ext uri="{BB962C8B-B14F-4D97-AF65-F5344CB8AC3E}">
        <p14:creationId xmlns:p14="http://schemas.microsoft.com/office/powerpoint/2010/main" val="2583747235"/>
      </p:ext>
    </p:extLst>
  </p:cSld>
  <p:clrMapOvr>
    <a:masterClrMapping/>
  </p:clrMapOvr>
  <p:transition spd="med">
    <p:cover dir="l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 and S-98</a:t>
            </a:r>
          </a:p>
        </p:txBody>
      </p:sp>
      <p:sp>
        <p:nvSpPr>
          <p:cNvPr id="44035"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a:latin typeface="Arial" panose="020B0604020202020204" pitchFamily="34" charset="0"/>
              </a:rPr>
              <a:t>At the last meeting we decided to develop an own interoperability standard if IHO confirms that it is legally permissible for a maritime vessel to display S-401 when outside of SOLAS area</a:t>
            </a:r>
          </a:p>
          <a:p>
            <a:pPr eaLnBrk="1" hangingPunct="1">
              <a:lnSpc>
                <a:spcPct val="150000"/>
              </a:lnSpc>
              <a:buFontTx/>
              <a:buBlip>
                <a:blip r:embed="rId3"/>
              </a:buBlip>
            </a:pPr>
            <a:endParaRPr lang="en-US" altLang="de-DE" sz="1800" dirty="0">
              <a:latin typeface="Arial" panose="020B0604020202020204" pitchFamily="34" charset="0"/>
            </a:endParaRPr>
          </a:p>
        </p:txBody>
      </p:sp>
    </p:spTree>
    <p:extLst>
      <p:ext uri="{BB962C8B-B14F-4D97-AF65-F5344CB8AC3E}">
        <p14:creationId xmlns:p14="http://schemas.microsoft.com/office/powerpoint/2010/main" val="3892216415"/>
      </p:ext>
    </p:extLst>
  </p:cSld>
  <p:clrMapOvr>
    <a:masterClrMapping/>
  </p:clrMapOvr>
  <p:transition spd="med">
    <p:cover dir="l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 and S-98, action points</a:t>
            </a:r>
          </a:p>
        </p:txBody>
      </p:sp>
      <p:sp>
        <p:nvSpPr>
          <p:cNvPr id="44035"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50000"/>
              </a:lnSpc>
              <a:buFontTx/>
              <a:buBlip>
                <a:blip r:embed="rId3"/>
              </a:buBlip>
            </a:pPr>
            <a:r>
              <a:rPr lang="en-US" altLang="de-DE" sz="2000" dirty="0">
                <a:solidFill>
                  <a:srgbClr val="00CC00"/>
                </a:solidFill>
                <a:latin typeface="Arial" panose="020B0604020202020204" pitchFamily="34" charset="0"/>
              </a:rPr>
              <a:t>The Core Group to ask for another meeting with IHO and to request a formal confirmation from IHO that certified ECDIS is allowed to use other S-100 based products when the vessel is outside of SOLAS areas.</a:t>
            </a:r>
            <a:br>
              <a:rPr lang="en-US" altLang="de-DE" sz="2000" dirty="0">
                <a:solidFill>
                  <a:srgbClr val="00CC00"/>
                </a:solidFill>
                <a:latin typeface="Arial" panose="020B0604020202020204" pitchFamily="34" charset="0"/>
              </a:rPr>
            </a:br>
            <a:endParaRPr lang="en-US" altLang="de-DE" sz="2000" dirty="0">
              <a:solidFill>
                <a:srgbClr val="00CC00"/>
              </a:solidFill>
              <a:latin typeface="Arial" panose="020B0604020202020204" pitchFamily="34" charset="0"/>
            </a:endParaRPr>
          </a:p>
          <a:p>
            <a:pPr eaLnBrk="1" hangingPunct="1">
              <a:lnSpc>
                <a:spcPct val="150000"/>
              </a:lnSpc>
              <a:buFontTx/>
              <a:buBlip>
                <a:blip r:embed="rId3"/>
              </a:buBlip>
            </a:pPr>
            <a:r>
              <a:rPr lang="en-US" altLang="de-DE" sz="2000" dirty="0">
                <a:latin typeface="Arial" panose="020B0604020202020204" pitchFamily="34" charset="0"/>
              </a:rPr>
              <a:t>Develop a proposal which lists the S-100 products besides S-101 and S-401, that should be taken into account for an inland specific interoperability standard until the next IEHG meeting if the answer of IHO is positive (see next slide)</a:t>
            </a:r>
          </a:p>
        </p:txBody>
      </p:sp>
    </p:spTree>
    <p:extLst>
      <p:ext uri="{BB962C8B-B14F-4D97-AF65-F5344CB8AC3E}">
        <p14:creationId xmlns:p14="http://schemas.microsoft.com/office/powerpoint/2010/main" val="242150221"/>
      </p:ext>
    </p:extLst>
  </p:cSld>
  <p:clrMapOvr>
    <a:masterClrMapping/>
  </p:clrMapOvr>
  <p:transition spd="med">
    <p:cover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Interoperability</a:t>
            </a:r>
          </a:p>
        </p:txBody>
      </p:sp>
      <p:sp>
        <p:nvSpPr>
          <p:cNvPr id="46083" name="Rectangle 3"/>
          <p:cNvSpPr>
            <a:spLocks noChangeArrowheads="1"/>
          </p:cNvSpPr>
          <p:nvPr/>
        </p:nvSpPr>
        <p:spPr bwMode="auto">
          <a:xfrm>
            <a:off x="1055440" y="1772816"/>
            <a:ext cx="1008112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IHO has reserved the PS number S-403 for the inland interoperability standard</a:t>
            </a:r>
          </a:p>
          <a:p>
            <a:pPr eaLnBrk="1" hangingPunct="1">
              <a:buBlip>
                <a:blip r:embed="rId3"/>
              </a:buBlip>
            </a:pPr>
            <a:r>
              <a:rPr lang="en-US" altLang="de-DE" sz="2000" dirty="0">
                <a:latin typeface="Arial" panose="020B0604020202020204" pitchFamily="34" charset="0"/>
                <a:cs typeface="Arial" panose="020B0604020202020204" pitchFamily="34" charset="0"/>
              </a:rPr>
              <a:t>We decided that S-403 should be based on S-98 and should at least cover S-101 and S-401</a:t>
            </a:r>
          </a:p>
          <a:p>
            <a:pPr eaLnBrk="1" hangingPunct="1">
              <a:buBlip>
                <a:blip r:embed="rId3"/>
              </a:buBlip>
            </a:pPr>
            <a:r>
              <a:rPr lang="en-US" altLang="de-DE" sz="2000" dirty="0">
                <a:latin typeface="Arial" panose="020B0604020202020204" pitchFamily="34" charset="0"/>
                <a:cs typeface="Arial" panose="020B0604020202020204" pitchFamily="34" charset="0"/>
              </a:rPr>
              <a:t>Which other products should be included?</a:t>
            </a:r>
          </a:p>
          <a:p>
            <a:pPr marL="1254125"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S-402 bathymetric IENC ?</a:t>
            </a:r>
          </a:p>
          <a:p>
            <a:pPr marL="1254125"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S-102 bathymetric surface (in S-98) ?</a:t>
            </a:r>
          </a:p>
          <a:p>
            <a:pPr marL="1254125"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S-104 water level information for surface navigation (in S-98)?</a:t>
            </a:r>
          </a:p>
          <a:p>
            <a:pPr marL="1254125"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S-111 surface currents (in S-98) ?</a:t>
            </a:r>
          </a:p>
          <a:p>
            <a:pPr marL="1254125"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S-129 under keel clearance management (in S-98) ?</a:t>
            </a:r>
          </a:p>
          <a:p>
            <a:pPr marL="627063"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None of the products of S-98 has been used in inland navigation</a:t>
            </a:r>
          </a:p>
          <a:p>
            <a:pPr marL="627063" eaLnBrk="1" hangingPunct="1">
              <a:buBlip>
                <a:blip r:embed="rId3"/>
              </a:buBlip>
              <a:tabLst>
                <a:tab pos="1169988" algn="l"/>
              </a:tabLst>
            </a:pPr>
            <a:r>
              <a:rPr lang="en-US" altLang="de-DE" sz="2000" dirty="0">
                <a:latin typeface="Arial" panose="020B0604020202020204" pitchFamily="34" charset="0"/>
                <a:cs typeface="Arial" panose="020B0604020202020204" pitchFamily="34" charset="0"/>
              </a:rPr>
              <a:t>We have to decide for each feature of each included PS under or above which features of S-401 it has to be displayed!</a:t>
            </a: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marL="0" indent="0" eaLnBrk="1" hangingPunct="1">
              <a:buNone/>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55211"/>
      </p:ext>
    </p:extLst>
  </p:cSld>
  <p:clrMapOvr>
    <a:masterClrMapping/>
  </p:clrMapOvr>
  <p:transition spd="med">
    <p:cover dir="l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Development of S-401</a:t>
            </a:r>
          </a:p>
        </p:txBody>
      </p:sp>
      <p:sp>
        <p:nvSpPr>
          <p:cNvPr id="46083" name="Rectangle 3"/>
          <p:cNvSpPr>
            <a:spLocks noChangeArrowheads="1"/>
          </p:cNvSpPr>
          <p:nvPr/>
        </p:nvSpPr>
        <p:spPr bwMode="auto">
          <a:xfrm>
            <a:off x="1055440" y="1700808"/>
            <a:ext cx="10081120" cy="4090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a:latin typeface="Arial" panose="020B0604020202020204" pitchFamily="34" charset="0"/>
              </a:rPr>
              <a:t>IEHG has to develop</a:t>
            </a:r>
          </a:p>
          <a:p>
            <a:pPr eaLnBrk="1" hangingPunct="1">
              <a:buFontTx/>
              <a:buBlip>
                <a:blip r:embed="rId3"/>
              </a:buBlip>
            </a:pPr>
            <a:r>
              <a:rPr lang="en-US" altLang="de-DE" sz="1800" dirty="0">
                <a:latin typeface="Arial" panose="020B0604020202020204" pitchFamily="34" charset="0"/>
              </a:rPr>
              <a:t>S-401 Product Specification</a:t>
            </a:r>
          </a:p>
          <a:p>
            <a:pPr eaLnBrk="1" hangingPunct="1">
              <a:buBlip>
                <a:blip r:embed="rId3"/>
              </a:buBlip>
            </a:pPr>
            <a:r>
              <a:rPr lang="en-US" altLang="de-DE" sz="1800" dirty="0">
                <a:latin typeface="Arial" panose="020B0604020202020204" pitchFamily="34" charset="0"/>
              </a:rPr>
              <a:t>S-401 Data Classification and Encoding Guide (DCEG)</a:t>
            </a:r>
          </a:p>
          <a:p>
            <a:pPr eaLnBrk="1" hangingPunct="1">
              <a:buFontTx/>
              <a:buBlip>
                <a:blip r:embed="rId3"/>
              </a:buBlip>
            </a:pPr>
            <a:r>
              <a:rPr lang="en-US" altLang="de-DE" sz="1800" dirty="0">
                <a:latin typeface="Arial" panose="020B0604020202020204" pitchFamily="34" charset="0"/>
              </a:rPr>
              <a:t>S-401 Feature Catalogue</a:t>
            </a:r>
          </a:p>
          <a:p>
            <a:pPr eaLnBrk="1" hangingPunct="1">
              <a:buFontTx/>
              <a:buBlip>
                <a:blip r:embed="rId3"/>
              </a:buBlip>
            </a:pPr>
            <a:r>
              <a:rPr lang="en-US" altLang="de-DE" sz="1800" dirty="0">
                <a:latin typeface="Arial" panose="020B0604020202020204" pitchFamily="34" charset="0"/>
              </a:rPr>
              <a:t>S-401 Portrayal Catalogue</a:t>
            </a:r>
          </a:p>
          <a:p>
            <a:pPr eaLnBrk="1" hangingPunct="1">
              <a:buFontTx/>
              <a:buBlip>
                <a:blip r:embed="rId3"/>
              </a:buBlip>
            </a:pPr>
            <a:r>
              <a:rPr lang="en-US" altLang="de-DE" sz="1800" dirty="0">
                <a:latin typeface="Arial" panose="020B0604020202020204" pitchFamily="34" charset="0"/>
              </a:rPr>
              <a:t>Conversion Guidance</a:t>
            </a:r>
          </a:p>
          <a:p>
            <a:pPr eaLnBrk="1" hangingPunct="1">
              <a:buFontTx/>
              <a:buBlip>
                <a:blip r:embed="rId3"/>
              </a:buBlip>
            </a:pPr>
            <a:r>
              <a:rPr lang="en-US" altLang="de-DE" sz="1800" dirty="0">
                <a:latin typeface="Arial" panose="020B0604020202020204" pitchFamily="34" charset="0"/>
              </a:rPr>
              <a:t>S-402 Product Specification for bathymetric IENCs (vector):</a:t>
            </a:r>
            <a:br>
              <a:rPr lang="en-US" altLang="de-DE" sz="1800" dirty="0">
                <a:latin typeface="Arial" panose="020B0604020202020204" pitchFamily="34" charset="0"/>
              </a:rPr>
            </a:br>
            <a:r>
              <a:rPr lang="en-US" altLang="de-DE" sz="1800" dirty="0">
                <a:latin typeface="Arial" panose="020B0604020202020204" pitchFamily="34" charset="0"/>
              </a:rPr>
              <a:t>development will start after finalization of draft S-401</a:t>
            </a:r>
          </a:p>
          <a:p>
            <a:pPr eaLnBrk="1" hangingPunct="1">
              <a:buFontTx/>
              <a:buBlip>
                <a:blip r:embed="rId3"/>
              </a:buBlip>
            </a:pPr>
            <a:r>
              <a:rPr lang="en-US" altLang="de-DE" sz="1800" dirty="0">
                <a:latin typeface="Arial" panose="020B0604020202020204" pitchFamily="34" charset="0"/>
              </a:rPr>
              <a:t>Maybe Product Specifications, FCs and PCs for overlay IENCs and basic IENCs for use with overlays</a:t>
            </a:r>
          </a:p>
          <a:p>
            <a:pPr eaLnBrk="1" hangingPunct="1">
              <a:buBlip>
                <a:blip r:embed="rId3"/>
              </a:buBlip>
            </a:pPr>
            <a:r>
              <a:rPr lang="en-US" altLang="de-DE" sz="1800" dirty="0">
                <a:latin typeface="Arial" panose="020B0604020202020204" pitchFamily="34" charset="0"/>
              </a:rPr>
              <a:t>S-158:401 Recommended Validation Checks for IENCs </a:t>
            </a:r>
            <a:br>
              <a:rPr lang="en-US" altLang="de-DE" sz="1800" dirty="0">
                <a:latin typeface="Arial" panose="020B0604020202020204" pitchFamily="34" charset="0"/>
              </a:rPr>
            </a:br>
            <a:r>
              <a:rPr lang="en-US" altLang="de-DE" sz="1800" dirty="0">
                <a:latin typeface="Arial" panose="020B0604020202020204" pitchFamily="34" charset="0"/>
              </a:rPr>
              <a:t>including test cells</a:t>
            </a:r>
          </a:p>
          <a:p>
            <a:pPr eaLnBrk="1" hangingPunct="1">
              <a:buFontTx/>
              <a:buBlip>
                <a:blip r:embed="rId3"/>
              </a:buBlip>
            </a:pPr>
            <a:r>
              <a:rPr lang="en-US" altLang="de-DE" sz="1800" dirty="0">
                <a:latin typeface="Arial" panose="020B0604020202020204" pitchFamily="34" charset="0"/>
              </a:rPr>
              <a:t>S-403 inland interoperability standard</a:t>
            </a:r>
          </a:p>
        </p:txBody>
      </p:sp>
    </p:spTree>
  </p:cSld>
  <p:clrMapOvr>
    <a:masterClrMapping/>
  </p:clrMapOvr>
  <p:transition spd="med">
    <p:cover dir="l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err="1">
                <a:solidFill>
                  <a:schemeClr val="bg1"/>
                </a:solidFill>
                <a:latin typeface="Arial" panose="020B0604020202020204" pitchFamily="34" charset="0"/>
              </a:rPr>
              <a:t>Github</a:t>
            </a:r>
            <a:r>
              <a:rPr lang="en-US" altLang="de-DE" dirty="0">
                <a:solidFill>
                  <a:schemeClr val="bg1"/>
                </a:solidFill>
                <a:latin typeface="Arial" panose="020B0604020202020204" pitchFamily="34" charset="0"/>
              </a:rPr>
              <a:t> repository</a:t>
            </a:r>
          </a:p>
        </p:txBody>
      </p:sp>
      <p:sp>
        <p:nvSpPr>
          <p:cNvPr id="46083"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A </a:t>
            </a:r>
            <a:r>
              <a:rPr lang="en-GB" sz="1800" b="1" dirty="0">
                <a:latin typeface="Arial" panose="020B0604020202020204" pitchFamily="34" charset="0"/>
                <a:ea typeface="Calibri" panose="020F0502020204030204" pitchFamily="34" charset="0"/>
                <a:cs typeface="Arial" panose="020B0604020202020204" pitchFamily="34" charset="0"/>
              </a:rPr>
              <a:t>GitHub</a:t>
            </a:r>
            <a:r>
              <a:rPr lang="en-GB" sz="1800" dirty="0">
                <a:latin typeface="Arial" panose="020B0604020202020204" pitchFamily="34" charset="0"/>
                <a:ea typeface="Calibri" panose="020F0502020204030204" pitchFamily="34" charset="0"/>
                <a:cs typeface="Arial" panose="020B0604020202020204" pitchFamily="34" charset="0"/>
              </a:rPr>
              <a:t> repository  (</a:t>
            </a:r>
            <a:r>
              <a:rPr lang="en-US" sz="18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4"/>
              </a:rPr>
              <a:t>https://github.com/iehg</a:t>
            </a:r>
            <a:r>
              <a:rPr lang="en-GB" sz="1800" dirty="0">
                <a:latin typeface="Arial" panose="020B0604020202020204" pitchFamily="34" charset="0"/>
                <a:ea typeface="Calibri" panose="020F0502020204030204" pitchFamily="34" charset="0"/>
                <a:cs typeface="Arial" panose="020B0604020202020204" pitchFamily="34" charset="0"/>
              </a:rPr>
              <a:t>) has been created</a:t>
            </a:r>
            <a:br>
              <a:rPr lang="en-GB" sz="1800" dirty="0">
                <a:latin typeface="Arial" panose="020B0604020202020204" pitchFamily="34" charset="0"/>
                <a:ea typeface="Calibri" panose="020F0502020204030204" pitchFamily="34" charset="0"/>
                <a:cs typeface="Arial" panose="020B0604020202020204" pitchFamily="34" charset="0"/>
              </a:rPr>
            </a:br>
            <a:endParaRPr lang="en-GB"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repository is used to share all documents and items which are part of the standard</a:t>
            </a:r>
            <a:br>
              <a:rPr lang="en-GB" sz="1800" dirty="0">
                <a:latin typeface="Arial" panose="020B0604020202020204" pitchFamily="34" charset="0"/>
                <a:ea typeface="Calibri" panose="020F0502020204030204" pitchFamily="34" charset="0"/>
                <a:cs typeface="Arial" panose="020B0604020202020204" pitchFamily="34" charset="0"/>
              </a:rPr>
            </a:br>
            <a:endParaRPr lang="en-GB"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Possibility to </a:t>
            </a:r>
            <a:r>
              <a:rPr lang="en-GB" sz="1800" b="1" dirty="0">
                <a:latin typeface="Arial" panose="020B0604020202020204" pitchFamily="34" charset="0"/>
                <a:ea typeface="Calibri" panose="020F0502020204030204" pitchFamily="34" charset="0"/>
                <a:cs typeface="Arial" panose="020B0604020202020204" pitchFamily="34" charset="0"/>
              </a:rPr>
              <a:t>share issues</a:t>
            </a:r>
            <a:br>
              <a:rPr lang="en-GB" sz="1800" b="1" dirty="0">
                <a:latin typeface="Arial" panose="020B0604020202020204" pitchFamily="34" charset="0"/>
                <a:ea typeface="Calibri" panose="020F0502020204030204" pitchFamily="34" charset="0"/>
                <a:cs typeface="Arial" panose="020B0604020202020204" pitchFamily="34" charset="0"/>
              </a:rPr>
            </a:br>
            <a:endParaRPr lang="en-GB" sz="1800" b="1"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Six repositories:</a:t>
            </a:r>
            <a:endParaRPr lang="nl-BE"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5"/>
              </a:rPr>
              <a:t>Product Specification</a:t>
            </a:r>
            <a:endParaRPr lang="en-GB" sz="1800" dirty="0">
              <a:latin typeface="Arial" panose="020B0604020202020204" pitchFamily="34" charset="0"/>
              <a:ea typeface="Calibri" panose="020F0502020204030204" pitchFamily="34" charset="0"/>
              <a:cs typeface="Arial" panose="020B0604020202020204" pitchFamily="34" charset="0"/>
              <a:hlinkClick r:id="rId6"/>
            </a:endParaRP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6"/>
              </a:rPr>
              <a:t>Feature Catalogue</a:t>
            </a:r>
            <a:endParaRPr lang="en-GB"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7"/>
              </a:rPr>
              <a:t>Portrayal Catalogue</a:t>
            </a:r>
            <a:endParaRPr lang="en-GB"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8"/>
              </a:rPr>
              <a:t>DCEG</a:t>
            </a:r>
            <a:r>
              <a:rPr lang="en-GB" sz="1800" dirty="0">
                <a:latin typeface="Arial" panose="020B0604020202020204" pitchFamily="34" charset="0"/>
                <a:ea typeface="Calibri" panose="020F0502020204030204" pitchFamily="34" charset="0"/>
                <a:cs typeface="Arial" panose="020B0604020202020204" pitchFamily="34" charset="0"/>
              </a:rPr>
              <a:t> </a:t>
            </a: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9"/>
              </a:rPr>
              <a:t>Conversion Guidance</a:t>
            </a:r>
            <a:endParaRPr lang="en-GB" sz="1800" dirty="0">
              <a:latin typeface="Arial" panose="020B0604020202020204" pitchFamily="34" charset="0"/>
              <a:ea typeface="Calibri" panose="020F0502020204030204" pitchFamily="34" charset="0"/>
              <a:cs typeface="Arial" panose="020B0604020202020204" pitchFamily="34" charset="0"/>
            </a:endParaRPr>
          </a:p>
          <a:p>
            <a:pPr lvl="2"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hlinkClick r:id="rId10"/>
              </a:rPr>
              <a:t>Validation Checks</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FontTx/>
              <a:buBlip>
                <a:blip r:embed="rId3"/>
              </a:buBlip>
            </a:pP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683796"/>
      </p:ext>
    </p:extLst>
  </p:cSld>
  <p:clrMapOvr>
    <a:masterClrMapping/>
  </p:clrMapOvr>
  <p:transition spd="med">
    <p:cover dir="l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Product Specification (Gert)</a:t>
            </a:r>
          </a:p>
        </p:txBody>
      </p:sp>
      <p:sp>
        <p:nvSpPr>
          <p:cNvPr id="46083" name="Rectangle 3"/>
          <p:cNvSpPr>
            <a:spLocks noChangeArrowheads="1"/>
          </p:cNvSpPr>
          <p:nvPr/>
        </p:nvSpPr>
        <p:spPr bwMode="auto">
          <a:xfrm>
            <a:off x="1055440" y="1772816"/>
            <a:ext cx="10081120" cy="4890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IHO has published </a:t>
            </a:r>
            <a:r>
              <a:rPr lang="en-GB" sz="1800" b="1" dirty="0">
                <a:latin typeface="Arial" panose="020B0604020202020204" pitchFamily="34" charset="0"/>
                <a:ea typeface="Calibri" panose="020F0502020204030204" pitchFamily="34" charset="0"/>
                <a:cs typeface="Arial" panose="020B0604020202020204" pitchFamily="34" charset="0"/>
              </a:rPr>
              <a:t>edition 2.0.0 </a:t>
            </a:r>
            <a:r>
              <a:rPr lang="en-GB" sz="1800" dirty="0">
                <a:latin typeface="Arial" panose="020B0604020202020204" pitchFamily="34" charset="0"/>
                <a:ea typeface="Calibri" panose="020F0502020204030204" pitchFamily="34" charset="0"/>
                <a:cs typeface="Arial" panose="020B0604020202020204" pitchFamily="34" charset="0"/>
              </a:rPr>
              <a:t>of the ENC Product Specification S-101 in January 2025</a:t>
            </a:r>
            <a:br>
              <a:rPr lang="en-GB" sz="1800" dirty="0">
                <a:latin typeface="Arial" panose="020B0604020202020204" pitchFamily="34" charset="0"/>
                <a:ea typeface="Calibri" panose="020F0502020204030204" pitchFamily="34" charset="0"/>
                <a:cs typeface="Arial" panose="020B0604020202020204" pitchFamily="34" charset="0"/>
              </a:rPr>
            </a:br>
            <a:r>
              <a:rPr lang="en-GB" sz="1800" dirty="0">
                <a:latin typeface="Arial" panose="020B0604020202020204" pitchFamily="34" charset="0"/>
                <a:ea typeface="Calibri" panose="020F0502020204030204" pitchFamily="34" charset="0"/>
                <a:cs typeface="Arial" panose="020B0604020202020204" pitchFamily="34" charset="0"/>
              </a:rPr>
              <a:t> </a:t>
            </a: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The S-401 PS has been compared to the 1.4.1 edition of the S-101 PS in September 2024</a:t>
            </a:r>
            <a:br>
              <a:rPr lang="en-GB" sz="1800" dirty="0">
                <a:latin typeface="Arial" panose="020B0604020202020204" pitchFamily="34" charset="0"/>
                <a:ea typeface="Calibri" panose="020F0502020204030204" pitchFamily="34" charset="0"/>
                <a:cs typeface="Arial" panose="020B0604020202020204" pitchFamily="34" charset="0"/>
              </a:rPr>
            </a:b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dirty="0">
                <a:latin typeface="Arial" panose="020B0604020202020204" pitchFamily="34" charset="0"/>
                <a:ea typeface="Calibri" panose="020F0502020204030204" pitchFamily="34" charset="0"/>
                <a:cs typeface="Arial" panose="020B0604020202020204" pitchFamily="34" charset="0"/>
              </a:rPr>
              <a:t>Since edition 1.1.0, the parts describing portrayal were added to the document. Section 9 – Portrayal has been included and is referring to the S-100 Product Specification Part 9A.</a:t>
            </a:r>
          </a:p>
          <a:p>
            <a:pPr eaLnBrk="1" hangingPunct="1">
              <a:buBlip>
                <a:blip r:embed="rId3"/>
              </a:buBlip>
            </a:pPr>
            <a:endParaRPr lang="nl-BE"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US" sz="1800" dirty="0">
                <a:latin typeface="Arial" panose="020B0604020202020204" pitchFamily="34" charset="0"/>
                <a:ea typeface="Calibri" panose="020F0502020204030204" pitchFamily="34" charset="0"/>
                <a:cs typeface="Arial" panose="020B0604020202020204" pitchFamily="34" charset="0"/>
              </a:rPr>
              <a:t>Changes compared to already published edition 1.0.0 are marked as changes. Most of these changes are coming from edition 2.0.0 of S-101</a:t>
            </a:r>
          </a:p>
          <a:p>
            <a:pPr eaLnBrk="1" hangingPunct="1">
              <a:buBlip>
                <a:blip r:embed="rId3"/>
              </a:buBlip>
            </a:pPr>
            <a:endParaRPr lang="en-US" sz="1800" b="1"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GB" sz="1800" b="1" dirty="0">
                <a:latin typeface="Arial" panose="020B0604020202020204" pitchFamily="34" charset="0"/>
                <a:ea typeface="Calibri" panose="020F0502020204030204" pitchFamily="34" charset="0"/>
                <a:cs typeface="Arial" panose="020B0604020202020204" pitchFamily="34" charset="0"/>
              </a:rPr>
              <a:t>Questions</a:t>
            </a:r>
            <a:r>
              <a:rPr lang="en-GB" sz="1800" dirty="0">
                <a:latin typeface="Arial" panose="020B0604020202020204" pitchFamily="34" charset="0"/>
                <a:ea typeface="Calibri" panose="020F0502020204030204" pitchFamily="34" charset="0"/>
                <a:cs typeface="Arial" panose="020B0604020202020204" pitchFamily="34" charset="0"/>
              </a:rPr>
              <a:t>: see comments in the draft</a:t>
            </a:r>
            <a:br>
              <a:rPr lang="en-GB" sz="1800" dirty="0">
                <a:latin typeface="Arial" panose="020B0604020202020204" pitchFamily="34" charset="0"/>
                <a:ea typeface="Calibri" panose="020F0502020204030204" pitchFamily="34" charset="0"/>
                <a:cs typeface="Arial" panose="020B0604020202020204" pitchFamily="34" charset="0"/>
              </a:rPr>
            </a:br>
            <a:endParaRPr lang="en-GB" sz="1800" dirty="0">
              <a:latin typeface="Arial" panose="020B0604020202020204" pitchFamily="34" charset="0"/>
              <a:ea typeface="Calibri" panose="020F050202020403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 </a:t>
            </a:r>
            <a:r>
              <a:rPr lang="en-US" altLang="de-DE" sz="1800" dirty="0">
                <a:latin typeface="Arial" panose="020B0604020202020204" pitchFamily="34" charset="0"/>
                <a:cs typeface="Arial" panose="020B0604020202020204" pitchFamily="34" charset="0"/>
                <a:hlinkClick r:id="rId5"/>
              </a:rPr>
              <a:t>https://github.com/IEHG/Product-Specification</a:t>
            </a:r>
            <a:endParaRPr lang="en-US" altLang="de-DE" sz="1800" dirty="0">
              <a:latin typeface="Arial" panose="020B0604020202020204" pitchFamily="34" charset="0"/>
              <a:cs typeface="Arial" panose="020B0604020202020204" pitchFamily="34" charset="0"/>
            </a:endParaRPr>
          </a:p>
          <a:p>
            <a:pPr lvl="1" eaLnBrk="1" hangingPunct="1">
              <a:buBlip>
                <a:blip r:embed="rId3"/>
              </a:buBlip>
            </a:pPr>
            <a:endParaRPr lang="en-GB" altLang="de-DE" sz="1400" dirty="0">
              <a:latin typeface="Arial" panose="020B0604020202020204" pitchFamily="34" charset="0"/>
              <a:ea typeface="Calibri" panose="020F0502020204030204" pitchFamily="34" charset="0"/>
              <a:cs typeface="Arial" panose="020B0604020202020204" pitchFamily="34" charset="0"/>
            </a:endParaRPr>
          </a:p>
          <a:p>
            <a:pPr lvl="1" eaLnBrk="1" hangingPunct="1">
              <a:buBlip>
                <a:blip r:embed="rId3"/>
              </a:buBlip>
            </a:pPr>
            <a:endParaRPr lang="en-US" altLang="de-DE" sz="14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7508401"/>
      </p:ext>
    </p:extLst>
  </p:cSld>
  <p:clrMapOvr>
    <a:masterClrMapping/>
  </p:clrMapOvr>
  <p:transition spd="med">
    <p:cover dir="l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Action points from last meeting (PS)</a:t>
            </a:r>
          </a:p>
        </p:txBody>
      </p:sp>
      <p:sp>
        <p:nvSpPr>
          <p:cNvPr id="9219"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rPr>
              <a:t>All regions to test edition 1.2.0 of S-401 and to submit feedback</a:t>
            </a:r>
          </a:p>
          <a:p>
            <a:pPr eaLnBrk="1" hangingPunct="1">
              <a:buBlip>
                <a:blip r:embed="rId3"/>
              </a:buBlip>
            </a:pPr>
            <a:r>
              <a:rPr lang="en-US" altLang="de-DE" sz="1800" dirty="0">
                <a:latin typeface="Arial" panose="020B0604020202020204" pitchFamily="34" charset="0"/>
              </a:rPr>
              <a:t>COMEX² to try to include overlay cells in the next edition of S-401 and to report to IEHG (would have to be handled by S-98 if separate PS for overlay cells; To be discussed whether it is possible and necessary to include them in S-401)</a:t>
            </a:r>
          </a:p>
          <a:p>
            <a:pPr eaLnBrk="1" hangingPunct="1">
              <a:buBlip>
                <a:blip r:embed="rId3"/>
              </a:buBlip>
            </a:pPr>
            <a:r>
              <a:rPr lang="en-US" altLang="de-DE" sz="1800" dirty="0">
                <a:latin typeface="Arial" panose="020B0604020202020204" pitchFamily="34" charset="0"/>
              </a:rPr>
              <a:t>COMEX² to align the draft with edition 2.0 of S-101, update references to IENC Encoding Guide Ed. 2.2 to Ed. 2.6 and to check all tables in the PS</a:t>
            </a:r>
          </a:p>
          <a:p>
            <a:pPr eaLnBrk="1" hangingPunct="1">
              <a:buBlip>
                <a:blip r:embed="rId3"/>
              </a:buBlip>
            </a:pPr>
            <a:r>
              <a:rPr lang="en-US" altLang="de-DE" sz="1800" dirty="0">
                <a:solidFill>
                  <a:srgbClr val="00CC00"/>
                </a:solidFill>
                <a:latin typeface="Arial" panose="020B0604020202020204" pitchFamily="34" charset="0"/>
              </a:rPr>
              <a:t>Bernd to ask IHO for the copyright and disclaimer for all parts of </a:t>
            </a:r>
            <a:br>
              <a:rPr lang="en-US" altLang="de-DE" sz="1800" dirty="0">
                <a:solidFill>
                  <a:srgbClr val="00CC00"/>
                </a:solidFill>
                <a:latin typeface="Arial" panose="020B0604020202020204" pitchFamily="34" charset="0"/>
              </a:rPr>
            </a:br>
            <a:r>
              <a:rPr lang="en-US" altLang="de-DE" sz="1800" dirty="0">
                <a:solidFill>
                  <a:srgbClr val="00CC00"/>
                </a:solidFill>
                <a:latin typeface="Arial" panose="020B0604020202020204" pitchFamily="34" charset="0"/>
              </a:rPr>
              <a:t>S-101</a:t>
            </a:r>
          </a:p>
          <a:p>
            <a:pPr eaLnBrk="1" hangingPunct="1">
              <a:buBlip>
                <a:blip r:embed="rId3"/>
              </a:buBlip>
            </a:pPr>
            <a:r>
              <a:rPr lang="en-US" altLang="de-DE" sz="1800" dirty="0" err="1">
                <a:latin typeface="Arial" panose="020B0604020202020204" pitchFamily="34" charset="0"/>
              </a:rPr>
              <a:t>Vitor</a:t>
            </a:r>
            <a:r>
              <a:rPr lang="en-US" altLang="de-DE" sz="1800" dirty="0">
                <a:latin typeface="Arial" panose="020B0604020202020204" pitchFamily="34" charset="0"/>
              </a:rPr>
              <a:t> to investigate the consequences of signing of datasets for the chart producers and for the end users</a:t>
            </a:r>
          </a:p>
          <a:p>
            <a:pPr eaLnBrk="1" hangingPunct="1">
              <a:buBlip>
                <a:blip r:embed="rId3"/>
              </a:buBlip>
            </a:pPr>
            <a:r>
              <a:rPr lang="en-US" altLang="de-DE" sz="1800" dirty="0">
                <a:latin typeface="Arial" panose="020B0604020202020204" pitchFamily="34" charset="0"/>
              </a:rPr>
              <a:t>Denise and other users of overlay cells to investigate whether S-125 could be used in the future</a:t>
            </a:r>
          </a:p>
          <a:p>
            <a:pPr eaLnBrk="1" hangingPunct="1">
              <a:buBlip>
                <a:blip r:embed="rId3"/>
              </a:buBlip>
            </a:pPr>
            <a:endParaRPr lang="en-US" altLang="de-DE" sz="1800" dirty="0">
              <a:latin typeface="Arial" panose="020B0604020202020204" pitchFamily="34" charset="0"/>
            </a:endParaRPr>
          </a:p>
        </p:txBody>
      </p:sp>
    </p:spTree>
    <p:extLst>
      <p:ext uri="{BB962C8B-B14F-4D97-AF65-F5344CB8AC3E}">
        <p14:creationId xmlns:p14="http://schemas.microsoft.com/office/powerpoint/2010/main" val="748647624"/>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800" dirty="0">
                <a:solidFill>
                  <a:schemeClr val="bg1"/>
                </a:solidFill>
                <a:latin typeface="Arial" panose="020B0604020202020204" pitchFamily="34" charset="0"/>
              </a:rPr>
              <a:t>S-401 Product Specification – way forward</a:t>
            </a:r>
          </a:p>
        </p:txBody>
      </p:sp>
      <p:sp>
        <p:nvSpPr>
          <p:cNvPr id="9219" name="Rectangle 3"/>
          <p:cNvSpPr>
            <a:spLocks noChangeArrowheads="1"/>
          </p:cNvSpPr>
          <p:nvPr/>
        </p:nvSpPr>
        <p:spPr bwMode="auto">
          <a:xfrm>
            <a:off x="1055440" y="1844676"/>
            <a:ext cx="1008112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600" dirty="0">
              <a:solidFill>
                <a:srgbClr val="00B050"/>
              </a:solidFill>
              <a:latin typeface="Arial" panose="020B0604020202020204" pitchFamily="34" charset="0"/>
            </a:endParaRPr>
          </a:p>
          <a:p>
            <a:pPr eaLnBrk="1" hangingPunct="1">
              <a:buBlip>
                <a:blip r:embed="rId3"/>
              </a:buBlip>
            </a:pPr>
            <a:r>
              <a:rPr lang="en-US" altLang="de-DE" sz="2000" dirty="0">
                <a:latin typeface="Arial" panose="020B0604020202020204" pitchFamily="34" charset="0"/>
              </a:rPr>
              <a:t>Adoption of S-401 1.2.0 (based on S-101 edition 2.0.0)</a:t>
            </a:r>
            <a:br>
              <a:rPr lang="en-US" altLang="de-DE" sz="2000" dirty="0">
                <a:latin typeface="Arial" panose="020B0604020202020204" pitchFamily="34" charset="0"/>
              </a:rPr>
            </a:br>
            <a:r>
              <a:rPr lang="en-US" altLang="de-DE" sz="2000" dirty="0">
                <a:latin typeface="Arial" panose="020B0604020202020204" pitchFamily="34" charset="0"/>
                <a:cs typeface="Arial" panose="020B0604020202020204" pitchFamily="34" charset="0"/>
                <a:hlinkClick r:id="rId4" action="ppaction://hlinkfile"/>
              </a:rPr>
              <a:t>Document</a:t>
            </a: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Draft of S-401 edition 2.0.0 for IEHG 2026</a:t>
            </a:r>
          </a:p>
          <a:p>
            <a:pPr eaLnBrk="1" hangingPunct="1">
              <a:buBlip>
                <a:blip r:embed="rId3"/>
              </a:buBlip>
            </a:pPr>
            <a:r>
              <a:rPr lang="en-US" altLang="de-DE" sz="2000" dirty="0">
                <a:latin typeface="Arial" panose="020B0604020202020204" pitchFamily="34" charset="0"/>
              </a:rPr>
              <a:t>Open questions?</a:t>
            </a:r>
          </a:p>
          <a:p>
            <a:pPr eaLnBrk="1" hangingPunct="1">
              <a:buBlip>
                <a:blip r:embed="rId3"/>
              </a:buBlip>
            </a:pPr>
            <a:r>
              <a:rPr lang="en-US" altLang="de-DE" sz="2000" dirty="0">
                <a:latin typeface="Arial" panose="020B0604020202020204" pitchFamily="34" charset="0"/>
              </a:rPr>
              <a:t>Who is able to contribute?</a:t>
            </a:r>
          </a:p>
          <a:p>
            <a:pPr eaLnBrk="1" hangingPunct="1">
              <a:buBlip>
                <a:blip r:embed="rId3"/>
              </a:buBlip>
            </a:pPr>
            <a:r>
              <a:rPr lang="en-US" altLang="de-DE" sz="2000" dirty="0">
                <a:latin typeface="Arial" panose="020B0604020202020204" pitchFamily="34" charset="0"/>
              </a:rPr>
              <a:t>Time line?</a:t>
            </a:r>
          </a:p>
          <a:p>
            <a:pPr eaLnBrk="1" hangingPunct="1">
              <a:buBlip>
                <a:blip r:embed="rId3"/>
              </a:buBlip>
            </a:pP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Action points:</a:t>
            </a:r>
          </a:p>
        </p:txBody>
      </p:sp>
    </p:spTree>
    <p:extLst>
      <p:ext uri="{BB962C8B-B14F-4D97-AF65-F5344CB8AC3E}">
        <p14:creationId xmlns:p14="http://schemas.microsoft.com/office/powerpoint/2010/main" val="3629772300"/>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20689"/>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Development of the S-401 DCEG</a:t>
            </a:r>
          </a:p>
        </p:txBody>
      </p:sp>
      <p:sp>
        <p:nvSpPr>
          <p:cNvPr id="46083" name="Rectangle 3"/>
          <p:cNvSpPr>
            <a:spLocks noChangeArrowheads="1"/>
          </p:cNvSpPr>
          <p:nvPr/>
        </p:nvSpPr>
        <p:spPr bwMode="auto">
          <a:xfrm>
            <a:off x="1055440" y="1772816"/>
            <a:ext cx="10081120"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cs typeface="Arial" panose="020B0604020202020204" pitchFamily="34" charset="0"/>
              </a:rPr>
              <a:t>The draft of S-401 DCEG edition 1.2.0 has been developed based on the S-101 DCEG edition 2.0.0</a:t>
            </a:r>
            <a:br>
              <a:rPr lang="en-US" altLang="de-DE" sz="1800" dirty="0">
                <a:latin typeface="Arial" panose="020B0604020202020204" pitchFamily="34" charset="0"/>
                <a:cs typeface="Arial" panose="020B0604020202020204" pitchFamily="34" charset="0"/>
              </a:rPr>
            </a:b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 as track changes</a:t>
            </a:r>
            <a:br>
              <a:rPr lang="en-US" altLang="de-DE" sz="1800" dirty="0">
                <a:latin typeface="Arial" panose="020B0604020202020204" pitchFamily="34" charset="0"/>
                <a:cs typeface="Arial" panose="020B0604020202020204" pitchFamily="34" charset="0"/>
              </a:rPr>
            </a:b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Inland specific Encoding Instructions have been copied from the Encoding Guide for Inland ENCs edition 2.6</a:t>
            </a:r>
            <a:br>
              <a:rPr lang="en-US" altLang="de-DE" sz="1800" dirty="0">
                <a:latin typeface="Arial" panose="020B0604020202020204" pitchFamily="34" charset="0"/>
                <a:cs typeface="Arial" panose="020B0604020202020204" pitchFamily="34" charset="0"/>
              </a:rPr>
            </a:br>
            <a:r>
              <a:rPr lang="en-US" altLang="de-DE" sz="1800" dirty="0">
                <a:latin typeface="Arial" panose="020B0604020202020204" pitchFamily="34" charset="0"/>
                <a:cs typeface="Arial" panose="020B0604020202020204" pitchFamily="34" charset="0"/>
              </a:rPr>
              <a:t>All </a:t>
            </a:r>
            <a:r>
              <a:rPr lang="en-US" altLang="de-DE" sz="1800" b="1" dirty="0">
                <a:latin typeface="Arial" panose="020B0604020202020204" pitchFamily="34" charset="0"/>
                <a:cs typeface="Arial" panose="020B0604020202020204" pitchFamily="34" charset="0"/>
              </a:rPr>
              <a:t>differences</a:t>
            </a:r>
            <a:r>
              <a:rPr lang="en-US" altLang="de-DE" sz="1800" dirty="0">
                <a:latin typeface="Arial" panose="020B0604020202020204" pitchFamily="34" charset="0"/>
                <a:cs typeface="Arial" panose="020B0604020202020204" pitchFamily="34" charset="0"/>
              </a:rPr>
              <a:t> are marked as track changes</a:t>
            </a:r>
            <a:br>
              <a:rPr lang="en-US" altLang="de-DE" sz="1800" dirty="0">
                <a:latin typeface="Arial" panose="020B0604020202020204" pitchFamily="34" charset="0"/>
                <a:cs typeface="Arial" panose="020B0604020202020204" pitchFamily="34" charset="0"/>
              </a:rPr>
            </a:b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rPr>
              <a:t>Questions are in the </a:t>
            </a:r>
            <a:r>
              <a:rPr lang="en-US" altLang="de-DE" sz="1800" b="1" dirty="0">
                <a:latin typeface="Arial" panose="020B0604020202020204" pitchFamily="34" charset="0"/>
                <a:cs typeface="Arial" panose="020B0604020202020204" pitchFamily="34" charset="0"/>
              </a:rPr>
              <a:t>comments</a:t>
            </a:r>
            <a:br>
              <a:rPr lang="en-US" altLang="de-DE" sz="1800" b="1" dirty="0">
                <a:latin typeface="Arial" panose="020B0604020202020204" pitchFamily="34" charset="0"/>
                <a:cs typeface="Arial" panose="020B0604020202020204" pitchFamily="34" charset="0"/>
              </a:rPr>
            </a:br>
            <a:r>
              <a:rPr lang="en-US" altLang="de-DE" sz="1800" dirty="0">
                <a:latin typeface="Arial" panose="020B0604020202020204" pitchFamily="34" charset="0"/>
                <a:cs typeface="Arial" panose="020B0604020202020204" pitchFamily="34" charset="0"/>
              </a:rPr>
              <a:t>The comments are also containing the answers of IEHG or of the COMEX² project</a:t>
            </a:r>
            <a:endParaRPr lang="en-US" altLang="de-DE" sz="1800" b="1" dirty="0">
              <a:latin typeface="Arial" panose="020B0604020202020204" pitchFamily="34" charset="0"/>
              <a:cs typeface="Arial" panose="020B0604020202020204" pitchFamily="34" charset="0"/>
            </a:endParaRPr>
          </a:p>
          <a:p>
            <a:pPr eaLnBrk="1" hangingPunct="1">
              <a:buBlip>
                <a:blip r:embed="rId3"/>
              </a:buBlip>
            </a:pPr>
            <a:endParaRPr lang="en-US" altLang="de-DE" sz="1800" dirty="0">
              <a:latin typeface="Arial" panose="020B0604020202020204" pitchFamily="34" charset="0"/>
              <a:cs typeface="Arial" panose="020B0604020202020204" pitchFamily="34" charset="0"/>
            </a:endParaRPr>
          </a:p>
          <a:p>
            <a:pPr eaLnBrk="1" hangingPunct="1">
              <a:buBlip>
                <a:blip r:embed="rId3"/>
              </a:buBlip>
            </a:pPr>
            <a:r>
              <a:rPr lang="en-US" altLang="de-DE" sz="1800" dirty="0">
                <a:latin typeface="Arial" panose="020B0604020202020204" pitchFamily="34" charset="0"/>
                <a:cs typeface="Arial" panose="020B0604020202020204" pitchFamily="34" charset="0"/>
                <a:hlinkClick r:id="rId4" action="ppaction://hlinkfile"/>
              </a:rPr>
              <a:t>Document</a:t>
            </a:r>
            <a:r>
              <a:rPr lang="en-US" altLang="de-DE" sz="1800" dirty="0">
                <a:latin typeface="Arial" panose="020B0604020202020204" pitchFamily="34" charset="0"/>
                <a:cs typeface="Arial" panose="020B0604020202020204" pitchFamily="34" charset="0"/>
              </a:rPr>
              <a:t> on the GitHub:</a:t>
            </a:r>
          </a:p>
          <a:p>
            <a:pPr lvl="1" eaLnBrk="1" hangingPunct="1">
              <a:buBlip>
                <a:blip r:embed="rId3"/>
              </a:buBlip>
            </a:pPr>
            <a:r>
              <a:rPr lang="en-US" altLang="de-DE" sz="1800" dirty="0">
                <a:latin typeface="Arial" panose="020B0604020202020204" pitchFamily="34" charset="0"/>
                <a:cs typeface="Arial" panose="020B0604020202020204" pitchFamily="34" charset="0"/>
                <a:hlinkClick r:id="rId5"/>
              </a:rPr>
              <a:t>https://github.com/IEHG/DCEG</a:t>
            </a:r>
            <a:endParaRPr lang="en-US" altLang="de-DE"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477311"/>
      </p:ext>
    </p:extLst>
  </p:cSld>
  <p:clrMapOvr>
    <a:masterClrMapping/>
  </p:clrMapOvr>
  <p:transition spd="med">
    <p:cover dir="l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Action points from last meeting DCEG</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61950" indent="-361950" eaLnBrk="1" hangingPunct="1">
              <a:buBlip>
                <a:blip r:embed="rId3"/>
              </a:buBlip>
            </a:pPr>
            <a:r>
              <a:rPr lang="en-US" altLang="de-DE" sz="2000" dirty="0">
                <a:latin typeface="Arial" panose="020B0604020202020204" pitchFamily="34" charset="0"/>
              </a:rPr>
              <a:t>Comex² and all members of IEHG to continue the development of a DCEG for S-401 taking into account the decisions of IEHG.</a:t>
            </a:r>
          </a:p>
          <a:p>
            <a:pPr marL="361950" indent="-361950" eaLnBrk="1" hangingPunct="1">
              <a:buBlip>
                <a:blip r:embed="rId3"/>
              </a:buBlip>
            </a:pPr>
            <a:r>
              <a:rPr lang="en-US" altLang="de-DE" sz="2000" dirty="0">
                <a:latin typeface="Arial" panose="020B0604020202020204" pitchFamily="34" charset="0"/>
              </a:rPr>
              <a:t>All to check whether additional categories are necessary.</a:t>
            </a:r>
          </a:p>
          <a:p>
            <a:pPr marL="361950" indent="-361950" eaLnBrk="1" hangingPunct="1">
              <a:buBlip>
                <a:blip r:embed="rId3"/>
              </a:buBlip>
            </a:pPr>
            <a:r>
              <a:rPr lang="en-US" altLang="de-DE" sz="2000" dirty="0">
                <a:latin typeface="Arial" panose="020B0604020202020204" pitchFamily="34" charset="0"/>
              </a:rPr>
              <a:t>COMEX² to take them into account for the conversion guidance.</a:t>
            </a:r>
          </a:p>
          <a:p>
            <a:pPr marL="361950" indent="-361950" eaLnBrk="1" hangingPunct="1">
              <a:buBlip>
                <a:blip r:embed="rId3"/>
              </a:buBlip>
            </a:pPr>
            <a:r>
              <a:rPr lang="en-US" altLang="de-DE" sz="2000" dirty="0">
                <a:solidFill>
                  <a:srgbClr val="00CC00"/>
                </a:solidFill>
                <a:latin typeface="Arial" panose="020B0604020202020204" pitchFamily="34" charset="0"/>
              </a:rPr>
              <a:t>Denise – transfer all SCAMIN values from the encoding instructions to the feature tables</a:t>
            </a:r>
          </a:p>
          <a:p>
            <a:pPr marL="361950" indent="-361950" eaLnBrk="1" hangingPunct="1">
              <a:buBlip>
                <a:blip r:embed="rId3"/>
              </a:buBlip>
            </a:pPr>
            <a:r>
              <a:rPr lang="en-US" altLang="de-DE" sz="2000" dirty="0">
                <a:solidFill>
                  <a:srgbClr val="00CC00"/>
                </a:solidFill>
                <a:latin typeface="Arial" panose="020B0604020202020204" pitchFamily="34" charset="0"/>
              </a:rPr>
              <a:t>Bernd to take the decisions regarding (M), (C) and (O) and the SCAMIN values into account</a:t>
            </a:r>
          </a:p>
          <a:p>
            <a:pPr marL="361950" indent="-361950" eaLnBrk="1" hangingPunct="1">
              <a:buBlip>
                <a:blip r:embed="rId3"/>
              </a:buBlip>
            </a:pPr>
            <a:r>
              <a:rPr lang="en-US" altLang="de-DE" sz="2000" dirty="0">
                <a:solidFill>
                  <a:srgbClr val="00CC00"/>
                </a:solidFill>
                <a:latin typeface="Arial" panose="020B0604020202020204" pitchFamily="34" charset="0"/>
              </a:rPr>
              <a:t>Bernd to take the decision regarding the preferred encoding of time into account</a:t>
            </a:r>
          </a:p>
          <a:p>
            <a:pPr marL="361950" indent="-361950" eaLnBrk="1" hangingPunct="1">
              <a:buBlip>
                <a:blip r:embed="rId3"/>
              </a:buBlip>
            </a:pPr>
            <a:r>
              <a:rPr lang="en-US" altLang="de-DE" sz="2000" dirty="0">
                <a:solidFill>
                  <a:srgbClr val="00CC00"/>
                </a:solidFill>
                <a:latin typeface="Arial" panose="020B0604020202020204" pitchFamily="34" charset="0"/>
              </a:rPr>
              <a:t>Bernd to compare the S-101 DCEG 2.0.0 when it is available with the draft of the S-401 DCEG and to make the necessary changes</a:t>
            </a:r>
          </a:p>
          <a:p>
            <a:pPr eaLnBrk="1" hangingPunct="1">
              <a:buFontTx/>
              <a:buBlip>
                <a:blip r:embed="rId3"/>
              </a:buBlip>
            </a:pPr>
            <a:endParaRPr lang="en-US" altLang="de-DE" sz="1600" dirty="0">
              <a:latin typeface="Arial" panose="020B0604020202020204" pitchFamily="34" charset="0"/>
            </a:endParaRPr>
          </a:p>
          <a:p>
            <a:pPr eaLnBrk="1" hangingPunct="1">
              <a:buFontTx/>
              <a:buBlip>
                <a:blip r:embed="rId3"/>
              </a:buBlip>
            </a:pPr>
            <a:endParaRPr lang="en-US" altLang="de-DE" sz="1600" dirty="0">
              <a:latin typeface="Arial" panose="020B0604020202020204" pitchFamily="34" charset="0"/>
            </a:endParaRP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652755455"/>
      </p:ext>
    </p:extLst>
  </p:cSld>
  <p:clrMapOvr>
    <a:masterClrMapping/>
  </p:clrMapOvr>
  <p:transition spd="med">
    <p:cover dir="l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a:solidFill>
                  <a:schemeClr val="bg1"/>
                </a:solidFill>
                <a:latin typeface="Arial" panose="020B0604020202020204" pitchFamily="34" charset="0"/>
              </a:rPr>
              <a:t>Time schedule</a:t>
            </a:r>
          </a:p>
        </p:txBody>
      </p:sp>
      <p:sp>
        <p:nvSpPr>
          <p:cNvPr id="6147" name="Rectangle 3"/>
          <p:cNvSpPr>
            <a:spLocks noChangeArrowheads="1"/>
          </p:cNvSpPr>
          <p:nvPr/>
        </p:nvSpPr>
        <p:spPr bwMode="auto">
          <a:xfrm>
            <a:off x="1055440" y="1700214"/>
            <a:ext cx="10081120"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Tuesday, 7 October, to Thursday, 9 October</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eaLnBrk="1" hangingPunct="1"/>
            <a:r>
              <a:rPr lang="en-US" altLang="de-DE" sz="2000" dirty="0">
                <a:latin typeface="Arial" panose="020B0604020202020204" pitchFamily="34" charset="0"/>
              </a:rPr>
              <a:t>09:00 - 10:30	morning session </a:t>
            </a:r>
          </a:p>
          <a:p>
            <a:pPr eaLnBrk="1" hangingPunct="1"/>
            <a:r>
              <a:rPr lang="en-US" altLang="de-DE" sz="2000" dirty="0">
                <a:latin typeface="Arial" panose="020B0604020202020204" pitchFamily="34" charset="0"/>
              </a:rPr>
              <a:t>10:30 - 11:00	coffee break</a:t>
            </a:r>
          </a:p>
          <a:p>
            <a:pPr eaLnBrk="1" hangingPunct="1"/>
            <a:r>
              <a:rPr lang="en-US" altLang="de-DE" sz="2000" dirty="0">
                <a:latin typeface="Arial" panose="020B0604020202020204" pitchFamily="34" charset="0"/>
              </a:rPr>
              <a:t>11:00 - 12:30	continuation of morning session</a:t>
            </a:r>
          </a:p>
          <a:p>
            <a:pPr eaLnBrk="1" hangingPunct="1"/>
            <a:r>
              <a:rPr lang="en-US" altLang="de-DE" sz="2000" dirty="0">
                <a:latin typeface="Arial" panose="020B0604020202020204" pitchFamily="34" charset="0"/>
              </a:rPr>
              <a:t>12:30 - 14:00	lunch</a:t>
            </a:r>
          </a:p>
          <a:p>
            <a:pPr eaLnBrk="1" hangingPunct="1"/>
            <a:r>
              <a:rPr lang="en-US" altLang="de-DE" sz="2000" dirty="0">
                <a:latin typeface="Arial" panose="020B0604020202020204" pitchFamily="34" charset="0"/>
              </a:rPr>
              <a:t>14:00 - 15:30	afternoon session</a:t>
            </a:r>
          </a:p>
          <a:p>
            <a:pPr eaLnBrk="1" hangingPunct="1"/>
            <a:r>
              <a:rPr lang="en-US" altLang="de-DE" sz="2000" dirty="0">
                <a:latin typeface="Arial" panose="020B0604020202020204" pitchFamily="34" charset="0"/>
              </a:rPr>
              <a:t>15:30 - 16:00	coffee break</a:t>
            </a:r>
          </a:p>
          <a:p>
            <a:pPr eaLnBrk="1" hangingPunct="1"/>
            <a:r>
              <a:rPr lang="en-US" altLang="de-DE" sz="2000" dirty="0">
                <a:latin typeface="Arial" panose="020B0604020202020204" pitchFamily="34" charset="0"/>
              </a:rPr>
              <a:t>16:00 - 17:00	continuation of afternoon session</a:t>
            </a:r>
          </a:p>
          <a:p>
            <a:pPr marL="0" indent="0" eaLnBrk="1" hangingPunct="1">
              <a:buNone/>
            </a:pPr>
            <a:endParaRPr lang="en-US" altLang="de-DE" sz="2000" dirty="0">
              <a:latin typeface="Arial" panose="020B0604020202020204" pitchFamily="34" charset="0"/>
            </a:endParaRPr>
          </a:p>
          <a:p>
            <a:pPr marL="0" indent="0" eaLnBrk="1" hangingPunct="1">
              <a:buNone/>
            </a:pPr>
            <a:r>
              <a:rPr lang="en-US" altLang="de-DE" sz="2000" dirty="0">
                <a:latin typeface="Arial" panose="020B0604020202020204" pitchFamily="34" charset="0"/>
              </a:rPr>
              <a:t>All times in UTC + 2 h</a:t>
            </a:r>
          </a:p>
          <a:p>
            <a:pPr eaLnBrk="1" hangingPunct="1"/>
            <a:endParaRPr lang="en-US" altLang="de-DE" sz="2000" dirty="0">
              <a:latin typeface="Arial" panose="020B0604020202020204" pitchFamily="34" charset="0"/>
            </a:endParaRPr>
          </a:p>
        </p:txBody>
      </p:sp>
    </p:spTree>
  </p:cSld>
  <p:clrMapOvr>
    <a:masterClrMapping/>
  </p:clrMapOvr>
  <p:transition spd="med">
    <p:cover dir="l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Already adopted CRs: buoy line</a:t>
            </a:r>
          </a:p>
        </p:txBody>
      </p:sp>
      <p:sp>
        <p:nvSpPr>
          <p:cNvPr id="46083"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Netherlands is using yellow buoys positioned in one line to indicate that a part of the waterway is blocked and it is prohibited to enter. Therefore, I have drafted this change request on behalf of Rijkswaterstaat (RWS) and is introducing a new feature '</a:t>
            </a:r>
            <a:r>
              <a:rPr lang="en-US" altLang="de-DE" sz="1600" dirty="0" err="1">
                <a:latin typeface="Arial" panose="020B0604020202020204" pitchFamily="34" charset="0"/>
              </a:rPr>
              <a:t>buoyLine</a:t>
            </a:r>
            <a:r>
              <a:rPr lang="en-US" altLang="de-DE" sz="1600" dirty="0">
                <a:latin typeface="Arial" panose="020B0604020202020204" pitchFamily="34" charset="0"/>
              </a:rPr>
              <a:t>' with the appropriate attributes. The proposal allows other types restrictions and </a:t>
            </a:r>
            <a:r>
              <a:rPr lang="en-US" altLang="de-DE" sz="1600" dirty="0" err="1">
                <a:latin typeface="Arial" panose="020B0604020202020204" pitchFamily="34" charset="0"/>
              </a:rPr>
              <a:t>linestyles</a:t>
            </a:r>
            <a:r>
              <a:rPr lang="en-US" altLang="de-DE" sz="1600" dirty="0">
                <a:latin typeface="Arial" panose="020B0604020202020204" pitchFamily="34" charset="0"/>
              </a:rPr>
              <a:t> in the future (if necessary).</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hlinkClick r:id="rId3" action="ppaction://hlinkfile"/>
              </a:rPr>
              <a:t>CR455</a:t>
            </a:r>
            <a:endParaRPr lang="en-US" altLang="de-DE" sz="1600" dirty="0">
              <a:latin typeface="Arial" panose="020B0604020202020204" pitchFamily="34" charset="0"/>
            </a:endParaRP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New feature buoy line needs to be registered</a:t>
            </a:r>
          </a:p>
          <a:p>
            <a:pPr marL="0" indent="0" eaLnBrk="1" hangingPunct="1">
              <a:buNone/>
            </a:pPr>
            <a:r>
              <a:rPr lang="en-US" altLang="de-DE" sz="1600" dirty="0">
                <a:latin typeface="Arial" panose="020B0604020202020204" pitchFamily="34" charset="0"/>
              </a:rPr>
              <a:t>Proposal is in draft 11 of the DCEG and has still to be added to the FC, PC, Validation Checks</a:t>
            </a:r>
          </a:p>
          <a:p>
            <a:pPr marL="0" indent="0" eaLnBrk="1" hangingPunct="1">
              <a:buNone/>
            </a:pPr>
            <a:r>
              <a:rPr lang="en-US" altLang="de-DE" sz="1600" dirty="0">
                <a:latin typeface="Arial" panose="020B0604020202020204" pitchFamily="34" charset="0"/>
              </a:rPr>
              <a:t>Proposed way forward:</a:t>
            </a:r>
          </a:p>
          <a:p>
            <a:pPr eaLnBrk="1" hangingPunct="1">
              <a:buFontTx/>
              <a:buChar char="-"/>
            </a:pPr>
            <a:r>
              <a:rPr lang="en-US" altLang="de-DE" sz="1600" dirty="0">
                <a:latin typeface="Arial" panose="020B0604020202020204" pitchFamily="34" charset="0"/>
              </a:rPr>
              <a:t>Include the buoy line in 1.2.0 if registration is approved before the end of October</a:t>
            </a:r>
          </a:p>
          <a:p>
            <a:pPr eaLnBrk="1" hangingPunct="1">
              <a:buFontTx/>
              <a:buChar char="-"/>
            </a:pPr>
            <a:r>
              <a:rPr lang="en-US" altLang="de-DE" sz="1600" dirty="0">
                <a:latin typeface="Arial" panose="020B0604020202020204" pitchFamily="34" charset="0"/>
              </a:rPr>
              <a:t>If not, publish edition 1.2.0 without buoy line and publish an edition 1.2.1 with buoy line when the registration is approved (without further meeting or written approval of IEHG)</a:t>
            </a:r>
          </a:p>
          <a:p>
            <a:pPr eaLnBrk="1" hangingPunct="1">
              <a:buFontTx/>
              <a:buChar char="-"/>
            </a:pPr>
            <a:r>
              <a:rPr lang="en-US" altLang="de-DE" sz="1600" dirty="0">
                <a:latin typeface="Arial" panose="020B0604020202020204" pitchFamily="34" charset="0"/>
              </a:rPr>
              <a:t>If the registration is rejected: update the CR and take it </a:t>
            </a:r>
            <a:r>
              <a:rPr lang="en-US" altLang="de-DE" sz="1600">
                <a:latin typeface="Arial" panose="020B0604020202020204" pitchFamily="34" charset="0"/>
              </a:rPr>
              <a:t>into account for 2.0.0</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424062285"/>
      </p:ext>
    </p:extLst>
  </p:cSld>
  <p:clrMapOvr>
    <a:masterClrMapping/>
  </p:clrMapOvr>
  <p:transition spd="med">
    <p:cover dir="l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Already adopted CRs: encoding of bridges</a:t>
            </a:r>
          </a:p>
        </p:txBody>
      </p:sp>
      <p:sp>
        <p:nvSpPr>
          <p:cNvPr id="46083"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During the IEHG meeting of 2023, it was agreed to use the new way of encoding bridges as proposed by IHO for S-101 as soon as this proposal was stable. In the meanwhile, the feature type bridge, span opening and span fixed have been added into the S-401 FC and DCEG.</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In the CR, the encoding instructions are copied in an annex from the DCEG. The new feature types 'span opening' and 'span fixed' are not introduced because they were already copied in the S-401 FC and this would make the change request too complex. </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This </a:t>
            </a:r>
            <a:r>
              <a:rPr lang="en-US" altLang="de-DE" sz="1600" dirty="0">
                <a:latin typeface="Arial" panose="020B0604020202020204" pitchFamily="34" charset="0"/>
                <a:hlinkClick r:id="rId3" action="ppaction://hlinkfile"/>
              </a:rPr>
              <a:t>CR 456 </a:t>
            </a:r>
            <a:r>
              <a:rPr lang="en-US" altLang="de-DE" sz="1600" dirty="0">
                <a:latin typeface="Arial" panose="020B0604020202020204" pitchFamily="34" charset="0"/>
              </a:rPr>
              <a:t>is the formal adoption of the new encoding of bridges in S-401 and has been accepted on 23 June 2025.</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Already taken into account in DCEG and FC</a:t>
            </a:r>
          </a:p>
        </p:txBody>
      </p:sp>
    </p:spTree>
    <p:extLst>
      <p:ext uri="{BB962C8B-B14F-4D97-AF65-F5344CB8AC3E}">
        <p14:creationId xmlns:p14="http://schemas.microsoft.com/office/powerpoint/2010/main" val="3139735868"/>
      </p:ext>
    </p:extLst>
  </p:cSld>
  <p:clrMapOvr>
    <a:masterClrMapping/>
  </p:clrMapOvr>
  <p:transition spd="med">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Already adopted CRs: large and heavy cargo</a:t>
            </a:r>
          </a:p>
        </p:txBody>
      </p:sp>
      <p:sp>
        <p:nvSpPr>
          <p:cNvPr id="46083"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On behalf of Germany I am submitting a CR to allow the encoding and display of transshipment points for </a:t>
            </a:r>
            <a:r>
              <a:rPr lang="en-US" altLang="de-DE" sz="1600" dirty="0" err="1">
                <a:latin typeface="Arial" panose="020B0604020202020204" pitchFamily="34" charset="0"/>
              </a:rPr>
              <a:t>lage</a:t>
            </a:r>
            <a:r>
              <a:rPr lang="en-US" altLang="de-DE" sz="1600" dirty="0">
                <a:latin typeface="Arial" panose="020B0604020202020204" pitchFamily="34" charset="0"/>
              </a:rPr>
              <a:t> and heavy goods.</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There is no international definition of the term "large and heavy goods", but in most countries it is required to obtain a special permission if such goods are transported on the road. The thresholds are however different in different countries. Each country would have to apply it's own national definition therefore.</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Inland vessels are a very good alternative to the transport on the road and the idea is to show in the IENCs where such goods can be </a:t>
            </a:r>
            <a:r>
              <a:rPr lang="en-US" altLang="de-DE" sz="1600" dirty="0" err="1">
                <a:latin typeface="Arial" panose="020B0604020202020204" pitchFamily="34" charset="0"/>
              </a:rPr>
              <a:t>transhipped</a:t>
            </a:r>
            <a:r>
              <a:rPr lang="en-US" altLang="de-DE" sz="1600" dirty="0">
                <a:latin typeface="Arial" panose="020B0604020202020204" pitchFamily="34" charset="0"/>
              </a:rPr>
              <a:t>.</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The </a:t>
            </a:r>
            <a:r>
              <a:rPr lang="en-US" altLang="de-DE" sz="1600" dirty="0">
                <a:latin typeface="Arial" panose="020B0604020202020204" pitchFamily="34" charset="0"/>
                <a:hlinkClick r:id="rId3" action="ppaction://hlinkfile"/>
              </a:rPr>
              <a:t>change request 454 </a:t>
            </a:r>
            <a:r>
              <a:rPr lang="en-US" altLang="de-DE" sz="1600" dirty="0">
                <a:latin typeface="Arial" panose="020B0604020202020204" pitchFamily="34" charset="0"/>
              </a:rPr>
              <a:t>was adopted 24 March 2025.</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New elements already registered, marked yellow and purple in DCEG 11, has still to be added to the FC, PC, Validation Checks</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612165713"/>
      </p:ext>
    </p:extLst>
  </p:cSld>
  <p:clrMapOvr>
    <a:masterClrMapping/>
  </p:clrMapOvr>
  <p:transition spd="med">
    <p:cover dir="l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1)</a:t>
            </a:r>
          </a:p>
        </p:txBody>
      </p:sp>
      <p:sp>
        <p:nvSpPr>
          <p:cNvPr id="46083" name="Rectangle 3"/>
          <p:cNvSpPr>
            <a:spLocks noChangeArrowheads="1"/>
          </p:cNvSpPr>
          <p:nvPr/>
        </p:nvSpPr>
        <p:spPr bwMode="auto">
          <a:xfrm>
            <a:off x="1055440" y="1772816"/>
            <a:ext cx="10153128"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In the Netherlands, there is still a lot of discussion about the provision of information regarding the clearance height of bridges.</a:t>
            </a:r>
          </a:p>
          <a:p>
            <a:pPr marL="0" indent="0" eaLnBrk="1" hangingPunct="1">
              <a:buNone/>
            </a:pPr>
            <a:r>
              <a:rPr lang="en-US" altLang="de-DE" sz="1600" dirty="0">
                <a:latin typeface="Arial" panose="020B0604020202020204" pitchFamily="34" charset="0"/>
              </a:rPr>
              <a:t>The future data model of RIS-NET includes the terms ABS_HEIGHT and ABS_HEIGHT_OPEN.</a:t>
            </a:r>
          </a:p>
          <a:p>
            <a:pPr marL="0" indent="0" eaLnBrk="1" hangingPunct="1">
              <a:buNone/>
            </a:pPr>
            <a:r>
              <a:rPr lang="en-US" altLang="de-DE" sz="1600" dirty="0">
                <a:latin typeface="Arial" panose="020B0604020202020204" pitchFamily="34" charset="0"/>
              </a:rPr>
              <a:t>The values of these attributes describe the elevation of the underside of the bridge in relation to </a:t>
            </a:r>
            <a:r>
              <a:rPr lang="en-US" altLang="de-DE" sz="1600" dirty="0" err="1">
                <a:latin typeface="Arial" panose="020B0604020202020204" pitchFamily="34" charset="0"/>
              </a:rPr>
              <a:t>reflev</a:t>
            </a:r>
            <a:r>
              <a:rPr lang="en-US" altLang="de-DE" sz="1600" dirty="0">
                <a:latin typeface="Arial" panose="020B0604020202020204" pitchFamily="34" charset="0"/>
              </a:rPr>
              <a:t>, the general reference plane such as NAP, TAW etc.</a:t>
            </a:r>
          </a:p>
          <a:p>
            <a:pPr marL="0" indent="0" eaLnBrk="1" hangingPunct="1">
              <a:buNone/>
            </a:pPr>
            <a:r>
              <a:rPr lang="en-US" altLang="de-DE" sz="1600" dirty="0">
                <a:latin typeface="Arial" panose="020B0604020202020204" pitchFamily="34" charset="0"/>
              </a:rPr>
              <a:t>Because the publications of water level are also published as values relative to </a:t>
            </a:r>
            <a:r>
              <a:rPr lang="en-US" altLang="de-DE" sz="1600" dirty="0" err="1">
                <a:latin typeface="Arial" panose="020B0604020202020204" pitchFamily="34" charset="0"/>
              </a:rPr>
              <a:t>revlev</a:t>
            </a:r>
            <a:r>
              <a:rPr lang="en-US" altLang="de-DE" sz="1600" dirty="0">
                <a:latin typeface="Arial" panose="020B0604020202020204" pitchFamily="34" charset="0"/>
              </a:rPr>
              <a:t> (NAP, TAW, etc.) it can be determined more easily, e.g. an up-to-date vertical clearance.  </a:t>
            </a:r>
          </a:p>
          <a:p>
            <a:pPr marL="0" indent="0" eaLnBrk="1" hangingPunct="1">
              <a:buNone/>
            </a:pPr>
            <a:r>
              <a:rPr lang="en-US" altLang="de-DE" sz="1600" dirty="0">
                <a:latin typeface="Arial" panose="020B0604020202020204" pitchFamily="34" charset="0"/>
              </a:rPr>
              <a:t>In short, a bridge object according to RIS-NET contains all the ingredients to get a calculated or determined vertical clearance.</a:t>
            </a:r>
          </a:p>
          <a:p>
            <a:pPr marL="0" indent="0" eaLnBrk="1" hangingPunct="1">
              <a:buNone/>
            </a:pPr>
            <a:r>
              <a:rPr lang="en-US" altLang="de-DE" sz="1600" dirty="0">
                <a:latin typeface="Arial" panose="020B0604020202020204" pitchFamily="34" charset="0"/>
              </a:rPr>
              <a:t>The same applies to the bridge in the IENC, but it is a bit more cumbersome to determine the ABS_HEIGHT, for example, while ABS_HEIGHT actually contains the most reliably measured information.</a:t>
            </a:r>
          </a:p>
          <a:p>
            <a:pPr marL="0" indent="0" eaLnBrk="1" hangingPunct="1">
              <a:buNone/>
            </a:pPr>
            <a:r>
              <a:rPr lang="en-US" altLang="de-DE" sz="1600" dirty="0">
                <a:latin typeface="Arial" panose="020B0604020202020204" pitchFamily="34" charset="0"/>
              </a:rPr>
              <a:t>The ABS_HEIGHT is then derivable from the sum of VERCLR + </a:t>
            </a:r>
            <a:r>
              <a:rPr lang="en-US" altLang="de-DE" sz="1600" dirty="0" err="1">
                <a:latin typeface="Arial" panose="020B0604020202020204" pitchFamily="34" charset="0"/>
              </a:rPr>
              <a:t>vcrval</a:t>
            </a:r>
            <a:r>
              <a:rPr lang="en-US" altLang="de-DE" sz="1600" dirty="0">
                <a:latin typeface="Arial" panose="020B0604020202020204" pitchFamily="34" charset="0"/>
              </a:rPr>
              <a:t>. </a:t>
            </a:r>
            <a:r>
              <a:rPr lang="en-US" altLang="de-DE" sz="1600" dirty="0" err="1">
                <a:latin typeface="Arial" panose="020B0604020202020204" pitchFamily="34" charset="0"/>
              </a:rPr>
              <a:t>vcrval</a:t>
            </a:r>
            <a:r>
              <a:rPr lang="en-US" altLang="de-DE" sz="1600" dirty="0">
                <a:latin typeface="Arial" panose="020B0604020202020204" pitchFamily="34" charset="0"/>
              </a:rPr>
              <a:t> is water level of a fixed reference level (</a:t>
            </a:r>
            <a:r>
              <a:rPr lang="en-US" altLang="de-DE" sz="1600" dirty="0" err="1">
                <a:latin typeface="Arial" panose="020B0604020202020204" pitchFamily="34" charset="0"/>
              </a:rPr>
              <a:t>vcrlev</a:t>
            </a:r>
            <a:r>
              <a:rPr lang="en-US" altLang="de-DE" sz="1600" dirty="0">
                <a:latin typeface="Arial" panose="020B0604020202020204" pitchFamily="34" charset="0"/>
              </a:rPr>
              <a:t> = MHWS) expressed in relation to </a:t>
            </a:r>
            <a:r>
              <a:rPr lang="en-US" altLang="de-DE" sz="1600" dirty="0" err="1">
                <a:latin typeface="Arial" panose="020B0604020202020204" pitchFamily="34" charset="0"/>
              </a:rPr>
              <a:t>revlev</a:t>
            </a:r>
            <a:r>
              <a:rPr lang="en-US" altLang="de-DE" sz="1600" dirty="0">
                <a:latin typeface="Arial" panose="020B0604020202020204" pitchFamily="34" charset="0"/>
              </a:rPr>
              <a:t> (NAP, TAW etc.) </a:t>
            </a:r>
          </a:p>
          <a:p>
            <a:pPr marL="0" indent="0" eaLnBrk="1" hangingPunct="1">
              <a:buNone/>
            </a:pPr>
            <a:r>
              <a:rPr lang="en-US" altLang="de-DE" sz="1600" dirty="0">
                <a:latin typeface="Arial" panose="020B0604020202020204" pitchFamily="34" charset="0"/>
              </a:rPr>
              <a:t>For the IES 2.5 edition, additional attributes have been added to bridges, namely </a:t>
            </a:r>
            <a:r>
              <a:rPr lang="en-US" altLang="de-DE" sz="1600" dirty="0" err="1">
                <a:latin typeface="Arial" panose="020B0604020202020204" pitchFamily="34" charset="0"/>
              </a:rPr>
              <a:t>reflev</a:t>
            </a:r>
            <a:r>
              <a:rPr lang="en-US" altLang="de-DE" sz="1600" dirty="0">
                <a:latin typeface="Arial" panose="020B0604020202020204" pitchFamily="34" charset="0"/>
              </a:rPr>
              <a:t> and </a:t>
            </a:r>
            <a:r>
              <a:rPr lang="en-US" altLang="de-DE" sz="1600" dirty="0" err="1">
                <a:latin typeface="Arial" panose="020B0604020202020204" pitchFamily="34" charset="0"/>
              </a:rPr>
              <a:t>elevwl</a:t>
            </a:r>
            <a:r>
              <a:rPr lang="en-US" altLang="de-DE" sz="1600" dirty="0">
                <a:latin typeface="Arial" panose="020B0604020202020204" pitchFamily="34" charset="0"/>
              </a:rPr>
              <a:t>. The </a:t>
            </a:r>
            <a:r>
              <a:rPr lang="en-US" altLang="de-DE" sz="1600" dirty="0" err="1">
                <a:latin typeface="Arial" panose="020B0604020202020204" pitchFamily="34" charset="0"/>
              </a:rPr>
              <a:t>elevwl</a:t>
            </a:r>
            <a:r>
              <a:rPr lang="en-US" altLang="de-DE" sz="1600" dirty="0">
                <a:latin typeface="Arial" panose="020B0604020202020204" pitchFamily="34" charset="0"/>
              </a:rPr>
              <a:t> describes the water level in relation to </a:t>
            </a:r>
            <a:r>
              <a:rPr lang="en-US" altLang="de-DE" sz="1600" dirty="0" err="1">
                <a:latin typeface="Arial" panose="020B0604020202020204" pitchFamily="34" charset="0"/>
              </a:rPr>
              <a:t>revlev</a:t>
            </a:r>
            <a:r>
              <a:rPr lang="en-US" altLang="de-DE" sz="1600" dirty="0">
                <a:latin typeface="Arial" panose="020B0604020202020204" pitchFamily="34" charset="0"/>
              </a:rPr>
              <a: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521248245"/>
      </p:ext>
    </p:extLst>
  </p:cSld>
  <p:clrMapOvr>
    <a:masterClrMapping/>
  </p:clrMapOvr>
  <p:transition spd="med">
    <p:cover dir="l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2)</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Thus, the </a:t>
            </a:r>
            <a:r>
              <a:rPr lang="en-US" altLang="de-DE" sz="1600" dirty="0" err="1">
                <a:latin typeface="Arial" panose="020B0604020202020204" pitchFamily="34" charset="0"/>
              </a:rPr>
              <a:t>revlev</a:t>
            </a:r>
            <a:r>
              <a:rPr lang="en-US" altLang="de-DE" sz="1600" dirty="0">
                <a:latin typeface="Arial" panose="020B0604020202020204" pitchFamily="34" charset="0"/>
              </a:rPr>
              <a:t> attribute already exists in the IENC2.5. </a:t>
            </a:r>
          </a:p>
          <a:p>
            <a:pPr marL="0" indent="0" eaLnBrk="1" hangingPunct="1">
              <a:buNone/>
            </a:pPr>
            <a:r>
              <a:rPr lang="en-US" altLang="de-DE" sz="1600" dirty="0">
                <a:latin typeface="Arial" panose="020B0604020202020204" pitchFamily="34" charset="0"/>
              </a:rPr>
              <a:t>In order to clarify the data model of RIS-NET (which will also be a described standard in the long term) and thus also the understanding of this type of information among end users, it seems reasonable to propose to introduce the concepts of ABS_HEIGHT and ABS_HEIGHT_OPEN for the IENC2.6.x as well.</a:t>
            </a:r>
          </a:p>
          <a:p>
            <a:pPr marL="0" indent="0" eaLnBrk="1" hangingPunct="1">
              <a:buNone/>
            </a:pPr>
            <a:r>
              <a:rPr lang="en-US" altLang="de-DE" sz="1600" dirty="0">
                <a:latin typeface="Arial" panose="020B0604020202020204" pitchFamily="34" charset="0"/>
              </a:rPr>
              <a:t>The advantages of adding these two attributes are:</a:t>
            </a:r>
          </a:p>
          <a:p>
            <a:pPr marL="0" indent="0" eaLnBrk="1" hangingPunct="1">
              <a:buNone/>
            </a:pPr>
            <a:r>
              <a:rPr lang="en-US" altLang="de-DE" sz="1600" dirty="0">
                <a:latin typeface="Arial" panose="020B0604020202020204" pitchFamily="34" charset="0"/>
              </a:rPr>
              <a:t>- the end user will be able to determine an actual clearance height less complicated,</a:t>
            </a:r>
          </a:p>
          <a:p>
            <a:pPr marL="0" indent="0" eaLnBrk="1" hangingPunct="1">
              <a:buNone/>
            </a:pPr>
            <a:r>
              <a:rPr lang="en-US" altLang="de-DE" sz="1600" dirty="0">
                <a:latin typeface="Arial" panose="020B0604020202020204" pitchFamily="34" charset="0"/>
              </a:rPr>
              <a:t>- alignment will be achieved between the data model of RIS-NET, as a future standard, and the IENC standard.</a:t>
            </a:r>
          </a:p>
          <a:p>
            <a:pPr marL="0" indent="0" eaLnBrk="1" hangingPunct="1">
              <a:buNone/>
            </a:pPr>
            <a:r>
              <a:rPr lang="en-US" altLang="de-DE" sz="1600" dirty="0">
                <a:latin typeface="Arial" panose="020B0604020202020204" pitchFamily="34" charset="0"/>
              </a:rPr>
              <a:t>I like to hear your feedback on this concept proposal.</a:t>
            </a:r>
          </a:p>
          <a:p>
            <a:pPr marL="0" indent="0" eaLnBrk="1" hangingPunct="1">
              <a:buNone/>
            </a:pPr>
            <a:r>
              <a:rPr lang="en-US" altLang="de-DE" sz="1600" dirty="0">
                <a:latin typeface="Arial" panose="020B0604020202020204" pitchFamily="34" charset="0"/>
              </a:rPr>
              <a:t>Kind Regards</a:t>
            </a:r>
          </a:p>
          <a:p>
            <a:pPr marL="0" indent="0" eaLnBrk="1" hangingPunct="1">
              <a:buNone/>
            </a:pPr>
            <a:r>
              <a:rPr lang="en-US" altLang="de-DE" sz="1600" dirty="0">
                <a:latin typeface="Arial" panose="020B0604020202020204" pitchFamily="34" charset="0"/>
              </a:rPr>
              <a:t>René</a:t>
            </a:r>
          </a:p>
          <a:p>
            <a:pPr marL="0" indent="0" eaLnBrk="1" hangingPunct="1">
              <a:buNone/>
            </a:pPr>
            <a:endParaRPr lang="en-US" altLang="de-DE" sz="1600" dirty="0">
              <a:latin typeface="Arial" panose="020B0604020202020204" pitchFamily="34" charset="0"/>
            </a:endParaRP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247958783"/>
      </p:ext>
    </p:extLst>
  </p:cSld>
  <p:clrMapOvr>
    <a:masterClrMapping/>
  </p:clrMapOvr>
  <p:transition spd="med">
    <p:cover dir="l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3)</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Dear René,</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 understand that it should be clear what is meant by 'vertical clearance' and how this height is measured or calculated. The proposed attributes are indeed added to the RIS.net concept but I'm wondering what the advantage is for the skipper/</a:t>
            </a:r>
            <a:r>
              <a:rPr lang="en-US" altLang="de-DE" sz="1600" dirty="0" err="1">
                <a:latin typeface="Arial" panose="020B0604020202020204" pitchFamily="34" charset="0"/>
              </a:rPr>
              <a:t>boatmaster</a:t>
            </a:r>
            <a:r>
              <a:rPr lang="en-US" altLang="de-DE" sz="1600" dirty="0">
                <a:latin typeface="Arial" panose="020B0604020202020204" pitchFamily="34" charset="0"/>
              </a:rPr>
              <a:t> on one hand and the ECDIS-software on the other hand. The skipper only wants to know the available height measured from the water to the bridge. Isn't it going to be a lot more difficult if we add all the other values?</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BR,</a:t>
            </a:r>
          </a:p>
          <a:p>
            <a:pPr marL="0" indent="0" eaLnBrk="1" hangingPunct="1">
              <a:buNone/>
            </a:pPr>
            <a:r>
              <a:rPr lang="en-US" altLang="de-DE" sz="1600" dirty="0">
                <a:latin typeface="Arial" panose="020B0604020202020204" pitchFamily="34" charset="0"/>
              </a:rPr>
              <a:t>Gert</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42498967"/>
      </p:ext>
    </p:extLst>
  </p:cSld>
  <p:clrMapOvr>
    <a:masterClrMapping/>
  </p:clrMapOvr>
  <p:transition spd="med">
    <p:cover dir="l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4)</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Thanks for your feedback. The measured and determined (= between the CEVNI D2 notice marks) elevation of the underside of the bridge is a constant value. At this moment it is not possible to encode this value in an available attribute of the bridge object. This information can indeed be calculated by summarize the value of the vertical clearance (VERCLR) and the value of the water level of the reference water level (</a:t>
            </a:r>
            <a:r>
              <a:rPr lang="en-US" altLang="de-DE" sz="1600" dirty="0" err="1">
                <a:latin typeface="Arial" panose="020B0604020202020204" pitchFamily="34" charset="0"/>
              </a:rPr>
              <a:t>vcrlev</a:t>
            </a:r>
            <a:r>
              <a:rPr lang="en-US" altLang="de-DE" sz="1600" dirty="0">
                <a:latin typeface="Arial" panose="020B0604020202020204" pitchFamily="34" charset="0"/>
              </a:rPr>
              <a:t>, </a:t>
            </a:r>
            <a:r>
              <a:rPr lang="en-US" altLang="de-DE" sz="1600" dirty="0" err="1">
                <a:latin typeface="Arial" panose="020B0604020202020204" pitchFamily="34" charset="0"/>
              </a:rPr>
              <a:t>vcrval</a:t>
            </a:r>
            <a:r>
              <a:rPr lang="en-US" altLang="de-DE" sz="1600" dirty="0">
                <a:latin typeface="Arial" panose="020B0604020202020204" pitchFamily="34" charset="0"/>
              </a:rPr>
              <a:t>) that belongs to the bridge object. The reference water level (i.e. the value of the MHWS) of the bridge object is based on </a:t>
            </a:r>
            <a:r>
              <a:rPr lang="en-US" altLang="de-DE" sz="1600" dirty="0" err="1">
                <a:latin typeface="Arial" panose="020B0604020202020204" pitchFamily="34" charset="0"/>
              </a:rPr>
              <a:t>reflev</a:t>
            </a:r>
            <a:r>
              <a:rPr lang="en-US" altLang="de-DE" sz="1600" dirty="0">
                <a:latin typeface="Arial" panose="020B0604020202020204" pitchFamily="34" charset="0"/>
              </a:rPr>
              <a:t> attribute (NAP, TAW </a:t>
            </a:r>
            <a:r>
              <a:rPr lang="en-US" altLang="de-DE" sz="1600" dirty="0" err="1">
                <a:latin typeface="Arial" panose="020B0604020202020204" pitchFamily="34" charset="0"/>
              </a:rPr>
              <a:t>etc</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So, you're right that duplicate information can arise when suggested extra attributes are added.</a:t>
            </a:r>
          </a:p>
          <a:p>
            <a:pPr marL="0" indent="0" eaLnBrk="1" hangingPunct="1">
              <a:buNone/>
            </a:pPr>
            <a:r>
              <a:rPr lang="en-US" altLang="de-DE" sz="1600" dirty="0">
                <a:latin typeface="Arial" panose="020B0604020202020204" pitchFamily="34" charset="0"/>
              </a:rPr>
              <a:t>However, you must calculate the value of the height of the bottom of the bridge and there is a chance of making errors with every calculation. There is also a high chance that the required attributes will not be filled. E.g. </a:t>
            </a:r>
            <a:r>
              <a:rPr lang="en-US" altLang="de-DE" sz="1600" dirty="0" err="1">
                <a:latin typeface="Arial" panose="020B0604020202020204" pitchFamily="34" charset="0"/>
              </a:rPr>
              <a:t>vcrlev</a:t>
            </a:r>
            <a:r>
              <a:rPr lang="en-US" altLang="de-DE" sz="1600" dirty="0">
                <a:latin typeface="Arial" panose="020B0604020202020204" pitchFamily="34" charset="0"/>
              </a:rPr>
              <a:t> and </a:t>
            </a:r>
            <a:r>
              <a:rPr lang="en-US" altLang="de-DE" sz="1600" dirty="0" err="1">
                <a:latin typeface="Arial" panose="020B0604020202020204" pitchFamily="34" charset="0"/>
              </a:rPr>
              <a:t>vcrval</a:t>
            </a:r>
            <a:r>
              <a:rPr lang="en-US" altLang="de-DE" sz="1600" dirty="0">
                <a:latin typeface="Arial" panose="020B0604020202020204" pitchFamily="34" charset="0"/>
              </a:rPr>
              <a:t> have been introduced in the edition 2.5 and at this moment they are most likely not coded anywhere yet and then the calculation of the height of the bottom bridge will not be correct. As a result, it becomes difficult for the skipper to calculate a future and actual vertical clearance. </a:t>
            </a:r>
          </a:p>
          <a:p>
            <a:pPr marL="0" indent="0" eaLnBrk="1" hangingPunct="1">
              <a:buNone/>
            </a:pPr>
            <a:r>
              <a:rPr lang="en-US" altLang="de-DE" sz="1600" dirty="0">
                <a:latin typeface="Arial" panose="020B0604020202020204" pitchFamily="34" charset="0"/>
              </a:rPr>
              <a:t>And as indicated earlier, the measured and determined height of the underside of the bridge is actually the only reliable value (or should be).</a:t>
            </a:r>
          </a:p>
        </p:txBody>
      </p:sp>
    </p:spTree>
    <p:extLst>
      <p:ext uri="{BB962C8B-B14F-4D97-AF65-F5344CB8AC3E}">
        <p14:creationId xmlns:p14="http://schemas.microsoft.com/office/powerpoint/2010/main" val="2552522169"/>
      </p:ext>
    </p:extLst>
  </p:cSld>
  <p:clrMapOvr>
    <a:masterClrMapping/>
  </p:clrMapOvr>
  <p:transition spd="med">
    <p:cover dir="l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5)</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introduction of </a:t>
            </a:r>
            <a:r>
              <a:rPr lang="en-US" altLang="de-DE" sz="1600" dirty="0" err="1">
                <a:latin typeface="Arial" panose="020B0604020202020204" pitchFamily="34" charset="0"/>
              </a:rPr>
              <a:t>reflev</a:t>
            </a:r>
            <a:r>
              <a:rPr lang="en-US" altLang="de-DE" sz="1600" dirty="0">
                <a:latin typeface="Arial" panose="020B0604020202020204" pitchFamily="34" charset="0"/>
              </a:rPr>
              <a:t> and </a:t>
            </a:r>
            <a:r>
              <a:rPr lang="en-US" altLang="de-DE" sz="1600" dirty="0" err="1">
                <a:latin typeface="Arial" panose="020B0604020202020204" pitchFamily="34" charset="0"/>
              </a:rPr>
              <a:t>elevwl</a:t>
            </a:r>
            <a:r>
              <a:rPr lang="en-US" altLang="de-DE" sz="1600" dirty="0">
                <a:latin typeface="Arial" panose="020B0604020202020204" pitchFamily="34" charset="0"/>
              </a:rPr>
              <a:t> in the standard is, quite understandably, proposed by service providers who want to work with height sensors on ships (automatic navigation).</a:t>
            </a:r>
          </a:p>
          <a:p>
            <a:pPr marL="0" indent="0" eaLnBrk="1" hangingPunct="1">
              <a:buNone/>
            </a:pPr>
            <a:r>
              <a:rPr lang="en-US" altLang="de-DE" sz="1600" dirty="0">
                <a:latin typeface="Arial" panose="020B0604020202020204" pitchFamily="34" charset="0"/>
              </a:rPr>
              <a:t>Another possible development is that in the future, actual or predicted water levels at a bridge may be made available as a service. In that case, it is  very nice that the determined and measured height of the bottom of the bridge is immediately available, instead of the mandatory execution of a calculation, whereby it is very uncertain whether all the necessary attributes for that calculation are properly filled in.</a:t>
            </a:r>
          </a:p>
          <a:p>
            <a:pPr marL="0" indent="0" eaLnBrk="1" hangingPunct="1">
              <a:buNone/>
            </a:pPr>
            <a:r>
              <a:rPr lang="en-US" altLang="de-DE" sz="1600" dirty="0">
                <a:latin typeface="Arial" panose="020B0604020202020204" pitchFamily="34" charset="0"/>
              </a:rPr>
              <a:t>BTW, I don't think there is a validation check yet that can overcome this issue; Check: "Are all the necessary attributes filled?".</a:t>
            </a:r>
          </a:p>
          <a:p>
            <a:pPr marL="0" indent="0" eaLnBrk="1" hangingPunct="1">
              <a:buNone/>
            </a:pPr>
            <a:r>
              <a:rPr lang="en-US" altLang="de-DE" sz="1600" dirty="0">
                <a:latin typeface="Arial" panose="020B0604020202020204" pitchFamily="34" charset="0"/>
              </a:rPr>
              <a:t>If the two proposed additional attributes were to be added in the long term, it would also be an advantage that the data models of RIS-Net and IENC are harmonized and of course for the shipmaster it 'll be easier to  calculate the actual and/or predicted vertical clearance.  </a:t>
            </a:r>
          </a:p>
          <a:p>
            <a:pPr marL="0" indent="0" eaLnBrk="1" hangingPunct="1">
              <a:buNone/>
            </a:pPr>
            <a:r>
              <a:rPr lang="en-US" altLang="de-DE" sz="1600" dirty="0">
                <a:latin typeface="Arial" panose="020B0604020202020204" pitchFamily="34" charset="0"/>
              </a:rPr>
              <a:t>The possible issues mentioned: </a:t>
            </a:r>
          </a:p>
          <a:p>
            <a:pPr marL="0" indent="0" eaLnBrk="1" hangingPunct="1">
              <a:buNone/>
            </a:pPr>
            <a:r>
              <a:rPr lang="en-US" altLang="de-DE" sz="1600" dirty="0">
                <a:latin typeface="Arial" panose="020B0604020202020204" pitchFamily="34" charset="0"/>
              </a:rPr>
              <a:t>All the encoded information in existing IENCs would have to be converted</a:t>
            </a:r>
          </a:p>
          <a:p>
            <a:pPr marL="0" indent="0" eaLnBrk="1" hangingPunct="1">
              <a:buNone/>
            </a:pPr>
            <a:r>
              <a:rPr lang="en-US" altLang="de-DE" sz="1600" dirty="0">
                <a:latin typeface="Arial" panose="020B0604020202020204" pitchFamily="34" charset="0"/>
              </a:rPr>
              <a:t>All Inland ECDIS would have to be able to calculate the geodetic height from the data in old IENCs and to calculate the clearance from the data in the new IENCs.</a:t>
            </a:r>
          </a:p>
          <a:p>
            <a:pPr marL="0" indent="0" eaLnBrk="1" hangingPunct="1">
              <a:buNone/>
            </a:pPr>
            <a:r>
              <a:rPr lang="en-US" altLang="de-DE" sz="1600" dirty="0">
                <a:latin typeface="Arial" panose="020B0604020202020204" pitchFamily="34" charset="0"/>
              </a:rPr>
              <a:t> </a:t>
            </a: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3390163504"/>
      </p:ext>
    </p:extLst>
  </p:cSld>
  <p:clrMapOvr>
    <a:masterClrMapping/>
  </p:clrMapOvr>
  <p:transition spd="med">
    <p:cover dir="l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(absolute height bridges 6)</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I don't believe that these issues play a significant role because, for example, there are hardly any edition 2.5 IENC's available and no changes have been proposed that would interfere with the existing encoding. The Inland ECDIS will also continue to present the vertical </a:t>
            </a:r>
            <a:r>
              <a:rPr lang="en-US" altLang="de-DE" sz="1600" dirty="0" err="1">
                <a:latin typeface="Arial" panose="020B0604020202020204" pitchFamily="34" charset="0"/>
              </a:rPr>
              <a:t>cleareance</a:t>
            </a:r>
            <a:r>
              <a:rPr lang="en-US" altLang="de-DE" sz="1600" dirty="0">
                <a:latin typeface="Arial" panose="020B0604020202020204" pitchFamily="34" charset="0"/>
              </a:rPr>
              <a:t> (VERCLR) as the value for the safe vertical clearance. </a:t>
            </a:r>
          </a:p>
          <a:p>
            <a:pPr marL="0" indent="0" eaLnBrk="1" hangingPunct="1">
              <a:buNone/>
            </a:pPr>
            <a:r>
              <a:rPr lang="en-US" altLang="de-DE" sz="1600" dirty="0">
                <a:latin typeface="Arial" panose="020B0604020202020204" pitchFamily="34" charset="0"/>
              </a:rPr>
              <a:t>I hope that I have clarified a few things. </a:t>
            </a:r>
          </a:p>
          <a:p>
            <a:pPr marL="0" indent="0" eaLnBrk="1" hangingPunct="1">
              <a:buNone/>
            </a:pPr>
            <a:r>
              <a:rPr lang="en-US" altLang="de-DE" sz="1600" dirty="0">
                <a:latin typeface="Arial" panose="020B0604020202020204" pitchFamily="34" charset="0"/>
              </a:rPr>
              <a:t>Greetings René​</a:t>
            </a:r>
          </a:p>
        </p:txBody>
      </p:sp>
    </p:spTree>
    <p:extLst>
      <p:ext uri="{BB962C8B-B14F-4D97-AF65-F5344CB8AC3E}">
        <p14:creationId xmlns:p14="http://schemas.microsoft.com/office/powerpoint/2010/main" val="3352232153"/>
      </p:ext>
    </p:extLst>
  </p:cSld>
  <p:clrMapOvr>
    <a:masterClrMapping/>
  </p:clrMapOvr>
  <p:transition spd="med">
    <p:cover dir="l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(update information 1)</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S-101 is introducing the new feature Update Information:</a:t>
            </a:r>
          </a:p>
          <a:p>
            <a:pPr marL="0" indent="0" eaLnBrk="1" hangingPunct="1">
              <a:buNone/>
            </a:pPr>
            <a:r>
              <a:rPr lang="en-US" altLang="de-DE" sz="1600" dirty="0">
                <a:latin typeface="Arial" panose="020B0604020202020204" pitchFamily="34" charset="0"/>
              </a:rPr>
              <a:t>“The meta feature Update Information is used by the Inland ECDIS or ECS to provide, on request, a visual indication to the </a:t>
            </a:r>
            <a:r>
              <a:rPr lang="en-US" altLang="de-DE" sz="1600" dirty="0" err="1">
                <a:latin typeface="Arial" panose="020B0604020202020204" pitchFamily="34" charset="0"/>
              </a:rPr>
              <a:t>boatmaster</a:t>
            </a:r>
            <a:r>
              <a:rPr lang="en-US" altLang="de-DE" sz="1600" dirty="0">
                <a:latin typeface="Arial" panose="020B0604020202020204" pitchFamily="34" charset="0"/>
              </a:rPr>
              <a:t> of information that has changed in the System Database when an IENC Update is applied. Therefore, an associated instance of Update Information corresponding to each feature instance included in an IENC Update dataset (ER Application Profile) is mandatory for all changes that impact on navigation*. Update Information must be associated with features that have changed using the association Updated Information (see clause 25.13).</a:t>
            </a:r>
          </a:p>
          <a:p>
            <a:pPr marL="0" indent="0" eaLnBrk="1" hangingPunct="1">
              <a:buNone/>
            </a:pPr>
            <a:r>
              <a:rPr lang="en-US" altLang="de-DE" sz="1600" dirty="0">
                <a:latin typeface="Arial" panose="020B0604020202020204" pitchFamily="34" charset="0"/>
              </a:rPr>
              <a:t>The creation of Update Information meta feature instances and the corresponding Updated Information association instances may be substantively automated in IENC production systems and associated databases".</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If the creation of this meta feature and especially of the associations is automated by the chart production software it is fine, but if the associations have to be created manually, it would cause a big workload for the chart producers. </a:t>
            </a:r>
          </a:p>
          <a:p>
            <a:pPr marL="0" indent="0" eaLnBrk="1" hangingPunct="1">
              <a:buNone/>
            </a:pPr>
            <a:endParaRPr lang="en-US" altLang="de-DE" sz="1600" dirty="0">
              <a:latin typeface="Arial" panose="020B0604020202020204" pitchFamily="34" charset="0"/>
            </a:endParaRPr>
          </a:p>
          <a:p>
            <a:pPr marL="0" indent="0" eaLnBrk="1" hangingPunct="1">
              <a:buNone/>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449227812"/>
      </p:ext>
    </p:extLst>
  </p:cSld>
  <p:clrMapOvr>
    <a:masterClrMapping/>
  </p:clrMapOvr>
  <p:transition spd="med">
    <p:cover dir="l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Common dinner</a:t>
            </a:r>
          </a:p>
        </p:txBody>
      </p:sp>
      <p:sp>
        <p:nvSpPr>
          <p:cNvPr id="6147" name="Rectangle 3"/>
          <p:cNvSpPr>
            <a:spLocks noChangeArrowheads="1"/>
          </p:cNvSpPr>
          <p:nvPr/>
        </p:nvSpPr>
        <p:spPr bwMode="auto">
          <a:xfrm>
            <a:off x="1055440" y="1700214"/>
            <a:ext cx="10153128" cy="409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10000"/>
              </a:spcBef>
              <a:buFontTx/>
              <a:buNone/>
            </a:pPr>
            <a:r>
              <a:rPr lang="en-US" altLang="de-DE" sz="2000" b="1" dirty="0">
                <a:solidFill>
                  <a:schemeClr val="tx2"/>
                </a:solidFill>
                <a:latin typeface="Arial" panose="020B0604020202020204" pitchFamily="34" charset="0"/>
              </a:rPr>
              <a:t>Wednesday, 8 October, 19:00</a:t>
            </a:r>
            <a:br>
              <a:rPr lang="en-US" altLang="de-DE" sz="2000" b="1" dirty="0">
                <a:solidFill>
                  <a:schemeClr val="tx2"/>
                </a:solidFill>
                <a:latin typeface="Arial" panose="020B0604020202020204" pitchFamily="34" charset="0"/>
              </a:rPr>
            </a:br>
            <a:endParaRPr lang="en-US" altLang="de-DE" sz="2000" b="1" dirty="0">
              <a:solidFill>
                <a:schemeClr val="tx2"/>
              </a:solidFill>
              <a:latin typeface="Arial" panose="020B0604020202020204" pitchFamily="34" charset="0"/>
            </a:endParaRPr>
          </a:p>
          <a:p>
            <a:pPr marL="0" indent="0" eaLnBrk="1" hangingPunct="1">
              <a:buNone/>
            </a:pPr>
            <a:r>
              <a:rPr lang="en-US" altLang="de-DE" sz="2000" dirty="0">
                <a:latin typeface="Arial" panose="020B0604020202020204" pitchFamily="34" charset="0"/>
              </a:rPr>
              <a:t>“</a:t>
            </a:r>
            <a:r>
              <a:rPr lang="en-US" altLang="de-DE" sz="2000" dirty="0" err="1">
                <a:latin typeface="Arial" panose="020B0604020202020204" pitchFamily="34" charset="0"/>
              </a:rPr>
              <a:t>Gasthaus</a:t>
            </a:r>
            <a:r>
              <a:rPr lang="en-US" altLang="de-DE" sz="2000" dirty="0">
                <a:latin typeface="Arial" panose="020B0604020202020204" pitchFamily="34" charset="0"/>
              </a:rPr>
              <a:t> Wild”, </a:t>
            </a:r>
            <a:r>
              <a:rPr lang="en-US" altLang="de-DE" sz="2000" dirty="0" err="1">
                <a:latin typeface="Arial" panose="020B0604020202020204" pitchFamily="34" charset="0"/>
              </a:rPr>
              <a:t>Radetzkyplatz</a:t>
            </a:r>
            <a:r>
              <a:rPr lang="en-US" altLang="de-DE" sz="2000" dirty="0">
                <a:latin typeface="Arial" panose="020B0604020202020204" pitchFamily="34" charset="0"/>
              </a:rPr>
              <a:t> 1, 1030 Wien</a:t>
            </a:r>
          </a:p>
          <a:p>
            <a:pPr marL="0" indent="0" eaLnBrk="1" hangingPunct="1">
              <a:buNone/>
            </a:pPr>
            <a:endParaRPr lang="en-US" altLang="de-DE" sz="2000" dirty="0">
              <a:latin typeface="Arial" panose="020B0604020202020204" pitchFamily="34" charset="0"/>
            </a:endParaRPr>
          </a:p>
          <a:p>
            <a:pPr marL="0" indent="0" eaLnBrk="1" hangingPunct="1">
              <a:buNone/>
            </a:pPr>
            <a:r>
              <a:rPr lang="en-US" altLang="de-DE" sz="2000" dirty="0">
                <a:latin typeface="Arial" panose="020B0604020202020204" pitchFamily="34" charset="0"/>
              </a:rPr>
              <a:t>From the ministry: when exiting turn right into </a:t>
            </a:r>
            <a:r>
              <a:rPr lang="en-US" altLang="de-DE" sz="2000" dirty="0" err="1">
                <a:latin typeface="Arial" panose="020B0604020202020204" pitchFamily="34" charset="0"/>
              </a:rPr>
              <a:t>Radetzkystraße</a:t>
            </a:r>
            <a:r>
              <a:rPr lang="en-US" altLang="de-DE" sz="2000" dirty="0">
                <a:latin typeface="Arial" panose="020B0604020202020204" pitchFamily="34" charset="0"/>
              </a:rPr>
              <a:t> and walk to </a:t>
            </a:r>
            <a:r>
              <a:rPr lang="en-US" altLang="de-DE" sz="2000" dirty="0" err="1">
                <a:latin typeface="Arial" panose="020B0604020202020204" pitchFamily="34" charset="0"/>
              </a:rPr>
              <a:t>Radetzkyplatz</a:t>
            </a:r>
            <a:r>
              <a:rPr lang="en-US" altLang="de-DE" sz="2000" dirty="0">
                <a:latin typeface="Arial" panose="020B0604020202020204" pitchFamily="34" charset="0"/>
              </a:rPr>
              <a:t>. The restaurant is on the right side.</a:t>
            </a:r>
          </a:p>
          <a:p>
            <a:pPr marL="0" indent="0" eaLnBrk="1" hangingPunct="1">
              <a:buNone/>
            </a:pPr>
            <a:endParaRPr lang="en-US" altLang="de-DE" sz="2000" dirty="0">
              <a:latin typeface="Arial" panose="020B0604020202020204" pitchFamily="34" charset="0"/>
            </a:endParaRPr>
          </a:p>
          <a:p>
            <a:pPr marL="0" indent="0" eaLnBrk="1" hangingPunct="1">
              <a:buNone/>
            </a:pPr>
            <a:r>
              <a:rPr lang="en-US" altLang="de-DE" sz="2000" dirty="0">
                <a:latin typeface="Arial" panose="020B0604020202020204" pitchFamily="34" charset="0"/>
              </a:rPr>
              <a:t>From Ruby Sofie Hotel: exit and turn right, turn right into the second road (</a:t>
            </a:r>
            <a:r>
              <a:rPr lang="en-US" altLang="de-DE" sz="2000" dirty="0" err="1">
                <a:latin typeface="Arial" panose="020B0604020202020204" pitchFamily="34" charset="0"/>
              </a:rPr>
              <a:t>Kollergasse</a:t>
            </a:r>
            <a:r>
              <a:rPr lang="en-US" altLang="de-DE" sz="2000" dirty="0">
                <a:latin typeface="Arial" panose="020B0604020202020204" pitchFamily="34" charset="0"/>
              </a:rPr>
              <a:t>), turn left into the third road (</a:t>
            </a:r>
            <a:r>
              <a:rPr lang="en-US" altLang="de-DE" sz="2000" dirty="0" err="1">
                <a:latin typeface="Arial" panose="020B0604020202020204" pitchFamily="34" charset="0"/>
              </a:rPr>
              <a:t>Lorbeergasse</a:t>
            </a:r>
            <a:r>
              <a:rPr lang="en-US" altLang="de-DE" sz="2000" dirty="0">
                <a:latin typeface="Arial" panose="020B0604020202020204" pitchFamily="34" charset="0"/>
              </a:rPr>
              <a:t>) and pass under the railway, then turn right on </a:t>
            </a:r>
            <a:r>
              <a:rPr lang="en-US" altLang="de-DE" sz="2000" dirty="0" err="1">
                <a:latin typeface="Arial" panose="020B0604020202020204" pitchFamily="34" charset="0"/>
              </a:rPr>
              <a:t>Obere</a:t>
            </a:r>
            <a:r>
              <a:rPr lang="en-US" altLang="de-DE" sz="2000" dirty="0">
                <a:latin typeface="Arial" panose="020B0604020202020204" pitchFamily="34" charset="0"/>
              </a:rPr>
              <a:t> </a:t>
            </a:r>
            <a:r>
              <a:rPr lang="en-US" altLang="de-DE" sz="2000" dirty="0" err="1">
                <a:latin typeface="Arial" panose="020B0604020202020204" pitchFamily="34" charset="0"/>
              </a:rPr>
              <a:t>Viaduktgasse</a:t>
            </a:r>
            <a:r>
              <a:rPr lang="en-US" altLang="de-DE" sz="2000" dirty="0">
                <a:latin typeface="Arial" panose="020B0604020202020204" pitchFamily="34" charset="0"/>
              </a:rPr>
              <a:t> and walk to </a:t>
            </a:r>
            <a:r>
              <a:rPr lang="en-US" altLang="de-DE" sz="2000" dirty="0" err="1">
                <a:latin typeface="Arial" panose="020B0604020202020204" pitchFamily="34" charset="0"/>
              </a:rPr>
              <a:t>Radetzkyplatz</a:t>
            </a:r>
            <a:r>
              <a:rPr lang="en-US" altLang="de-DE" sz="2000" dirty="0">
                <a:latin typeface="Arial" panose="020B0604020202020204" pitchFamily="34" charset="0"/>
              </a:rPr>
              <a:t>, where the restaurant is on your left side (10 min walk)</a:t>
            </a:r>
          </a:p>
        </p:txBody>
      </p:sp>
    </p:spTree>
    <p:extLst>
      <p:ext uri="{BB962C8B-B14F-4D97-AF65-F5344CB8AC3E}">
        <p14:creationId xmlns:p14="http://schemas.microsoft.com/office/powerpoint/2010/main" val="2621558070"/>
      </p:ext>
    </p:extLst>
  </p:cSld>
  <p:clrMapOvr>
    <a:masterClrMapping/>
  </p:clrMapOvr>
  <p:transition spd="med">
    <p:cover dir="l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(update information 2)</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I am also not so sure that the information which buoy, which notice mark or which of the depth areas has been changed by an update is really so important for the </a:t>
            </a:r>
            <a:r>
              <a:rPr lang="en-US" altLang="de-DE" sz="1600" dirty="0" err="1">
                <a:latin typeface="Arial" panose="020B0604020202020204" pitchFamily="34" charset="0"/>
              </a:rPr>
              <a:t>boatmaster</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It is of course useful to include this feature in S-401, but should it be mandatory for updates or should it be optional?</a:t>
            </a:r>
          </a:p>
          <a:p>
            <a:pPr marL="0" indent="0" eaLnBrk="1" hangingPunct="1">
              <a:buNone/>
            </a:pPr>
            <a:r>
              <a:rPr lang="en-US" altLang="de-DE" sz="1600" dirty="0">
                <a:latin typeface="Arial" panose="020B0604020202020204" pitchFamily="34" charset="0"/>
              </a:rPr>
              <a:t>Best regards, ​Bernd</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 agree that this feature should be optional.  If the chart production software automatically creates the meta object, it should be included, but it requires a significant increase in the workload by chart producers, it is not practical to mandate its use.</a:t>
            </a:r>
          </a:p>
          <a:p>
            <a:pPr marL="0" indent="0" eaLnBrk="1" hangingPunct="1">
              <a:buNone/>
            </a:pPr>
            <a:r>
              <a:rPr lang="en-US" altLang="de-DE" sz="1600" dirty="0">
                <a:latin typeface="Arial" panose="020B0604020202020204" pitchFamily="34" charset="0"/>
              </a:rPr>
              <a:t>Best regards, Denise</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​I also agree! I'm wondering whether a skipper/</a:t>
            </a:r>
            <a:r>
              <a:rPr lang="en-US" altLang="de-DE" sz="1600" dirty="0" err="1">
                <a:latin typeface="Arial" panose="020B0604020202020204" pitchFamily="34" charset="0"/>
              </a:rPr>
              <a:t>boatmaster</a:t>
            </a:r>
            <a:r>
              <a:rPr lang="en-US" altLang="de-DE" sz="1600" dirty="0">
                <a:latin typeface="Arial" panose="020B0604020202020204" pitchFamily="34" charset="0"/>
              </a:rPr>
              <a:t> is really looking on the chart to see all the differences between the previous and current version of the chart. The extra workload isn't worth the effort.</a:t>
            </a:r>
          </a:p>
          <a:p>
            <a:pPr marL="0" indent="0" eaLnBrk="1" hangingPunct="1">
              <a:buNone/>
            </a:pPr>
            <a:r>
              <a:rPr lang="en-US" altLang="de-DE" sz="1600" dirty="0">
                <a:latin typeface="Arial" panose="020B0604020202020204" pitchFamily="34" charset="0"/>
              </a:rPr>
              <a:t>BR, Gert</a:t>
            </a:r>
          </a:p>
        </p:txBody>
      </p:sp>
    </p:spTree>
    <p:extLst>
      <p:ext uri="{BB962C8B-B14F-4D97-AF65-F5344CB8AC3E}">
        <p14:creationId xmlns:p14="http://schemas.microsoft.com/office/powerpoint/2010/main" val="962322868"/>
      </p:ext>
    </p:extLst>
  </p:cSld>
  <p:clrMapOvr>
    <a:masterClrMapping/>
  </p:clrMapOvr>
  <p:transition spd="med">
    <p:cover dir="l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(source indication)</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IHO is planning to replace the simple attribute SORIND with a complex attribute </a:t>
            </a:r>
            <a:r>
              <a:rPr lang="en-US" altLang="de-DE" sz="1600" dirty="0" err="1">
                <a:latin typeface="Arial" panose="020B0604020202020204" pitchFamily="34" charset="0"/>
              </a:rPr>
              <a:t>souceIndication</a:t>
            </a:r>
            <a:r>
              <a:rPr lang="en-US" altLang="de-DE" sz="1600" dirty="0">
                <a:latin typeface="Arial" panose="020B0604020202020204" pitchFamily="34" charset="0"/>
              </a:rPr>
              <a:t> with the sub attributes </a:t>
            </a:r>
            <a:r>
              <a:rPr lang="en-US" altLang="de-DE" sz="1600" dirty="0" err="1">
                <a:latin typeface="Arial" panose="020B0604020202020204" pitchFamily="34" charset="0"/>
              </a:rPr>
              <a:t>reportedDate</a:t>
            </a:r>
            <a:r>
              <a:rPr lang="en-US" altLang="de-DE" sz="1600" dirty="0">
                <a:latin typeface="Arial" panose="020B0604020202020204" pitchFamily="34" charset="0"/>
              </a:rPr>
              <a:t>, source and </a:t>
            </a:r>
            <a:r>
              <a:rPr lang="en-US" altLang="de-DE" sz="1600" dirty="0" err="1">
                <a:latin typeface="Arial" panose="020B0604020202020204" pitchFamily="34" charset="0"/>
              </a:rPr>
              <a:t>sourceType</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We are currently also using SORDAT (reported date). Do you agree that we can delete SORDAT as separate simple attribute if it is included as a sub attribute in </a:t>
            </a:r>
            <a:r>
              <a:rPr lang="en-US" altLang="de-DE" sz="1600" dirty="0" err="1">
                <a:latin typeface="Arial" panose="020B0604020202020204" pitchFamily="34" charset="0"/>
              </a:rPr>
              <a:t>sourceIndication</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Best regards, Bernd</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To be in line with S-101 and to avoid discrepancies​, I would be in favor of using the new complex attribute in S-401.</a:t>
            </a:r>
          </a:p>
          <a:p>
            <a:pPr marL="0" indent="0" eaLnBrk="1" hangingPunct="1">
              <a:buNone/>
            </a:pPr>
            <a:r>
              <a:rPr lang="en-US" altLang="de-DE" sz="1600" dirty="0">
                <a:latin typeface="Arial" panose="020B0604020202020204" pitchFamily="34" charset="0"/>
              </a:rPr>
              <a:t>Best regards, </a:t>
            </a:r>
            <a:r>
              <a:rPr lang="en-US" altLang="de-DE" sz="1600" dirty="0" err="1">
                <a:latin typeface="Arial" panose="020B0604020202020204" pitchFamily="34" charset="0"/>
              </a:rPr>
              <a:t>Gaël</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025680958"/>
      </p:ext>
    </p:extLst>
  </p:cSld>
  <p:clrMapOvr>
    <a:masterClrMapping/>
  </p:clrMapOvr>
  <p:transition spd="med">
    <p:cover dir="l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1091207"/>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(Meta Feature Data Coverage and display scales)</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IHO is planning to replace the simple attribute SORIND with a complex attribute </a:t>
            </a:r>
            <a:r>
              <a:rPr lang="en-US" altLang="de-DE" sz="1600" dirty="0" err="1">
                <a:latin typeface="Arial" panose="020B0604020202020204" pitchFamily="34" charset="0"/>
              </a:rPr>
              <a:t>souceIndication</a:t>
            </a:r>
            <a:r>
              <a:rPr lang="en-US" altLang="de-DE" sz="1600" dirty="0">
                <a:latin typeface="Arial" panose="020B0604020202020204" pitchFamily="34" charset="0"/>
              </a:rPr>
              <a:t> with the sub attributes </a:t>
            </a:r>
            <a:r>
              <a:rPr lang="en-US" altLang="de-DE" sz="1600" dirty="0" err="1">
                <a:latin typeface="Arial" panose="020B0604020202020204" pitchFamily="34" charset="0"/>
              </a:rPr>
              <a:t>reportedDate</a:t>
            </a:r>
            <a:r>
              <a:rPr lang="en-US" altLang="de-DE" sz="1600" dirty="0">
                <a:latin typeface="Arial" panose="020B0604020202020204" pitchFamily="34" charset="0"/>
              </a:rPr>
              <a:t>, source and </a:t>
            </a:r>
            <a:r>
              <a:rPr lang="en-US" altLang="de-DE" sz="1600" dirty="0" err="1">
                <a:latin typeface="Arial" panose="020B0604020202020204" pitchFamily="34" charset="0"/>
              </a:rPr>
              <a:t>sourceType</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We are currently also using SORDAT (reported date). Do you agree that we can delete SORDAT as separate simple attribute if it is included as a sub attribute in </a:t>
            </a:r>
            <a:r>
              <a:rPr lang="en-US" altLang="de-DE" sz="1600" dirty="0" err="1">
                <a:latin typeface="Arial" panose="020B0604020202020204" pitchFamily="34" charset="0"/>
              </a:rPr>
              <a:t>sourceIndication</a:t>
            </a:r>
            <a:r>
              <a:rPr lang="en-US" altLang="de-DE" sz="1600" dirty="0">
                <a:latin typeface="Arial" panose="020B0604020202020204" pitchFamily="34" charset="0"/>
              </a:rPr>
              <a:t>?</a:t>
            </a:r>
          </a:p>
          <a:p>
            <a:pPr marL="0" indent="0" eaLnBrk="1" hangingPunct="1">
              <a:buNone/>
            </a:pPr>
            <a:r>
              <a:rPr lang="en-US" altLang="de-DE" sz="1600" dirty="0">
                <a:latin typeface="Arial" panose="020B0604020202020204" pitchFamily="34" charset="0"/>
              </a:rPr>
              <a:t>Best regards, Bernd</a:t>
            </a:r>
          </a:p>
          <a:p>
            <a:pPr marL="0" indent="0" eaLnBrk="1" hangingPunct="1">
              <a:buNone/>
            </a:pPr>
            <a:endParaRPr lang="en-US" altLang="de-DE" sz="1600" dirty="0">
              <a:latin typeface="Arial" panose="020B0604020202020204" pitchFamily="34" charset="0"/>
            </a:endParaRPr>
          </a:p>
          <a:p>
            <a:pPr marL="0" indent="0" eaLnBrk="1" hangingPunct="1">
              <a:buNone/>
            </a:pPr>
            <a:r>
              <a:rPr lang="en-US" altLang="de-DE" sz="1600" dirty="0">
                <a:latin typeface="Arial" panose="020B0604020202020204" pitchFamily="34" charset="0"/>
              </a:rPr>
              <a:t>To be in line with S-101 and to avoid discrepancies​, I would be in favor of using the new complex attribute in S-401.</a:t>
            </a:r>
          </a:p>
          <a:p>
            <a:pPr marL="0" indent="0" eaLnBrk="1" hangingPunct="1">
              <a:buNone/>
            </a:pPr>
            <a:r>
              <a:rPr lang="en-US" altLang="de-DE" sz="1600" dirty="0">
                <a:latin typeface="Arial" panose="020B0604020202020204" pitchFamily="34" charset="0"/>
              </a:rPr>
              <a:t>Best regards, </a:t>
            </a:r>
            <a:r>
              <a:rPr lang="en-US" altLang="de-DE" sz="1600" dirty="0" err="1">
                <a:latin typeface="Arial" panose="020B0604020202020204" pitchFamily="34" charset="0"/>
              </a:rPr>
              <a:t>Gaël</a:t>
            </a:r>
            <a:endParaRPr lang="en-US" altLang="de-DE" sz="1600" dirty="0">
              <a:latin typeface="Arial" panose="020B0604020202020204" pitchFamily="34" charset="0"/>
            </a:endParaRPr>
          </a:p>
        </p:txBody>
      </p:sp>
    </p:spTree>
    <p:extLst>
      <p:ext uri="{BB962C8B-B14F-4D97-AF65-F5344CB8AC3E}">
        <p14:creationId xmlns:p14="http://schemas.microsoft.com/office/powerpoint/2010/main" val="3139620427"/>
      </p:ext>
    </p:extLst>
  </p:cSld>
  <p:clrMapOvr>
    <a:masterClrMapping/>
  </p:clrMapOvr>
  <p:transition spd="med">
    <p:cover dir="l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1091207"/>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(Encoding of piles)</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We want to follow S-101 as far as possible. The published draft of the S-401 DCEG is containing a rule for the encoding of piles that has been taken over from S-101: "Pile of type surface must only be used for Pile having category of pile = 6 (area of piles)."</a:t>
            </a:r>
          </a:p>
          <a:p>
            <a:pPr marL="0" indent="0" eaLnBrk="1" hangingPunct="1">
              <a:buNone/>
            </a:pPr>
            <a:r>
              <a:rPr lang="en-US" altLang="de-DE" sz="1600" dirty="0">
                <a:latin typeface="Arial" panose="020B0604020202020204" pitchFamily="34" charset="0"/>
              </a:rPr>
              <a:t>If we keep this rule, a single pile may only be encoded as a point. I know that single piles have been​ encoded as surfaces in the IENCs for the river ​Ems for the passages of the big cruise vessels. </a:t>
            </a:r>
          </a:p>
          <a:p>
            <a:pPr marL="0" indent="0" eaLnBrk="1" hangingPunct="1">
              <a:buNone/>
            </a:pPr>
            <a:r>
              <a:rPr lang="en-US" altLang="de-DE" sz="1600" dirty="0">
                <a:latin typeface="Arial" panose="020B0604020202020204" pitchFamily="34" charset="0"/>
              </a:rPr>
              <a:t>I would therefore propose to delete this rule and to allow the encoding of piles as points and as surfaces.</a:t>
            </a:r>
          </a:p>
          <a:p>
            <a:pPr marL="0" indent="0" eaLnBrk="1" hangingPunct="1">
              <a:buNone/>
            </a:pPr>
            <a:r>
              <a:rPr lang="en-US" altLang="de-DE" sz="1600" dirty="0">
                <a:latin typeface="Arial" panose="020B0604020202020204" pitchFamily="34" charset="0"/>
              </a:rPr>
              <a:t>Do you agree or would you prefer to stay in line with S-101?</a:t>
            </a:r>
          </a:p>
          <a:p>
            <a:pPr marL="0" indent="0" eaLnBrk="1" hangingPunct="1">
              <a:buNone/>
            </a:pPr>
            <a:r>
              <a:rPr lang="en-US" altLang="de-DE" sz="1600" dirty="0">
                <a:latin typeface="Arial" panose="020B0604020202020204" pitchFamily="34" charset="0"/>
              </a:rPr>
              <a:t>Best regards, Bernd</a:t>
            </a:r>
          </a:p>
          <a:p>
            <a:pPr marL="0" indent="0" eaLnBrk="1" hangingPunct="1">
              <a:buNone/>
            </a:pPr>
            <a:r>
              <a:rPr lang="en-US" altLang="de-DE" sz="1600" dirty="0">
                <a:latin typeface="Arial" panose="020B0604020202020204" pitchFamily="34" charset="0"/>
              </a:rPr>
              <a:t>If the encoding of piles as surfaces is necessary for the safety of navigation, we need to allow it. So, I would delete the rule in the DCEG.</a:t>
            </a:r>
          </a:p>
          <a:p>
            <a:pPr marL="0" indent="0" eaLnBrk="1" hangingPunct="1">
              <a:buNone/>
            </a:pPr>
            <a:r>
              <a:rPr lang="en-US" altLang="de-DE" sz="1600" dirty="0">
                <a:latin typeface="Arial" panose="020B0604020202020204" pitchFamily="34" charset="0"/>
              </a:rPr>
              <a:t>BR, Gert</a:t>
            </a:r>
          </a:p>
          <a:p>
            <a:pPr marL="0" indent="0" eaLnBrk="1" hangingPunct="1">
              <a:buNone/>
            </a:pPr>
            <a:r>
              <a:rPr lang="en-US" altLang="de-DE" sz="1600" dirty="0">
                <a:latin typeface="Arial" panose="020B0604020202020204" pitchFamily="34" charset="0"/>
              </a:rPr>
              <a:t>​I agree with Gert's comment.  If it is necessary for safe </a:t>
            </a:r>
            <a:r>
              <a:rPr lang="en-US" altLang="de-DE" sz="1600" dirty="0" err="1">
                <a:latin typeface="Arial" panose="020B0604020202020204" pitchFamily="34" charset="0"/>
              </a:rPr>
              <a:t>navgation</a:t>
            </a:r>
            <a:r>
              <a:rPr lang="en-US" altLang="de-DE" sz="1600" dirty="0">
                <a:latin typeface="Arial" panose="020B0604020202020204" pitchFamily="34" charset="0"/>
              </a:rPr>
              <a:t>, we should allow the encoding of piles as points and as surfaces.</a:t>
            </a:r>
          </a:p>
          <a:p>
            <a:pPr marL="0" indent="0" eaLnBrk="1" hangingPunct="1">
              <a:buNone/>
            </a:pPr>
            <a:r>
              <a:rPr lang="en-US" altLang="de-DE" sz="1600" dirty="0">
                <a:latin typeface="Arial" panose="020B0604020202020204" pitchFamily="34" charset="0"/>
              </a:rPr>
              <a:t>Kind regards, Denise​					marked as open question in DCEG</a:t>
            </a:r>
          </a:p>
        </p:txBody>
      </p:sp>
    </p:spTree>
    <p:extLst>
      <p:ext uri="{BB962C8B-B14F-4D97-AF65-F5344CB8AC3E}">
        <p14:creationId xmlns:p14="http://schemas.microsoft.com/office/powerpoint/2010/main" val="2363663176"/>
      </p:ext>
    </p:extLst>
  </p:cSld>
  <p:clrMapOvr>
    <a:masterClrMapping/>
  </p:clrMapOvr>
  <p:transition spd="med">
    <p:cover dir="l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1091207"/>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(roofed structure)</a:t>
            </a:r>
          </a:p>
        </p:txBody>
      </p:sp>
      <p:sp>
        <p:nvSpPr>
          <p:cNvPr id="46083"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600" dirty="0">
                <a:latin typeface="Arial" panose="020B0604020202020204" pitchFamily="34" charset="0"/>
              </a:rPr>
              <a:t>The roofed structure aggregation of S-101 only allows to associate a roof with its supporting pylons. In the published draft of the DCEG we have foreseen that it can also be used to associate the roof with the features that are covered by the roof (berth, crane, </a:t>
            </a:r>
            <a:r>
              <a:rPr lang="en-US" altLang="de-DE" sz="1600" dirty="0" err="1">
                <a:latin typeface="Arial" panose="020B0604020202020204" pitchFamily="34" charset="0"/>
              </a:rPr>
              <a:t>harbour</a:t>
            </a:r>
            <a:r>
              <a:rPr lang="en-US" altLang="de-DE" sz="1600" dirty="0">
                <a:latin typeface="Arial" panose="020B0604020202020204" pitchFamily="34" charset="0"/>
              </a:rPr>
              <a:t> facility, terminal). Normally none of them is a support of the roof and we have added them with the role of a component. Now we have been made aware that an aggregation may only have two roles. If we want a possibility to associate a roof with those features we have to define a new association and to register it in the registry.</a:t>
            </a:r>
          </a:p>
          <a:p>
            <a:pPr marL="0" indent="0" eaLnBrk="1" hangingPunct="1">
              <a:buNone/>
            </a:pPr>
            <a:r>
              <a:rPr lang="en-US" altLang="de-DE" sz="1600" dirty="0">
                <a:latin typeface="Arial" panose="020B0604020202020204" pitchFamily="34" charset="0"/>
              </a:rPr>
              <a:t>I am not sure if it is really necessary to associate those features with the roof. It might be sufficient to see in the chart that e.g. the crane or the terminal is covered by a structure over navigable water.</a:t>
            </a:r>
          </a:p>
          <a:p>
            <a:pPr marL="0" indent="0" eaLnBrk="1" hangingPunct="1">
              <a:buNone/>
            </a:pPr>
            <a:r>
              <a:rPr lang="en-US" altLang="de-DE" sz="1600" dirty="0">
                <a:latin typeface="Arial" panose="020B0604020202020204" pitchFamily="34" charset="0"/>
              </a:rPr>
              <a:t>What's your opinion?</a:t>
            </a:r>
          </a:p>
          <a:p>
            <a:pPr marL="0" indent="0" eaLnBrk="1" hangingPunct="1">
              <a:buNone/>
            </a:pPr>
            <a:r>
              <a:rPr lang="en-US" altLang="de-DE" sz="1600" dirty="0">
                <a:latin typeface="Arial" panose="020B0604020202020204" pitchFamily="34" charset="0"/>
              </a:rPr>
              <a:t>Best regards, Bernd</a:t>
            </a:r>
          </a:p>
          <a:p>
            <a:pPr marL="0" indent="0" eaLnBrk="1" hangingPunct="1">
              <a:buNone/>
            </a:pPr>
            <a:r>
              <a:rPr lang="en-US" altLang="de-DE" sz="1600" dirty="0">
                <a:latin typeface="Arial" panose="020B0604020202020204" pitchFamily="34" charset="0"/>
              </a:rPr>
              <a:t>I think that it is sufficient to chart the features under the roof without having to create an association feature.</a:t>
            </a:r>
          </a:p>
          <a:p>
            <a:pPr marL="0" indent="0" eaLnBrk="1" hangingPunct="1">
              <a:buNone/>
            </a:pPr>
            <a:r>
              <a:rPr lang="en-US" altLang="de-DE" sz="1600" dirty="0">
                <a:latin typeface="Arial" panose="020B0604020202020204" pitchFamily="34" charset="0"/>
              </a:rPr>
              <a:t>Best regards, Denise​</a:t>
            </a:r>
          </a:p>
          <a:p>
            <a:pPr marL="0" indent="0" eaLnBrk="1" hangingPunct="1">
              <a:buNone/>
            </a:pPr>
            <a:r>
              <a:rPr lang="en-US" altLang="de-DE" sz="1600" dirty="0">
                <a:latin typeface="Arial" panose="020B0604020202020204" pitchFamily="34" charset="0"/>
              </a:rPr>
              <a:t>I agree with Denise. Only the features under the roof should be charted. An association is not necessary because there's no 1 to 1 relationship. The roof can exist without the berth and vice versa.​ (Gert)</a:t>
            </a:r>
          </a:p>
        </p:txBody>
      </p:sp>
    </p:spTree>
    <p:extLst>
      <p:ext uri="{BB962C8B-B14F-4D97-AF65-F5344CB8AC3E}">
        <p14:creationId xmlns:p14="http://schemas.microsoft.com/office/powerpoint/2010/main" val="234250476"/>
      </p:ext>
    </p:extLst>
  </p:cSld>
  <p:clrMapOvr>
    <a:masterClrMapping/>
  </p:clrMapOvr>
  <p:transition spd="med">
    <p:cover dir="ld"/>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DCEG and way forward</a:t>
            </a:r>
          </a:p>
        </p:txBody>
      </p:sp>
      <p:sp>
        <p:nvSpPr>
          <p:cNvPr id="46083"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1800" dirty="0">
                <a:latin typeface="Arial" panose="020B0604020202020204" pitchFamily="34" charset="0"/>
              </a:rPr>
              <a:t>Adoption of S-401 DCEG 1.2.0 (based on S-101 edition 2.0.0)</a:t>
            </a:r>
            <a:br>
              <a:rPr lang="en-US" altLang="de-DE" sz="1800" dirty="0">
                <a:latin typeface="Arial" panose="020B0604020202020204" pitchFamily="34" charset="0"/>
              </a:rPr>
            </a:br>
            <a:r>
              <a:rPr lang="en-US" altLang="de-DE" sz="1800" dirty="0">
                <a:latin typeface="Arial" panose="020B0604020202020204" pitchFamily="34" charset="0"/>
                <a:hlinkClick r:id="rId4" action="ppaction://hlinkfile"/>
              </a:rPr>
              <a:t>Document</a:t>
            </a: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One version with all track changes and comments and one clean version?</a:t>
            </a:r>
          </a:p>
          <a:p>
            <a:pPr eaLnBrk="1" hangingPunct="1">
              <a:buBlip>
                <a:blip r:embed="rId3"/>
              </a:buBlip>
            </a:pPr>
            <a:r>
              <a:rPr lang="en-US" altLang="de-DE" sz="1800" dirty="0">
                <a:latin typeface="Arial" panose="020B0604020202020204" pitchFamily="34" charset="0"/>
              </a:rPr>
              <a:t>Draft of S-401 DCEG edition 2.0.0 for IEHG 2026</a:t>
            </a:r>
          </a:p>
          <a:p>
            <a:pPr eaLnBrk="1" hangingPunct="1">
              <a:buBlip>
                <a:blip r:embed="rId3"/>
              </a:buBlip>
            </a:pPr>
            <a:r>
              <a:rPr lang="en-US" altLang="de-DE" sz="1800" dirty="0">
                <a:latin typeface="Arial" panose="020B0604020202020204" pitchFamily="34" charset="0"/>
              </a:rPr>
              <a:t>Open questions?</a:t>
            </a:r>
          </a:p>
          <a:p>
            <a:pPr eaLnBrk="1" hangingPunct="1">
              <a:buBlip>
                <a:blip r:embed="rId3"/>
              </a:buBlip>
            </a:pPr>
            <a:r>
              <a:rPr lang="en-US" altLang="de-DE" sz="1800" dirty="0">
                <a:latin typeface="Arial" panose="020B0604020202020204" pitchFamily="34" charset="0"/>
              </a:rPr>
              <a:t>Who is able to contribute?</a:t>
            </a:r>
          </a:p>
          <a:p>
            <a:pPr eaLnBrk="1" hangingPunct="1">
              <a:buBlip>
                <a:blip r:embed="rId3"/>
              </a:buBlip>
            </a:pPr>
            <a:r>
              <a:rPr lang="en-US" altLang="de-DE" sz="1800" dirty="0">
                <a:latin typeface="Arial" panose="020B0604020202020204" pitchFamily="34" charset="0"/>
              </a:rPr>
              <a:t>Time line?</a:t>
            </a:r>
          </a:p>
          <a:p>
            <a:pPr eaLnBrk="1" hangingPunct="1">
              <a:buBlip>
                <a:blip r:embed="rId3"/>
              </a:buBlip>
            </a:pPr>
            <a:endParaRPr lang="en-US" altLang="de-DE" sz="1800" dirty="0">
              <a:latin typeface="Arial" panose="020B0604020202020204" pitchFamily="34" charset="0"/>
            </a:endParaRPr>
          </a:p>
          <a:p>
            <a:pPr eaLnBrk="1" hangingPunct="1">
              <a:buBlip>
                <a:blip r:embed="rId3"/>
              </a:buBlip>
            </a:pPr>
            <a:r>
              <a:rPr lang="en-US" altLang="de-DE" sz="1800" dirty="0">
                <a:latin typeface="Arial" panose="020B0604020202020204" pitchFamily="34" charset="0"/>
              </a:rPr>
              <a:t>Action points:</a:t>
            </a:r>
          </a:p>
        </p:txBody>
      </p:sp>
    </p:spTree>
    <p:extLst>
      <p:ext uri="{BB962C8B-B14F-4D97-AF65-F5344CB8AC3E}">
        <p14:creationId xmlns:p14="http://schemas.microsoft.com/office/powerpoint/2010/main" val="677631036"/>
      </p:ext>
    </p:extLst>
  </p:cSld>
  <p:clrMapOvr>
    <a:masterClrMapping/>
  </p:clrMapOvr>
  <p:transition spd="med">
    <p:cover dir="ld"/>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83432" y="609604"/>
            <a:ext cx="10153128" cy="947189"/>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Feature Catalogue</a:t>
            </a:r>
          </a:p>
        </p:txBody>
      </p:sp>
      <p:sp>
        <p:nvSpPr>
          <p:cNvPr id="46083" name="Rectangle 3"/>
          <p:cNvSpPr>
            <a:spLocks noGrp="1" noRot="1" noMove="1" noResize="1" noEditPoints="1" noAdjustHandles="1" noChangeArrowheads="1" noChangeShapeType="1"/>
          </p:cNvSpPr>
          <p:nvPr/>
        </p:nvSpPr>
        <p:spPr bwMode="auto">
          <a:xfrm>
            <a:off x="2209800" y="1772816"/>
            <a:ext cx="7772400" cy="401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endParaRPr lang="en-US" altLang="de-DE" sz="1400" dirty="0">
              <a:latin typeface="Arial" panose="020B0604020202020204" pitchFamily="34" charset="0"/>
              <a:cs typeface="Arial" panose="020B0604020202020204" pitchFamily="34" charset="0"/>
            </a:endParaRPr>
          </a:p>
        </p:txBody>
      </p:sp>
      <p:sp>
        <p:nvSpPr>
          <p:cNvPr id="2" name="Rectangle 3">
            <a:extLst>
              <a:ext uri="{FF2B5EF4-FFF2-40B4-BE49-F238E27FC236}">
                <a16:creationId xmlns:a16="http://schemas.microsoft.com/office/drawing/2014/main" id="{847A1C2D-5798-8F0D-336C-B97C3A3ED9B3}"/>
              </a:ext>
            </a:extLst>
          </p:cNvPr>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S-401 Feature Catalogue edition 1.2.0 based on </a:t>
            </a:r>
            <a:br>
              <a:rPr lang="en-US" altLang="de-DE" sz="2000" dirty="0">
                <a:latin typeface="Arial" panose="020B0604020202020204" pitchFamily="34" charset="0"/>
                <a:cs typeface="Arial" panose="020B0604020202020204" pitchFamily="34" charset="0"/>
              </a:rPr>
            </a:br>
            <a:r>
              <a:rPr lang="en-US" altLang="de-DE" sz="2000" dirty="0">
                <a:latin typeface="Arial" panose="020B0604020202020204" pitchFamily="34" charset="0"/>
                <a:cs typeface="Arial" panose="020B0604020202020204" pitchFamily="34" charset="0"/>
              </a:rPr>
              <a:t>S-101 edition 2.0.0 and IENC FC edition 2.6.</a:t>
            </a:r>
            <a:br>
              <a:rPr lang="en-US" altLang="de-DE" sz="2000" dirty="0">
                <a:latin typeface="Arial" panose="020B0604020202020204" pitchFamily="34" charset="0"/>
                <a:cs typeface="Arial" panose="020B0604020202020204" pitchFamily="34" charset="0"/>
              </a:rPr>
            </a:br>
            <a:r>
              <a:rPr lang="en-US" altLang="de-DE" sz="2000" dirty="0">
                <a:latin typeface="Arial" panose="020B0604020202020204" pitchFamily="34" charset="0"/>
                <a:cs typeface="Arial" panose="020B0604020202020204" pitchFamily="34" charset="0"/>
                <a:hlinkClick r:id="rId4" action="ppaction://hlinkpres?slideindex=1&amp;slidetitle="/>
              </a:rPr>
              <a:t>XML-version</a:t>
            </a:r>
            <a:r>
              <a:rPr lang="en-US" altLang="de-DE" sz="2000" dirty="0">
                <a:latin typeface="Arial" panose="020B0604020202020204" pitchFamily="34" charset="0"/>
                <a:cs typeface="Arial" panose="020B0604020202020204" pitchFamily="34" charset="0"/>
              </a:rPr>
              <a:t>, (</a:t>
            </a:r>
            <a:r>
              <a:rPr lang="en-US" altLang="de-DE" sz="2000" dirty="0">
                <a:latin typeface="Arial" panose="020B0604020202020204" pitchFamily="34" charset="0"/>
                <a:cs typeface="Arial" panose="020B0604020202020204" pitchFamily="34" charset="0"/>
                <a:hlinkClick r:id="rId5" action="ppaction://hlinkfile"/>
              </a:rPr>
              <a:t>Word version</a:t>
            </a:r>
            <a:r>
              <a:rPr lang="en-US" altLang="de-DE" sz="2000" dirty="0">
                <a:latin typeface="Arial" panose="020B0604020202020204" pitchFamily="34" charset="0"/>
                <a:cs typeface="Arial" panose="020B0604020202020204" pitchFamily="34" charset="0"/>
              </a:rPr>
              <a:t>)</a:t>
            </a:r>
          </a:p>
          <a:p>
            <a:pPr marL="0" indent="0" eaLnBrk="1" hangingPunct="1">
              <a:buNone/>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marL="0" indent="0" eaLnBrk="1" hangingPunct="1">
              <a:buNone/>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Open issues on the GitHub:</a:t>
            </a:r>
          </a:p>
          <a:p>
            <a:pPr lvl="1" eaLnBrk="1" hangingPunct="1">
              <a:buBlip>
                <a:blip r:embed="rId3"/>
              </a:buBlip>
            </a:pPr>
            <a:r>
              <a:rPr lang="nl-BE" sz="2000" dirty="0">
                <a:latin typeface="Arial" panose="020B0604020202020204" pitchFamily="34" charset="0"/>
                <a:cs typeface="Arial" panose="020B0604020202020204" pitchFamily="34" charset="0"/>
                <a:hlinkClick r:id="rId6"/>
              </a:rPr>
              <a:t>Issues · IEHG/Feature-Catalogue (github.com)</a:t>
            </a:r>
            <a:endParaRPr lang="en-US" alt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528522"/>
      </p:ext>
    </p:extLst>
  </p:cSld>
  <p:clrMapOvr>
    <a:masterClrMapping/>
  </p:clrMapOvr>
  <p:transition spd="med">
    <p:cover dir="l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Action points from last meeting (FC), 1</a:t>
            </a:r>
          </a:p>
        </p:txBody>
      </p:sp>
      <p:sp>
        <p:nvSpPr>
          <p:cNvPr id="9219"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61950" indent="-361950" eaLnBrk="1" hangingPunct="1">
              <a:buBlip>
                <a:blip r:embed="rId3"/>
              </a:buBlip>
            </a:pPr>
            <a:r>
              <a:rPr lang="en-US" altLang="de-DE" sz="2000" dirty="0">
                <a:solidFill>
                  <a:srgbClr val="00CC00"/>
                </a:solidFill>
                <a:latin typeface="Arial" panose="020B0604020202020204" pitchFamily="34" charset="0"/>
              </a:rPr>
              <a:t>COMEX² to finalize the CR for bridges as soon as the S-101 solution is stable. Multiplicity 1,* for category of opening to allow the encoding of bridges that have different opening spans. Attribute category of opening span also for the opening span and Encoding instruction: category only encoded for opening span, if more than one span and more than one categories of those spans.</a:t>
            </a:r>
          </a:p>
          <a:p>
            <a:pPr marL="361950" indent="-361950" eaLnBrk="1" hangingPunct="1">
              <a:buBlip>
                <a:blip r:embed="rId3"/>
              </a:buBlip>
            </a:pPr>
            <a:r>
              <a:rPr lang="en-US" altLang="de-DE" sz="2000" dirty="0">
                <a:latin typeface="Arial" panose="020B0604020202020204" pitchFamily="34" charset="0"/>
              </a:rPr>
              <a:t>Patrick to submit a CR regarding yellow buoy lines to clarify for which feature and which attributes the line style should be used.</a:t>
            </a:r>
          </a:p>
          <a:p>
            <a:pPr marL="361950" indent="-361950" eaLnBrk="1" hangingPunct="1">
              <a:buBlip>
                <a:blip r:embed="rId3"/>
              </a:buBlip>
            </a:pPr>
            <a:r>
              <a:rPr lang="en-US" altLang="de-DE" sz="2000" dirty="0">
                <a:latin typeface="Arial" panose="020B0604020202020204" pitchFamily="34" charset="0"/>
              </a:rPr>
              <a:t>COMEX² to check that only “diesel fuel” is used in S-401.</a:t>
            </a:r>
          </a:p>
          <a:p>
            <a:pPr marL="361950" indent="-361950" eaLnBrk="1" hangingPunct="1">
              <a:buBlip>
                <a:blip r:embed="rId3"/>
              </a:buBlip>
            </a:pPr>
            <a:r>
              <a:rPr lang="en-US" altLang="de-DE" sz="2000" dirty="0">
                <a:solidFill>
                  <a:srgbClr val="00CC00"/>
                </a:solidFill>
                <a:latin typeface="Arial" panose="020B0604020202020204" pitchFamily="34" charset="0"/>
              </a:rPr>
              <a:t>Denise and Bernd to change inland specific acronyms to lower case in the DCEG</a:t>
            </a:r>
          </a:p>
          <a:p>
            <a:pPr marL="361950" indent="-361950" eaLnBrk="1" hangingPunct="1">
              <a:buBlip>
                <a:blip r:embed="rId3"/>
              </a:buBlip>
            </a:pPr>
            <a:r>
              <a:rPr lang="en-US" altLang="de-DE" sz="2000" dirty="0">
                <a:solidFill>
                  <a:srgbClr val="00CC00"/>
                </a:solidFill>
                <a:latin typeface="Arial" panose="020B0604020202020204" pitchFamily="34" charset="0"/>
              </a:rPr>
              <a:t>Bernd to adapt the draft DCEG regarding Service Hours and Gaël to add the vessel type attribute to Service Hours in the FC.</a:t>
            </a:r>
          </a:p>
        </p:txBody>
      </p:sp>
    </p:spTree>
    <p:extLst>
      <p:ext uri="{BB962C8B-B14F-4D97-AF65-F5344CB8AC3E}">
        <p14:creationId xmlns:p14="http://schemas.microsoft.com/office/powerpoint/2010/main" val="356657522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Action points from last meeting (FC), 2</a:t>
            </a:r>
          </a:p>
        </p:txBody>
      </p:sp>
      <p:sp>
        <p:nvSpPr>
          <p:cNvPr id="9219"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61950" indent="-361950" eaLnBrk="1" hangingPunct="1">
              <a:buBlip>
                <a:blip r:embed="rId3"/>
              </a:buBlip>
            </a:pPr>
            <a:r>
              <a:rPr lang="en-US" altLang="de-DE" sz="2000" dirty="0">
                <a:latin typeface="Arial" panose="020B0604020202020204" pitchFamily="34" charset="0"/>
              </a:rPr>
              <a:t>Friedhelm to check whether it is possible to add sub attributes to a complex attribute of another domain</a:t>
            </a:r>
          </a:p>
          <a:p>
            <a:pPr marL="361950" indent="-361950" eaLnBrk="1" hangingPunct="1">
              <a:buBlip>
                <a:blip r:embed="rId3"/>
              </a:buBlip>
            </a:pPr>
            <a:r>
              <a:rPr lang="en-US" altLang="de-DE" sz="2000" dirty="0">
                <a:solidFill>
                  <a:srgbClr val="00CC00"/>
                </a:solidFill>
                <a:latin typeface="Arial" panose="020B0604020202020204" pitchFamily="34" charset="0"/>
              </a:rPr>
              <a:t>Bernd to adapt the draft DCEG regarding Communication Information and the external XML</a:t>
            </a:r>
          </a:p>
          <a:p>
            <a:pPr marL="361950" indent="-361950" eaLnBrk="1" hangingPunct="1">
              <a:buBlip>
                <a:blip r:embed="rId3"/>
              </a:buBlip>
            </a:pPr>
            <a:r>
              <a:rPr lang="en-US" altLang="de-DE" sz="2000" dirty="0">
                <a:latin typeface="Arial" panose="020B0604020202020204" pitchFamily="34" charset="0"/>
              </a:rPr>
              <a:t>Gert and Gaël to identify the necessary associations and Gaël to encode them in the draft FC</a:t>
            </a:r>
          </a:p>
          <a:p>
            <a:pPr marL="361950" indent="-361950" eaLnBrk="1" hangingPunct="1">
              <a:buBlip>
                <a:blip r:embed="rId3"/>
              </a:buBlip>
            </a:pPr>
            <a:r>
              <a:rPr lang="en-US" altLang="de-DE" sz="2000" dirty="0">
                <a:latin typeface="Arial" panose="020B0604020202020204" pitchFamily="34" charset="0"/>
              </a:rPr>
              <a:t>Gaël to align the draft FC with 2.0 of S-101</a:t>
            </a:r>
          </a:p>
          <a:p>
            <a:pPr marL="361950" indent="-361950" eaLnBrk="1" hangingPunct="1">
              <a:buBlip>
                <a:blip r:embed="rId3"/>
              </a:buBlip>
            </a:pPr>
            <a:r>
              <a:rPr lang="en-US" altLang="de-DE" sz="2000" dirty="0">
                <a:latin typeface="Arial" panose="020B0604020202020204" pitchFamily="34" charset="0"/>
              </a:rPr>
              <a:t>S-100 representatives to solve the inconsistencies in the registry [10 2e errors in the S 100 registry 2023 10 25.docx of the meeting 2023]</a:t>
            </a:r>
          </a:p>
          <a:p>
            <a:pPr marL="361950" indent="-361950" eaLnBrk="1" hangingPunct="1">
              <a:buBlip>
                <a:blip r:embed="rId3"/>
              </a:buBlip>
            </a:pPr>
            <a:r>
              <a:rPr lang="en-US" altLang="de-DE" sz="2000" dirty="0">
                <a:latin typeface="Arial" panose="020B0604020202020204" pitchFamily="34" charset="0"/>
              </a:rPr>
              <a:t>The domain managers to update the attribute and enumerations of category of notice mark regarding CEVNI and the symbols</a:t>
            </a:r>
          </a:p>
          <a:p>
            <a:pPr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508596396"/>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055440" y="609600"/>
            <a:ext cx="10153128" cy="1091208"/>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Open discussions on the forum (yellow buoy line)</a:t>
            </a:r>
          </a:p>
        </p:txBody>
      </p:sp>
      <p:sp>
        <p:nvSpPr>
          <p:cNvPr id="5"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2000" dirty="0">
                <a:latin typeface="Arial" panose="020B0604020202020204" pitchFamily="34" charset="0"/>
              </a:rPr>
              <a:t>During the last IEHG meeting, we decided to develop a new line style to indicate a yellow buoy line in the charts. This buoy line is used to separate navigable and non-navigable areas in the waterway.</a:t>
            </a:r>
            <a:br>
              <a:rPr lang="en-US" altLang="de-DE" sz="2000" dirty="0">
                <a:latin typeface="Arial" panose="020B0604020202020204" pitchFamily="34" charset="0"/>
              </a:rPr>
            </a:br>
            <a:br>
              <a:rPr lang="en-US" altLang="de-DE" sz="2000" dirty="0">
                <a:latin typeface="Arial" panose="020B0604020202020204" pitchFamily="34" charset="0"/>
              </a:rPr>
            </a:br>
            <a:r>
              <a:rPr lang="en-US" altLang="de-DE" sz="2000" dirty="0">
                <a:latin typeface="Arial" panose="020B0604020202020204" pitchFamily="34" charset="0"/>
              </a:rPr>
              <a:t>The line style has been developed but the question is to which feature this is related? Is a new feature necessary?​</a:t>
            </a:r>
            <a:br>
              <a:rPr lang="en-US" altLang="de-DE" sz="2000" dirty="0">
                <a:latin typeface="Arial" panose="020B0604020202020204" pitchFamily="34" charset="0"/>
              </a:rPr>
            </a:br>
            <a:endParaRPr lang="en-US" altLang="de-DE" sz="2000" dirty="0">
              <a:latin typeface="Arial" panose="020B0604020202020204" pitchFamily="34" charset="0"/>
            </a:endParaRPr>
          </a:p>
          <a:p>
            <a:pPr marL="358775" indent="-358775" eaLnBrk="1" hangingPunct="1">
              <a:buBlip>
                <a:blip r:embed="rId3"/>
              </a:buBlip>
            </a:pPr>
            <a:r>
              <a:rPr lang="en-US" altLang="de-DE" sz="2000" dirty="0">
                <a:latin typeface="Arial" panose="020B0604020202020204" pitchFamily="34" charset="0"/>
              </a:rPr>
              <a:t>IEHG:</a:t>
            </a:r>
          </a:p>
          <a:p>
            <a:pPr marL="358775" indent="-358775" eaLnBrk="1" hangingPunct="1">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1963367461"/>
      </p:ext>
    </p:extLst>
  </p:cSld>
  <p:clrMapOvr>
    <a:masterClrMapping/>
  </p:clrMapOvr>
  <p:transition spd="med">
    <p:cover dir="l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055440" y="609601"/>
            <a:ext cx="10153128" cy="1235075"/>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Inland ENCs and the Inland ENC Harmonization Group (IEHG)</a:t>
            </a:r>
          </a:p>
        </p:txBody>
      </p:sp>
      <p:sp>
        <p:nvSpPr>
          <p:cNvPr id="7171" name="Rectangle 3"/>
          <p:cNvSpPr>
            <a:spLocks noChangeArrowheads="1"/>
          </p:cNvSpPr>
          <p:nvPr/>
        </p:nvSpPr>
        <p:spPr bwMode="auto">
          <a:xfrm>
            <a:off x="1055440" y="2276476"/>
            <a:ext cx="10153128"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r>
              <a:rPr lang="en-GB" altLang="de-DE" sz="2000" dirty="0">
                <a:solidFill>
                  <a:schemeClr val="tx2"/>
                </a:solidFill>
                <a:latin typeface="Arial" panose="020B0604020202020204" pitchFamily="34" charset="0"/>
              </a:rPr>
              <a:t>Update on the legal and organizational background and the status of implementation </a:t>
            </a:r>
          </a:p>
          <a:p>
            <a:pPr eaLnBrk="1" hangingPunct="1">
              <a:buFontTx/>
              <a:buNone/>
            </a:pPr>
            <a:endParaRPr lang="en-US" altLang="de-DE" sz="2000" dirty="0">
              <a:solidFill>
                <a:schemeClr val="tx2"/>
              </a:solidFill>
              <a:latin typeface="Arial" panose="020B0604020202020204" pitchFamily="34" charset="0"/>
            </a:endParaRPr>
          </a:p>
        </p:txBody>
      </p:sp>
      <p:sp>
        <p:nvSpPr>
          <p:cNvPr id="9220" name="AutoShape 5">
            <a:hlinkClick r:id="rId3" action="ppaction://hlinkpres?slideindex=3&amp;slidetitle=PowerPoint-Präsentation" highlightClick="1"/>
          </p:cNvPr>
          <p:cNvSpPr>
            <a:spLocks noChangeArrowheads="1"/>
          </p:cNvSpPr>
          <p:nvPr/>
        </p:nvSpPr>
        <p:spPr bwMode="auto">
          <a:xfrm>
            <a:off x="1053279" y="2293601"/>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defRPr/>
            </a:pPr>
            <a:r>
              <a:rPr lang="en-US" altLang="de-DE" sz="2000" dirty="0">
                <a:solidFill>
                  <a:schemeClr val="bg1">
                    <a:lumMod val="50000"/>
                  </a:schemeClr>
                </a:solidFill>
                <a:latin typeface="Arial" charset="0"/>
              </a:rPr>
              <a:t>Inland ENCs</a:t>
            </a:r>
          </a:p>
        </p:txBody>
      </p:sp>
      <p:sp>
        <p:nvSpPr>
          <p:cNvPr id="7173" name="AutoShape 5">
            <a:hlinkClick r:id="" action="ppaction://noaction" highlightClick="1"/>
          </p:cNvPr>
          <p:cNvSpPr>
            <a:spLocks noChangeArrowheads="1"/>
          </p:cNvSpPr>
          <p:nvPr/>
        </p:nvSpPr>
        <p:spPr bwMode="auto">
          <a:xfrm>
            <a:off x="1053278" y="37112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Brazil</a:t>
            </a:r>
          </a:p>
        </p:txBody>
      </p:sp>
      <p:sp>
        <p:nvSpPr>
          <p:cNvPr id="7174" name="AutoShape 5">
            <a:hlinkClick r:id="rId4" action="ppaction://hlinkpres?slideindex=1&amp;slidetitle=" highlightClick="1"/>
          </p:cNvPr>
          <p:cNvSpPr>
            <a:spLocks noChangeArrowheads="1"/>
          </p:cNvSpPr>
          <p:nvPr/>
        </p:nvSpPr>
        <p:spPr bwMode="auto">
          <a:xfrm>
            <a:off x="1068333" y="4189517"/>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China</a:t>
            </a:r>
          </a:p>
        </p:txBody>
      </p:sp>
      <p:sp>
        <p:nvSpPr>
          <p:cNvPr id="7175" name="AutoShape 5">
            <a:hlinkClick r:id="rId5" action="ppaction://hlinkpres?slideindex=1&amp;slidetitle=" highlightClick="1"/>
          </p:cNvPr>
          <p:cNvSpPr>
            <a:spLocks noChangeArrowheads="1"/>
          </p:cNvSpPr>
          <p:nvPr/>
        </p:nvSpPr>
        <p:spPr bwMode="auto">
          <a:xfrm>
            <a:off x="1069980" y="466779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Europe</a:t>
            </a:r>
          </a:p>
        </p:txBody>
      </p:sp>
      <p:sp>
        <p:nvSpPr>
          <p:cNvPr id="7176" name="AutoShape 5">
            <a:hlinkClick r:id="" action="ppaction://noaction" highlightClick="1"/>
          </p:cNvPr>
          <p:cNvSpPr>
            <a:spLocks noChangeArrowheads="1"/>
          </p:cNvSpPr>
          <p:nvPr/>
        </p:nvSpPr>
        <p:spPr bwMode="auto">
          <a:xfrm>
            <a:off x="1053279" y="5590839"/>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USA</a:t>
            </a:r>
          </a:p>
        </p:txBody>
      </p:sp>
      <p:sp>
        <p:nvSpPr>
          <p:cNvPr id="7177" name="Textfeld 1"/>
          <p:cNvSpPr txBox="1">
            <a:spLocks noChangeArrowheads="1"/>
          </p:cNvSpPr>
          <p:nvPr/>
        </p:nvSpPr>
        <p:spPr bwMode="auto">
          <a:xfrm>
            <a:off x="5803900" y="3676106"/>
            <a:ext cx="44704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2000" dirty="0">
                <a:latin typeface="Arial" panose="020B0604020202020204" pitchFamily="34" charset="0"/>
                <a:cs typeface="Arial" panose="020B0604020202020204" pitchFamily="34" charset="0"/>
              </a:rPr>
              <a:t>-</a:t>
            </a:r>
            <a:r>
              <a:rPr lang="en-US" altLang="de-DE" sz="2000" b="1" dirty="0">
                <a:latin typeface="Arial" panose="020B0604020202020204" pitchFamily="34" charset="0"/>
                <a:cs typeface="Arial" panose="020B0604020202020204" pitchFamily="34" charset="0"/>
              </a:rPr>
              <a:t> Planned</a:t>
            </a:r>
            <a:r>
              <a:rPr lang="en-US" altLang="de-DE" sz="2000" dirty="0">
                <a:latin typeface="Arial" panose="020B0604020202020204" pitchFamily="34" charset="0"/>
                <a:cs typeface="Arial" panose="020B0604020202020204" pitchFamily="34" charset="0"/>
              </a:rPr>
              <a:t> (names of waterways &amp; </a:t>
            </a:r>
            <a:br>
              <a:rPr lang="en-US" altLang="de-DE" sz="2000" dirty="0">
                <a:latin typeface="Arial" panose="020B0604020202020204" pitchFamily="34" charset="0"/>
                <a:cs typeface="Arial" panose="020B0604020202020204" pitchFamily="34" charset="0"/>
              </a:rPr>
            </a:br>
            <a:r>
              <a:rPr lang="en-US" altLang="de-DE" sz="2000" dirty="0">
                <a:latin typeface="Arial" panose="020B0604020202020204" pitchFamily="34" charset="0"/>
                <a:cs typeface="Arial" panose="020B0604020202020204" pitchFamily="34" charset="0"/>
              </a:rPr>
              <a:t>   no. of km)</a:t>
            </a:r>
            <a:endParaRPr lang="de-AT" altLang="de-DE" sz="2000" dirty="0">
              <a:latin typeface="Arial" panose="020B0604020202020204" pitchFamily="34" charset="0"/>
              <a:cs typeface="Arial" panose="020B0604020202020204" pitchFamily="34" charset="0"/>
            </a:endParaRPr>
          </a:p>
          <a:p>
            <a:pPr eaLnBrk="1" hangingPunct="1">
              <a:spcBef>
                <a:spcPct val="0"/>
              </a:spcBef>
              <a:buFontTx/>
              <a:buNone/>
            </a:pPr>
            <a:r>
              <a:rPr lang="en-US" altLang="de-DE" sz="2000" dirty="0">
                <a:latin typeface="Arial" panose="020B0604020202020204" pitchFamily="34" charset="0"/>
                <a:cs typeface="Arial" panose="020B0604020202020204" pitchFamily="34" charset="0"/>
              </a:rPr>
              <a:t>-</a:t>
            </a:r>
            <a:r>
              <a:rPr lang="en-US" altLang="de-DE" sz="2000" b="1" dirty="0">
                <a:latin typeface="Arial" panose="020B0604020202020204" pitchFamily="34" charset="0"/>
                <a:cs typeface="Arial" panose="020B0604020202020204" pitchFamily="34" charset="0"/>
              </a:rPr>
              <a:t> Completed</a:t>
            </a:r>
            <a:r>
              <a:rPr lang="en-US" altLang="de-DE" sz="2000" dirty="0">
                <a:latin typeface="Arial" panose="020B0604020202020204" pitchFamily="34" charset="0"/>
                <a:cs typeface="Arial" panose="020B0604020202020204" pitchFamily="34" charset="0"/>
              </a:rPr>
              <a:t> (names of waterways &amp; </a:t>
            </a:r>
            <a:br>
              <a:rPr lang="en-US" altLang="de-DE" sz="2000" dirty="0">
                <a:latin typeface="Arial" panose="020B0604020202020204" pitchFamily="34" charset="0"/>
                <a:cs typeface="Arial" panose="020B0604020202020204" pitchFamily="34" charset="0"/>
              </a:rPr>
            </a:br>
            <a:r>
              <a:rPr lang="en-US" altLang="de-DE" sz="2000" dirty="0">
                <a:latin typeface="Arial" panose="020B0604020202020204" pitchFamily="34" charset="0"/>
                <a:cs typeface="Arial" panose="020B0604020202020204" pitchFamily="34" charset="0"/>
              </a:rPr>
              <a:t>  no. of km)</a:t>
            </a:r>
            <a:endParaRPr lang="de-AT" altLang="de-DE" sz="2000" dirty="0">
              <a:latin typeface="Arial" panose="020B0604020202020204" pitchFamily="34" charset="0"/>
              <a:cs typeface="Arial" panose="020B0604020202020204" pitchFamily="34" charset="0"/>
            </a:endParaRPr>
          </a:p>
          <a:p>
            <a:pPr eaLnBrk="1" hangingPunct="1">
              <a:spcBef>
                <a:spcPct val="0"/>
              </a:spcBef>
              <a:buFontTx/>
              <a:buNone/>
            </a:pPr>
            <a:r>
              <a:rPr lang="en-US" altLang="de-DE" sz="2000" dirty="0">
                <a:latin typeface="Arial" panose="020B0604020202020204" pitchFamily="34" charset="0"/>
                <a:cs typeface="Arial" panose="020B0604020202020204" pitchFamily="34" charset="0"/>
              </a:rPr>
              <a:t>-</a:t>
            </a:r>
            <a:r>
              <a:rPr lang="en-US" altLang="de-DE" sz="2000" b="1" dirty="0">
                <a:latin typeface="Arial" panose="020B0604020202020204" pitchFamily="34" charset="0"/>
                <a:cs typeface="Arial" panose="020B0604020202020204" pitchFamily="34" charset="0"/>
              </a:rPr>
              <a:t> Available</a:t>
            </a:r>
            <a:r>
              <a:rPr lang="en-US" altLang="de-DE" sz="2000" dirty="0">
                <a:latin typeface="Arial" panose="020B0604020202020204" pitchFamily="34" charset="0"/>
                <a:cs typeface="Arial" panose="020B0604020202020204" pitchFamily="34" charset="0"/>
              </a:rPr>
              <a:t> (e.g., from website)</a:t>
            </a:r>
            <a:endParaRPr lang="de-AT" altLang="de-DE" sz="2000" dirty="0">
              <a:latin typeface="Arial" panose="020B0604020202020204" pitchFamily="34" charset="0"/>
              <a:cs typeface="Arial" panose="020B0604020202020204" pitchFamily="34" charset="0"/>
            </a:endParaRPr>
          </a:p>
        </p:txBody>
      </p:sp>
      <p:sp>
        <p:nvSpPr>
          <p:cNvPr id="7178" name="AutoShape 5">
            <a:hlinkClick r:id="rId6" action="ppaction://hlinkfile" highlightClick="1"/>
          </p:cNvPr>
          <p:cNvSpPr>
            <a:spLocks noChangeArrowheads="1"/>
          </p:cNvSpPr>
          <p:nvPr/>
        </p:nvSpPr>
        <p:spPr bwMode="auto">
          <a:xfrm>
            <a:off x="6096000" y="5611813"/>
            <a:ext cx="3886200"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Overview</a:t>
            </a:r>
          </a:p>
        </p:txBody>
      </p:sp>
      <p:sp>
        <p:nvSpPr>
          <p:cNvPr id="11" name="AutoShape 5">
            <a:hlinkClick r:id="" action="ppaction://noaction" highlightClick="1"/>
          </p:cNvPr>
          <p:cNvSpPr>
            <a:spLocks noChangeArrowheads="1"/>
          </p:cNvSpPr>
          <p:nvPr/>
        </p:nvSpPr>
        <p:spPr bwMode="auto">
          <a:xfrm>
            <a:off x="1053276" y="5148985"/>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dirty="0">
                <a:latin typeface="Arial" panose="020B0604020202020204" pitchFamily="34" charset="0"/>
              </a:rPr>
              <a:t>Russian Federation</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1055440" y="609600"/>
            <a:ext cx="10081120" cy="10192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Associations</a:t>
            </a:r>
          </a:p>
        </p:txBody>
      </p:sp>
      <p:sp>
        <p:nvSpPr>
          <p:cNvPr id="5" name="Rectangle 3"/>
          <p:cNvSpPr>
            <a:spLocks noChangeArrowheads="1"/>
          </p:cNvSpPr>
          <p:nvPr/>
        </p:nvSpPr>
        <p:spPr bwMode="auto">
          <a:xfrm>
            <a:off x="1055440" y="1844676"/>
            <a:ext cx="1008112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58775" indent="-358775" eaLnBrk="1" hangingPunct="1">
              <a:buBlip>
                <a:blip r:embed="rId3"/>
              </a:buBlip>
            </a:pPr>
            <a:r>
              <a:rPr lang="en-US" altLang="de-DE" sz="2000" dirty="0">
                <a:latin typeface="Arial" panose="020B0604020202020204" pitchFamily="34" charset="0"/>
              </a:rPr>
              <a:t>The FC is defining the possible associations between different features</a:t>
            </a:r>
          </a:p>
          <a:p>
            <a:pPr marL="358775" indent="-358775" eaLnBrk="1" hangingPunct="1">
              <a:buBlip>
                <a:blip r:embed="rId3"/>
              </a:buBlip>
            </a:pPr>
            <a:r>
              <a:rPr lang="en-US" altLang="de-DE" sz="2000" dirty="0">
                <a:latin typeface="Arial" panose="020B0604020202020204" pitchFamily="34" charset="0"/>
              </a:rPr>
              <a:t>For S-101 features we have to</a:t>
            </a:r>
          </a:p>
          <a:p>
            <a:pPr marL="893763" lvl="1" indent="-358775" eaLnBrk="1" hangingPunct="1">
              <a:buBlip>
                <a:blip r:embed="rId3"/>
              </a:buBlip>
            </a:pPr>
            <a:r>
              <a:rPr lang="en-US" altLang="de-DE" sz="2000" dirty="0">
                <a:latin typeface="Arial" panose="020B0604020202020204" pitchFamily="34" charset="0"/>
              </a:rPr>
              <a:t>Delete associations with S-101 features that are not used by S-101</a:t>
            </a:r>
          </a:p>
          <a:p>
            <a:pPr marL="893763" lvl="1" indent="-358775" eaLnBrk="1" hangingPunct="1">
              <a:buBlip>
                <a:blip r:embed="rId3"/>
              </a:buBlip>
            </a:pPr>
            <a:r>
              <a:rPr lang="en-US" altLang="de-DE" sz="2000" dirty="0">
                <a:latin typeface="Arial" panose="020B0604020202020204" pitchFamily="34" charset="0"/>
              </a:rPr>
              <a:t>Check, if we need to add associations to inland specific features</a:t>
            </a:r>
          </a:p>
          <a:p>
            <a:pPr marL="358775" indent="-358775" eaLnBrk="1" hangingPunct="1">
              <a:buBlip>
                <a:blip r:embed="rId3"/>
              </a:buBlip>
            </a:pPr>
            <a:r>
              <a:rPr lang="en-US" altLang="de-DE" sz="2000" dirty="0">
                <a:latin typeface="Arial" panose="020B0604020202020204" pitchFamily="34" charset="0"/>
              </a:rPr>
              <a:t>For inland specific features we have to define the possible associations</a:t>
            </a:r>
          </a:p>
          <a:p>
            <a:pPr marL="358775" indent="-358775" eaLnBrk="1" hangingPunct="1">
              <a:buBlip>
                <a:blip r:embed="rId3"/>
              </a:buBlip>
            </a:pPr>
            <a:r>
              <a:rPr lang="en-US" altLang="de-DE" sz="2000" dirty="0">
                <a:latin typeface="Arial" panose="020B0604020202020204" pitchFamily="34" charset="0"/>
              </a:rPr>
              <a:t>The draft DCEG is containing the proposed associations</a:t>
            </a:r>
            <a:br>
              <a:rPr lang="en-US" altLang="de-DE" sz="2000" dirty="0">
                <a:latin typeface="Arial" panose="020B0604020202020204" pitchFamily="34" charset="0"/>
              </a:rPr>
            </a:br>
            <a:endParaRPr lang="en-US" altLang="de-DE" sz="2000" dirty="0">
              <a:latin typeface="Arial" panose="020B0604020202020204" pitchFamily="34" charset="0"/>
            </a:endParaRPr>
          </a:p>
          <a:p>
            <a:pPr marL="358775" indent="-358775" eaLnBrk="1" hangingPunct="1">
              <a:buBlip>
                <a:blip r:embed="rId3"/>
              </a:buBlip>
            </a:pPr>
            <a:r>
              <a:rPr lang="en-US" altLang="de-DE" sz="2000" dirty="0">
                <a:solidFill>
                  <a:schemeClr val="tx2"/>
                </a:solidFill>
                <a:latin typeface="Arial" panose="020B0604020202020204" pitchFamily="34" charset="0"/>
              </a:rPr>
              <a:t>IEHG:</a:t>
            </a:r>
            <a:endParaRPr lang="en-US" altLang="de-DE" sz="1800" dirty="0">
              <a:solidFill>
                <a:schemeClr val="tx2"/>
              </a:solidFill>
              <a:latin typeface="Arial" panose="020B0604020202020204" pitchFamily="34" charset="0"/>
            </a:endParaRPr>
          </a:p>
        </p:txBody>
      </p:sp>
    </p:spTree>
    <p:extLst>
      <p:ext uri="{BB962C8B-B14F-4D97-AF65-F5344CB8AC3E}">
        <p14:creationId xmlns:p14="http://schemas.microsoft.com/office/powerpoint/2010/main" val="1144668930"/>
      </p:ext>
    </p:extLst>
  </p:cSld>
  <p:clrMapOvr>
    <a:masterClrMapping/>
  </p:clrMapOvr>
  <p:transition spd="med">
    <p:cover dir="l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Feature Catalogue, way forward</a:t>
            </a:r>
          </a:p>
        </p:txBody>
      </p:sp>
      <p:sp>
        <p:nvSpPr>
          <p:cNvPr id="9219" name="Rectangle 3"/>
          <p:cNvSpPr>
            <a:spLocks noChangeArrowheads="1"/>
          </p:cNvSpPr>
          <p:nvPr/>
        </p:nvSpPr>
        <p:spPr bwMode="auto">
          <a:xfrm>
            <a:off x="1055440" y="1844676"/>
            <a:ext cx="10153128"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rPr>
              <a:t>Adoption of S-401 FC 1.2.0 (based on S-101 edition 2.0.0)</a:t>
            </a:r>
            <a:br>
              <a:rPr lang="en-US" altLang="de-DE" sz="2000" dirty="0">
                <a:latin typeface="Arial" panose="020B0604020202020204" pitchFamily="34" charset="0"/>
              </a:rPr>
            </a:br>
            <a:r>
              <a:rPr lang="en-US" altLang="de-DE" sz="2000" dirty="0">
                <a:latin typeface="Arial" panose="020B0604020202020204" pitchFamily="34" charset="0"/>
                <a:cs typeface="Arial" panose="020B0604020202020204" pitchFamily="34" charset="0"/>
                <a:hlinkClick r:id="rId4" action="ppaction://hlinkpres?slideindex=1&amp;slidetitle="/>
              </a:rPr>
              <a:t>XML-version</a:t>
            </a: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Draft of S-401 FC edition 2.0.0 for IEHG 2026</a:t>
            </a:r>
          </a:p>
          <a:p>
            <a:pPr eaLnBrk="1" hangingPunct="1">
              <a:buBlip>
                <a:blip r:embed="rId3"/>
              </a:buBlip>
            </a:pPr>
            <a:r>
              <a:rPr lang="en-US" altLang="de-DE" sz="2000" dirty="0">
                <a:latin typeface="Arial" panose="020B0604020202020204" pitchFamily="34" charset="0"/>
              </a:rPr>
              <a:t>Open questions?</a:t>
            </a:r>
          </a:p>
          <a:p>
            <a:pPr eaLnBrk="1" hangingPunct="1">
              <a:buBlip>
                <a:blip r:embed="rId3"/>
              </a:buBlip>
            </a:pPr>
            <a:r>
              <a:rPr lang="en-US" altLang="de-DE" sz="2000" dirty="0">
                <a:latin typeface="Arial" panose="020B0604020202020204" pitchFamily="34" charset="0"/>
              </a:rPr>
              <a:t>Who is able to contribute?</a:t>
            </a:r>
          </a:p>
          <a:p>
            <a:pPr eaLnBrk="1" hangingPunct="1">
              <a:buBlip>
                <a:blip r:embed="rId3"/>
              </a:buBlip>
            </a:pPr>
            <a:r>
              <a:rPr lang="en-US" altLang="de-DE" sz="2000" dirty="0">
                <a:latin typeface="Arial" panose="020B0604020202020204" pitchFamily="34" charset="0"/>
              </a:rPr>
              <a:t>Time line?</a:t>
            </a:r>
          </a:p>
          <a:p>
            <a:pPr eaLnBrk="1" hangingPunct="1">
              <a:buBlip>
                <a:blip r:embed="rId3"/>
              </a:buBlip>
            </a:pP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Action points:</a:t>
            </a:r>
          </a:p>
        </p:txBody>
      </p:sp>
    </p:spTree>
    <p:extLst>
      <p:ext uri="{BB962C8B-B14F-4D97-AF65-F5344CB8AC3E}">
        <p14:creationId xmlns:p14="http://schemas.microsoft.com/office/powerpoint/2010/main" val="1924586342"/>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Portrayal Catalogue (Gert)</a:t>
            </a:r>
          </a:p>
        </p:txBody>
      </p:sp>
      <p:sp>
        <p:nvSpPr>
          <p:cNvPr id="46083" name="Rectangle 3"/>
          <p:cNvSpPr>
            <a:spLocks noChangeArrowheads="1"/>
          </p:cNvSpPr>
          <p:nvPr/>
        </p:nvSpPr>
        <p:spPr bwMode="auto">
          <a:xfrm>
            <a:off x="1055440" y="1772816"/>
            <a:ext cx="10153128"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Symbols were converted according the </a:t>
            </a:r>
            <a:r>
              <a:rPr lang="en-US" altLang="de-DE" sz="2000" b="1" dirty="0">
                <a:latin typeface="Arial" panose="020B0604020202020204" pitchFamily="34" charset="0"/>
                <a:cs typeface="Arial" panose="020B0604020202020204" pitchFamily="34" charset="0"/>
              </a:rPr>
              <a:t>S100 SVG Tiny profile</a:t>
            </a:r>
            <a:r>
              <a:rPr lang="en-US" altLang="de-DE" sz="2000" dirty="0">
                <a:latin typeface="Arial" panose="020B0604020202020204" pitchFamily="34" charset="0"/>
                <a:cs typeface="Arial" panose="020B0604020202020204" pitchFamily="34" charset="0"/>
              </a:rPr>
              <a:t>.</a:t>
            </a:r>
          </a:p>
          <a:p>
            <a:pPr marL="1160463" lvl="1" eaLnBrk="1" hangingPunct="1">
              <a:buBlip>
                <a:blip r:embed="rId3"/>
              </a:buBlip>
            </a:pPr>
            <a:r>
              <a:rPr lang="en-US" altLang="de-DE" sz="2000" dirty="0">
                <a:latin typeface="Arial" panose="020B0604020202020204" pitchFamily="34" charset="0"/>
                <a:cs typeface="Arial" panose="020B0604020202020204" pitchFamily="34" charset="0"/>
              </a:rPr>
              <a:t>New Brazilian symbols under development</a:t>
            </a:r>
          </a:p>
          <a:p>
            <a:pPr marL="1160463" lvl="1" eaLnBrk="1" hangingPunct="1">
              <a:buBlip>
                <a:blip r:embed="rId3"/>
              </a:buBlip>
            </a:pPr>
            <a:r>
              <a:rPr lang="en-US" altLang="de-DE" sz="2000" dirty="0">
                <a:latin typeface="Arial" panose="020B0604020202020204" pitchFamily="34" charset="0"/>
                <a:cs typeface="Arial" panose="020B0604020202020204" pitchFamily="34" charset="0"/>
              </a:rPr>
              <a:t>Received an </a:t>
            </a:r>
            <a:r>
              <a:rPr lang="en-US" altLang="de-DE" sz="2000" b="1" dirty="0">
                <a:latin typeface="Arial" panose="020B0604020202020204" pitchFamily="34" charset="0"/>
                <a:cs typeface="Arial" panose="020B0604020202020204" pitchFamily="34" charset="0"/>
              </a:rPr>
              <a:t>approval of HSSC </a:t>
            </a:r>
            <a:r>
              <a:rPr lang="en-US" altLang="de-DE" sz="2000" dirty="0">
                <a:latin typeface="Arial" panose="020B0604020202020204" pitchFamily="34" charset="0"/>
                <a:cs typeface="Arial" panose="020B0604020202020204" pitchFamily="34" charset="0"/>
              </a:rPr>
              <a:t>for the bulk registration = in progress</a:t>
            </a:r>
          </a:p>
          <a:p>
            <a:pPr eaLnBrk="1" hangingPunct="1">
              <a:buBlip>
                <a:blip r:embed="rId3"/>
              </a:buBlip>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LUA scripts are under development</a:t>
            </a:r>
          </a:p>
          <a:p>
            <a:pPr marL="1160463" lvl="1" eaLnBrk="1" hangingPunct="1">
              <a:buBlip>
                <a:blip r:embed="rId3"/>
              </a:buBlip>
            </a:pPr>
            <a:r>
              <a:rPr lang="en-US" altLang="de-DE" sz="2000" dirty="0">
                <a:latin typeface="Arial" panose="020B0604020202020204" pitchFamily="34" charset="0"/>
                <a:cs typeface="Arial" panose="020B0604020202020204" pitchFamily="34" charset="0"/>
              </a:rPr>
              <a:t>Copy/pasted S-101 scripts</a:t>
            </a:r>
          </a:p>
          <a:p>
            <a:pPr marL="1160463" lvl="1" eaLnBrk="1" hangingPunct="1">
              <a:buBlip>
                <a:blip r:embed="rId3"/>
              </a:buBlip>
            </a:pPr>
            <a:r>
              <a:rPr lang="en-US" altLang="de-DE" sz="2000" dirty="0">
                <a:latin typeface="Arial" panose="020B0604020202020204" pitchFamily="34" charset="0"/>
                <a:cs typeface="Arial" panose="020B0604020202020204" pitchFamily="34" charset="0"/>
              </a:rPr>
              <a:t>Edited S-101 scripts for S-401</a:t>
            </a:r>
          </a:p>
          <a:p>
            <a:pPr marL="1160463" lvl="1" eaLnBrk="1" hangingPunct="1">
              <a:buBlip>
                <a:blip r:embed="rId3"/>
              </a:buBlip>
            </a:pPr>
            <a:r>
              <a:rPr lang="en-US" altLang="de-DE" sz="2000" dirty="0">
                <a:latin typeface="Arial" panose="020B0604020202020204" pitchFamily="34" charset="0"/>
                <a:cs typeface="Arial" panose="020B0604020202020204" pitchFamily="34" charset="0"/>
              </a:rPr>
              <a:t>Developed inland specific scripts</a:t>
            </a:r>
          </a:p>
          <a:p>
            <a:pPr marL="457200" lvl="1" indent="0" eaLnBrk="1" hangingPunct="1">
              <a:buNone/>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How to test the individual scripts?</a:t>
            </a:r>
          </a:p>
        </p:txBody>
      </p:sp>
    </p:spTree>
    <p:extLst>
      <p:ext uri="{BB962C8B-B14F-4D97-AF65-F5344CB8AC3E}">
        <p14:creationId xmlns:p14="http://schemas.microsoft.com/office/powerpoint/2010/main" val="1754814625"/>
      </p:ext>
    </p:extLst>
  </p:cSld>
  <p:clrMapOvr>
    <a:masterClrMapping/>
  </p:clrMapOvr>
  <p:transition spd="med">
    <p:cover dir="ld"/>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Portrayal Catalogue (Gert)</a:t>
            </a:r>
          </a:p>
        </p:txBody>
      </p:sp>
      <p:sp>
        <p:nvSpPr>
          <p:cNvPr id="46083" name="Rectangle 3"/>
          <p:cNvSpPr>
            <a:spLocks noChangeArrowheads="1"/>
          </p:cNvSpPr>
          <p:nvPr/>
        </p:nvSpPr>
        <p:spPr bwMode="auto">
          <a:xfrm>
            <a:off x="1055440" y="1772816"/>
            <a:ext cx="10153128"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rPr>
              <a:t>Still to do:</a:t>
            </a:r>
          </a:p>
          <a:p>
            <a:pPr lvl="1" eaLnBrk="1" hangingPunct="1">
              <a:buBlip>
                <a:blip r:embed="rId3"/>
              </a:buBlip>
            </a:pPr>
            <a:r>
              <a:rPr lang="en-US" altLang="de-DE" sz="2000" dirty="0">
                <a:latin typeface="Arial" panose="020B0604020202020204" pitchFamily="34" charset="0"/>
                <a:cs typeface="Arial" panose="020B0604020202020204" pitchFamily="34" charset="0"/>
              </a:rPr>
              <a:t>Conversion of the CS</a:t>
            </a:r>
          </a:p>
          <a:p>
            <a:pPr lvl="1" eaLnBrk="1" hangingPunct="1">
              <a:buBlip>
                <a:blip r:embed="rId3"/>
              </a:buBlip>
            </a:pPr>
            <a:r>
              <a:rPr lang="en-US" altLang="de-DE" sz="2000" dirty="0">
                <a:latin typeface="Arial" panose="020B0604020202020204" pitchFamily="34" charset="0"/>
                <a:cs typeface="Arial" panose="020B0604020202020204" pitchFamily="34" charset="0"/>
              </a:rPr>
              <a:t>Solution for features on the same position</a:t>
            </a:r>
          </a:p>
          <a:p>
            <a:pPr marL="0" indent="0" eaLnBrk="1" hangingPunct="1">
              <a:buNone/>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Open issues on the GitHub:</a:t>
            </a:r>
          </a:p>
          <a:p>
            <a:pPr lvl="1" eaLnBrk="1" hangingPunct="1">
              <a:buBlip>
                <a:blip r:embed="rId3"/>
              </a:buBlip>
            </a:pPr>
            <a:r>
              <a:rPr lang="nl-BE" sz="2000" dirty="0">
                <a:latin typeface="Arial" panose="020B0604020202020204" pitchFamily="34" charset="0"/>
                <a:cs typeface="Arial" panose="020B0604020202020204" pitchFamily="34" charset="0"/>
                <a:hlinkClick r:id="rId4"/>
              </a:rPr>
              <a:t>Issues · IEHG/</a:t>
            </a:r>
            <a:r>
              <a:rPr lang="nl-BE" sz="2000" dirty="0" err="1">
                <a:latin typeface="Arial" panose="020B0604020202020204" pitchFamily="34" charset="0"/>
                <a:cs typeface="Arial" panose="020B0604020202020204" pitchFamily="34" charset="0"/>
                <a:hlinkClick r:id="rId4"/>
              </a:rPr>
              <a:t>Portrayal-Catalogue</a:t>
            </a:r>
            <a:r>
              <a:rPr lang="nl-BE" sz="2000" dirty="0">
                <a:latin typeface="Arial" panose="020B0604020202020204" pitchFamily="34" charset="0"/>
                <a:cs typeface="Arial" panose="020B0604020202020204" pitchFamily="34" charset="0"/>
                <a:hlinkClick r:id="rId4"/>
              </a:rPr>
              <a:t> (github.com)</a:t>
            </a:r>
            <a:endParaRPr lang="en-US" alt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3440100"/>
      </p:ext>
    </p:extLst>
  </p:cSld>
  <p:clrMapOvr>
    <a:masterClrMapping/>
  </p:clrMapOvr>
  <p:transition spd="med">
    <p:cover dir="ld"/>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Action points from last meeting, PC (1)</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1800" dirty="0">
                <a:latin typeface="Arial" panose="020B0604020202020204" pitchFamily="34" charset="0"/>
              </a:rPr>
              <a:t>COMEX² with the support of </a:t>
            </a:r>
            <a:r>
              <a:rPr lang="en-US" altLang="de-DE" sz="1800" dirty="0" err="1">
                <a:latin typeface="Arial" panose="020B0604020202020204" pitchFamily="34" charset="0"/>
              </a:rPr>
              <a:t>Mikan</a:t>
            </a:r>
            <a:r>
              <a:rPr lang="en-US" altLang="de-DE" sz="1800" dirty="0">
                <a:latin typeface="Arial" panose="020B0604020202020204" pitchFamily="34" charset="0"/>
              </a:rPr>
              <a:t> to </a:t>
            </a:r>
          </a:p>
          <a:p>
            <a:pPr eaLnBrk="1" hangingPunct="1">
              <a:buFontTx/>
              <a:buBlip>
                <a:blip r:embed="rId3"/>
              </a:buBlip>
            </a:pPr>
            <a:r>
              <a:rPr lang="en-US" altLang="de-DE" sz="1800" dirty="0">
                <a:latin typeface="Arial" panose="020B0604020202020204" pitchFamily="34" charset="0"/>
              </a:rPr>
              <a:t>continue as proposed in the presentation when a stable PCB is available, or continue with the manual adaptation. Contribution of all members via the discussion forum</a:t>
            </a:r>
          </a:p>
          <a:p>
            <a:pPr eaLnBrk="1" hangingPunct="1">
              <a:buFontTx/>
              <a:buBlip>
                <a:blip r:embed="rId3"/>
              </a:buBlip>
            </a:pPr>
            <a:r>
              <a:rPr lang="en-US" altLang="de-DE" sz="1800" dirty="0">
                <a:latin typeface="Arial" panose="020B0604020202020204" pitchFamily="34" charset="0"/>
              </a:rPr>
              <a:t>develop test data based on the input from Laszlo and René</a:t>
            </a:r>
          </a:p>
          <a:p>
            <a:pPr eaLnBrk="1" hangingPunct="1">
              <a:buFontTx/>
              <a:buBlip>
                <a:blip r:embed="rId3"/>
              </a:buBlip>
            </a:pPr>
            <a:r>
              <a:rPr lang="en-US" altLang="de-DE" sz="1800" dirty="0">
                <a:latin typeface="Arial" panose="020B0604020202020204" pitchFamily="34" charset="0"/>
              </a:rPr>
              <a:t>amend the Conditional </a:t>
            </a:r>
            <a:r>
              <a:rPr lang="en-US" altLang="de-DE" sz="1800" dirty="0" err="1">
                <a:latin typeface="Arial" panose="020B0604020202020204" pitchFamily="34" charset="0"/>
              </a:rPr>
              <a:t>Symbologies</a:t>
            </a:r>
            <a:r>
              <a:rPr lang="en-US" altLang="de-DE" sz="1800" dirty="0">
                <a:latin typeface="Arial" panose="020B0604020202020204" pitchFamily="34" charset="0"/>
              </a:rPr>
              <a:t> on the basis of available CS (</a:t>
            </a:r>
            <a:r>
              <a:rPr lang="en-US" altLang="de-DE" sz="1800" dirty="0" err="1">
                <a:latin typeface="Arial" panose="020B0604020202020204" pitchFamily="34" charset="0"/>
              </a:rPr>
              <a:t>OpenCPN</a:t>
            </a:r>
            <a:r>
              <a:rPr lang="en-US" altLang="de-DE" sz="1800" dirty="0">
                <a:latin typeface="Arial" panose="020B0604020202020204" pitchFamily="34" charset="0"/>
              </a:rPr>
              <a:t>) or CS of other manufacturers. If no machine readable inland CS can be obtained, check if the maritime CS can be amended manually</a:t>
            </a:r>
          </a:p>
          <a:p>
            <a:pPr eaLnBrk="1" hangingPunct="1">
              <a:buFontTx/>
              <a:buBlip>
                <a:blip r:embed="rId3"/>
              </a:buBlip>
            </a:pPr>
            <a:r>
              <a:rPr lang="en-US" altLang="de-DE" sz="1800" dirty="0">
                <a:latin typeface="Arial" panose="020B0604020202020204" pitchFamily="34" charset="0"/>
              </a:rPr>
              <a:t>consider real world pictures and complex attributes as possible solutions for the display of multiple notice marks at the same spot</a:t>
            </a:r>
          </a:p>
          <a:p>
            <a:pPr eaLnBrk="1" hangingPunct="1">
              <a:buFontTx/>
              <a:buBlip>
                <a:blip r:embed="rId3"/>
              </a:buBlip>
            </a:pPr>
            <a:r>
              <a:rPr lang="en-US" altLang="de-DE" sz="1800" dirty="0">
                <a:latin typeface="Arial" panose="020B0604020202020204" pitchFamily="34" charset="0"/>
              </a:rPr>
              <a:t>create the XML for the PC (partly done but CS have still to be converted to LUA scripts).</a:t>
            </a:r>
          </a:p>
          <a:p>
            <a:pPr eaLnBrk="1" hangingPunct="1">
              <a:buFontTx/>
              <a:buBlip>
                <a:blip r:embed="rId3"/>
              </a:buBlip>
            </a:pPr>
            <a:r>
              <a:rPr lang="en-US" altLang="de-DE" sz="1800" dirty="0">
                <a:latin typeface="Arial" panose="020B0604020202020204" pitchFamily="34" charset="0"/>
              </a:rPr>
              <a:t>Ensure that top marks are displayed with </a:t>
            </a:r>
            <a:r>
              <a:rPr lang="en-US" altLang="de-DE" sz="1800" dirty="0" err="1">
                <a:latin typeface="Arial" panose="020B0604020202020204" pitchFamily="34" charset="0"/>
              </a:rPr>
              <a:t>colour</a:t>
            </a:r>
            <a:r>
              <a:rPr lang="en-US" altLang="de-DE" sz="1800" dirty="0">
                <a:latin typeface="Arial" panose="020B0604020202020204" pitchFamily="34" charset="0"/>
              </a:rPr>
              <a:t> (as in the current </a:t>
            </a:r>
            <a:r>
              <a:rPr lang="en-US" altLang="de-DE" sz="1800" dirty="0" err="1">
                <a:latin typeface="Arial" panose="020B0604020202020204" pitchFamily="34" charset="0"/>
              </a:rPr>
              <a:t>PresLib</a:t>
            </a:r>
            <a:r>
              <a:rPr lang="en-US" altLang="de-DE" sz="1800" dirty="0">
                <a:latin typeface="Arial" panose="020B0604020202020204" pitchFamily="34" charset="0"/>
              </a:rPr>
              <a:t>)</a:t>
            </a:r>
          </a:p>
          <a:p>
            <a:pPr eaLnBrk="1" hangingPunct="1">
              <a:buFontTx/>
              <a:buBlip>
                <a:blip r:embed="rId3"/>
              </a:buBlip>
            </a:pPr>
            <a:endParaRPr lang="en-US" altLang="de-DE" sz="1600" dirty="0">
              <a:latin typeface="Arial" panose="020B0604020202020204" pitchFamily="34" charset="0"/>
            </a:endParaRPr>
          </a:p>
        </p:txBody>
      </p:sp>
    </p:spTree>
    <p:extLst>
      <p:ext uri="{BB962C8B-B14F-4D97-AF65-F5344CB8AC3E}">
        <p14:creationId xmlns:p14="http://schemas.microsoft.com/office/powerpoint/2010/main" val="2046103579"/>
      </p:ext>
    </p:extLst>
  </p:cSld>
  <p:clrMapOvr>
    <a:masterClrMapping/>
  </p:clrMapOvr>
  <p:transition spd="med">
    <p:cover dir="ld"/>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Action points from last meeting, PC (2)</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1800" dirty="0">
                <a:latin typeface="Arial" panose="020B0604020202020204" pitchFamily="34" charset="0"/>
              </a:rPr>
              <a:t>All members to inform Gert if they are able to contribute to the development of the Portrayal Catalogue</a:t>
            </a:r>
          </a:p>
          <a:p>
            <a:pPr eaLnBrk="1" hangingPunct="1">
              <a:buFontTx/>
              <a:buBlip>
                <a:blip r:embed="rId3"/>
              </a:buBlip>
            </a:pPr>
            <a:r>
              <a:rPr lang="en-US" altLang="de-DE" sz="1800" dirty="0">
                <a:latin typeface="Arial" panose="020B0604020202020204" pitchFamily="34" charset="0"/>
              </a:rPr>
              <a:t>Tom, Friedhelm and Cameron to check if they can provide testing possibilities for LUA scripts</a:t>
            </a:r>
          </a:p>
          <a:p>
            <a:pPr eaLnBrk="1" hangingPunct="1">
              <a:buFontTx/>
              <a:buBlip>
                <a:blip r:embed="rId3"/>
              </a:buBlip>
            </a:pPr>
            <a:r>
              <a:rPr lang="en-US" altLang="de-DE" sz="1800" dirty="0">
                <a:solidFill>
                  <a:srgbClr val="00CC00"/>
                </a:solidFill>
                <a:latin typeface="Arial" panose="020B0604020202020204" pitchFamily="34" charset="0"/>
              </a:rPr>
              <a:t>Gert to reach out to Dave Grant for LUA scripting testing</a:t>
            </a:r>
          </a:p>
          <a:p>
            <a:pPr eaLnBrk="1" hangingPunct="1">
              <a:buFontTx/>
              <a:buBlip>
                <a:blip r:embed="rId3"/>
              </a:buBlip>
            </a:pPr>
            <a:r>
              <a:rPr lang="en-US" altLang="de-DE" sz="1800" dirty="0">
                <a:latin typeface="Arial" panose="020B0604020202020204" pitchFamily="34" charset="0"/>
              </a:rPr>
              <a:t>All members that submit proposals with new symbols to provide the symbols in SVG format themselves or to provide them in a different format to Claudia Heckert for conversion to SVG. They have to take the new guideline and the form for symbols into account</a:t>
            </a:r>
          </a:p>
          <a:p>
            <a:pPr eaLnBrk="1" hangingPunct="1">
              <a:buFontTx/>
              <a:buBlip>
                <a:blip r:embed="rId3"/>
              </a:buBlip>
            </a:pPr>
            <a:r>
              <a:rPr lang="en-US" altLang="de-DE" sz="1800" dirty="0">
                <a:latin typeface="Arial" panose="020B0604020202020204" pitchFamily="34" charset="0"/>
              </a:rPr>
              <a:t>Bernd to publish the amended Presentation Library on the website</a:t>
            </a:r>
          </a:p>
        </p:txBody>
      </p:sp>
    </p:spTree>
    <p:extLst>
      <p:ext uri="{BB962C8B-B14F-4D97-AF65-F5344CB8AC3E}">
        <p14:creationId xmlns:p14="http://schemas.microsoft.com/office/powerpoint/2010/main" val="3525709952"/>
      </p:ext>
    </p:extLst>
  </p:cSld>
  <p:clrMapOvr>
    <a:masterClrMapping/>
  </p:clrMapOvr>
  <p:transition spd="med">
    <p:cover dir="l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Portrayal Catalogue, way forward</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rPr>
              <a:t>Adoption of S-401 PC 1.2.0 (based on S-101 edition 2.0.0) ?</a:t>
            </a:r>
          </a:p>
          <a:p>
            <a:pPr eaLnBrk="1" hangingPunct="1">
              <a:buBlip>
                <a:blip r:embed="rId3"/>
              </a:buBlip>
            </a:pPr>
            <a:r>
              <a:rPr lang="en-US" altLang="de-DE" sz="2000" dirty="0">
                <a:latin typeface="Arial" panose="020B0604020202020204" pitchFamily="34" charset="0"/>
              </a:rPr>
              <a:t>Draft of S-401 PC edition 2.0.0 for IEHG 2026</a:t>
            </a:r>
          </a:p>
          <a:p>
            <a:pPr eaLnBrk="1" hangingPunct="1">
              <a:buBlip>
                <a:blip r:embed="rId3"/>
              </a:buBlip>
            </a:pPr>
            <a:r>
              <a:rPr lang="en-US" altLang="de-DE" sz="2000" dirty="0">
                <a:latin typeface="Arial" panose="020B0604020202020204" pitchFamily="34" charset="0"/>
              </a:rPr>
              <a:t>Open questions?</a:t>
            </a:r>
          </a:p>
          <a:p>
            <a:pPr eaLnBrk="1" hangingPunct="1">
              <a:buBlip>
                <a:blip r:embed="rId3"/>
              </a:buBlip>
            </a:pPr>
            <a:r>
              <a:rPr lang="en-US" altLang="de-DE" sz="2000" dirty="0">
                <a:latin typeface="Arial" panose="020B0604020202020204" pitchFamily="34" charset="0"/>
              </a:rPr>
              <a:t>Who is able to contribute?</a:t>
            </a:r>
          </a:p>
          <a:p>
            <a:pPr eaLnBrk="1" hangingPunct="1">
              <a:buFontTx/>
              <a:buBlip>
                <a:blip r:embed="rId4"/>
              </a:buBlip>
            </a:pPr>
            <a:r>
              <a:rPr lang="en-US" altLang="de-DE" sz="2000" dirty="0">
                <a:latin typeface="Arial" panose="020B0604020202020204" pitchFamily="34" charset="0"/>
              </a:rPr>
              <a:t>Who will improve the LUA scripts if necessary?</a:t>
            </a:r>
          </a:p>
          <a:p>
            <a:pPr eaLnBrk="1" hangingPunct="1">
              <a:buFontTx/>
              <a:buBlip>
                <a:blip r:embed="rId4"/>
              </a:buBlip>
            </a:pPr>
            <a:r>
              <a:rPr lang="en-US" altLang="de-DE" sz="2000" dirty="0">
                <a:latin typeface="Arial" panose="020B0604020202020204" pitchFamily="34" charset="0"/>
              </a:rPr>
              <a:t>Who will provide a testing possibility?</a:t>
            </a:r>
          </a:p>
          <a:p>
            <a:pPr marL="0" indent="0" eaLnBrk="1" hangingPunct="1">
              <a:buNone/>
            </a:pP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Time line?</a:t>
            </a:r>
          </a:p>
          <a:p>
            <a:pPr eaLnBrk="1" hangingPunct="1">
              <a:buFontTx/>
              <a:buBlip>
                <a:blip r:embed="rId4"/>
              </a:buBlip>
            </a:pPr>
            <a:endParaRPr lang="en-US" altLang="de-DE" sz="2000" dirty="0">
              <a:latin typeface="Arial" panose="020B0604020202020204" pitchFamily="34" charset="0"/>
            </a:endParaRPr>
          </a:p>
        </p:txBody>
      </p:sp>
    </p:spTree>
    <p:extLst>
      <p:ext uri="{BB962C8B-B14F-4D97-AF65-F5344CB8AC3E}">
        <p14:creationId xmlns:p14="http://schemas.microsoft.com/office/powerpoint/2010/main" val="4244302143"/>
      </p:ext>
    </p:extLst>
  </p:cSld>
  <p:clrMapOvr>
    <a:masterClrMapping/>
  </p:clrMapOvr>
  <p:transition spd="med">
    <p:cover dir="l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Development of S-401 test cells</a:t>
            </a:r>
          </a:p>
        </p:txBody>
      </p:sp>
      <p:sp>
        <p:nvSpPr>
          <p:cNvPr id="46083"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point from last meeting: </a:t>
            </a:r>
          </a:p>
          <a:p>
            <a:pPr eaLnBrk="1" hangingPunct="1">
              <a:buFontTx/>
              <a:buBlip>
                <a:blip r:embed="rId3"/>
              </a:buBlip>
            </a:pPr>
            <a:r>
              <a:rPr lang="en-US" altLang="de-DE" sz="2000" dirty="0">
                <a:latin typeface="Arial" panose="020B0604020202020204" pitchFamily="34" charset="0"/>
              </a:rPr>
              <a:t>Tom and Gert to discuss conversion of the existing test cells following the meeting</a:t>
            </a:r>
          </a:p>
        </p:txBody>
      </p:sp>
    </p:spTree>
    <p:extLst>
      <p:ext uri="{BB962C8B-B14F-4D97-AF65-F5344CB8AC3E}">
        <p14:creationId xmlns:p14="http://schemas.microsoft.com/office/powerpoint/2010/main" val="758576122"/>
      </p:ext>
    </p:extLst>
  </p:cSld>
  <p:clrMapOvr>
    <a:masterClrMapping/>
  </p:clrMapOvr>
  <p:transition spd="med">
    <p:cover dir="ld"/>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Development of S-401 test cells</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rPr>
              <a:t>S-401 test cells edition 1.2.0 </a:t>
            </a:r>
          </a:p>
          <a:p>
            <a:pPr eaLnBrk="1" hangingPunct="1">
              <a:buBlip>
                <a:blip r:embed="rId3"/>
              </a:buBlip>
            </a:pPr>
            <a:r>
              <a:rPr lang="en-US" altLang="de-DE" sz="2000" dirty="0">
                <a:latin typeface="Arial" panose="020B0604020202020204" pitchFamily="34" charset="0"/>
              </a:rPr>
              <a:t>Draft of S-401 test cells edition 2.0.0 for IEHG 2026</a:t>
            </a:r>
          </a:p>
          <a:p>
            <a:pPr eaLnBrk="1" hangingPunct="1">
              <a:buBlip>
                <a:blip r:embed="rId3"/>
              </a:buBlip>
            </a:pPr>
            <a:r>
              <a:rPr lang="en-US" altLang="de-DE" sz="2000" dirty="0">
                <a:latin typeface="Arial" panose="020B0604020202020204" pitchFamily="34" charset="0"/>
              </a:rPr>
              <a:t>Open questions?</a:t>
            </a:r>
          </a:p>
          <a:p>
            <a:pPr eaLnBrk="1" hangingPunct="1">
              <a:buBlip>
                <a:blip r:embed="rId3"/>
              </a:buBlip>
            </a:pPr>
            <a:r>
              <a:rPr lang="en-US" altLang="de-DE" sz="2000" dirty="0">
                <a:latin typeface="Arial" panose="020B0604020202020204" pitchFamily="34" charset="0"/>
              </a:rPr>
              <a:t>Who is able to contribute?</a:t>
            </a:r>
          </a:p>
          <a:p>
            <a:pPr marL="0" indent="0" eaLnBrk="1" hangingPunct="1">
              <a:buNone/>
            </a:pP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Time line?</a:t>
            </a:r>
          </a:p>
        </p:txBody>
      </p:sp>
    </p:spTree>
    <p:extLst>
      <p:ext uri="{BB962C8B-B14F-4D97-AF65-F5344CB8AC3E}">
        <p14:creationId xmlns:p14="http://schemas.microsoft.com/office/powerpoint/2010/main" val="3795815867"/>
      </p:ext>
    </p:extLst>
  </p:cSld>
  <p:clrMapOvr>
    <a:masterClrMapping/>
  </p:clrMapOvr>
  <p:transition spd="med">
    <p:cover dir="l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Alert catalogue</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The last meeting came to the following conclusions:</a:t>
            </a:r>
          </a:p>
          <a:p>
            <a:pPr eaLnBrk="1" hangingPunct="1">
              <a:buFontTx/>
              <a:buBlip>
                <a:blip r:embed="rId3"/>
              </a:buBlip>
            </a:pPr>
            <a:r>
              <a:rPr lang="en-US" altLang="de-DE" sz="2000" dirty="0">
                <a:latin typeface="Arial" panose="020B0604020202020204" pitchFamily="34" charset="0"/>
              </a:rPr>
              <a:t>Europe: Inland ECDIS standard defines all kind of alarms, there’s no need to focus on an ‘alarm catalogue’</a:t>
            </a:r>
          </a:p>
          <a:p>
            <a:pPr eaLnBrk="1" hangingPunct="1">
              <a:buFontTx/>
              <a:buBlip>
                <a:blip r:embed="rId3"/>
              </a:buBlip>
            </a:pPr>
            <a:r>
              <a:rPr lang="en-US" altLang="de-DE" sz="2000" dirty="0">
                <a:latin typeface="Arial" panose="020B0604020202020204" pitchFamily="34" charset="0"/>
              </a:rPr>
              <a:t>US and Brazil: no immediate need</a:t>
            </a:r>
          </a:p>
          <a:p>
            <a:pPr eaLnBrk="1" hangingPunct="1">
              <a:buFontTx/>
              <a:buBlip>
                <a:blip r:embed="rId3"/>
              </a:buBlip>
            </a:pP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meeting could discuss whether they are still valid</a:t>
            </a:r>
          </a:p>
        </p:txBody>
      </p:sp>
    </p:spTree>
    <p:extLst>
      <p:ext uri="{BB962C8B-B14F-4D97-AF65-F5344CB8AC3E}">
        <p14:creationId xmlns:p14="http://schemas.microsoft.com/office/powerpoint/2010/main" val="689581877"/>
      </p:ext>
    </p:extLst>
  </p:cSld>
  <p:clrMapOvr>
    <a:masterClrMapping/>
  </p:clrMapOvr>
  <p:transition spd="med">
    <p:cover dir="ld"/>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New participants</a:t>
            </a:r>
          </a:p>
        </p:txBody>
      </p:sp>
      <p:sp>
        <p:nvSpPr>
          <p:cNvPr id="8195" name="Rectangle 3"/>
          <p:cNvSpPr>
            <a:spLocks noChangeArrowheads="1"/>
          </p:cNvSpPr>
          <p:nvPr/>
        </p:nvSpPr>
        <p:spPr bwMode="auto">
          <a:xfrm>
            <a:off x="1055440" y="1844676"/>
            <a:ext cx="1008112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FontTx/>
              <a:buNone/>
            </a:pPr>
            <a:r>
              <a:rPr lang="en-US" altLang="de-DE" sz="2000" dirty="0">
                <a:solidFill>
                  <a:schemeClr val="tx2"/>
                </a:solidFill>
                <a:latin typeface="Arial" panose="020B0604020202020204" pitchFamily="34" charset="0"/>
              </a:rPr>
              <a:t>Presentations by the new participants about their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river/inland waterway network, navigation and cartography</a:t>
            </a:r>
            <a:r>
              <a:rPr lang="de-DE" altLang="de-DE" sz="2000" dirty="0">
                <a:solidFill>
                  <a:schemeClr val="tx2"/>
                </a:solidFill>
                <a:latin typeface="Arial" panose="020B0604020202020204" pitchFamily="34" charset="0"/>
              </a:rPr>
              <a:t> </a:t>
            </a:r>
            <a:endParaRPr lang="en-US" altLang="de-DE" sz="2000" dirty="0">
              <a:solidFill>
                <a:schemeClr val="tx2"/>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
        <p:nvSpPr>
          <p:cNvPr id="8196" name="AutoShape 4">
            <a:hlinkClick r:id="rId3" action="ppaction://hlinkpres?slideindex=1&amp;slidetitle=" highlightClick="1"/>
          </p:cNvPr>
          <p:cNvSpPr>
            <a:spLocks noChangeArrowheads="1"/>
          </p:cNvSpPr>
          <p:nvPr/>
        </p:nvSpPr>
        <p:spPr bwMode="auto">
          <a:xfrm>
            <a:off x="2209801" y="2997201"/>
            <a:ext cx="2879725" cy="358775"/>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de-DE" sz="2000">
                <a:latin typeface="Arial" panose="020B0604020202020204" pitchFamily="34" charset="0"/>
              </a:rPr>
              <a:t>India</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983432"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S-158:401 Validation Checks</a:t>
            </a:r>
          </a:p>
        </p:txBody>
      </p:sp>
      <p:sp>
        <p:nvSpPr>
          <p:cNvPr id="46083" name="Rectangle 3"/>
          <p:cNvSpPr>
            <a:spLocks noChangeArrowheads="1"/>
          </p:cNvSpPr>
          <p:nvPr/>
        </p:nvSpPr>
        <p:spPr bwMode="auto">
          <a:xfrm>
            <a:off x="983432"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rPr>
              <a:t>The meeting could discuss the first draft of the S-158:401 Validation Checks and answer open questions</a:t>
            </a:r>
          </a:p>
          <a:p>
            <a:pPr marL="0" indent="0" eaLnBrk="1" hangingPunct="1">
              <a:buNone/>
            </a:pPr>
            <a:r>
              <a:rPr lang="en-US" altLang="de-DE" sz="2000" dirty="0">
                <a:latin typeface="Arial" panose="020B0604020202020204" pitchFamily="34" charset="0"/>
              </a:rPr>
              <a:t>	</a:t>
            </a:r>
            <a:r>
              <a:rPr lang="en-US" altLang="de-DE" sz="2000" dirty="0">
                <a:latin typeface="Arial" panose="020B0604020202020204" pitchFamily="34" charset="0"/>
                <a:hlinkClick r:id="rId4" action="ppaction://hlinkfile"/>
              </a:rPr>
              <a:t>Cover page</a:t>
            </a:r>
            <a:br>
              <a:rPr lang="en-US" altLang="de-DE" sz="2000" dirty="0">
                <a:latin typeface="Arial" panose="020B0604020202020204" pitchFamily="34" charset="0"/>
              </a:rPr>
            </a:br>
            <a:r>
              <a:rPr lang="en-US" altLang="de-DE" sz="2000" dirty="0">
                <a:latin typeface="Arial" panose="020B0604020202020204" pitchFamily="34" charset="0"/>
              </a:rPr>
              <a:t>	</a:t>
            </a:r>
            <a:r>
              <a:rPr lang="en-US" altLang="de-DE" sz="2000" dirty="0">
                <a:latin typeface="Arial" panose="020B0604020202020204" pitchFamily="34" charset="0"/>
                <a:hlinkClick r:id="rId5" action="ppaction://hlinkfile"/>
              </a:rPr>
              <a:t>Tables</a:t>
            </a:r>
            <a:br>
              <a:rPr lang="en-US" altLang="de-DE" sz="2000" dirty="0">
                <a:latin typeface="Arial" panose="020B0604020202020204" pitchFamily="34" charset="0"/>
              </a:rPr>
            </a:br>
            <a:r>
              <a:rPr lang="en-US" altLang="de-DE" sz="2000" dirty="0">
                <a:latin typeface="Arial" panose="020B0604020202020204" pitchFamily="34" charset="0"/>
              </a:rPr>
              <a:t>	available on </a:t>
            </a:r>
            <a:r>
              <a:rPr lang="en-US" altLang="de-DE" sz="2000" dirty="0" err="1">
                <a:latin typeface="Arial" panose="020B0604020202020204" pitchFamily="34" charset="0"/>
                <a:hlinkClick r:id="rId6"/>
              </a:rPr>
              <a:t>github</a:t>
            </a:r>
            <a:br>
              <a:rPr lang="en-US" altLang="de-DE" sz="2000" dirty="0">
                <a:latin typeface="Arial" panose="020B0604020202020204" pitchFamily="34" charset="0"/>
              </a:rPr>
            </a:br>
            <a:endParaRPr lang="en-US" altLang="de-DE" sz="2000" dirty="0">
              <a:latin typeface="Arial" panose="020B0604020202020204" pitchFamily="34" charset="0"/>
            </a:endParaRPr>
          </a:p>
          <a:p>
            <a:pPr eaLnBrk="1" hangingPunct="1">
              <a:buFontTx/>
              <a:buBlip>
                <a:blip r:embed="rId3"/>
              </a:buBlip>
            </a:pPr>
            <a:r>
              <a:rPr lang="en-US" altLang="de-DE" sz="2000" dirty="0">
                <a:latin typeface="Arial" panose="020B0604020202020204" pitchFamily="34" charset="0"/>
              </a:rPr>
              <a:t>The draft has to be updated in accordance with the decisions regarding the PS, DCEG and FC</a:t>
            </a:r>
          </a:p>
        </p:txBody>
      </p:sp>
    </p:spTree>
    <p:extLst>
      <p:ext uri="{BB962C8B-B14F-4D97-AF65-F5344CB8AC3E}">
        <p14:creationId xmlns:p14="http://schemas.microsoft.com/office/powerpoint/2010/main" val="2914868865"/>
      </p:ext>
    </p:extLst>
  </p:cSld>
  <p:clrMapOvr>
    <a:masterClrMapping/>
  </p:clrMapOvr>
  <p:transition spd="med">
    <p:cover dir="l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S-57 to S-101 converter development</a:t>
            </a:r>
          </a:p>
        </p:txBody>
      </p:sp>
      <p:sp>
        <p:nvSpPr>
          <p:cNvPr id="49155" name="Rectangle 3"/>
          <p:cNvSpPr>
            <a:spLocks noChangeArrowheads="1"/>
          </p:cNvSpPr>
          <p:nvPr/>
        </p:nvSpPr>
        <p:spPr bwMode="auto">
          <a:xfrm>
            <a:off x="1055440" y="1916832"/>
            <a:ext cx="10153128" cy="3874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points from last meeting:</a:t>
            </a:r>
          </a:p>
          <a:p>
            <a:pPr marL="446088" indent="-446088" eaLnBrk="1" hangingPunct="1">
              <a:buBlip>
                <a:blip r:embed="rId3"/>
              </a:buBlip>
            </a:pPr>
            <a:r>
              <a:rPr lang="en-US" altLang="de-DE" sz="2000" dirty="0">
                <a:latin typeface="Arial" panose="020B0604020202020204" pitchFamily="34" charset="0"/>
              </a:rPr>
              <a:t>Gert and Gaël to start working on the inland specific features</a:t>
            </a:r>
          </a:p>
          <a:p>
            <a:pPr marL="446088" indent="-446088" eaLnBrk="1" hangingPunct="1">
              <a:buBlip>
                <a:blip r:embed="rId3"/>
              </a:buBlip>
            </a:pPr>
            <a:r>
              <a:rPr lang="en-US" altLang="de-DE" sz="2000" dirty="0">
                <a:latin typeface="Arial" panose="020B0604020202020204" pitchFamily="34" charset="0"/>
              </a:rPr>
              <a:t>Tom and Gert to start working on the copied and amended features (check all existing maritime rules). The first draft of S-101 to S-57 conversion guidance is available as S-65 Annex C</a:t>
            </a:r>
          </a:p>
          <a:p>
            <a:pPr marL="446088" indent="-446088" eaLnBrk="1" hangingPunct="1">
              <a:buBlip>
                <a:blip r:embed="rId3"/>
              </a:buBlip>
            </a:pPr>
            <a:r>
              <a:rPr lang="en-US" altLang="de-DE" sz="2000" dirty="0">
                <a:latin typeface="Arial" panose="020B0604020202020204" pitchFamily="34" charset="0"/>
              </a:rPr>
              <a:t>Comex² to take the change from catach_10 (anchorage for pushing-navigation vessels) in IENC 2.5 to </a:t>
            </a:r>
            <a:r>
              <a:rPr lang="en-US" altLang="de-DE" sz="2000" dirty="0" err="1">
                <a:latin typeface="Arial" panose="020B0604020202020204" pitchFamily="34" charset="0"/>
              </a:rPr>
              <a:t>categoryOfAnchorage</a:t>
            </a:r>
            <a:r>
              <a:rPr lang="en-US" altLang="de-DE" sz="2000" dirty="0">
                <a:latin typeface="Arial" panose="020B0604020202020204" pitchFamily="34" charset="0"/>
              </a:rPr>
              <a:t> 16 (anchorage for pushing-navigation vessels) in S-401 into account for the Conversion Guidance</a:t>
            </a:r>
          </a:p>
          <a:p>
            <a:pPr marL="446088" indent="-446088" eaLnBrk="1" hangingPunct="1">
              <a:buBlip>
                <a:blip r:embed="rId3"/>
              </a:buBlip>
            </a:pPr>
            <a:r>
              <a:rPr lang="en-US" altLang="de-DE" sz="2000" dirty="0">
                <a:latin typeface="Arial" panose="020B0604020202020204" pitchFamily="34" charset="0"/>
              </a:rPr>
              <a:t>COMEX² to take the changes regarding CONDTN 3, STATUS 18 and </a:t>
            </a:r>
            <a:r>
              <a:rPr lang="en-US" altLang="de-DE" sz="2000" dirty="0" err="1">
                <a:latin typeface="Arial" panose="020B0604020202020204" pitchFamily="34" charset="0"/>
              </a:rPr>
              <a:t>InDispute</a:t>
            </a:r>
            <a:r>
              <a:rPr lang="en-US" altLang="de-DE" sz="2000" dirty="0">
                <a:latin typeface="Arial" panose="020B0604020202020204" pitchFamily="34" charset="0"/>
              </a:rPr>
              <a:t> in CR 426 into account for the Conversion Guidance</a:t>
            </a:r>
          </a:p>
        </p:txBody>
      </p:sp>
    </p:spTree>
  </p:cSld>
  <p:clrMapOvr>
    <a:masterClrMapping/>
  </p:clrMapOvr>
  <p:transition spd="med">
    <p:cover dir="l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4"/>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Conversion guidance</a:t>
            </a:r>
          </a:p>
        </p:txBody>
      </p:sp>
      <p:sp>
        <p:nvSpPr>
          <p:cNvPr id="46083" name="Rectangle 3"/>
          <p:cNvSpPr>
            <a:spLocks noChangeArrowheads="1"/>
          </p:cNvSpPr>
          <p:nvPr/>
        </p:nvSpPr>
        <p:spPr bwMode="auto">
          <a:xfrm>
            <a:off x="1055440" y="1772816"/>
            <a:ext cx="10153128" cy="4695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cs typeface="Arial" panose="020B0604020202020204" pitchFamily="34" charset="0"/>
                <a:hlinkClick r:id="rId4" action="ppaction://hlinkfile"/>
              </a:rPr>
              <a:t>Draft</a:t>
            </a:r>
            <a:br>
              <a:rPr lang="en-US" altLang="de-DE" sz="2000" dirty="0">
                <a:latin typeface="Arial" panose="020B0604020202020204" pitchFamily="34" charset="0"/>
                <a:cs typeface="Arial" panose="020B0604020202020204" pitchFamily="34" charset="0"/>
              </a:rPr>
            </a:br>
            <a:r>
              <a:rPr lang="en-US" altLang="de-DE" sz="2000" dirty="0" err="1">
                <a:latin typeface="Arial" panose="020B0604020202020204" pitchFamily="34" charset="0"/>
                <a:cs typeface="Arial" panose="020B0604020202020204" pitchFamily="34" charset="0"/>
              </a:rPr>
              <a:t>avaibale</a:t>
            </a:r>
            <a:r>
              <a:rPr lang="en-US" altLang="de-DE" sz="2000" dirty="0">
                <a:latin typeface="Arial" panose="020B0604020202020204" pitchFamily="34" charset="0"/>
                <a:cs typeface="Arial" panose="020B0604020202020204" pitchFamily="34" charset="0"/>
              </a:rPr>
              <a:t> on </a:t>
            </a:r>
            <a:r>
              <a:rPr lang="en-US" altLang="de-DE" sz="2000" dirty="0" err="1">
                <a:latin typeface="Arial" panose="020B0604020202020204" pitchFamily="34" charset="0"/>
                <a:cs typeface="Arial" panose="020B0604020202020204" pitchFamily="34" charset="0"/>
                <a:hlinkClick r:id="rId5"/>
              </a:rPr>
              <a:t>github</a:t>
            </a:r>
            <a:br>
              <a:rPr lang="en-US" altLang="de-DE" sz="2000" dirty="0">
                <a:latin typeface="Arial" panose="020B0604020202020204" pitchFamily="34" charset="0"/>
                <a:cs typeface="Arial" panose="020B0604020202020204" pitchFamily="34" charset="0"/>
              </a:rPr>
            </a:b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Stable version of the FC and DCEG are needed</a:t>
            </a:r>
          </a:p>
          <a:p>
            <a:pPr marL="0" indent="0" eaLnBrk="1" hangingPunct="1">
              <a:buNone/>
            </a:pPr>
            <a:endParaRPr lang="en-US" altLang="de-DE" sz="2000" dirty="0">
              <a:latin typeface="Arial" panose="020B0604020202020204" pitchFamily="34" charset="0"/>
              <a:cs typeface="Arial" panose="020B0604020202020204" pitchFamily="34" charset="0"/>
            </a:endParaRPr>
          </a:p>
          <a:p>
            <a:pPr eaLnBrk="1" hangingPunct="1">
              <a:buBlip>
                <a:blip r:embed="rId3"/>
              </a:buBlip>
            </a:pPr>
            <a:r>
              <a:rPr lang="en-US" altLang="de-DE" sz="2000" dirty="0">
                <a:latin typeface="Arial" panose="020B0604020202020204" pitchFamily="34" charset="0"/>
                <a:cs typeface="Arial" panose="020B0604020202020204" pitchFamily="34" charset="0"/>
              </a:rPr>
              <a:t>Is a conversion guidance S-401 to S-57 necessary?</a:t>
            </a:r>
          </a:p>
        </p:txBody>
      </p:sp>
    </p:spTree>
    <p:extLst>
      <p:ext uri="{BB962C8B-B14F-4D97-AF65-F5344CB8AC3E}">
        <p14:creationId xmlns:p14="http://schemas.microsoft.com/office/powerpoint/2010/main" val="2057176425"/>
      </p:ext>
    </p:extLst>
  </p:cSld>
  <p:clrMapOvr>
    <a:masterClrMapping/>
  </p:clrMapOvr>
  <p:transition spd="med">
    <p:cover dir="ld"/>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conclusions and timeline</a:t>
            </a:r>
          </a:p>
        </p:txBody>
      </p:sp>
      <p:sp>
        <p:nvSpPr>
          <p:cNvPr id="46083"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buNone/>
            </a:pPr>
            <a:r>
              <a:rPr lang="en-US" altLang="de-DE" sz="2000" dirty="0">
                <a:latin typeface="Arial" panose="020B0604020202020204" pitchFamily="34" charset="0"/>
              </a:rPr>
              <a:t>Action point from last meeting:</a:t>
            </a:r>
          </a:p>
          <a:p>
            <a:pPr eaLnBrk="1" hangingPunct="1">
              <a:buBlip>
                <a:blip r:embed="rId3"/>
              </a:buBlip>
            </a:pPr>
            <a:r>
              <a:rPr lang="en-US" altLang="de-DE" sz="2000" dirty="0">
                <a:latin typeface="Arial" panose="020B0604020202020204" pitchFamily="34" charset="0"/>
              </a:rPr>
              <a:t>Start with the development of the validation checks for S-401</a:t>
            </a:r>
          </a:p>
          <a:p>
            <a:pPr eaLnBrk="1" hangingPunct="1">
              <a:buBlip>
                <a:blip r:embed="rId3"/>
              </a:buBlip>
            </a:pPr>
            <a:endParaRPr lang="en-US" altLang="de-DE" sz="2000" dirty="0">
              <a:latin typeface="Arial" panose="020B0604020202020204" pitchFamily="34" charset="0"/>
            </a:endParaRPr>
          </a:p>
          <a:p>
            <a:pPr eaLnBrk="1" hangingPunct="1">
              <a:buBlip>
                <a:blip r:embed="rId3"/>
              </a:buBlip>
            </a:pPr>
            <a:endParaRPr lang="en-US" altLang="de-DE" sz="2000" dirty="0">
              <a:latin typeface="Arial" panose="020B0604020202020204" pitchFamily="34" charset="0"/>
            </a:endParaRPr>
          </a:p>
          <a:p>
            <a:pPr marL="0" indent="0" eaLnBrk="1" hangingPunct="1">
              <a:buNone/>
            </a:pPr>
            <a:r>
              <a:rPr lang="en-US" altLang="de-DE" sz="2000" dirty="0">
                <a:latin typeface="Arial" panose="020B0604020202020204" pitchFamily="34" charset="0"/>
              </a:rPr>
              <a:t>The meeting could discuss proposals for a description of options for the transitional period</a:t>
            </a:r>
          </a:p>
        </p:txBody>
      </p:sp>
    </p:spTree>
    <p:extLst>
      <p:ext uri="{BB962C8B-B14F-4D97-AF65-F5344CB8AC3E}">
        <p14:creationId xmlns:p14="http://schemas.microsoft.com/office/powerpoint/2010/main" val="658226947"/>
      </p:ext>
    </p:extLst>
  </p:cSld>
  <p:clrMapOvr>
    <a:masterClrMapping/>
  </p:clrMapOvr>
  <p:transition spd="med">
    <p:cover dir="ld"/>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transitional period</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It will not be possible to switch from S-57 to S-401 on a specific date</a:t>
            </a:r>
            <a:br>
              <a:rPr lang="en-US" altLang="de-DE" sz="2000" dirty="0">
                <a:latin typeface="Arial" panose="020B0604020202020204" pitchFamily="34" charset="0"/>
              </a:rPr>
            </a:br>
            <a:r>
              <a:rPr lang="en-US" altLang="de-DE" sz="2000" dirty="0">
                <a:latin typeface="Arial" panose="020B0604020202020204" pitchFamily="34" charset="0"/>
              </a:rPr>
              <a:t>(replacement of all existing IENCs and all existing ECS/Inland ECDIS,</a:t>
            </a:r>
            <a:br>
              <a:rPr lang="en-US" altLang="de-DE" sz="2000" dirty="0">
                <a:latin typeface="Arial" panose="020B0604020202020204" pitchFamily="34" charset="0"/>
              </a:rPr>
            </a:br>
            <a:r>
              <a:rPr lang="en-US" altLang="de-DE" sz="2000" dirty="0">
                <a:latin typeface="Arial" panose="020B0604020202020204" pitchFamily="34" charset="0"/>
              </a:rPr>
              <a:t>at least within a region)</a:t>
            </a:r>
          </a:p>
          <a:p>
            <a:pPr eaLnBrk="1" hangingPunct="1">
              <a:buFontTx/>
              <a:buBlip>
                <a:blip r:embed="rId3"/>
              </a:buBlip>
            </a:pPr>
            <a:r>
              <a:rPr lang="en-US" altLang="de-DE" sz="2000" dirty="0">
                <a:latin typeface="Arial" panose="020B0604020202020204" pitchFamily="34" charset="0"/>
              </a:rPr>
              <a:t>We will therefore need a transitional period, in which either</a:t>
            </a:r>
          </a:p>
          <a:p>
            <a:pPr marL="1165225" eaLnBrk="1" hangingPunct="1">
              <a:buBlip>
                <a:blip r:embed="rId3"/>
              </a:buBlip>
            </a:pPr>
            <a:r>
              <a:rPr lang="en-US" altLang="de-DE" sz="2000" dirty="0">
                <a:latin typeface="Arial" panose="020B0604020202020204" pitchFamily="34" charset="0"/>
              </a:rPr>
              <a:t>the chart producers will provide S-57 based IENCs and S-401 IENCs or</a:t>
            </a:r>
          </a:p>
          <a:p>
            <a:pPr marL="1165225" eaLnBrk="1" hangingPunct="1">
              <a:buBlip>
                <a:blip r:embed="rId3"/>
              </a:buBlip>
            </a:pPr>
            <a:r>
              <a:rPr lang="en-US" altLang="de-DE" sz="2000" dirty="0">
                <a:latin typeface="Arial" panose="020B0604020202020204" pitchFamily="34" charset="0"/>
              </a:rPr>
              <a:t>the manufacturers of ECS/Inland ECDIS will provide dual fuel applications that can read S-57 based IENCs and S-401 IENCs</a:t>
            </a:r>
          </a:p>
          <a:p>
            <a:pPr marL="630238" eaLnBrk="1" hangingPunct="1">
              <a:buBlip>
                <a:blip r:embed="rId3"/>
              </a:buBlip>
            </a:pPr>
            <a:r>
              <a:rPr lang="en-US" altLang="de-DE" sz="2000" dirty="0">
                <a:latin typeface="Arial" panose="020B0604020202020204" pitchFamily="34" charset="0"/>
              </a:rPr>
              <a:t>IEHG decided in 2025 that decisions regarding the transitional period have to be taken on regional level</a:t>
            </a:r>
          </a:p>
          <a:p>
            <a:pPr marL="630238" eaLnBrk="1" hangingPunct="1">
              <a:buBlip>
                <a:blip r:embed="rId3"/>
              </a:buBlip>
            </a:pPr>
            <a:r>
              <a:rPr lang="en-US" altLang="de-DE" sz="2000" dirty="0">
                <a:latin typeface="Arial" panose="020B0604020202020204" pitchFamily="34" charset="0"/>
              </a:rPr>
              <a:t>IEHG could develop a description of options for the transitional period</a:t>
            </a:r>
            <a:endParaRPr lang="en-US" altLang="de-DE" sz="1800" dirty="0">
              <a:latin typeface="Arial" panose="020B0604020202020204" pitchFamily="34" charset="0"/>
            </a:endParaRPr>
          </a:p>
        </p:txBody>
      </p:sp>
    </p:spTree>
    <p:extLst>
      <p:ext uri="{BB962C8B-B14F-4D97-AF65-F5344CB8AC3E}">
        <p14:creationId xmlns:p14="http://schemas.microsoft.com/office/powerpoint/2010/main" val="2280370366"/>
      </p:ext>
    </p:extLst>
  </p:cSld>
  <p:clrMapOvr>
    <a:masterClrMapping/>
  </p:clrMapOvr>
  <p:transition spd="med">
    <p:cover dir="ld"/>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S-401 conclusions and timeline</a:t>
            </a:r>
          </a:p>
        </p:txBody>
      </p:sp>
      <p:sp>
        <p:nvSpPr>
          <p:cNvPr id="46083" name="Rectangle 3"/>
          <p:cNvSpPr>
            <a:spLocks noChangeArrowheads="1"/>
          </p:cNvSpPr>
          <p:nvPr/>
        </p:nvSpPr>
        <p:spPr bwMode="auto">
          <a:xfrm>
            <a:off x="1055440"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latin typeface="Arial" panose="020B0604020202020204" pitchFamily="34" charset="0"/>
              </a:rPr>
              <a:t>Is the plan to adopt S-401 edition 2.0.0 in October 2026 confirmed?</a:t>
            </a:r>
          </a:p>
          <a:p>
            <a:pPr eaLnBrk="1" hangingPunct="1">
              <a:buBlip>
                <a:blip r:embed="rId3"/>
              </a:buBlip>
            </a:pPr>
            <a:r>
              <a:rPr lang="en-US" altLang="de-DE" sz="2000" dirty="0">
                <a:latin typeface="Arial" panose="020B0604020202020204" pitchFamily="34" charset="0"/>
              </a:rPr>
              <a:t>Which parts could be delayed?</a:t>
            </a:r>
          </a:p>
          <a:p>
            <a:pPr eaLnBrk="1" hangingPunct="1">
              <a:buBlip>
                <a:blip r:embed="rId3"/>
              </a:buBlip>
            </a:pPr>
            <a:r>
              <a:rPr lang="en-US" altLang="de-DE" sz="2000" dirty="0">
                <a:latin typeface="Arial" panose="020B0604020202020204" pitchFamily="34" charset="0"/>
              </a:rPr>
              <a:t>Open questions?</a:t>
            </a:r>
          </a:p>
          <a:p>
            <a:pPr eaLnBrk="1" hangingPunct="1">
              <a:buBlip>
                <a:blip r:embed="rId3"/>
              </a:buBlip>
            </a:pPr>
            <a:r>
              <a:rPr lang="en-US" altLang="de-DE" sz="2000" dirty="0">
                <a:latin typeface="Arial" panose="020B0604020202020204" pitchFamily="34" charset="0"/>
              </a:rPr>
              <a:t>Who is able to contribute?</a:t>
            </a:r>
          </a:p>
          <a:p>
            <a:pPr marL="0" indent="0" eaLnBrk="1" hangingPunct="1">
              <a:buNone/>
            </a:pPr>
            <a:endParaRPr lang="en-US" altLang="de-DE" sz="2000" dirty="0">
              <a:latin typeface="Arial" panose="020B0604020202020204" pitchFamily="34" charset="0"/>
            </a:endParaRPr>
          </a:p>
          <a:p>
            <a:pPr eaLnBrk="1" hangingPunct="1">
              <a:buBlip>
                <a:blip r:embed="rId3"/>
              </a:buBlip>
            </a:pPr>
            <a:r>
              <a:rPr lang="en-US" altLang="de-DE" sz="2000" dirty="0">
                <a:latin typeface="Arial" panose="020B0604020202020204" pitchFamily="34" charset="0"/>
              </a:rPr>
              <a:t>Time line?</a:t>
            </a:r>
          </a:p>
        </p:txBody>
      </p:sp>
    </p:spTree>
    <p:extLst>
      <p:ext uri="{BB962C8B-B14F-4D97-AF65-F5344CB8AC3E}">
        <p14:creationId xmlns:p14="http://schemas.microsoft.com/office/powerpoint/2010/main" val="3321618778"/>
      </p:ext>
    </p:extLst>
  </p:cSld>
  <p:clrMapOvr>
    <a:masterClrMapping/>
  </p:clrMapOvr>
  <p:transition spd="med">
    <p:cover dir="ld"/>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83432"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S-201 and S-125</a:t>
            </a:r>
          </a:p>
        </p:txBody>
      </p:sp>
      <p:sp>
        <p:nvSpPr>
          <p:cNvPr id="49155" name="Rectangle 3"/>
          <p:cNvSpPr>
            <a:spLocks noChangeArrowheads="1"/>
          </p:cNvSpPr>
          <p:nvPr/>
        </p:nvSpPr>
        <p:spPr bwMode="auto">
          <a:xfrm>
            <a:off x="2209800" y="2781300"/>
            <a:ext cx="77724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endParaRPr lang="en-US" altLang="de-DE" sz="2000" dirty="0">
              <a:solidFill>
                <a:schemeClr val="bg1">
                  <a:lumMod val="75000"/>
                </a:schemeClr>
              </a:solidFill>
              <a:latin typeface="Arial" panose="020B0604020202020204" pitchFamily="34" charset="0"/>
            </a:endParaRPr>
          </a:p>
        </p:txBody>
      </p:sp>
      <p:sp>
        <p:nvSpPr>
          <p:cNvPr id="4" name="Rectangle 3"/>
          <p:cNvSpPr>
            <a:spLocks noChangeArrowheads="1"/>
          </p:cNvSpPr>
          <p:nvPr/>
        </p:nvSpPr>
        <p:spPr bwMode="auto">
          <a:xfrm>
            <a:off x="983432"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Blip>
                <a:blip r:embed="rId3"/>
              </a:buBlip>
            </a:pPr>
            <a:r>
              <a:rPr lang="en-US" altLang="de-DE" sz="2000" dirty="0">
                <a:latin typeface="Arial" panose="020B0604020202020204" pitchFamily="34" charset="0"/>
              </a:rPr>
              <a:t>IALA is working on Product Specifications for Aids to Navigation (</a:t>
            </a:r>
            <a:r>
              <a:rPr lang="en-US" altLang="de-DE" sz="2000" dirty="0" err="1">
                <a:latin typeface="Arial" panose="020B0604020202020204" pitchFamily="34" charset="0"/>
              </a:rPr>
              <a:t>AtoN</a:t>
            </a:r>
            <a:r>
              <a:rPr lang="en-US" altLang="de-DE" sz="2000" dirty="0">
                <a:latin typeface="Arial" panose="020B0604020202020204" pitchFamily="34" charset="0"/>
              </a:rPr>
              <a:t>) Information (S-201) and for Navigation Services (S-125). The meeting could be informed about the status of development</a:t>
            </a:r>
          </a:p>
        </p:txBody>
      </p:sp>
    </p:spTree>
    <p:extLst>
      <p:ext uri="{BB962C8B-B14F-4D97-AF65-F5344CB8AC3E}">
        <p14:creationId xmlns:p14="http://schemas.microsoft.com/office/powerpoint/2010/main" val="617451696"/>
      </p:ext>
    </p:extLst>
  </p:cSld>
  <p:clrMapOvr>
    <a:masterClrMapping/>
  </p:clrMapOvr>
  <p:transition spd="med">
    <p:cover dir="l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983432"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The Bathymetric Contour Overlay (S-402)</a:t>
            </a:r>
          </a:p>
        </p:txBody>
      </p:sp>
      <p:sp>
        <p:nvSpPr>
          <p:cNvPr id="51203" name="Rectangle 3"/>
          <p:cNvSpPr>
            <a:spLocks noChangeArrowheads="1"/>
          </p:cNvSpPr>
          <p:nvPr/>
        </p:nvSpPr>
        <p:spPr bwMode="auto">
          <a:xfrm>
            <a:off x="983432" y="2057400"/>
            <a:ext cx="10153128"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Blip>
                <a:blip r:embed="rId3"/>
              </a:buBlip>
            </a:pPr>
            <a:r>
              <a:rPr lang="en-US" altLang="de-DE" sz="2000" dirty="0">
                <a:latin typeface="Arial" panose="020B0604020202020204" pitchFamily="34" charset="0"/>
              </a:rPr>
              <a:t>S-402 has been reserved by IHO for the Bathymetric Contour Overlay for Inland ENC Product Specification as requested by IEHG. The existing Product Specification for bathymetric Inland ENCs and S-401 should be the basis for the development of S-402. IEHG has decided to start with the development of S-402 when the corresponding parts of S-401 have been adopted.</a:t>
            </a:r>
          </a:p>
        </p:txBody>
      </p:sp>
    </p:spTree>
  </p:cSld>
  <p:clrMapOvr>
    <a:masterClrMapping/>
  </p:clrMapOvr>
  <p:transition spd="med">
    <p:cover dir="ld"/>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Annual report to HSSC</a:t>
            </a:r>
          </a:p>
        </p:txBody>
      </p:sp>
      <p:sp>
        <p:nvSpPr>
          <p:cNvPr id="51203" name="Rectangle 3"/>
          <p:cNvSpPr>
            <a:spLocks noChangeArrowheads="1"/>
          </p:cNvSpPr>
          <p:nvPr/>
        </p:nvSpPr>
        <p:spPr bwMode="auto">
          <a:xfrm>
            <a:off x="1055440" y="2057400"/>
            <a:ext cx="1008112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5113" indent="-2651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eaLnBrk="1" hangingPunct="1">
              <a:spcBef>
                <a:spcPct val="0"/>
              </a:spcBef>
              <a:buNone/>
            </a:pPr>
            <a:r>
              <a:rPr lang="en-US" altLang="de-DE" sz="2000" dirty="0">
                <a:latin typeface="Arial" panose="020B0604020202020204" pitchFamily="34" charset="0"/>
              </a:rPr>
              <a:t>Action point from last meeting: </a:t>
            </a:r>
          </a:p>
          <a:p>
            <a:pPr eaLnBrk="1" hangingPunct="1">
              <a:spcBef>
                <a:spcPct val="0"/>
              </a:spcBef>
              <a:buFontTx/>
              <a:buBlip>
                <a:blip r:embed="rId3"/>
              </a:buBlip>
            </a:pPr>
            <a:r>
              <a:rPr lang="en-US" altLang="de-DE" sz="2000" dirty="0">
                <a:solidFill>
                  <a:srgbClr val="00CC00"/>
                </a:solidFill>
                <a:latin typeface="Arial" panose="020B0604020202020204" pitchFamily="34" charset="0"/>
              </a:rPr>
              <a:t>Denise and Bernd to prepare a report for the next HSSC taking into account the developments regarding S-98</a:t>
            </a:r>
            <a:br>
              <a:rPr lang="en-US" altLang="de-DE" sz="2000" dirty="0">
                <a:solidFill>
                  <a:srgbClr val="00CC00"/>
                </a:solidFill>
                <a:latin typeface="Arial" panose="020B0604020202020204" pitchFamily="34" charset="0"/>
              </a:rPr>
            </a:br>
            <a:r>
              <a:rPr lang="en-US" altLang="de-DE" sz="2000" dirty="0">
                <a:solidFill>
                  <a:srgbClr val="00CC00"/>
                </a:solidFill>
                <a:latin typeface="Arial" panose="020B0604020202020204" pitchFamily="34" charset="0"/>
              </a:rPr>
              <a:t>Status: Done, action point closed</a:t>
            </a:r>
          </a:p>
          <a:p>
            <a:pPr eaLnBrk="1" hangingPunct="1">
              <a:spcBef>
                <a:spcPct val="0"/>
              </a:spcBef>
              <a:buFontTx/>
              <a:buBlip>
                <a:blip r:embed="rId3"/>
              </a:buBlip>
            </a:pPr>
            <a:endParaRPr lang="en-US" altLang="de-DE" sz="2000" dirty="0">
              <a:solidFill>
                <a:srgbClr val="00CC00"/>
              </a:solidFill>
              <a:latin typeface="Arial" panose="020B0604020202020204" pitchFamily="34" charset="0"/>
            </a:endParaRPr>
          </a:p>
          <a:p>
            <a:pPr eaLnBrk="1" hangingPunct="1">
              <a:spcBef>
                <a:spcPct val="0"/>
              </a:spcBef>
              <a:buFontTx/>
              <a:buBlip>
                <a:blip r:embed="rId3"/>
              </a:buBlip>
            </a:pPr>
            <a:endParaRPr lang="en-US" altLang="de-DE" sz="2000" dirty="0">
              <a:solidFill>
                <a:srgbClr val="00CC00"/>
              </a:solidFill>
              <a:latin typeface="Arial" panose="020B0604020202020204" pitchFamily="34" charset="0"/>
            </a:endParaRPr>
          </a:p>
          <a:p>
            <a:pPr marL="0" indent="0" eaLnBrk="1" hangingPunct="1">
              <a:spcBef>
                <a:spcPct val="0"/>
              </a:spcBef>
              <a:buNone/>
            </a:pPr>
            <a:r>
              <a:rPr lang="en-US" altLang="de-DE" sz="2000" dirty="0">
                <a:latin typeface="Arial" panose="020B0604020202020204" pitchFamily="34" charset="0"/>
              </a:rPr>
              <a:t>New report for the next meeting:</a:t>
            </a:r>
          </a:p>
          <a:p>
            <a:pPr marL="0" indent="0" eaLnBrk="1" hangingPunct="1">
              <a:spcBef>
                <a:spcPct val="0"/>
              </a:spcBef>
              <a:buNone/>
            </a:pPr>
            <a:r>
              <a:rPr lang="en-US" altLang="de-DE" sz="2000" dirty="0">
                <a:latin typeface="Arial" panose="020B0604020202020204" pitchFamily="34" charset="0"/>
              </a:rPr>
              <a:t>Who, when?</a:t>
            </a:r>
          </a:p>
          <a:p>
            <a:pPr eaLnBrk="1" hangingPunct="1">
              <a:spcBef>
                <a:spcPct val="0"/>
              </a:spcBef>
              <a:buFontTx/>
              <a:buBlip>
                <a:blip r:embed="rId3"/>
              </a:buBlip>
            </a:pPr>
            <a:endParaRPr lang="en-US" altLang="de-DE" sz="1800" dirty="0">
              <a:solidFill>
                <a:srgbClr val="00CC00"/>
              </a:solidFill>
              <a:latin typeface="Arial" panose="020B0604020202020204" pitchFamily="34" charset="0"/>
            </a:endParaRPr>
          </a:p>
          <a:p>
            <a:pPr marL="0" indent="0" eaLnBrk="1" hangingPunct="1">
              <a:spcBef>
                <a:spcPct val="0"/>
              </a:spcBef>
              <a:buNone/>
            </a:pPr>
            <a:endParaRPr lang="en-US" altLang="de-DE" sz="1800" dirty="0">
              <a:solidFill>
                <a:srgbClr val="00CC00"/>
              </a:solidFill>
              <a:latin typeface="Arial" panose="020B0604020202020204" pitchFamily="34" charset="0"/>
            </a:endParaRPr>
          </a:p>
        </p:txBody>
      </p:sp>
    </p:spTree>
    <p:extLst>
      <p:ext uri="{BB962C8B-B14F-4D97-AF65-F5344CB8AC3E}">
        <p14:creationId xmlns:p14="http://schemas.microsoft.com/office/powerpoint/2010/main" val="1656628599"/>
      </p:ext>
    </p:extLst>
  </p:cSld>
  <p:clrMapOvr>
    <a:masterClrMapping/>
  </p:clrMapOvr>
  <p:transition spd="med">
    <p:cover dir="ld"/>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1055440" y="1773238"/>
            <a:ext cx="1008112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10000"/>
              </a:spcBef>
              <a:buFontTx/>
              <a:buBlip>
                <a:blip r:embed="rId3"/>
              </a:buBlip>
              <a:defRPr/>
            </a:pPr>
            <a:r>
              <a:rPr lang="en-GB" altLang="de-DE" sz="2000" dirty="0">
                <a:latin typeface="Arial" charset="0"/>
              </a:rPr>
              <a:t>IEHG has developed a document that provides information on Inland ENCs and the relation and the differences to maritime ENCs</a:t>
            </a:r>
            <a:br>
              <a:rPr lang="en-GB" altLang="de-DE" sz="2000" dirty="0">
                <a:latin typeface="Arial" charset="0"/>
              </a:rPr>
            </a:br>
            <a:endParaRPr lang="en-GB" altLang="de-DE" sz="2000" dirty="0">
              <a:latin typeface="Arial" charset="0"/>
            </a:endParaRPr>
          </a:p>
          <a:p>
            <a:pPr eaLnBrk="1" hangingPunct="1">
              <a:spcBef>
                <a:spcPct val="10000"/>
              </a:spcBef>
              <a:buFontTx/>
              <a:buBlip>
                <a:blip r:embed="rId3"/>
              </a:buBlip>
              <a:defRPr/>
            </a:pPr>
            <a:r>
              <a:rPr lang="en-GB" altLang="de-DE" sz="2000" dirty="0">
                <a:latin typeface="Arial" charset="0"/>
              </a:rPr>
              <a:t>The document </a:t>
            </a:r>
            <a:br>
              <a:rPr lang="en-GB" altLang="de-DE" sz="2000" dirty="0">
                <a:latin typeface="Arial" charset="0"/>
              </a:rPr>
            </a:br>
            <a:r>
              <a:rPr lang="en-GB" altLang="de-DE" sz="2000" dirty="0">
                <a:latin typeface="Arial" charset="0"/>
              </a:rPr>
              <a:t>(available on the ienc.openecis.org website) </a:t>
            </a:r>
            <a:br>
              <a:rPr lang="en-GB" altLang="de-DE" sz="2000" dirty="0">
                <a:latin typeface="Arial" charset="0"/>
              </a:rPr>
            </a:br>
            <a:r>
              <a:rPr lang="en-GB" altLang="de-DE" sz="2000" dirty="0">
                <a:latin typeface="Arial" charset="0"/>
              </a:rPr>
              <a:t>can be used by every member of IEHG </a:t>
            </a:r>
            <a:br>
              <a:rPr lang="en-GB" altLang="de-DE" sz="2000" dirty="0">
                <a:latin typeface="Arial" charset="0"/>
              </a:rPr>
            </a:br>
            <a:r>
              <a:rPr lang="en-GB" altLang="de-DE" sz="2000" dirty="0">
                <a:latin typeface="Arial" charset="0"/>
              </a:rPr>
              <a:t>for presentations, discussions, explanations</a:t>
            </a:r>
            <a:br>
              <a:rPr lang="en-GB" altLang="de-DE" sz="2400" dirty="0">
                <a:latin typeface="Arial" charset="0"/>
              </a:rPr>
            </a:br>
            <a:br>
              <a:rPr lang="en-GB" altLang="de-DE" sz="2400" dirty="0">
                <a:latin typeface="Arial" charset="0"/>
              </a:rPr>
            </a:br>
            <a:endParaRPr lang="en-GB" altLang="de-DE" sz="24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a:t>
            </a:r>
            <a:br>
              <a:rPr lang="en-US" altLang="de-DE" sz="2000" dirty="0">
                <a:latin typeface="Arial" charset="0"/>
              </a:rPr>
            </a:br>
            <a:r>
              <a:rPr lang="en-US" altLang="de-DE" sz="2000" dirty="0">
                <a:latin typeface="Arial" charset="0"/>
              </a:rPr>
              <a:t>proposals for amendments of the information </a:t>
            </a:r>
            <a:br>
              <a:rPr lang="en-US" altLang="de-DE" sz="2000" dirty="0">
                <a:latin typeface="Arial" charset="0"/>
              </a:rPr>
            </a:br>
            <a:r>
              <a:rPr lang="en-US" altLang="de-DE" sz="2000" dirty="0">
                <a:latin typeface="Arial" charset="0"/>
              </a:rPr>
              <a:t>document on Inland ENCs</a:t>
            </a:r>
            <a:br>
              <a:rPr lang="en-GB" altLang="de-DE" sz="2000" dirty="0">
                <a:solidFill>
                  <a:schemeClr val="bg1">
                    <a:lumMod val="75000"/>
                  </a:schemeClr>
                </a:solidFill>
                <a:latin typeface="Arial" charset="0"/>
              </a:rPr>
            </a:br>
            <a:endParaRPr lang="en-US" altLang="de-DE" sz="2000" dirty="0">
              <a:solidFill>
                <a:schemeClr val="bg1">
                  <a:lumMod val="75000"/>
                </a:schemeClr>
              </a:solidFill>
              <a:latin typeface="Arial" charset="0"/>
            </a:endParaRPr>
          </a:p>
        </p:txBody>
      </p:sp>
      <p:sp>
        <p:nvSpPr>
          <p:cNvPr id="52228" name="AutoShape 4">
            <a:hlinkClick r:id="rId4" action="ppaction://hlinkpres?slideindex=1&amp;slidetitle=PowerPoint-Präsentation" highlightClick="1"/>
          </p:cNvPr>
          <p:cNvSpPr>
            <a:spLocks noChangeArrowheads="1"/>
          </p:cNvSpPr>
          <p:nvPr/>
        </p:nvSpPr>
        <p:spPr bwMode="auto">
          <a:xfrm>
            <a:off x="7686676" y="2703830"/>
            <a:ext cx="2300287"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(EN)</a:t>
            </a:r>
            <a:endParaRPr lang="de-DE" altLang="de-DE" sz="1800" dirty="0">
              <a:latin typeface="Arial" panose="020B0604020202020204" pitchFamily="34" charset="0"/>
            </a:endParaRPr>
          </a:p>
        </p:txBody>
      </p:sp>
      <p:sp>
        <p:nvSpPr>
          <p:cNvPr id="52229" name="AutoShape 4">
            <a:hlinkClick r:id="rId5" action="ppaction://hlinkpres?slideindex=1&amp;slidetitle=PowerPoint-Präsentation" highlightClick="1"/>
          </p:cNvPr>
          <p:cNvSpPr>
            <a:spLocks noChangeArrowheads="1"/>
          </p:cNvSpPr>
          <p:nvPr/>
        </p:nvSpPr>
        <p:spPr bwMode="auto">
          <a:xfrm>
            <a:off x="7678572" y="3209448"/>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a:latin typeface="Arial" panose="020B0604020202020204" pitchFamily="34" charset="0"/>
              </a:rPr>
              <a:t>Información</a:t>
            </a:r>
            <a:r>
              <a:rPr lang="de-AT" altLang="de-DE" sz="1800" dirty="0">
                <a:latin typeface="Arial" panose="020B0604020202020204" pitchFamily="34" charset="0"/>
              </a:rPr>
              <a:t> (SP)</a:t>
            </a:r>
            <a:endParaRPr lang="de-DE" altLang="de-DE" sz="1800" dirty="0">
              <a:latin typeface="Arial" panose="020B0604020202020204" pitchFamily="34" charset="0"/>
            </a:endParaRPr>
          </a:p>
        </p:txBody>
      </p:sp>
      <p:sp>
        <p:nvSpPr>
          <p:cNvPr id="6" name="AutoShape 4">
            <a:hlinkClick r:id="rId6" action="ppaction://hlinkpres?slideindex=1&amp;slidetitle=PowerPoint-Präsentation" highlightClick="1"/>
          </p:cNvPr>
          <p:cNvSpPr>
            <a:spLocks noChangeArrowheads="1"/>
          </p:cNvSpPr>
          <p:nvPr/>
        </p:nvSpPr>
        <p:spPr bwMode="auto">
          <a:xfrm>
            <a:off x="7678572" y="3709988"/>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a:latin typeface="Arial" panose="020B0604020202020204" pitchFamily="34" charset="0"/>
              </a:rPr>
              <a:t>Información</a:t>
            </a:r>
            <a:r>
              <a:rPr lang="de-AT" altLang="de-DE" sz="1800" dirty="0">
                <a:latin typeface="Arial" panose="020B0604020202020204" pitchFamily="34" charset="0"/>
              </a:rPr>
              <a:t> (PT)</a:t>
            </a:r>
            <a:endParaRPr lang="de-DE" altLang="de-DE" sz="1800" dirty="0">
              <a:latin typeface="Arial" panose="020B0604020202020204" pitchFamily="34" charset="0"/>
            </a:endParaRPr>
          </a:p>
        </p:txBody>
      </p:sp>
      <p:sp>
        <p:nvSpPr>
          <p:cNvPr id="7" name="AutoShape 4">
            <a:hlinkClick r:id="rId7" action="ppaction://hlinkpres?slideindex=1&amp;slidetitle=PowerPoint-Präsentation" highlightClick="1"/>
          </p:cNvPr>
          <p:cNvSpPr>
            <a:spLocks noChangeArrowheads="1"/>
          </p:cNvSpPr>
          <p:nvPr/>
        </p:nvSpPr>
        <p:spPr bwMode="auto">
          <a:xfrm>
            <a:off x="7686675" y="4215606"/>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rPr>
              <a:t>Information (DE)</a:t>
            </a:r>
            <a:endParaRPr lang="de-DE" altLang="de-DE" sz="1800" dirty="0">
              <a:latin typeface="Arial" panose="020B0604020202020204" pitchFamily="34" charset="0"/>
            </a:endParaRPr>
          </a:p>
        </p:txBody>
      </p:sp>
      <p:sp>
        <p:nvSpPr>
          <p:cNvPr id="8" name="AutoShape 4">
            <a:hlinkClick r:id="rId8" action="ppaction://hlinkpres?slideindex=1&amp;slidetitle=" highlightClick="1"/>
          </p:cNvPr>
          <p:cNvSpPr>
            <a:spLocks noChangeArrowheads="1"/>
          </p:cNvSpPr>
          <p:nvPr/>
        </p:nvSpPr>
        <p:spPr bwMode="auto">
          <a:xfrm>
            <a:off x="7678572" y="4735223"/>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a:latin typeface="Arial" panose="020B0604020202020204" pitchFamily="34" charset="0"/>
              </a:rPr>
              <a:t>Informacion</a:t>
            </a:r>
            <a:r>
              <a:rPr lang="de-AT" altLang="de-DE" sz="1800" dirty="0">
                <a:latin typeface="Arial" panose="020B0604020202020204" pitchFamily="34" charset="0"/>
              </a:rPr>
              <a:t> (FR)</a:t>
            </a:r>
            <a:endParaRPr lang="de-DE" altLang="de-DE" sz="1800" dirty="0">
              <a:latin typeface="Arial" panose="020B0604020202020204" pitchFamily="34" charset="0"/>
            </a:endParaRPr>
          </a:p>
        </p:txBody>
      </p:sp>
      <p:sp>
        <p:nvSpPr>
          <p:cNvPr id="9" name="AutoShape 4">
            <a:hlinkClick r:id="rId9" action="ppaction://hlinkpres?slideindex=1&amp;slidetitle=" highlightClick="1"/>
          </p:cNvPr>
          <p:cNvSpPr>
            <a:spLocks noChangeArrowheads="1"/>
          </p:cNvSpPr>
          <p:nvPr/>
        </p:nvSpPr>
        <p:spPr bwMode="auto">
          <a:xfrm>
            <a:off x="7686675" y="5275703"/>
            <a:ext cx="2300288" cy="43338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err="1">
                <a:latin typeface="Arial" panose="020B0604020202020204" pitchFamily="34" charset="0"/>
              </a:rPr>
              <a:t>Informacion</a:t>
            </a:r>
            <a:r>
              <a:rPr lang="de-AT" altLang="de-DE" sz="1800" dirty="0">
                <a:latin typeface="Arial" panose="020B0604020202020204" pitchFamily="34" charset="0"/>
              </a:rPr>
              <a:t> (NL)</a:t>
            </a:r>
            <a:endParaRPr lang="de-DE" altLang="de-DE" sz="1800" dirty="0">
              <a:latin typeface="Arial" panose="020B0604020202020204" pitchFamily="34" charset="0"/>
            </a:endParaRPr>
          </a:p>
        </p:txBody>
      </p:sp>
    </p:spTree>
  </p:cSld>
  <p:clrMapOvr>
    <a:masterClrMapping/>
  </p:clrMapOvr>
  <p:transition spd="med">
    <p:cover dir="l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sz="3600" dirty="0">
                <a:solidFill>
                  <a:schemeClr val="bg1"/>
                </a:solidFill>
                <a:latin typeface="Arial" panose="020B0604020202020204" pitchFamily="34" charset="0"/>
              </a:rPr>
              <a:t>Open action points</a:t>
            </a:r>
          </a:p>
        </p:txBody>
      </p:sp>
      <p:sp>
        <p:nvSpPr>
          <p:cNvPr id="9219" name="Rectangle 3"/>
          <p:cNvSpPr>
            <a:spLocks noChangeArrowheads="1"/>
          </p:cNvSpPr>
          <p:nvPr/>
        </p:nvSpPr>
        <p:spPr bwMode="auto">
          <a:xfrm>
            <a:off x="1055440" y="1844676"/>
            <a:ext cx="10081120" cy="394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Blip>
                <a:blip r:embed="rId3"/>
              </a:buBlip>
            </a:pPr>
            <a:r>
              <a:rPr lang="en-US" altLang="de-DE" sz="2000" dirty="0">
                <a:solidFill>
                  <a:schemeClr val="tx2"/>
                </a:solidFill>
                <a:latin typeface="Arial" panose="020B0604020202020204" pitchFamily="34" charset="0"/>
              </a:rPr>
              <a:t>Please provide an email to </a:t>
            </a:r>
            <a:r>
              <a:rPr lang="en-US" altLang="de-DE" sz="2000" dirty="0">
                <a:solidFill>
                  <a:schemeClr val="tx2"/>
                </a:solidFill>
                <a:latin typeface="Arial" panose="020B0604020202020204" pitchFamily="34" charset="0"/>
                <a:hlinkClick r:id="rId4"/>
              </a:rPr>
              <a:t>bernd.birklhuber@bmimi.gv.at</a:t>
            </a:r>
            <a:r>
              <a:rPr lang="en-US" altLang="de-DE" sz="2000" dirty="0">
                <a:solidFill>
                  <a:schemeClr val="tx2"/>
                </a:solidFill>
                <a:latin typeface="Arial" panose="020B0604020202020204" pitchFamily="34" charset="0"/>
              </a:rPr>
              <a:t>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containing updates to the </a:t>
            </a:r>
            <a:r>
              <a:rPr lang="en-US" altLang="de-DE" sz="2000" dirty="0">
                <a:solidFill>
                  <a:schemeClr val="tx2"/>
                </a:solidFill>
                <a:latin typeface="Arial" panose="020B0604020202020204" pitchFamily="34" charset="0"/>
                <a:hlinkClick r:id="rId5"/>
              </a:rPr>
              <a:t>information on Inland ENC coverage</a:t>
            </a:r>
            <a:r>
              <a:rPr lang="en-US" altLang="de-DE" sz="2000" u="sng" dirty="0">
                <a:solidFill>
                  <a:schemeClr val="tx2"/>
                </a:solidFill>
                <a:latin typeface="Arial" panose="020B0604020202020204" pitchFamily="34" charset="0"/>
                <a:hlinkClick r:id="rId5"/>
              </a:rPr>
              <a:t>  </a:t>
            </a:r>
            <a:r>
              <a:rPr lang="en-US" altLang="de-DE" sz="2000" dirty="0">
                <a:solidFill>
                  <a:schemeClr val="bg1">
                    <a:lumMod val="50000"/>
                  </a:schemeClr>
                </a:solidFill>
                <a:latin typeface="Arial" panose="020B0604020202020204" pitchFamily="34" charset="0"/>
              </a:rPr>
              <a:t>[</a:t>
            </a:r>
            <a:r>
              <a:rPr lang="en-US" altLang="de-DE" sz="2000" dirty="0">
                <a:solidFill>
                  <a:srgbClr val="FF0000"/>
                </a:solidFill>
                <a:latin typeface="Arial" panose="020B0604020202020204" pitchFamily="34" charset="0"/>
                <a:hlinkClick r:id="rId6" action="ppaction://hlinkfile"/>
              </a:rPr>
              <a:t>offline version</a:t>
            </a:r>
            <a:r>
              <a:rPr lang="en-US" altLang="de-DE" sz="2000" dirty="0">
                <a:solidFill>
                  <a:schemeClr val="bg1">
                    <a:lumMod val="50000"/>
                  </a:schemeClr>
                </a:solidFill>
                <a:latin typeface="Arial" panose="020B0604020202020204" pitchFamily="34" charset="0"/>
              </a:rPr>
              <a:t>]</a:t>
            </a:r>
            <a:br>
              <a:rPr lang="en-US" altLang="de-DE" sz="2000" dirty="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Blip>
                <a:blip r:embed="rId3"/>
              </a:buBlip>
            </a:pPr>
            <a:r>
              <a:rPr lang="en-US" altLang="de-DE" sz="2000" dirty="0">
                <a:solidFill>
                  <a:schemeClr val="tx2"/>
                </a:solidFill>
                <a:latin typeface="Arial" panose="020B0604020202020204" pitchFamily="34" charset="0"/>
              </a:rPr>
              <a:t>Please</a:t>
            </a:r>
            <a:r>
              <a:rPr lang="en-US" altLang="de-DE" sz="2000" dirty="0">
                <a:latin typeface="Arial" panose="020B0604020202020204" pitchFamily="34" charset="0"/>
              </a:rPr>
              <a:t> check also the </a:t>
            </a:r>
            <a:r>
              <a:rPr lang="en-US" altLang="de-DE" sz="2000" dirty="0">
                <a:latin typeface="Arial" panose="020B0604020202020204" pitchFamily="34" charset="0"/>
                <a:hlinkClick r:id="rId5"/>
              </a:rPr>
              <a:t>list of international and national organizations on the website </a:t>
            </a:r>
            <a:r>
              <a:rPr lang="en-US" altLang="de-DE" sz="2000" dirty="0">
                <a:latin typeface="Arial" panose="020B0604020202020204" pitchFamily="34" charset="0"/>
              </a:rPr>
              <a:t>and inform </a:t>
            </a:r>
            <a:r>
              <a:rPr lang="en-US" altLang="de-DE" sz="2000" dirty="0">
                <a:latin typeface="Arial" panose="020B0604020202020204" pitchFamily="34" charset="0"/>
                <a:hlinkClick r:id="rId4"/>
              </a:rPr>
              <a:t>bernd.birklhuber@bmimi.gv.at</a:t>
            </a:r>
            <a:r>
              <a:rPr lang="en-US" altLang="de-DE" sz="2000" dirty="0">
                <a:latin typeface="Arial" panose="020B0604020202020204" pitchFamily="34" charset="0"/>
              </a:rPr>
              <a:t> about necessary updates</a:t>
            </a:r>
          </a:p>
          <a:p>
            <a:pPr marL="0" indent="0" eaLnBrk="1" hangingPunct="1">
              <a:buNone/>
            </a:pPr>
            <a:br>
              <a:rPr lang="en-US" altLang="de-DE" sz="2000" dirty="0">
                <a:solidFill>
                  <a:schemeClr val="bg1">
                    <a:lumMod val="50000"/>
                  </a:schemeClr>
                </a:solidFill>
                <a:latin typeface="Arial" panose="020B0604020202020204" pitchFamily="34" charset="0"/>
              </a:rPr>
            </a:br>
            <a:endParaRPr lang="en-US" altLang="de-DE" sz="2000" dirty="0">
              <a:solidFill>
                <a:schemeClr val="bg1">
                  <a:lumMod val="50000"/>
                </a:schemeClr>
              </a:solidFill>
              <a:latin typeface="Arial" panose="020B0604020202020204" pitchFamily="34" charset="0"/>
            </a:endParaRPr>
          </a:p>
          <a:p>
            <a:pPr eaLnBrk="1" hangingPunct="1">
              <a:buFontTx/>
              <a:buNone/>
            </a:pPr>
            <a:endParaRPr lang="en-GB" altLang="de-DE" sz="2000" dirty="0">
              <a:solidFill>
                <a:schemeClr val="tx2"/>
              </a:solidFill>
              <a:latin typeface="Arial" panose="020B0604020202020204" pitchFamily="34" charset="0"/>
            </a:endParaRPr>
          </a:p>
          <a:p>
            <a:pPr eaLnBrk="1" hangingPunct="1">
              <a:buFontTx/>
              <a:buNone/>
            </a:pPr>
            <a:endParaRPr lang="en-US" altLang="de-DE" sz="2000" dirty="0">
              <a:solidFill>
                <a:schemeClr val="tx2"/>
              </a:solidFill>
              <a:latin typeface="Arial" panose="020B0604020202020204" pitchFamily="34" charset="0"/>
            </a:endParaRP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Information document on Inland ENCs</a:t>
            </a:r>
          </a:p>
        </p:txBody>
      </p:sp>
      <p:sp>
        <p:nvSpPr>
          <p:cNvPr id="52227" name="Rectangle 3"/>
          <p:cNvSpPr>
            <a:spLocks noChangeArrowheads="1"/>
          </p:cNvSpPr>
          <p:nvPr/>
        </p:nvSpPr>
        <p:spPr bwMode="auto">
          <a:xfrm>
            <a:off x="1055440" y="1773238"/>
            <a:ext cx="1008112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eaLnBrk="1" hangingPunct="1">
              <a:spcBef>
                <a:spcPct val="10000"/>
              </a:spcBef>
              <a:buNone/>
              <a:defRPr/>
            </a:pPr>
            <a:r>
              <a:rPr lang="en-US" altLang="de-DE" sz="2000" dirty="0">
                <a:latin typeface="Arial" charset="0"/>
              </a:rPr>
              <a:t>Action points from last meeting: </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All members of IEHG are invited to submit proposals for amendments of the information document on Inland ENCs (Inland ENC.ppt on the IEHG website)</a:t>
            </a:r>
          </a:p>
          <a:p>
            <a:pPr eaLnBrk="1" hangingPunct="1">
              <a:spcBef>
                <a:spcPct val="10000"/>
              </a:spcBef>
              <a:buFontTx/>
              <a:buBlip>
                <a:blip r:embed="rId3"/>
              </a:buBlip>
              <a:defRPr/>
            </a:pPr>
            <a:endParaRPr lang="en-US" altLang="de-DE" sz="2000" dirty="0">
              <a:latin typeface="Arial" charset="0"/>
            </a:endParaRPr>
          </a:p>
          <a:p>
            <a:pPr eaLnBrk="1" hangingPunct="1">
              <a:spcBef>
                <a:spcPct val="10000"/>
              </a:spcBef>
              <a:buFontTx/>
              <a:buBlip>
                <a:blip r:embed="rId3"/>
              </a:buBlip>
              <a:defRPr/>
            </a:pPr>
            <a:r>
              <a:rPr lang="en-US" altLang="de-DE" sz="2000" dirty="0">
                <a:latin typeface="Arial" charset="0"/>
              </a:rPr>
              <a:t>The Core Group to update regulatory status, coverage and contact persons</a:t>
            </a:r>
          </a:p>
        </p:txBody>
      </p:sp>
    </p:spTree>
    <p:extLst>
      <p:ext uri="{BB962C8B-B14F-4D97-AF65-F5344CB8AC3E}">
        <p14:creationId xmlns:p14="http://schemas.microsoft.com/office/powerpoint/2010/main" val="657102111"/>
      </p:ext>
    </p:extLst>
  </p:cSld>
  <p:clrMapOvr>
    <a:masterClrMapping/>
  </p:clrMapOvr>
  <p:transition spd="med">
    <p:cover dir="ld"/>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Services (1)</a:t>
            </a:r>
          </a:p>
        </p:txBody>
      </p:sp>
      <p:sp>
        <p:nvSpPr>
          <p:cNvPr id="24579" name="Rectangle 3"/>
          <p:cNvSpPr>
            <a:spLocks noChangeArrowheads="1"/>
          </p:cNvSpPr>
          <p:nvPr/>
        </p:nvSpPr>
        <p:spPr bwMode="auto">
          <a:xfrm>
            <a:off x="1055440" y="1773238"/>
            <a:ext cx="1008112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defRPr/>
            </a:pPr>
            <a:r>
              <a:rPr lang="en-GB" sz="2000" dirty="0">
                <a:latin typeface="Arial" charset="0"/>
              </a:rPr>
              <a:t>Future operation of the </a:t>
            </a:r>
            <a:r>
              <a:rPr lang="en-GB" sz="2000" dirty="0">
                <a:solidFill>
                  <a:schemeClr val="tx1">
                    <a:lumMod val="95000"/>
                    <a:lumOff val="5000"/>
                  </a:schemeClr>
                </a:solidFill>
                <a:latin typeface="Arial" charset="0"/>
              </a:rPr>
              <a:t>ienc.openecdis.org website</a:t>
            </a:r>
          </a:p>
          <a:p>
            <a:pPr marL="447675" indent="-447675">
              <a:spcBef>
                <a:spcPct val="10000"/>
              </a:spcBef>
              <a:buBlip>
                <a:blip r:embed="rId3"/>
              </a:buBlip>
              <a:defRPr/>
            </a:pPr>
            <a:r>
              <a:rPr lang="fr-FR" altLang="de-DE" sz="2000" dirty="0" err="1">
                <a:latin typeface="Arial" charset="0"/>
              </a:rPr>
              <a:t>now</a:t>
            </a:r>
            <a:r>
              <a:rPr lang="fr-FR" altLang="de-DE" sz="2000" dirty="0">
                <a:latin typeface="Arial" charset="0"/>
              </a:rPr>
              <a:t> </a:t>
            </a:r>
            <a:r>
              <a:rPr lang="fr-FR" altLang="de-DE" sz="2000" dirty="0" err="1">
                <a:latin typeface="Arial" charset="0"/>
              </a:rPr>
              <a:t>hosted</a:t>
            </a:r>
            <a:r>
              <a:rPr lang="fr-FR" altLang="de-DE" sz="2000" dirty="0">
                <a:latin typeface="Arial" charset="0"/>
              </a:rPr>
              <a:t> by the </a:t>
            </a:r>
            <a:r>
              <a:rPr lang="fr-FR" altLang="de-DE" sz="2000" dirty="0" err="1">
                <a:latin typeface="Arial" charset="0"/>
              </a:rPr>
              <a:t>European</a:t>
            </a:r>
            <a:r>
              <a:rPr lang="fr-FR" altLang="de-DE" sz="2000" dirty="0">
                <a:latin typeface="Arial" charset="0"/>
              </a:rPr>
              <a:t> </a:t>
            </a:r>
            <a:r>
              <a:rPr lang="fr-FR" altLang="de-DE" sz="2000" dirty="0" err="1">
                <a:latin typeface="Arial" charset="0"/>
              </a:rPr>
              <a:t>Committee</a:t>
            </a:r>
            <a:r>
              <a:rPr lang="fr-FR" altLang="de-DE" sz="2000" dirty="0">
                <a:latin typeface="Arial" charset="0"/>
              </a:rPr>
              <a:t> </a:t>
            </a:r>
            <a:r>
              <a:rPr lang="en-US" altLang="de-DE" sz="2000" dirty="0">
                <a:latin typeface="Arial" charset="0"/>
              </a:rPr>
              <a:t>for drawing up standards in the field of inland navigation (CESNI)</a:t>
            </a:r>
            <a:br>
              <a:rPr lang="en-US" altLang="de-DE" sz="2000" dirty="0">
                <a:latin typeface="Arial" charset="0"/>
              </a:rPr>
            </a:br>
            <a:endParaRPr lang="en-US" altLang="de-DE" sz="2000" dirty="0">
              <a:latin typeface="Arial" charset="0"/>
            </a:endParaRPr>
          </a:p>
          <a:p>
            <a:pPr marL="447675" indent="-447675">
              <a:spcBef>
                <a:spcPct val="10000"/>
              </a:spcBef>
              <a:buBlip>
                <a:blip r:embed="rId3"/>
              </a:buBlip>
              <a:defRPr/>
            </a:pPr>
            <a:r>
              <a:rPr lang="en-US" altLang="de-DE" sz="2000" dirty="0">
                <a:latin typeface="Arial" charset="0"/>
              </a:rPr>
              <a:t>Proposals for improvements?</a:t>
            </a:r>
            <a:endParaRPr lang="fr-FR" altLang="de-DE" sz="2000" dirty="0">
              <a:latin typeface="Arial" charset="0"/>
            </a:endParaRPr>
          </a:p>
          <a:p>
            <a:pPr marL="447675" indent="-447675">
              <a:spcBef>
                <a:spcPct val="10000"/>
              </a:spcBef>
              <a:buBlip>
                <a:blip r:embed="rId3"/>
              </a:buBlip>
              <a:defRPr/>
            </a:pPr>
            <a:endParaRPr lang="en-GB" altLang="de-DE" sz="2000" dirty="0">
              <a:solidFill>
                <a:srgbClr val="00CC00"/>
              </a:solidFill>
              <a:latin typeface="Arial" charset="0"/>
            </a:endParaRPr>
          </a:p>
          <a:p>
            <a:pPr marL="609600" indent="-609600">
              <a:spcBef>
                <a:spcPct val="20000"/>
              </a:spcBef>
              <a:defRPr/>
            </a:pPr>
            <a:br>
              <a:rPr lang="en-GB" sz="2000" dirty="0">
                <a:solidFill>
                  <a:schemeClr val="tx1">
                    <a:lumMod val="95000"/>
                    <a:lumOff val="5000"/>
                  </a:schemeClr>
                </a:solidFill>
                <a:latin typeface="Arial" charset="0"/>
              </a:rPr>
            </a:br>
            <a:endParaRPr lang="en-GB" sz="1600" dirty="0">
              <a:solidFill>
                <a:schemeClr val="tx1">
                  <a:lumMod val="95000"/>
                  <a:lumOff val="5000"/>
                </a:schemeClr>
              </a:solidFill>
              <a:latin typeface="Arial" charset="0"/>
            </a:endParaRPr>
          </a:p>
        </p:txBody>
      </p:sp>
      <p:sp>
        <p:nvSpPr>
          <p:cNvPr id="53252" name="AutoShape 5">
            <a:hlinkClick r:id="rId4" highlightClick="1"/>
          </p:cNvPr>
          <p:cNvSpPr>
            <a:spLocks noChangeArrowheads="1"/>
          </p:cNvSpPr>
          <p:nvPr/>
        </p:nvSpPr>
        <p:spPr bwMode="auto">
          <a:xfrm>
            <a:off x="2783632" y="4149081"/>
            <a:ext cx="7198568" cy="360437"/>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AT" altLang="de-DE" sz="1800" dirty="0">
                <a:latin typeface="Arial" panose="020B0604020202020204" pitchFamily="34" charset="0"/>
                <a:hlinkClick r:id="rId4"/>
              </a:rPr>
              <a:t>https://ienc.openecdis.org</a:t>
            </a:r>
            <a:r>
              <a:rPr lang="de-AT" altLang="de-DE" sz="1800" dirty="0">
                <a:latin typeface="Arial" panose="020B0604020202020204" pitchFamily="34" charset="0"/>
              </a:rPr>
              <a:t> </a:t>
            </a:r>
            <a:endParaRPr lang="de-DE" altLang="de-DE" sz="1800" dirty="0">
              <a:latin typeface="Arial" panose="020B0604020202020204" pitchFamily="34" charset="0"/>
            </a:endParaRPr>
          </a:p>
        </p:txBody>
      </p:sp>
    </p:spTree>
  </p:cSld>
  <p:clrMapOvr>
    <a:masterClrMapping/>
  </p:clrMapOvr>
  <p:transition spd="med">
    <p:cover dir="ld"/>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Services (2)</a:t>
            </a:r>
          </a:p>
        </p:txBody>
      </p:sp>
      <p:sp>
        <p:nvSpPr>
          <p:cNvPr id="24579" name="Rectangle 3"/>
          <p:cNvSpPr>
            <a:spLocks noChangeArrowheads="1"/>
          </p:cNvSpPr>
          <p:nvPr/>
        </p:nvSpPr>
        <p:spPr bwMode="auto">
          <a:xfrm>
            <a:off x="1055440" y="1773238"/>
            <a:ext cx="10153128"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defRPr/>
            </a:pPr>
            <a:r>
              <a:rPr lang="en-GB" sz="2000" dirty="0">
                <a:latin typeface="Arial" charset="0"/>
              </a:rPr>
              <a:t>Discussion forum</a:t>
            </a:r>
          </a:p>
          <a:p>
            <a:pPr marL="609600" indent="-609600">
              <a:spcBef>
                <a:spcPct val="20000"/>
              </a:spcBef>
              <a:buBlip>
                <a:blip r:embed="rId3"/>
              </a:buBlip>
              <a:defRPr/>
            </a:pPr>
            <a:r>
              <a:rPr lang="en-GB" sz="2000" dirty="0">
                <a:latin typeface="Arial" charset="0"/>
              </a:rPr>
              <a:t>Due to internal regulations of USACE the discussion forum has to be moved to a new platform</a:t>
            </a:r>
            <a:br>
              <a:rPr lang="en-GB" sz="2000" dirty="0">
                <a:latin typeface="Arial" charset="0"/>
              </a:rPr>
            </a:br>
            <a:br>
              <a:rPr lang="en-GB" sz="2000" dirty="0">
                <a:solidFill>
                  <a:srgbClr val="B7AD66"/>
                </a:solidFill>
                <a:latin typeface="Arial" charset="0"/>
              </a:rPr>
            </a:br>
            <a:br>
              <a:rPr lang="en-GB" sz="2000" dirty="0">
                <a:solidFill>
                  <a:srgbClr val="B7AD66"/>
                </a:solidFill>
                <a:latin typeface="Arial" charset="0"/>
              </a:rPr>
            </a:br>
            <a:endParaRPr lang="en-GB" sz="2000" dirty="0">
              <a:solidFill>
                <a:srgbClr val="B7AD66"/>
              </a:solidFill>
              <a:latin typeface="Arial" charset="0"/>
            </a:endParaRPr>
          </a:p>
          <a:p>
            <a:pPr marL="609600" indent="-609600">
              <a:spcBef>
                <a:spcPct val="20000"/>
              </a:spcBef>
              <a:buBlip>
                <a:blip r:embed="rId3"/>
              </a:buBlip>
              <a:defRPr/>
            </a:pPr>
            <a:r>
              <a:rPr lang="en-GB" sz="2000" dirty="0">
                <a:latin typeface="Arial" charset="0"/>
              </a:rPr>
              <a:t>Proposals?</a:t>
            </a:r>
            <a:br>
              <a:rPr lang="en-GB" sz="2000" dirty="0">
                <a:latin typeface="Arial" charset="0"/>
              </a:rPr>
            </a:br>
            <a:br>
              <a:rPr lang="en-GB" sz="2000" dirty="0">
                <a:latin typeface="Arial" charset="0"/>
              </a:rPr>
            </a:br>
            <a:endParaRPr lang="en-GB" sz="2000" dirty="0">
              <a:latin typeface="Arial" charset="0"/>
            </a:endParaRPr>
          </a:p>
        </p:txBody>
      </p:sp>
      <p:sp>
        <p:nvSpPr>
          <p:cNvPr id="53254" name="AutoShape 5">
            <a:hlinkClick r:id="rId4" highlightClick="1"/>
          </p:cNvPr>
          <p:cNvSpPr>
            <a:spLocks noChangeArrowheads="1"/>
          </p:cNvSpPr>
          <p:nvPr/>
        </p:nvSpPr>
        <p:spPr bwMode="auto">
          <a:xfrm>
            <a:off x="2855641" y="2996952"/>
            <a:ext cx="7058025" cy="36004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sz="1800" dirty="0">
                <a:latin typeface="Arial" panose="020B0604020202020204" pitchFamily="34" charset="0"/>
                <a:cs typeface="Arial" panose="020B0604020202020204" pitchFamily="34" charset="0"/>
                <a:hlinkClick r:id="rId4"/>
              </a:rPr>
              <a:t>APAN - </a:t>
            </a:r>
            <a:r>
              <a:rPr lang="de-DE" sz="1800" dirty="0" err="1">
                <a:latin typeface="Arial" panose="020B0604020202020204" pitchFamily="34" charset="0"/>
                <a:cs typeface="Arial" panose="020B0604020202020204" pitchFamily="34" charset="0"/>
                <a:hlinkClick r:id="rId4"/>
              </a:rPr>
              <a:t>Sign</a:t>
            </a:r>
            <a:r>
              <a:rPr lang="de-DE" sz="1800" dirty="0">
                <a:latin typeface="Arial" panose="020B0604020202020204" pitchFamily="34" charset="0"/>
                <a:cs typeface="Arial" panose="020B0604020202020204" pitchFamily="34" charset="0"/>
                <a:hlinkClick r:id="rId4"/>
              </a:rPr>
              <a:t> In</a:t>
            </a:r>
            <a:endParaRPr lang="de-DE" altLang="de-DE" sz="1800"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18414"/>
      </p:ext>
    </p:extLst>
  </p:cSld>
  <p:clrMapOvr>
    <a:masterClrMapping/>
  </p:clrMapOvr>
  <p:transition spd="med">
    <p:cover dir="ld"/>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Operation of Web Services (3)</a:t>
            </a:r>
          </a:p>
        </p:txBody>
      </p:sp>
      <p:sp>
        <p:nvSpPr>
          <p:cNvPr id="24579" name="Rectangle 3"/>
          <p:cNvSpPr>
            <a:spLocks noChangeArrowheads="1"/>
          </p:cNvSpPr>
          <p:nvPr/>
        </p:nvSpPr>
        <p:spPr bwMode="auto">
          <a:xfrm>
            <a:off x="1055440" y="1773238"/>
            <a:ext cx="10081120" cy="4017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Blip>
                <a:blip r:embed="rId3"/>
              </a:buBlip>
              <a:defRPr/>
            </a:pPr>
            <a:r>
              <a:rPr lang="en-GB" sz="2000" dirty="0">
                <a:latin typeface="Arial" charset="0"/>
              </a:rPr>
              <a:t>IENC domain in the registry of IHO</a:t>
            </a:r>
            <a:br>
              <a:rPr lang="en-GB" sz="2000" dirty="0">
                <a:latin typeface="Arial" charset="0"/>
              </a:rPr>
            </a:br>
            <a:br>
              <a:rPr lang="en-GB" sz="2000" dirty="0">
                <a:latin typeface="Arial" charset="0"/>
              </a:rPr>
            </a:br>
            <a:br>
              <a:rPr lang="en-GB" sz="2000" dirty="0">
                <a:latin typeface="Arial" charset="0"/>
              </a:rPr>
            </a:br>
            <a:endParaRPr lang="en-GB" sz="2000" dirty="0">
              <a:latin typeface="Arial" charset="0"/>
            </a:endParaRPr>
          </a:p>
          <a:p>
            <a:pPr>
              <a:spcBef>
                <a:spcPct val="20000"/>
              </a:spcBef>
              <a:defRPr/>
            </a:pPr>
            <a:endParaRPr lang="en-US" sz="3600" dirty="0">
              <a:latin typeface="Arial" charset="0"/>
            </a:endParaRPr>
          </a:p>
        </p:txBody>
      </p:sp>
      <p:sp>
        <p:nvSpPr>
          <p:cNvPr id="53253" name="AutoShape 6">
            <a:hlinkClick r:id="rId4" highlightClick="1"/>
          </p:cNvPr>
          <p:cNvSpPr>
            <a:spLocks noChangeArrowheads="1"/>
          </p:cNvSpPr>
          <p:nvPr/>
        </p:nvSpPr>
        <p:spPr bwMode="auto">
          <a:xfrm>
            <a:off x="2852738" y="2492896"/>
            <a:ext cx="7129462" cy="431800"/>
          </a:xfrm>
          <a:prstGeom prst="actionButtonBlank">
            <a:avLst/>
          </a:prstGeom>
          <a:solidFill>
            <a:srgbClr val="B7AD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de-DE" altLang="de-DE" sz="1800">
                <a:latin typeface="Arial" panose="020B0604020202020204" pitchFamily="34" charset="0"/>
                <a:hlinkClick r:id="rId5"/>
              </a:rPr>
              <a:t>http://registry.iho.int</a:t>
            </a:r>
            <a:endParaRPr lang="de-DE" altLang="de-DE" sz="1800">
              <a:latin typeface="Arial" panose="020B0604020202020204" pitchFamily="34" charset="0"/>
            </a:endParaRPr>
          </a:p>
        </p:txBody>
      </p:sp>
    </p:spTree>
    <p:extLst>
      <p:ext uri="{BB962C8B-B14F-4D97-AF65-F5344CB8AC3E}">
        <p14:creationId xmlns:p14="http://schemas.microsoft.com/office/powerpoint/2010/main" val="595079831"/>
      </p:ext>
    </p:extLst>
  </p:cSld>
  <p:clrMapOvr>
    <a:masterClrMapping/>
  </p:clrMapOvr>
  <p:transition spd="med">
    <p:cover dir="ld"/>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055440" y="609601"/>
            <a:ext cx="10153128"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Any other business</a:t>
            </a:r>
          </a:p>
        </p:txBody>
      </p:sp>
      <p:sp>
        <p:nvSpPr>
          <p:cNvPr id="318467" name="Rectangle 3"/>
          <p:cNvSpPr>
            <a:spLocks noChangeArrowheads="1"/>
          </p:cNvSpPr>
          <p:nvPr/>
        </p:nvSpPr>
        <p:spPr bwMode="auto">
          <a:xfrm>
            <a:off x="1055440" y="2057401"/>
            <a:ext cx="10153128"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How to encourage other countries to join IEHG?</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South America / Asia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Any other business?</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Departures</a:t>
            </a:r>
          </a:p>
        </p:txBody>
      </p:sp>
    </p:spTree>
    <p:extLst>
      <p:ext uri="{BB962C8B-B14F-4D97-AF65-F5344CB8AC3E}">
        <p14:creationId xmlns:p14="http://schemas.microsoft.com/office/powerpoint/2010/main" val="2915005879"/>
      </p:ext>
    </p:extLst>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1055440" y="609601"/>
            <a:ext cx="10081120" cy="874713"/>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de-DE" dirty="0">
                <a:solidFill>
                  <a:schemeClr val="bg1"/>
                </a:solidFill>
                <a:latin typeface="Arial" panose="020B0604020202020204" pitchFamily="34" charset="0"/>
              </a:rPr>
              <a:t>Next Meeting</a:t>
            </a:r>
          </a:p>
        </p:txBody>
      </p:sp>
      <p:sp>
        <p:nvSpPr>
          <p:cNvPr id="318467" name="Rectangle 3"/>
          <p:cNvSpPr>
            <a:spLocks noChangeArrowheads="1"/>
          </p:cNvSpPr>
          <p:nvPr/>
        </p:nvSpPr>
        <p:spPr bwMode="auto">
          <a:xfrm>
            <a:off x="1055440" y="2057401"/>
            <a:ext cx="1008112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25000"/>
              </a:spcBef>
              <a:buFontTx/>
              <a:buBlip>
                <a:blip r:embed="rId3"/>
              </a:buBlip>
            </a:pPr>
            <a:r>
              <a:rPr lang="en-US" altLang="de-DE" sz="2000" dirty="0">
                <a:solidFill>
                  <a:schemeClr val="tx2"/>
                </a:solidFill>
                <a:latin typeface="Arial" panose="020B0604020202020204" pitchFamily="34" charset="0"/>
              </a:rPr>
              <a:t>Do we need an IEHG meeting next year?</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Do we need a physical meeting or is an online meeting sufficient?</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where and when ? </a:t>
            </a:r>
            <a:br>
              <a:rPr lang="en-US" altLang="de-DE" sz="2000" dirty="0">
                <a:solidFill>
                  <a:schemeClr val="tx2"/>
                </a:solidFill>
                <a:latin typeface="Arial" panose="020B0604020202020204" pitchFamily="34" charset="0"/>
              </a:rPr>
            </a:br>
            <a:r>
              <a:rPr lang="en-US" altLang="de-DE" sz="2000" dirty="0">
                <a:solidFill>
                  <a:schemeClr val="tx2"/>
                </a:solidFill>
                <a:latin typeface="Arial" panose="020B0604020202020204" pitchFamily="34" charset="0"/>
              </a:rPr>
              <a:t>Last meetings: 2015 China, 2017 Brazil, 2019 US, 2021 Europe, 2022 online, 2023 US, 2024 China, 2025 Austria</a:t>
            </a:r>
          </a:p>
          <a:p>
            <a:pPr eaLnBrk="1" hangingPunct="1">
              <a:spcBef>
                <a:spcPct val="25000"/>
              </a:spcBef>
              <a:buFontTx/>
              <a:buBlip>
                <a:blip r:embed="rId3"/>
              </a:buBlip>
            </a:pPr>
            <a:r>
              <a:rPr lang="en-US" altLang="de-DE" sz="2000" dirty="0">
                <a:solidFill>
                  <a:schemeClr val="tx2"/>
                </a:solidFill>
                <a:latin typeface="Arial" panose="020B0604020202020204" pitchFamily="34" charset="0"/>
              </a:rPr>
              <a:t>week of October 19th or November 9</a:t>
            </a:r>
            <a:r>
              <a:rPr lang="en-US" altLang="de-DE" sz="2000" baseline="30000" dirty="0">
                <a:solidFill>
                  <a:schemeClr val="tx2"/>
                </a:solidFill>
                <a:latin typeface="Arial" panose="020B0604020202020204" pitchFamily="34" charset="0"/>
              </a:rPr>
              <a:t>th</a:t>
            </a:r>
            <a:r>
              <a:rPr lang="en-US" altLang="de-DE" sz="2000" dirty="0">
                <a:solidFill>
                  <a:schemeClr val="tx2"/>
                </a:solidFill>
                <a:latin typeface="Arial" panose="020B0604020202020204" pitchFamily="34" charset="0"/>
              </a:rPr>
              <a:t>?  The S-100WG meeting date has already been set for the week of September 21st, 2026. (DC </a:t>
            </a:r>
            <a:r>
              <a:rPr lang="en-US" altLang="de-DE" sz="2000">
                <a:solidFill>
                  <a:schemeClr val="tx2"/>
                </a:solidFill>
                <a:latin typeface="Arial" panose="020B0604020202020204" pitchFamily="34" charset="0"/>
              </a:rPr>
              <a:t>meeting November 9</a:t>
            </a:r>
            <a:r>
              <a:rPr lang="en-US" altLang="de-DE" sz="2000" baseline="30000">
                <a:solidFill>
                  <a:schemeClr val="tx2"/>
                </a:solidFill>
                <a:latin typeface="Arial" panose="020B0604020202020204" pitchFamily="34" charset="0"/>
              </a:rPr>
              <a:t>th</a:t>
            </a:r>
            <a:r>
              <a:rPr lang="en-US" altLang="de-DE" sz="2000">
                <a:solidFill>
                  <a:schemeClr val="tx2"/>
                </a:solidFill>
                <a:latin typeface="Arial" panose="020B0604020202020204" pitchFamily="34" charset="0"/>
              </a:rPr>
              <a:t>)</a:t>
            </a:r>
            <a:endParaRPr lang="en-US" altLang="de-DE" sz="2000" dirty="0">
              <a:solidFill>
                <a:schemeClr val="tx2"/>
              </a:solidFill>
              <a:latin typeface="Arial" panose="020B0604020202020204" pitchFamily="34" charset="0"/>
            </a:endParaRPr>
          </a:p>
          <a:p>
            <a:pPr eaLnBrk="1" hangingPunct="1">
              <a:spcBef>
                <a:spcPct val="25000"/>
              </a:spcBef>
              <a:buFontTx/>
              <a:buBlip>
                <a:blip r:embed="rId3"/>
              </a:buBlip>
            </a:pPr>
            <a:r>
              <a:rPr lang="en-US" altLang="de-DE" sz="2000" dirty="0">
                <a:solidFill>
                  <a:schemeClr val="tx2"/>
                </a:solidFill>
                <a:latin typeface="Arial" panose="020B0604020202020204" pitchFamily="34" charset="0"/>
              </a:rPr>
              <a:t>Changes to the agenda of next meeting?</a:t>
            </a:r>
          </a:p>
        </p:txBody>
      </p:sp>
    </p:spTree>
  </p:cSld>
  <p:clrMapOvr>
    <a:masterClrMapping/>
  </p:clrMapOvr>
  <p:transition spd="med">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anim calcmode="lin" valueType="num">
                                      <p:cBhvr additive="base">
                                        <p:cTn id="7" dur="500" fill="hold"/>
                                        <p:tgtEl>
                                          <p:spTgt spid="3184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18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18467">
                                            <p:txEl>
                                              <p:pRg st="1" end="1"/>
                                            </p:txEl>
                                          </p:spTgt>
                                        </p:tgtEl>
                                        <p:attrNameLst>
                                          <p:attrName>style.visibility</p:attrName>
                                        </p:attrNameLst>
                                      </p:cBhvr>
                                      <p:to>
                                        <p:strVal val="visible"/>
                                      </p:to>
                                    </p:set>
                                    <p:anim calcmode="lin" valueType="num">
                                      <p:cBhvr additive="base">
                                        <p:cTn id="13" dur="500" fill="hold"/>
                                        <p:tgtEl>
                                          <p:spTgt spid="3184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18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18467">
                                            <p:txEl>
                                              <p:pRg st="2" end="2"/>
                                            </p:txEl>
                                          </p:spTgt>
                                        </p:tgtEl>
                                        <p:attrNameLst>
                                          <p:attrName>style.visibility</p:attrName>
                                        </p:attrNameLst>
                                      </p:cBhvr>
                                      <p:to>
                                        <p:strVal val="visible"/>
                                      </p:to>
                                    </p:set>
                                    <p:anim calcmode="lin" valueType="num">
                                      <p:cBhvr additive="base">
                                        <p:cTn id="19" dur="500" fill="hold"/>
                                        <p:tgtEl>
                                          <p:spTgt spid="31846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18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18467">
                                            <p:txEl>
                                              <p:pRg st="3" end="3"/>
                                            </p:txEl>
                                          </p:spTgt>
                                        </p:tgtEl>
                                        <p:attrNameLst>
                                          <p:attrName>style.visibility</p:attrName>
                                        </p:attrNameLst>
                                      </p:cBhvr>
                                      <p:to>
                                        <p:strVal val="visible"/>
                                      </p:to>
                                    </p:set>
                                    <p:anim calcmode="lin" valueType="num">
                                      <p:cBhvr additive="base">
                                        <p:cTn id="25" dur="500" fill="hold"/>
                                        <p:tgtEl>
                                          <p:spTgt spid="31846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184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18467">
                                            <p:txEl>
                                              <p:pRg st="4" end="4"/>
                                            </p:txEl>
                                          </p:spTgt>
                                        </p:tgtEl>
                                        <p:attrNameLst>
                                          <p:attrName>style.visibility</p:attrName>
                                        </p:attrNameLst>
                                      </p:cBhvr>
                                      <p:to>
                                        <p:strVal val="visible"/>
                                      </p:to>
                                    </p:set>
                                    <p:anim calcmode="lin" valueType="num">
                                      <p:cBhvr additive="base">
                                        <p:cTn id="31" dur="500" fill="hold"/>
                                        <p:tgtEl>
                                          <p:spTgt spid="31846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184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2208214" y="1557338"/>
            <a:ext cx="7773987" cy="2387600"/>
          </a:xfrm>
          <a:prstGeom prst="rect">
            <a:avLst/>
          </a:prstGeom>
          <a:solidFill>
            <a:srgbClr val="34769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br>
              <a:rPr lang="en-US" altLang="de-DE" dirty="0">
                <a:solidFill>
                  <a:schemeClr val="bg1"/>
                </a:solidFill>
                <a:latin typeface="Arial" panose="020B0604020202020204" pitchFamily="34" charset="0"/>
              </a:rPr>
            </a:br>
            <a:r>
              <a:rPr lang="en-US" altLang="de-DE" dirty="0">
                <a:solidFill>
                  <a:schemeClr val="bg1"/>
                </a:solidFill>
                <a:latin typeface="Arial" panose="020B0604020202020204" pitchFamily="34" charset="0"/>
              </a:rPr>
              <a:t>Thank you all for participating!</a:t>
            </a:r>
            <a:br>
              <a:rPr lang="en-US" altLang="de-DE" dirty="0">
                <a:solidFill>
                  <a:schemeClr val="bg1"/>
                </a:solidFill>
                <a:latin typeface="Arial" panose="020B0604020202020204" pitchFamily="34" charset="0"/>
              </a:rPr>
            </a:br>
            <a:endParaRPr lang="en-US" altLang="de-DE" dirty="0">
              <a:solidFill>
                <a:schemeClr val="bg1"/>
              </a:solidFill>
              <a:latin typeface="Arial" panose="020B0604020202020204" pitchFamily="34" charset="0"/>
            </a:endParaRPr>
          </a:p>
        </p:txBody>
      </p:sp>
    </p:spTree>
  </p:cSld>
  <p:clrMapOvr>
    <a:masterClrMapping/>
  </p:clrMapOvr>
  <p:transition spd="med">
    <p:cover dir="ld"/>
  </p:transition>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8574</Words>
  <Application>Microsoft Office PowerPoint</Application>
  <PresentationFormat>Breitbild</PresentationFormat>
  <Paragraphs>745</Paragraphs>
  <Slides>96</Slides>
  <Notes>96</Notes>
  <HiddenSlides>11</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96</vt:i4>
      </vt:variant>
    </vt:vector>
  </HeadingPairs>
  <TitlesOfParts>
    <vt:vector size="100" baseType="lpstr">
      <vt:lpstr>Arial</vt:lpstr>
      <vt:lpstr>Tahoma</vt:lpstr>
      <vt:lpstr>Times New Roman</vt:lpstr>
      <vt:lpstr>Standarddesign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bmvit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IEHG meeting Vienna 2025</dc:title>
  <dc:subject>IENC</dc:subject>
  <dc:creator>Birklhuber</dc:creator>
  <cp:lastModifiedBy>Birklhuber Bernd</cp:lastModifiedBy>
  <cp:revision>842</cp:revision>
  <cp:lastPrinted>2023-10-19T12:43:59Z</cp:lastPrinted>
  <dcterms:created xsi:type="dcterms:W3CDTF">2005-03-31T19:15:26Z</dcterms:created>
  <dcterms:modified xsi:type="dcterms:W3CDTF">2025-10-02T06:13:42Z</dcterms:modified>
</cp:coreProperties>
</file>