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56"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8F1"/>
    <a:srgbClr val="E0D8B0"/>
    <a:srgbClr val="B2C8DF"/>
    <a:srgbClr val="9AD0EC"/>
    <a:srgbClr val="FFEF82"/>
    <a:srgbClr val="F9EBC8"/>
    <a:srgbClr val="FEFBF3"/>
    <a:srgbClr val="85F4FF"/>
    <a:srgbClr val="42C2FF"/>
    <a:srgbClr val="CDF0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0B716-F430-5E43-4EF5-49FBDD701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EE144A-ECA7-B234-6CB7-CCDA901948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BF3654-F0D2-51AE-FD9C-FF6220A8C021}"/>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DDB1F67E-443F-8CBA-2182-9D90D46C3E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D583E1-F043-D60B-B734-8A144A400AA6}"/>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66017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DFFA-95F5-AE98-C2B1-BE2B8336B6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9F601E-FDE3-A729-6855-DE91B3C96C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D76F-8273-45D2-C378-AA76EC8DF489}"/>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4E3B8F33-5216-E5CF-E6B4-BAF7AE027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CBD23D-BECF-E86B-E5E4-A2DBD3376A7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99011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7AC125-E55E-A1AB-BB3F-1F58B092A2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945AD-06C7-B64E-D1AE-D0C1EB154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3F993-B15A-3F69-DD6D-9D850B9510B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4C9A60C-9102-3F04-6A58-54126CD31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D8DB5-A5C3-C8A6-65C5-6512F34E1FD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302279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DFC-CC2E-6D38-1DE4-8FE560F1B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B2C14-7994-C0C7-D2AB-AAA68E7A7A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13169D-B52F-0B2B-EEA3-BA56E09B4564}"/>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9196E4D0-C980-D6A2-127F-C4A6D702B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3A7E1B-0E3F-9A91-106F-C6EBF78AF6A2}"/>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40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40AF-810F-D36E-3D1C-0CB3E613F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EE431D-F42F-3AFF-D17D-2C20567EF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13F664-1ADD-02CB-468B-533D7456860C}"/>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052C0A-A959-3F27-8D72-B35C98E50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4583C-0D20-507B-4950-A013725D9B79}"/>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89273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F81CF-4301-1F4A-87F7-91B342108C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AE77A9-C3D1-86E6-C2EC-54F8602C06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161343-7B3A-CBA5-8E18-A99529C60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C7E78A-30EB-38AA-ECE6-A48BFB7EEAFB}"/>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CDAC6FA4-785A-693B-CF45-1BDE11E15F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881B1A-C4FE-ACA1-914E-A70F80FF01B0}"/>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78468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E373-3EAB-F98B-DCF6-6269412E69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E1CC10-CF6A-7BAF-5D5E-CB72CA9E6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8A5E1-7642-8371-A057-5BFE4135CE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F8EEA7-4819-DFD9-4774-EDD1C0F68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34FF1-C940-D23B-1F87-23D07F25C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888B3D-1B52-B667-0A3C-D4D4D719F7E0}"/>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8" name="Footer Placeholder 7">
            <a:extLst>
              <a:ext uri="{FF2B5EF4-FFF2-40B4-BE49-F238E27FC236}">
                <a16:creationId xmlns:a16="http://schemas.microsoft.com/office/drawing/2014/main" id="{1FF59043-307A-423A-33A3-66B9182246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1AB76C-F4FB-FF01-5820-4ADF2976DD0A}"/>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648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B10D-90DE-E3AD-86F4-0447EB0EDA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A80DBC-6728-AC73-EB04-5D3125B83077}"/>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4" name="Footer Placeholder 3">
            <a:extLst>
              <a:ext uri="{FF2B5EF4-FFF2-40B4-BE49-F238E27FC236}">
                <a16:creationId xmlns:a16="http://schemas.microsoft.com/office/drawing/2014/main" id="{2E50BF39-31AA-7324-2653-DDAE5F3633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E9C330-FA8A-783F-917F-86586733864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5523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A5FF3-13D4-5420-9D9A-1FCA62E0E8C5}"/>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3" name="Footer Placeholder 2">
            <a:extLst>
              <a:ext uri="{FF2B5EF4-FFF2-40B4-BE49-F238E27FC236}">
                <a16:creationId xmlns:a16="http://schemas.microsoft.com/office/drawing/2014/main" id="{2EA8DF82-E4D8-E336-5674-D296E85179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F3CBA8-5A3D-AB88-B621-0CB5C0324D94}"/>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10258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7EE7-6CED-D3E7-8D15-523DC24F2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D6AF22-1437-843A-95B6-7D01515DE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2E15A-86F9-491B-0096-A0C48CC39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8DA52-DEB4-9ADC-34FF-AA80B6EE2F03}"/>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EB45B326-3AE8-6E09-6BC2-5D0ED4A51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9F9C2-23E7-AA88-4E0F-3E33091EED9B}"/>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1235905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A414-29DD-4687-D154-B830BEF774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6B2751-7D7F-AFC7-E03E-C914E5D055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C623A-DE3C-2155-23E1-8FBB72806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9EE80-E9FC-FDB8-8E26-7FFF0AFA4EC8}"/>
              </a:ext>
            </a:extLst>
          </p:cNvPr>
          <p:cNvSpPr>
            <a:spLocks noGrp="1"/>
          </p:cNvSpPr>
          <p:nvPr>
            <p:ph type="dt" sz="half" idx="10"/>
          </p:nvPr>
        </p:nvSpPr>
        <p:spPr/>
        <p:txBody>
          <a:bodyPr/>
          <a:lstStyle/>
          <a:p>
            <a:fld id="{61EE86DB-E102-4952-8D72-F82FC58A2791}" type="datetimeFigureOut">
              <a:rPr lang="en-IN" smtClean="0"/>
              <a:t>09-10-2022</a:t>
            </a:fld>
            <a:endParaRPr lang="en-IN"/>
          </a:p>
        </p:txBody>
      </p:sp>
      <p:sp>
        <p:nvSpPr>
          <p:cNvPr id="6" name="Footer Placeholder 5">
            <a:extLst>
              <a:ext uri="{FF2B5EF4-FFF2-40B4-BE49-F238E27FC236}">
                <a16:creationId xmlns:a16="http://schemas.microsoft.com/office/drawing/2014/main" id="{B2F3BE4D-850B-C973-2F99-8E176041AD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E3AE8-46BB-4A11-B004-FFE20B0732D7}"/>
              </a:ext>
            </a:extLst>
          </p:cNvPr>
          <p:cNvSpPr>
            <a:spLocks noGrp="1"/>
          </p:cNvSpPr>
          <p:nvPr>
            <p:ph type="sldNum" sz="quarter" idx="12"/>
          </p:nvPr>
        </p:nvSpPr>
        <p:spPr/>
        <p:txBody>
          <a:bodyPr/>
          <a:lstStyle/>
          <a:p>
            <a:fld id="{931E2405-0520-4F02-938E-D2D8C28774B2}" type="slidenum">
              <a:rPr lang="en-IN" smtClean="0"/>
              <a:t>‹#›</a:t>
            </a:fld>
            <a:endParaRPr lang="en-IN"/>
          </a:p>
        </p:txBody>
      </p:sp>
    </p:spTree>
    <p:extLst>
      <p:ext uri="{BB962C8B-B14F-4D97-AF65-F5344CB8AC3E}">
        <p14:creationId xmlns:p14="http://schemas.microsoft.com/office/powerpoint/2010/main" val="234500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77DAE-5BC1-DD43-C798-31AAA5D9B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0EBF9-9157-91F9-2FAE-19C175905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D8A3AF-8529-98CF-D917-C9EDA7AEC3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E86DB-E102-4952-8D72-F82FC58A2791}" type="datetimeFigureOut">
              <a:rPr lang="en-IN" smtClean="0"/>
              <a:t>09-10-2022</a:t>
            </a:fld>
            <a:endParaRPr lang="en-IN"/>
          </a:p>
        </p:txBody>
      </p:sp>
      <p:sp>
        <p:nvSpPr>
          <p:cNvPr id="5" name="Footer Placeholder 4">
            <a:extLst>
              <a:ext uri="{FF2B5EF4-FFF2-40B4-BE49-F238E27FC236}">
                <a16:creationId xmlns:a16="http://schemas.microsoft.com/office/drawing/2014/main" id="{19B9A0B3-32FB-F91F-2FD3-BB2072BCF3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14A744-6784-E972-E70D-B91D75839B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E2405-0520-4F02-938E-D2D8C28774B2}" type="slidenum">
              <a:rPr lang="en-IN" smtClean="0"/>
              <a:t>‹#›</a:t>
            </a:fld>
            <a:endParaRPr lang="en-IN"/>
          </a:p>
        </p:txBody>
      </p:sp>
    </p:spTree>
    <p:extLst>
      <p:ext uri="{BB962C8B-B14F-4D97-AF65-F5344CB8AC3E}">
        <p14:creationId xmlns:p14="http://schemas.microsoft.com/office/powerpoint/2010/main" val="217744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6.png"/><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2DF334-21FC-48B5-009B-B53862DF9781}"/>
              </a:ext>
            </a:extLst>
          </p:cNvPr>
          <p:cNvGrpSpPr/>
          <p:nvPr/>
        </p:nvGrpSpPr>
        <p:grpSpPr>
          <a:xfrm>
            <a:off x="0" y="0"/>
            <a:ext cx="12192000" cy="6858000"/>
            <a:chOff x="0" y="0"/>
            <a:chExt cx="12192000" cy="6858000"/>
          </a:xfrm>
        </p:grpSpPr>
        <p:sp>
          <p:nvSpPr>
            <p:cNvPr id="6" name="Rectangle 5">
              <a:extLst>
                <a:ext uri="{FF2B5EF4-FFF2-40B4-BE49-F238E27FC236}">
                  <a16:creationId xmlns:a16="http://schemas.microsoft.com/office/drawing/2014/main" id="{60BF3D25-C344-C345-5D44-B58E9D41B8C0}"/>
                </a:ext>
              </a:extLst>
            </p:cNvPr>
            <p:cNvSpPr/>
            <p:nvPr/>
          </p:nvSpPr>
          <p:spPr>
            <a:xfrm>
              <a:off x="152400" y="134471"/>
              <a:ext cx="11932024" cy="6562164"/>
            </a:xfrm>
            <a:prstGeom prst="rect">
              <a:avLst/>
            </a:prstGeom>
            <a:noFill/>
            <a:ln>
              <a:noFill/>
            </a:ln>
            <a:effectLst>
              <a:softEdge rad="317500"/>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2F908D24-4B04-F1C1-87F1-72F98F2A1D3C}"/>
                </a:ext>
              </a:extLst>
            </p:cNvPr>
            <p:cNvSpPr/>
            <p:nvPr/>
          </p:nvSpPr>
          <p:spPr>
            <a:xfrm>
              <a:off x="0" y="0"/>
              <a:ext cx="12192000" cy="6858000"/>
            </a:xfrm>
            <a:prstGeom prst="rect">
              <a:avLst/>
            </a:prstGeom>
            <a:solidFill>
              <a:srgbClr val="E0D8B0"/>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Index - Free computer icons">
              <a:extLst>
                <a:ext uri="{FF2B5EF4-FFF2-40B4-BE49-F238E27FC236}">
                  <a16:creationId xmlns:a16="http://schemas.microsoft.com/office/drawing/2014/main" id="{1F3BDE46-4DEE-BD20-7CEB-F0CAAF65E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202" y="1600767"/>
              <a:ext cx="3746470" cy="3647501"/>
            </a:xfrm>
            <a:prstGeom prst="rect">
              <a:avLst/>
            </a:prstGeom>
            <a:ln w="34925">
              <a:solidFill>
                <a:srgbClr val="FFFFFF"/>
              </a:solidFill>
            </a:ln>
            <a:effectLst>
              <a:outerShdw blurRad="152400" dist="317500" dir="5400000" sx="90000" sy="-19000" rotWithShape="0">
                <a:prstClr val="black">
                  <a:alpha val="15000"/>
                </a:prstClr>
              </a:outerShdw>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14EAC648-272D-C0B6-988B-61387731BB4B}"/>
                </a:ext>
              </a:extLst>
            </p:cNvPr>
            <p:cNvSpPr/>
            <p:nvPr/>
          </p:nvSpPr>
          <p:spPr>
            <a:xfrm>
              <a:off x="242047" y="1452648"/>
              <a:ext cx="11707906" cy="4005177"/>
            </a:xfrm>
            <a:prstGeom prst="roundRect">
              <a:avLst/>
            </a:prstGeom>
            <a:noFill/>
            <a:ln>
              <a:solidFill>
                <a:schemeClr val="tx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A384EB3-D161-35F8-88C0-1C9D4A3CFAE8}"/>
                </a:ext>
              </a:extLst>
            </p:cNvPr>
            <p:cNvSpPr txBox="1"/>
            <p:nvPr/>
          </p:nvSpPr>
          <p:spPr>
            <a:xfrm>
              <a:off x="5062538" y="1600767"/>
              <a:ext cx="2066925" cy="523220"/>
            </a:xfrm>
            <a:prstGeom prst="rect">
              <a:avLst/>
            </a:prstGeom>
            <a:noFill/>
          </p:spPr>
          <p:txBody>
            <a:bodyPr wrap="square" rtlCol="0" anchor="ctr">
              <a:spAutoFit/>
            </a:bodyPr>
            <a:lstStyle/>
            <a:p>
              <a:pPr algn="ctr"/>
              <a:r>
                <a:rPr lang="en-IN" sz="2800" b="1" u="sng" dirty="0">
                  <a:latin typeface="Helvetica" pitchFamily="2" charset="0"/>
                </a:rPr>
                <a:t>INDEX</a:t>
              </a:r>
            </a:p>
          </p:txBody>
        </p:sp>
        <p:sp>
          <p:nvSpPr>
            <p:cNvPr id="7" name="TextBox 6">
              <a:extLst>
                <a:ext uri="{FF2B5EF4-FFF2-40B4-BE49-F238E27FC236}">
                  <a16:creationId xmlns:a16="http://schemas.microsoft.com/office/drawing/2014/main" id="{2915E5AA-B367-DF86-E68C-76A7F7C6B600}"/>
                </a:ext>
              </a:extLst>
            </p:cNvPr>
            <p:cNvSpPr txBox="1"/>
            <p:nvPr/>
          </p:nvSpPr>
          <p:spPr>
            <a:xfrm>
              <a:off x="482974" y="2117902"/>
              <a:ext cx="5753100" cy="3539430"/>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CONTENTS</a:t>
              </a:r>
            </a:p>
            <a:p>
              <a:pPr marL="457200" indent="-457200" algn="just">
                <a:buFont typeface="+mj-lt"/>
                <a:buAutoNum type="arabicParenR"/>
              </a:pPr>
              <a:r>
                <a:rPr lang="en-IN" sz="2000" i="1" dirty="0">
                  <a:solidFill>
                    <a:schemeClr val="tx1">
                      <a:lumMod val="75000"/>
                      <a:lumOff val="25000"/>
                    </a:schemeClr>
                  </a:solidFill>
                  <a:latin typeface="Helvetica" pitchFamily="2" charset="0"/>
                </a:rPr>
                <a:t>Introduction</a:t>
              </a:r>
            </a:p>
            <a:p>
              <a:pPr marL="457200" indent="-457200" algn="just">
                <a:buFont typeface="+mj-lt"/>
                <a:buAutoNum type="arabicParenR"/>
              </a:pPr>
              <a:r>
                <a:rPr lang="en-IN" sz="2000" i="1" dirty="0">
                  <a:solidFill>
                    <a:schemeClr val="tx1">
                      <a:lumMod val="75000"/>
                      <a:lumOff val="25000"/>
                    </a:schemeClr>
                  </a:solidFill>
                  <a:latin typeface="Helvetica" pitchFamily="2" charset="0"/>
                </a:rPr>
                <a:t>General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Real Time Analysis</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Technical Overview</a:t>
              </a:r>
            </a:p>
            <a:p>
              <a:pPr marL="457200" indent="-457200" algn="just">
                <a:buFont typeface="+mj-lt"/>
                <a:buAutoNum type="arabicParenR"/>
              </a:pPr>
              <a:r>
                <a:rPr lang="en-IN" sz="2000" i="1" dirty="0">
                  <a:solidFill>
                    <a:schemeClr val="tx1">
                      <a:lumMod val="75000"/>
                      <a:lumOff val="25000"/>
                    </a:schemeClr>
                  </a:solidFill>
                  <a:latin typeface="Helvetica" pitchFamily="2" charset="0"/>
                </a:rPr>
                <a:t>Tech Stack</a:t>
              </a:r>
            </a:p>
            <a:p>
              <a:pPr marL="457200" indent="-457200" algn="just">
                <a:buFont typeface="+mj-lt"/>
                <a:buAutoNum type="arabicParenR"/>
              </a:pPr>
              <a:r>
                <a:rPr lang="en-IN" sz="2000" i="1" dirty="0">
                  <a:solidFill>
                    <a:schemeClr val="tx1">
                      <a:lumMod val="75000"/>
                      <a:lumOff val="25000"/>
                    </a:schemeClr>
                  </a:solidFill>
                  <a:latin typeface="Helvetica" pitchFamily="2" charset="0"/>
                </a:rPr>
                <a:t>Project Highlights</a:t>
              </a:r>
            </a:p>
            <a:p>
              <a:pPr marL="457200" indent="-457200" algn="just">
                <a:buFont typeface="+mj-lt"/>
                <a:buAutoNum type="arabicParenR"/>
              </a:pPr>
              <a:r>
                <a:rPr lang="en-IN" sz="2000" i="1" dirty="0">
                  <a:solidFill>
                    <a:schemeClr val="tx1">
                      <a:lumMod val="75000"/>
                      <a:lumOff val="25000"/>
                    </a:schemeClr>
                  </a:solidFill>
                  <a:latin typeface="Helvetica" pitchFamily="2" charset="0"/>
                </a:rPr>
                <a:t>Future Planning</a:t>
              </a:r>
            </a:p>
            <a:p>
              <a:pPr marL="457200" indent="-457200" algn="just">
                <a:buFont typeface="+mj-lt"/>
                <a:buAutoNum type="arabicParenR"/>
              </a:pPr>
              <a:r>
                <a:rPr lang="en-IN" sz="2000" i="1" dirty="0">
                  <a:solidFill>
                    <a:schemeClr val="tx1">
                      <a:lumMod val="75000"/>
                      <a:lumOff val="25000"/>
                    </a:schemeClr>
                  </a:solidFill>
                  <a:latin typeface="Helvetica" pitchFamily="2" charset="0"/>
                </a:rPr>
                <a:t>Reference</a:t>
              </a:r>
            </a:p>
            <a:p>
              <a:pPr marL="457200" indent="-457200" algn="just">
                <a:buFont typeface="+mj-lt"/>
                <a:buAutoNum type="arabicParenR"/>
              </a:pPr>
              <a:r>
                <a:rPr lang="en-IN" sz="2000" i="1" dirty="0">
                  <a:solidFill>
                    <a:schemeClr val="tx1">
                      <a:lumMod val="75000"/>
                      <a:lumOff val="25000"/>
                    </a:schemeClr>
                  </a:solidFill>
                  <a:latin typeface="Helvetica" pitchFamily="2" charset="0"/>
                </a:rPr>
                <a:t>Team Members</a:t>
              </a:r>
            </a:p>
            <a:p>
              <a:pPr marL="457200" indent="-457200" algn="just">
                <a:buFont typeface="+mj-lt"/>
                <a:buAutoNum type="arabicParenR"/>
              </a:pPr>
              <a:endParaRPr lang="en-IN" sz="2000" i="1" dirty="0">
                <a:solidFill>
                  <a:schemeClr val="tx1">
                    <a:lumMod val="75000"/>
                    <a:lumOff val="25000"/>
                  </a:schemeClr>
                </a:solidFill>
                <a:latin typeface="Helvetica" pitchFamily="2" charset="0"/>
              </a:endParaRPr>
            </a:p>
          </p:txBody>
        </p:sp>
        <p:sp>
          <p:nvSpPr>
            <p:cNvPr id="9" name="TextBox 8">
              <a:extLst>
                <a:ext uri="{FF2B5EF4-FFF2-40B4-BE49-F238E27FC236}">
                  <a16:creationId xmlns:a16="http://schemas.microsoft.com/office/drawing/2014/main" id="{4FBF4370-571C-CE65-893A-F6BAF0BC3FD0}"/>
                </a:ext>
              </a:extLst>
            </p:cNvPr>
            <p:cNvSpPr txBox="1"/>
            <p:nvPr/>
          </p:nvSpPr>
          <p:spPr>
            <a:xfrm>
              <a:off x="6286500" y="2123987"/>
              <a:ext cx="5753100" cy="3231654"/>
            </a:xfrm>
            <a:prstGeom prst="rect">
              <a:avLst/>
            </a:prstGeom>
            <a:noFill/>
          </p:spPr>
          <p:txBody>
            <a:bodyPr wrap="square" rtlCol="0">
              <a:spAutoFit/>
            </a:bodyPr>
            <a:lstStyle/>
            <a:p>
              <a:pPr algn="ctr"/>
              <a:r>
                <a:rPr lang="en-IN" sz="2400" b="1" u="sng" dirty="0">
                  <a:solidFill>
                    <a:schemeClr val="tx1">
                      <a:lumMod val="75000"/>
                      <a:lumOff val="25000"/>
                    </a:schemeClr>
                  </a:solidFill>
                  <a:latin typeface="Helvetica" pitchFamily="2" charset="0"/>
                </a:rPr>
                <a:t>PAGES</a:t>
              </a:r>
            </a:p>
            <a:p>
              <a:pPr algn="ctr"/>
              <a:r>
                <a:rPr lang="en-IN" sz="2000" b="1" dirty="0">
                  <a:solidFill>
                    <a:schemeClr val="tx1">
                      <a:lumMod val="75000"/>
                      <a:lumOff val="25000"/>
                    </a:schemeClr>
                  </a:solidFill>
                  <a:latin typeface="Helvetica" pitchFamily="2" charset="0"/>
                </a:rPr>
                <a:t>2</a:t>
              </a:r>
            </a:p>
            <a:p>
              <a:pPr algn="ctr"/>
              <a:r>
                <a:rPr lang="en-IN" sz="2000" b="1" dirty="0">
                  <a:solidFill>
                    <a:schemeClr val="tx1">
                      <a:lumMod val="75000"/>
                      <a:lumOff val="25000"/>
                    </a:schemeClr>
                  </a:solidFill>
                  <a:latin typeface="Helvetica" pitchFamily="2" charset="0"/>
                </a:rPr>
                <a:t>3</a:t>
              </a:r>
            </a:p>
            <a:p>
              <a:pPr algn="ctr"/>
              <a:r>
                <a:rPr lang="en-IN" sz="2000" b="1" dirty="0">
                  <a:solidFill>
                    <a:schemeClr val="tx1">
                      <a:lumMod val="75000"/>
                      <a:lumOff val="25000"/>
                    </a:schemeClr>
                  </a:solidFill>
                  <a:latin typeface="Helvetica" pitchFamily="2" charset="0"/>
                </a:rPr>
                <a:t>4</a:t>
              </a:r>
            </a:p>
            <a:p>
              <a:pPr algn="ctr"/>
              <a:r>
                <a:rPr lang="en-IN" sz="2000" b="1" dirty="0">
                  <a:solidFill>
                    <a:schemeClr val="tx1">
                      <a:lumMod val="75000"/>
                      <a:lumOff val="25000"/>
                    </a:schemeClr>
                  </a:solidFill>
                  <a:latin typeface="Helvetica" pitchFamily="2" charset="0"/>
                </a:rPr>
                <a:t>5</a:t>
              </a:r>
            </a:p>
            <a:p>
              <a:pPr algn="ctr"/>
              <a:r>
                <a:rPr lang="en-IN" sz="2000" b="1" dirty="0">
                  <a:solidFill>
                    <a:schemeClr val="tx1">
                      <a:lumMod val="75000"/>
                      <a:lumOff val="25000"/>
                    </a:schemeClr>
                  </a:solidFill>
                  <a:latin typeface="Helvetica" pitchFamily="2" charset="0"/>
                </a:rPr>
                <a:t>6</a:t>
              </a:r>
            </a:p>
            <a:p>
              <a:pPr algn="ctr"/>
              <a:r>
                <a:rPr lang="en-IN" sz="2000" b="1" dirty="0">
                  <a:solidFill>
                    <a:schemeClr val="tx1">
                      <a:lumMod val="75000"/>
                      <a:lumOff val="25000"/>
                    </a:schemeClr>
                  </a:solidFill>
                  <a:latin typeface="Helvetica" pitchFamily="2" charset="0"/>
                </a:rPr>
                <a:t>7</a:t>
              </a:r>
            </a:p>
            <a:p>
              <a:pPr algn="ctr"/>
              <a:r>
                <a:rPr lang="en-IN" sz="2000" b="1" dirty="0">
                  <a:solidFill>
                    <a:schemeClr val="tx1">
                      <a:lumMod val="75000"/>
                      <a:lumOff val="25000"/>
                    </a:schemeClr>
                  </a:solidFill>
                  <a:latin typeface="Helvetica" pitchFamily="2" charset="0"/>
                </a:rPr>
                <a:t>8</a:t>
              </a:r>
            </a:p>
            <a:p>
              <a:pPr algn="ctr"/>
              <a:r>
                <a:rPr lang="en-IN" sz="2000" b="1" dirty="0">
                  <a:solidFill>
                    <a:schemeClr val="tx1">
                      <a:lumMod val="75000"/>
                      <a:lumOff val="25000"/>
                    </a:schemeClr>
                  </a:solidFill>
                  <a:latin typeface="Helvetica" pitchFamily="2" charset="0"/>
                </a:rPr>
                <a:t>9</a:t>
              </a:r>
            </a:p>
            <a:p>
              <a:pPr algn="ctr"/>
              <a:r>
                <a:rPr lang="en-IN" sz="2000" b="1" dirty="0">
                  <a:solidFill>
                    <a:schemeClr val="tx1">
                      <a:lumMod val="75000"/>
                      <a:lumOff val="25000"/>
                    </a:schemeClr>
                  </a:solidFill>
                  <a:latin typeface="Helvetica" pitchFamily="2" charset="0"/>
                </a:rPr>
                <a:t>10</a:t>
              </a:r>
            </a:p>
          </p:txBody>
        </p:sp>
        <p:grpSp>
          <p:nvGrpSpPr>
            <p:cNvPr id="10" name="Group 9">
              <a:extLst>
                <a:ext uri="{FF2B5EF4-FFF2-40B4-BE49-F238E27FC236}">
                  <a16:creationId xmlns:a16="http://schemas.microsoft.com/office/drawing/2014/main" id="{1A57AF43-384B-CF3B-128F-644FFCE3C43E}"/>
                </a:ext>
              </a:extLst>
            </p:cNvPr>
            <p:cNvGrpSpPr/>
            <p:nvPr/>
          </p:nvGrpSpPr>
          <p:grpSpPr>
            <a:xfrm>
              <a:off x="93456" y="98331"/>
              <a:ext cx="2091408" cy="669184"/>
              <a:chOff x="93456" y="98331"/>
              <a:chExt cx="2091408" cy="669184"/>
            </a:xfrm>
          </p:grpSpPr>
          <p:cxnSp>
            <p:nvCxnSpPr>
              <p:cNvPr id="11" name="Straight Connector 10">
                <a:extLst>
                  <a:ext uri="{FF2B5EF4-FFF2-40B4-BE49-F238E27FC236}">
                    <a16:creationId xmlns:a16="http://schemas.microsoft.com/office/drawing/2014/main" id="{694D6B22-71A9-7EEA-C545-6D05B9D43292}"/>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1D22FDDD-5166-0E7D-6D7C-49DF5BBCABFE}"/>
                  </a:ext>
                </a:extLst>
              </p:cNvPr>
              <p:cNvGrpSpPr/>
              <p:nvPr/>
            </p:nvGrpSpPr>
            <p:grpSpPr>
              <a:xfrm>
                <a:off x="93456" y="98331"/>
                <a:ext cx="2091408" cy="669184"/>
                <a:chOff x="93456" y="98331"/>
                <a:chExt cx="2091408" cy="669184"/>
              </a:xfrm>
            </p:grpSpPr>
            <p:cxnSp>
              <p:nvCxnSpPr>
                <p:cNvPr id="13" name="Straight Connector 12">
                  <a:extLst>
                    <a:ext uri="{FF2B5EF4-FFF2-40B4-BE49-F238E27FC236}">
                      <a16:creationId xmlns:a16="http://schemas.microsoft.com/office/drawing/2014/main" id="{0496DB18-33A2-6750-DB37-1C3C5555217C}"/>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4" name="Picture 2">
                  <a:extLst>
                    <a:ext uri="{FF2B5EF4-FFF2-40B4-BE49-F238E27FC236}">
                      <a16:creationId xmlns:a16="http://schemas.microsoft.com/office/drawing/2014/main" id="{BFB62AB8-B232-6451-FB80-8B441D85F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5" name="TextBox 14">
                  <a:extLst>
                    <a:ext uri="{FF2B5EF4-FFF2-40B4-BE49-F238E27FC236}">
                      <a16:creationId xmlns:a16="http://schemas.microsoft.com/office/drawing/2014/main" id="{1991AB02-E988-AD7A-5ACE-E3B63BE2B958}"/>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INDEX</a:t>
                  </a:r>
                  <a:endParaRPr lang="en-IN" sz="1600" b="1" i="1" dirty="0">
                    <a:solidFill>
                      <a:schemeClr val="accent1"/>
                    </a:solidFill>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62DB1EEA-624D-AA31-735D-DC131E6B2462}"/>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01</a:t>
                  </a:r>
                </a:p>
              </p:txBody>
            </p:sp>
          </p:grpSp>
        </p:grpSp>
      </p:grpSp>
    </p:spTree>
    <p:extLst>
      <p:ext uri="{BB962C8B-B14F-4D97-AF65-F5344CB8AC3E}">
        <p14:creationId xmlns:p14="http://schemas.microsoft.com/office/powerpoint/2010/main" val="175740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817FD4-2FDA-ADAF-BFF5-7A37D76B7354}"/>
              </a:ext>
            </a:extLst>
          </p:cNvPr>
          <p:cNvSpPr/>
          <p:nvPr/>
        </p:nvSpPr>
        <p:spPr>
          <a:xfrm>
            <a:off x="0" y="0"/>
            <a:ext cx="12192000" cy="6858000"/>
          </a:xfrm>
          <a:prstGeom prst="rect">
            <a:avLst/>
          </a:prstGeom>
          <a:solidFill>
            <a:srgbClr val="14C38E">
              <a:alpha val="69020"/>
            </a:srgbClr>
          </a:solidFill>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647D41F9-4C12-E89D-D116-F2DEAAB327AE}"/>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02</a:t>
            </a:r>
          </a:p>
        </p:txBody>
      </p:sp>
      <p:sp>
        <p:nvSpPr>
          <p:cNvPr id="16" name="Rectangle 15">
            <a:extLst>
              <a:ext uri="{FF2B5EF4-FFF2-40B4-BE49-F238E27FC236}">
                <a16:creationId xmlns:a16="http://schemas.microsoft.com/office/drawing/2014/main" id="{F0A925B5-C363-C6E3-1440-D3A46347D1FB}"/>
              </a:ext>
            </a:extLst>
          </p:cNvPr>
          <p:cNvSpPr/>
          <p:nvPr/>
        </p:nvSpPr>
        <p:spPr>
          <a:xfrm>
            <a:off x="5387788" y="186747"/>
            <a:ext cx="6615949" cy="650091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84" name="Picture 12">
            <a:extLst>
              <a:ext uri="{FF2B5EF4-FFF2-40B4-BE49-F238E27FC236}">
                <a16:creationId xmlns:a16="http://schemas.microsoft.com/office/drawing/2014/main" id="{2F5927A2-AB18-C193-79B7-DE5151641F3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6619" b="6619"/>
          <a:stretch/>
        </p:blipFill>
        <p:spPr bwMode="auto">
          <a:xfrm>
            <a:off x="504405" y="1071284"/>
            <a:ext cx="4517924" cy="2613208"/>
          </a:xfrm>
          <a:prstGeom prst="rect">
            <a:avLst/>
          </a:prstGeom>
          <a:ln w="190500" cap="sq">
            <a:solidFill>
              <a:srgbClr val="C8C6BD"/>
            </a:solidFill>
            <a:prstDash val="solid"/>
            <a:miter lim="800000"/>
          </a:ln>
          <a:effectLst>
            <a:glow rad="228600">
              <a:schemeClr val="accent1">
                <a:satMod val="175000"/>
                <a:alpha val="40000"/>
              </a:schemeClr>
            </a:glow>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AD98995C-9B1D-0CF2-2C10-87F072E38CD8}"/>
              </a:ext>
            </a:extLst>
          </p:cNvPr>
          <p:cNvSpPr txBox="1"/>
          <p:nvPr/>
        </p:nvSpPr>
        <p:spPr>
          <a:xfrm>
            <a:off x="5522259" y="313765"/>
            <a:ext cx="6356382" cy="6266329"/>
          </a:xfrm>
          <a:prstGeom prst="rect">
            <a:avLst/>
          </a:prstGeom>
          <a:solidFill>
            <a:srgbClr val="CDF0EA"/>
          </a:solidFill>
          <a:ln>
            <a:noFill/>
          </a:ln>
          <a:scene3d>
            <a:camera prst="orthographicFront"/>
            <a:lightRig rig="threePt" dir="t"/>
          </a:scene3d>
          <a:sp3d>
            <a:bevelT w="152400" h="50800" prst="softRound"/>
          </a:sp3d>
        </p:spPr>
        <p:txBody>
          <a:bodyPr wrap="square" rtlCol="0">
            <a:spAutoFit/>
          </a:bodyPr>
          <a:lstStyle/>
          <a:p>
            <a:endParaRPr lang="en-IN" dirty="0"/>
          </a:p>
        </p:txBody>
      </p:sp>
      <p:sp>
        <p:nvSpPr>
          <p:cNvPr id="18" name="TextBox 17">
            <a:extLst>
              <a:ext uri="{FF2B5EF4-FFF2-40B4-BE49-F238E27FC236}">
                <a16:creationId xmlns:a16="http://schemas.microsoft.com/office/drawing/2014/main" id="{937868EC-D7DE-C052-49FB-97A4434CF41C}"/>
              </a:ext>
            </a:extLst>
          </p:cNvPr>
          <p:cNvSpPr txBox="1"/>
          <p:nvPr/>
        </p:nvSpPr>
        <p:spPr>
          <a:xfrm>
            <a:off x="5522259" y="313765"/>
            <a:ext cx="6356382" cy="6186309"/>
          </a:xfrm>
          <a:prstGeom prst="rect">
            <a:avLst/>
          </a:prstGeom>
          <a:noFill/>
          <a:ln>
            <a:noFill/>
          </a:ln>
        </p:spPr>
        <p:txBody>
          <a:bodyPr wrap="square" rtlCol="0" anchor="ctr">
            <a:spAutoFit/>
          </a:bodyPr>
          <a:lstStyle/>
          <a:p>
            <a:pPr algn="ctr"/>
            <a:r>
              <a:rPr lang="en-IN" b="1" u="sng" dirty="0">
                <a:latin typeface="Helvetica" pitchFamily="2" charset="0"/>
                <a:cs typeface="Times New Roman" panose="02020603050405020304" pitchFamily="18" charset="0"/>
              </a:rPr>
              <a:t>Motivation behind the Project: -</a:t>
            </a: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b="1" u="sng"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endParaRPr lang="en-IN" sz="1600" dirty="0">
              <a:latin typeface="Helvetica" pitchFamily="2" charset="0"/>
              <a:cs typeface="Times New Roman" panose="02020603050405020304" pitchFamily="18" charset="0"/>
            </a:endParaRPr>
          </a:p>
          <a:p>
            <a:pPr algn="just"/>
            <a:r>
              <a:rPr lang="en-IN" sz="1600" dirty="0">
                <a:latin typeface="Helvetica" pitchFamily="2" charset="0"/>
                <a:cs typeface="Times New Roman" panose="02020603050405020304" pitchFamily="18" charset="0"/>
              </a:rPr>
              <a:t>E-Commerce is now a major topic of discussion in the business industry. The start-up companies gets an advantage from e-commerce app as it promotes growth with the expenditure on the infrastructure. So any kind of e-commerce app with proper features promotes growth to a large extent. A large-scaled business might be self sufficient and can afford any kind of investment to a large scale but any small-scaled business gets a chance from this e-commerce to maximise profits and grow its business quickly. This reason gives an enough motivation for any web or app developer or any other freelancer to work on this kind of projects due to this high demand. The other motivation that any kind of e-commerce need to have virtual personal assistant to generate more sales and better customer experience which will help the start-ups more growth and scalability in a short span of time.</a:t>
            </a:r>
            <a:endParaRPr lang="en-IN" b="1" u="sng" dirty="0">
              <a:latin typeface="Helvetica" pitchFamily="2" charset="0"/>
              <a:cs typeface="Times New Roman" panose="02020603050405020304" pitchFamily="18" charset="0"/>
            </a:endParaRPr>
          </a:p>
        </p:txBody>
      </p:sp>
      <p:pic>
        <p:nvPicPr>
          <p:cNvPr id="3086" name="Picture 14">
            <a:extLst>
              <a:ext uri="{FF2B5EF4-FFF2-40B4-BE49-F238E27FC236}">
                <a16:creationId xmlns:a16="http://schemas.microsoft.com/office/drawing/2014/main" id="{BD9735A7-B062-2B4B-0DE3-7F25A8B8FF3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6180" r="6180"/>
          <a:stretch/>
        </p:blipFill>
        <p:spPr bwMode="auto">
          <a:xfrm>
            <a:off x="8032376" y="1008622"/>
            <a:ext cx="1398494" cy="159571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7A507021-8E5C-3429-5F96-248C3B84FE6D}"/>
              </a:ext>
            </a:extLst>
          </p:cNvPr>
          <p:cNvCxnSpPr>
            <a:cxnSpLocks/>
          </p:cNvCxnSpPr>
          <p:nvPr/>
        </p:nvCxnSpPr>
        <p:spPr>
          <a:xfrm>
            <a:off x="5670175" y="2949388"/>
            <a:ext cx="6122895"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E56C7BE1-23B2-7877-CE0E-6C938AE54584}"/>
              </a:ext>
            </a:extLst>
          </p:cNvPr>
          <p:cNvGrpSpPr/>
          <p:nvPr/>
        </p:nvGrpSpPr>
        <p:grpSpPr>
          <a:xfrm>
            <a:off x="96230" y="98331"/>
            <a:ext cx="1627374" cy="627810"/>
            <a:chOff x="96230" y="98331"/>
            <a:chExt cx="1627374" cy="627810"/>
          </a:xfrm>
        </p:grpSpPr>
        <p:sp>
          <p:nvSpPr>
            <p:cNvPr id="14" name="TextBox 13">
              <a:extLst>
                <a:ext uri="{FF2B5EF4-FFF2-40B4-BE49-F238E27FC236}">
                  <a16:creationId xmlns:a16="http://schemas.microsoft.com/office/drawing/2014/main" id="{7A3AD08C-6557-A71A-BD64-0C96AB634BA0}"/>
                </a:ext>
              </a:extLst>
            </p:cNvPr>
            <p:cNvSpPr txBox="1"/>
            <p:nvPr/>
          </p:nvSpPr>
          <p:spPr>
            <a:xfrm>
              <a:off x="468546" y="130441"/>
              <a:ext cx="1255058" cy="307777"/>
            </a:xfrm>
            <a:prstGeom prst="rect">
              <a:avLst/>
            </a:prstGeom>
            <a:noFill/>
            <a:ln>
              <a:noFill/>
            </a:ln>
          </p:spPr>
          <p:txBody>
            <a:bodyPr wrap="square" rtlCol="0" anchor="t">
              <a:spAutoFit/>
            </a:bodyPr>
            <a:lstStyle/>
            <a:p>
              <a:r>
                <a:rPr lang="en-IN" sz="1400" b="1" i="1" dirty="0">
                  <a:solidFill>
                    <a:schemeClr val="accent1"/>
                  </a:solidFill>
                  <a:effectLst>
                    <a:outerShdw blurRad="38100" dist="38100" dir="2700000" algn="tl">
                      <a:srgbClr val="000000">
                        <a:alpha val="43137"/>
                      </a:srgbClr>
                    </a:outerShdw>
                  </a:effectLst>
                </a:rPr>
                <a:t>INTODUCTION</a:t>
              </a:r>
            </a:p>
          </p:txBody>
        </p:sp>
        <p:grpSp>
          <p:nvGrpSpPr>
            <p:cNvPr id="9" name="Group 8">
              <a:extLst>
                <a:ext uri="{FF2B5EF4-FFF2-40B4-BE49-F238E27FC236}">
                  <a16:creationId xmlns:a16="http://schemas.microsoft.com/office/drawing/2014/main" id="{60C99359-FF39-2FEE-1159-C801CD8026B5}"/>
                </a:ext>
              </a:extLst>
            </p:cNvPr>
            <p:cNvGrpSpPr/>
            <p:nvPr/>
          </p:nvGrpSpPr>
          <p:grpSpPr>
            <a:xfrm>
              <a:off x="96230" y="98331"/>
              <a:ext cx="685800" cy="627810"/>
              <a:chOff x="96230" y="98331"/>
              <a:chExt cx="685800" cy="627810"/>
            </a:xfrm>
          </p:grpSpPr>
          <p:cxnSp>
            <p:nvCxnSpPr>
              <p:cNvPr id="6" name="Straight Connector 5">
                <a:extLst>
                  <a:ext uri="{FF2B5EF4-FFF2-40B4-BE49-F238E27FC236}">
                    <a16:creationId xmlns:a16="http://schemas.microsoft.com/office/drawing/2014/main" id="{47F38B51-42FA-9D56-28AE-A64B71D9C697}"/>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6BE0C3C-CAC6-ADE1-0B6D-22D55F04D4AF}"/>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56CDA540-635B-B0C1-BC1A-B81ABCD391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grpSp>
      </p:grpSp>
    </p:spTree>
    <p:extLst>
      <p:ext uri="{BB962C8B-B14F-4D97-AF65-F5344CB8AC3E}">
        <p14:creationId xmlns:p14="http://schemas.microsoft.com/office/powerpoint/2010/main" val="16835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039B02-9EE1-1A8C-7511-F2F2D6582C6D}"/>
              </a:ext>
            </a:extLst>
          </p:cNvPr>
          <p:cNvSpPr/>
          <p:nvPr/>
        </p:nvSpPr>
        <p:spPr>
          <a:xfrm>
            <a:off x="0" y="0"/>
            <a:ext cx="12192000" cy="6858000"/>
          </a:xfrm>
          <a:prstGeom prst="rect">
            <a:avLst/>
          </a:prstGeom>
          <a:gradFill flip="none" rotWithShape="1">
            <a:gsLst>
              <a:gs pos="0">
                <a:srgbClr val="9AD0EC">
                  <a:tint val="66000"/>
                  <a:satMod val="160000"/>
                </a:srgbClr>
              </a:gs>
              <a:gs pos="50000">
                <a:srgbClr val="9AD0EC">
                  <a:tint val="44500"/>
                  <a:satMod val="160000"/>
                </a:srgbClr>
              </a:gs>
              <a:gs pos="100000">
                <a:srgbClr val="9AD0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4">
            <a:extLst>
              <a:ext uri="{FF2B5EF4-FFF2-40B4-BE49-F238E27FC236}">
                <a16:creationId xmlns:a16="http://schemas.microsoft.com/office/drawing/2014/main" id="{A802BB23-6E48-6621-473C-3F6C87AC11F9}"/>
              </a:ext>
            </a:extLst>
          </p:cNvPr>
          <p:cNvGrpSpPr/>
          <p:nvPr/>
        </p:nvGrpSpPr>
        <p:grpSpPr>
          <a:xfrm>
            <a:off x="93456" y="98331"/>
            <a:ext cx="2091408" cy="669184"/>
            <a:chOff x="93456" y="98331"/>
            <a:chExt cx="2091408" cy="669184"/>
          </a:xfrm>
        </p:grpSpPr>
        <p:cxnSp>
          <p:nvCxnSpPr>
            <p:cNvPr id="8" name="Straight Connector 7">
              <a:extLst>
                <a:ext uri="{FF2B5EF4-FFF2-40B4-BE49-F238E27FC236}">
                  <a16:creationId xmlns:a16="http://schemas.microsoft.com/office/drawing/2014/main" id="{1239264F-DA39-814D-9567-842BC03A7905}"/>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3" name="Group 2">
              <a:extLst>
                <a:ext uri="{FF2B5EF4-FFF2-40B4-BE49-F238E27FC236}">
                  <a16:creationId xmlns:a16="http://schemas.microsoft.com/office/drawing/2014/main" id="{3FFBDECD-4217-8D70-5859-3DDE02CB5B8A}"/>
                </a:ext>
              </a:extLst>
            </p:cNvPr>
            <p:cNvGrpSpPr/>
            <p:nvPr/>
          </p:nvGrpSpPr>
          <p:grpSpPr>
            <a:xfrm>
              <a:off x="93456" y="98331"/>
              <a:ext cx="2091408" cy="669184"/>
              <a:chOff x="93456" y="98331"/>
              <a:chExt cx="2091408" cy="669184"/>
            </a:xfrm>
          </p:grpSpPr>
          <p:cxnSp>
            <p:nvCxnSpPr>
              <p:cNvPr id="9" name="Straight Connector 8">
                <a:extLst>
                  <a:ext uri="{FF2B5EF4-FFF2-40B4-BE49-F238E27FC236}">
                    <a16:creationId xmlns:a16="http://schemas.microsoft.com/office/drawing/2014/main" id="{22E99077-7451-8C99-A285-2F814032F326}"/>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0" name="Picture 2">
                <a:extLst>
                  <a:ext uri="{FF2B5EF4-FFF2-40B4-BE49-F238E27FC236}">
                    <a16:creationId xmlns:a16="http://schemas.microsoft.com/office/drawing/2014/main" id="{CCCFAB01-66BF-5713-3C3F-72E232EFA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1" name="TextBox 10">
                <a:extLst>
                  <a:ext uri="{FF2B5EF4-FFF2-40B4-BE49-F238E27FC236}">
                    <a16:creationId xmlns:a16="http://schemas.microsoft.com/office/drawing/2014/main" id="{D5653693-8446-9C14-5F68-A68C54F85276}"/>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GENERAL OVERVIEW</a:t>
                </a:r>
                <a:endParaRPr lang="en-IN" sz="1600" b="1" i="1" dirty="0">
                  <a:solidFill>
                    <a:schemeClr val="accent1"/>
                  </a:solidFill>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A3F5C103-6E5D-9928-331E-020435598526}"/>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03</a:t>
                </a:r>
              </a:p>
            </p:txBody>
          </p:sp>
        </p:grpSp>
      </p:grpSp>
      <p:sp>
        <p:nvSpPr>
          <p:cNvPr id="14" name="Rectangle 13">
            <a:extLst>
              <a:ext uri="{FF2B5EF4-FFF2-40B4-BE49-F238E27FC236}">
                <a16:creationId xmlns:a16="http://schemas.microsoft.com/office/drawing/2014/main" id="{DD812001-EA4D-43A5-19F6-4F6859924703}"/>
              </a:ext>
            </a:extLst>
          </p:cNvPr>
          <p:cNvSpPr/>
          <p:nvPr/>
        </p:nvSpPr>
        <p:spPr>
          <a:xfrm>
            <a:off x="595075" y="629015"/>
            <a:ext cx="5172636" cy="6040726"/>
          </a:xfrm>
          <a:prstGeom prst="rect">
            <a:avLst/>
          </a:prstGeom>
          <a:noFill/>
          <a:ln>
            <a:solidFill>
              <a:srgbClr val="2B4865"/>
            </a:solidFill>
          </a:ln>
          <a:effectLst>
            <a:glow rad="101600">
              <a:srgbClr val="2B486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TextBox 14">
            <a:extLst>
              <a:ext uri="{FF2B5EF4-FFF2-40B4-BE49-F238E27FC236}">
                <a16:creationId xmlns:a16="http://schemas.microsoft.com/office/drawing/2014/main" id="{7AB15448-DDD8-84C8-FC9F-134F34D98B3E}"/>
              </a:ext>
            </a:extLst>
          </p:cNvPr>
          <p:cNvSpPr txBox="1"/>
          <p:nvPr/>
        </p:nvSpPr>
        <p:spPr>
          <a:xfrm>
            <a:off x="702652" y="672767"/>
            <a:ext cx="4957482" cy="5863144"/>
          </a:xfrm>
          <a:prstGeom prst="rect">
            <a:avLst/>
          </a:prstGeom>
          <a:noFill/>
        </p:spPr>
        <p:txBody>
          <a:bodyPr wrap="square" rtlCol="0">
            <a:spAutoFit/>
          </a:bodyPr>
          <a:lstStyle/>
          <a:p>
            <a:pPr algn="ctr"/>
            <a:r>
              <a:rPr lang="en-IN" sz="1500" b="1" u="sng" dirty="0">
                <a:latin typeface="Helvetica" pitchFamily="2" charset="0"/>
                <a:cs typeface="Times New Roman" panose="02020603050405020304" pitchFamily="18" charset="0"/>
              </a:rPr>
              <a:t>Objectives</a:t>
            </a:r>
          </a:p>
          <a:p>
            <a:pPr algn="just"/>
            <a:r>
              <a:rPr lang="en-IN" sz="1500" dirty="0">
                <a:latin typeface="Helvetica" pitchFamily="2" charset="0"/>
                <a:cs typeface="Times New Roman" panose="02020603050405020304" pitchFamily="18" charset="0"/>
              </a:rPr>
              <a:t>The main objective of our project is to make a shopping app with in-built VPA. The motive is to increase the growth of any business industry with a large scalability and flexibility. Over time businessman had faced a lot of problem during the initial stage of business to invest on its infrastructure and sometimes due to less profit the business comes to a shutdown process. This has happened with many handicraft business or small home-made start-ups. Here e-commerce comes to rescue in this situation.</a:t>
            </a:r>
          </a:p>
          <a:p>
            <a:pPr algn="just"/>
            <a:r>
              <a:rPr lang="en-IN" sz="1500" dirty="0">
                <a:latin typeface="Helvetica" pitchFamily="2" charset="0"/>
                <a:cs typeface="Times New Roman" panose="02020603050405020304" pitchFamily="18" charset="0"/>
              </a:rPr>
              <a:t>So, this app will save the expenses on infrastructure and manpower. This is so as we will try to introduce a VPA(Virtual Personal Assistant) and it will require less managers to interact with the customers. Even a virtual presentation of goods will be done on app and main office infrastructure or hierarchy will not be required. The only thing that is necessary is a good storage room and manpower for delivery of goods.  So this kind of approach also saves time and many customers can be handled at the same time. So, a shopping app is a good approach and with a virtual personal assistant will maximise the profits and the provides a good customer experience. So this is the main objective of this project and real-time scenario will be explained later onwards.</a:t>
            </a:r>
          </a:p>
        </p:txBody>
      </p:sp>
      <p:grpSp>
        <p:nvGrpSpPr>
          <p:cNvPr id="16" name="Group 15">
            <a:extLst>
              <a:ext uri="{FF2B5EF4-FFF2-40B4-BE49-F238E27FC236}">
                <a16:creationId xmlns:a16="http://schemas.microsoft.com/office/drawing/2014/main" id="{A60A0EC9-E91C-3615-71FB-3494A5203907}"/>
              </a:ext>
            </a:extLst>
          </p:cNvPr>
          <p:cNvGrpSpPr/>
          <p:nvPr/>
        </p:nvGrpSpPr>
        <p:grpSpPr>
          <a:xfrm>
            <a:off x="7904385" y="629015"/>
            <a:ext cx="4194159" cy="4545106"/>
            <a:chOff x="7889602" y="161365"/>
            <a:chExt cx="4194159" cy="4545106"/>
          </a:xfrm>
        </p:grpSpPr>
        <p:pic>
          <p:nvPicPr>
            <p:cNvPr id="17" name="Picture 16">
              <a:extLst>
                <a:ext uri="{FF2B5EF4-FFF2-40B4-BE49-F238E27FC236}">
                  <a16:creationId xmlns:a16="http://schemas.microsoft.com/office/drawing/2014/main" id="{8AD42755-9D0B-9ACE-D32C-CB7EB71A8AAE}"/>
                </a:ext>
              </a:extLst>
            </p:cNvPr>
            <p:cNvPicPr>
              <a:picLocks noChangeAspect="1"/>
            </p:cNvPicPr>
            <p:nvPr/>
          </p:nvPicPr>
          <p:blipFill>
            <a:blip r:embed="rId3"/>
            <a:stretch>
              <a:fillRect/>
            </a:stretch>
          </p:blipFill>
          <p:spPr>
            <a:xfrm>
              <a:off x="7889602" y="161365"/>
              <a:ext cx="4194159" cy="4545106"/>
            </a:xfrm>
            <a:prstGeom prst="rect">
              <a:avLst/>
            </a:prstGeom>
          </p:spPr>
        </p:pic>
        <p:sp>
          <p:nvSpPr>
            <p:cNvPr id="18" name="TextBox 17">
              <a:extLst>
                <a:ext uri="{FF2B5EF4-FFF2-40B4-BE49-F238E27FC236}">
                  <a16:creationId xmlns:a16="http://schemas.microsoft.com/office/drawing/2014/main" id="{F0510C77-D5A1-7F9C-7B47-ADB05D0A62CA}"/>
                </a:ext>
              </a:extLst>
            </p:cNvPr>
            <p:cNvSpPr txBox="1"/>
            <p:nvPr/>
          </p:nvSpPr>
          <p:spPr>
            <a:xfrm>
              <a:off x="8077861" y="310259"/>
              <a:ext cx="3747247" cy="4247317"/>
            </a:xfrm>
            <a:prstGeom prst="rect">
              <a:avLst/>
            </a:prstGeom>
            <a:noFill/>
          </p:spPr>
          <p:txBody>
            <a:bodyPr wrap="square" rtlCol="0" anchor="ctr">
              <a:spAutoFit/>
            </a:bodyPr>
            <a:lstStyle/>
            <a:p>
              <a:pPr algn="just"/>
              <a:r>
                <a:rPr lang="en-IN" sz="1500" b="1" u="sng" dirty="0">
                  <a:latin typeface="Helvetica" pitchFamily="2" charset="0"/>
                  <a:cs typeface="Times New Roman" panose="02020603050405020304" pitchFamily="18" charset="0"/>
                </a:rPr>
                <a:t>Problems Faced:-</a:t>
              </a:r>
            </a:p>
            <a:p>
              <a:pPr algn="just"/>
              <a:r>
                <a:rPr lang="en-IN" sz="1500" dirty="0">
                  <a:latin typeface="Helvetica" pitchFamily="2" charset="0"/>
                  <a:cs typeface="Times New Roman" panose="02020603050405020304" pitchFamily="18" charset="0"/>
                </a:rPr>
                <a:t>1) Start-Ups have monetary issues to start a new business.</a:t>
              </a:r>
            </a:p>
            <a:p>
              <a:pPr algn="just"/>
              <a:r>
                <a:rPr lang="en-IN" sz="1500" dirty="0">
                  <a:latin typeface="Helvetica" pitchFamily="2" charset="0"/>
                  <a:cs typeface="Times New Roman" panose="02020603050405020304" pitchFamily="18" charset="0"/>
                </a:rPr>
                <a:t>2) Lack of profits always leads to shut down of emerging business.</a:t>
              </a:r>
            </a:p>
            <a:p>
              <a:pPr algn="just"/>
              <a:r>
                <a:rPr lang="en-IN" sz="1500" dirty="0">
                  <a:latin typeface="Helvetica" pitchFamily="2" charset="0"/>
                  <a:cs typeface="Times New Roman" panose="02020603050405020304" pitchFamily="18" charset="0"/>
                </a:rPr>
                <a:t>3)Problems arises with the interaction of customers at the same time.</a:t>
              </a:r>
            </a:p>
            <a:p>
              <a:pPr algn="just"/>
              <a:r>
                <a:rPr lang="en-IN" sz="1500" dirty="0">
                  <a:latin typeface="Helvetica" pitchFamily="2" charset="0"/>
                  <a:cs typeface="Times New Roman" panose="02020603050405020304" pitchFamily="18" charset="0"/>
                </a:rPr>
                <a:t>4) Start-Ups are limited to local customers and are unable to reach on a large numbers.</a:t>
              </a:r>
            </a:p>
            <a:p>
              <a:pPr algn="just"/>
              <a:r>
                <a:rPr lang="en-IN" sz="1500" dirty="0">
                  <a:latin typeface="Helvetica" pitchFamily="2" charset="0"/>
                  <a:cs typeface="Times New Roman" panose="02020603050405020304" pitchFamily="18" charset="0"/>
                </a:rPr>
                <a:t>5) Manpower without e-commerce app goes to a huge number and increase its expenses.</a:t>
              </a:r>
            </a:p>
            <a:p>
              <a:pPr algn="just"/>
              <a:r>
                <a:rPr lang="en-IN" sz="1500" dirty="0">
                  <a:latin typeface="Helvetica" pitchFamily="2" charset="0"/>
                  <a:cs typeface="Times New Roman" panose="02020603050405020304" pitchFamily="18" charset="0"/>
                </a:rPr>
                <a:t>6) Data are mishandled sometimes when done manually but with e-commerce data remains intact and can be properly handled and remains with passage of time.</a:t>
              </a:r>
            </a:p>
          </p:txBody>
        </p:sp>
      </p:grpSp>
      <p:pic>
        <p:nvPicPr>
          <p:cNvPr id="19" name="Picture 2">
            <a:extLst>
              <a:ext uri="{FF2B5EF4-FFF2-40B4-BE49-F238E27FC236}">
                <a16:creationId xmlns:a16="http://schemas.microsoft.com/office/drawing/2014/main" id="{F60FCAEC-798C-BCC3-08AD-8E7B3CECCC5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p:blipFill>
        <p:spPr bwMode="auto">
          <a:xfrm>
            <a:off x="6513949" y="208208"/>
            <a:ext cx="766483" cy="76648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124774B-CCC4-D044-2D28-D2B0865CD2A2}"/>
              </a:ext>
            </a:extLst>
          </p:cNvPr>
          <p:cNvGrpSpPr/>
          <p:nvPr/>
        </p:nvGrpSpPr>
        <p:grpSpPr>
          <a:xfrm>
            <a:off x="6053847" y="1102246"/>
            <a:ext cx="1686688" cy="5378824"/>
            <a:chOff x="5873461" y="994257"/>
            <a:chExt cx="1686688" cy="5378824"/>
          </a:xfrm>
        </p:grpSpPr>
        <p:sp>
          <p:nvSpPr>
            <p:cNvPr id="21" name="Rectangle 20">
              <a:extLst>
                <a:ext uri="{FF2B5EF4-FFF2-40B4-BE49-F238E27FC236}">
                  <a16:creationId xmlns:a16="http://schemas.microsoft.com/office/drawing/2014/main" id="{C5F8BC53-3CB7-6954-EA61-F7E2E64A953B}"/>
                </a:ext>
              </a:extLst>
            </p:cNvPr>
            <p:cNvSpPr/>
            <p:nvPr/>
          </p:nvSpPr>
          <p:spPr>
            <a:xfrm>
              <a:off x="5873461" y="994257"/>
              <a:ext cx="1686688" cy="5378824"/>
            </a:xfrm>
            <a:prstGeom prst="rect">
              <a:avLst/>
            </a:prstGeom>
            <a:solidFill>
              <a:srgbClr val="4CACBC"/>
            </a:solidFill>
            <a:ln w="57150">
              <a:solidFill>
                <a:srgbClr val="0038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22" name="TextBox 21">
              <a:extLst>
                <a:ext uri="{FF2B5EF4-FFF2-40B4-BE49-F238E27FC236}">
                  <a16:creationId xmlns:a16="http://schemas.microsoft.com/office/drawing/2014/main" id="{A16CB976-7B43-241D-9B3B-031669526BA5}"/>
                </a:ext>
              </a:extLst>
            </p:cNvPr>
            <p:cNvSpPr txBox="1"/>
            <p:nvPr/>
          </p:nvSpPr>
          <p:spPr>
            <a:xfrm>
              <a:off x="5934635" y="1080248"/>
              <a:ext cx="1541930" cy="3693319"/>
            </a:xfrm>
            <a:prstGeom prst="rect">
              <a:avLst/>
            </a:prstGeom>
            <a:noFill/>
          </p:spPr>
          <p:txBody>
            <a:bodyPr wrap="square" rtlCol="0">
              <a:spAutoFit/>
            </a:bodyPr>
            <a:lstStyle/>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p>
            <a:p>
              <a:pPr algn="ct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r>
                <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p>
            <a:p>
              <a:pPr algn="ctr"/>
              <a:endParaRPr lang="en-IN"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pic>
        <p:nvPicPr>
          <p:cNvPr id="24" name="Picture 6">
            <a:extLst>
              <a:ext uri="{FF2B5EF4-FFF2-40B4-BE49-F238E27FC236}">
                <a16:creationId xmlns:a16="http://schemas.microsoft.com/office/drawing/2014/main" id="{C9EDBEF2-5FF7-1BE1-81FD-9497589FA89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t="2713" b="2713"/>
          <a:stretch/>
        </p:blipFill>
        <p:spPr bwMode="auto">
          <a:xfrm>
            <a:off x="7962467" y="5174122"/>
            <a:ext cx="1381936" cy="13069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4">
            <a:extLst>
              <a:ext uri="{FF2B5EF4-FFF2-40B4-BE49-F238E27FC236}">
                <a16:creationId xmlns:a16="http://schemas.microsoft.com/office/drawing/2014/main" id="{7DDFC615-6C32-DD17-70EB-5D76AA0D6BDA}"/>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p:blipFill>
        <p:spPr bwMode="auto">
          <a:xfrm>
            <a:off x="11333259" y="6001868"/>
            <a:ext cx="667873" cy="667873"/>
          </a:xfrm>
          <a:prstGeom prst="rect">
            <a:avLst/>
          </a:prstGeom>
          <a:solidFill>
            <a:srgbClr val="4CACBC"/>
          </a:solidFill>
        </p:spPr>
      </p:pic>
      <p:sp>
        <p:nvSpPr>
          <p:cNvPr id="2" name="TextBox 1">
            <a:extLst>
              <a:ext uri="{FF2B5EF4-FFF2-40B4-BE49-F238E27FC236}">
                <a16:creationId xmlns:a16="http://schemas.microsoft.com/office/drawing/2014/main" id="{144D1F92-1C65-77E6-3723-1E52563E5AD1}"/>
              </a:ext>
            </a:extLst>
          </p:cNvPr>
          <p:cNvSpPr txBox="1"/>
          <p:nvPr/>
        </p:nvSpPr>
        <p:spPr>
          <a:xfrm>
            <a:off x="6115021" y="4911688"/>
            <a:ext cx="1542832" cy="1169551"/>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 IN-BUILT</a:t>
            </a:r>
          </a:p>
          <a:p>
            <a:pPr algn="ctr"/>
            <a:r>
              <a:rPr lang="en-IN"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VIRTUAL PERSONAL ASSISTANT</a:t>
            </a:r>
          </a:p>
          <a:p>
            <a:pPr algn="ctr"/>
            <a:r>
              <a:rPr lang="en-IN" sz="1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(VPA)</a:t>
            </a:r>
          </a:p>
        </p:txBody>
      </p:sp>
    </p:spTree>
    <p:extLst>
      <p:ext uri="{BB962C8B-B14F-4D97-AF65-F5344CB8AC3E}">
        <p14:creationId xmlns:p14="http://schemas.microsoft.com/office/powerpoint/2010/main" val="1071899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75BD49-DCA1-A0C8-D099-C65CDDBEA21B}"/>
              </a:ext>
            </a:extLst>
          </p:cNvPr>
          <p:cNvSpPr/>
          <p:nvPr/>
        </p:nvSpPr>
        <p:spPr>
          <a:xfrm>
            <a:off x="0" y="0"/>
            <a:ext cx="12192000" cy="685800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circle">
              <a:fillToRect l="100000" t="100000"/>
            </a:path>
            <a:tileRect r="-100000" b="-100000"/>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7" name="Group 16">
            <a:extLst>
              <a:ext uri="{FF2B5EF4-FFF2-40B4-BE49-F238E27FC236}">
                <a16:creationId xmlns:a16="http://schemas.microsoft.com/office/drawing/2014/main" id="{606612C4-D1CF-F967-5139-A64CE417408B}"/>
              </a:ext>
            </a:extLst>
          </p:cNvPr>
          <p:cNvGrpSpPr/>
          <p:nvPr/>
        </p:nvGrpSpPr>
        <p:grpSpPr>
          <a:xfrm>
            <a:off x="93456" y="98331"/>
            <a:ext cx="2091408" cy="669184"/>
            <a:chOff x="93456" y="98331"/>
            <a:chExt cx="2091408" cy="669184"/>
          </a:xfrm>
        </p:grpSpPr>
        <p:cxnSp>
          <p:nvCxnSpPr>
            <p:cNvPr id="18" name="Straight Connector 17">
              <a:extLst>
                <a:ext uri="{FF2B5EF4-FFF2-40B4-BE49-F238E27FC236}">
                  <a16:creationId xmlns:a16="http://schemas.microsoft.com/office/drawing/2014/main" id="{4C208CEB-585C-D46F-9DC5-C22CB95F6EFE}"/>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0E67F398-5DDD-015B-E783-3351F1C3AA3F}"/>
                </a:ext>
              </a:extLst>
            </p:cNvPr>
            <p:cNvGrpSpPr/>
            <p:nvPr/>
          </p:nvGrpSpPr>
          <p:grpSpPr>
            <a:xfrm>
              <a:off x="93456" y="98331"/>
              <a:ext cx="2091408" cy="669184"/>
              <a:chOff x="93456" y="98331"/>
              <a:chExt cx="2091408" cy="669184"/>
            </a:xfrm>
          </p:grpSpPr>
          <p:cxnSp>
            <p:nvCxnSpPr>
              <p:cNvPr id="20" name="Straight Connector 19">
                <a:extLst>
                  <a:ext uri="{FF2B5EF4-FFF2-40B4-BE49-F238E27FC236}">
                    <a16:creationId xmlns:a16="http://schemas.microsoft.com/office/drawing/2014/main" id="{9906BE27-4F8A-C52C-1674-2F6AC7F447B4}"/>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21" name="Picture 2">
                <a:extLst>
                  <a:ext uri="{FF2B5EF4-FFF2-40B4-BE49-F238E27FC236}">
                    <a16:creationId xmlns:a16="http://schemas.microsoft.com/office/drawing/2014/main" id="{A5BE31CF-D4DB-BE2C-CF32-08A7E6AFA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22" name="TextBox 21">
                <a:extLst>
                  <a:ext uri="{FF2B5EF4-FFF2-40B4-BE49-F238E27FC236}">
                    <a16:creationId xmlns:a16="http://schemas.microsoft.com/office/drawing/2014/main" id="{F3434EDD-9FB9-FD3B-209F-864B8EDAA419}"/>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REAL TIME ANALYSIS</a:t>
                </a:r>
                <a:endParaRPr lang="en-IN" sz="1600" b="1" i="1" dirty="0">
                  <a:solidFill>
                    <a:schemeClr val="accent1"/>
                  </a:solidFill>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266C2EAF-8B30-82DC-5297-C78F09B2C55F}"/>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04</a:t>
                </a:r>
              </a:p>
            </p:txBody>
          </p:sp>
        </p:grpSp>
      </p:grpSp>
      <p:pic>
        <p:nvPicPr>
          <p:cNvPr id="27" name="Picture 26">
            <a:extLst>
              <a:ext uri="{FF2B5EF4-FFF2-40B4-BE49-F238E27FC236}">
                <a16:creationId xmlns:a16="http://schemas.microsoft.com/office/drawing/2014/main" id="{336C98CE-5D43-2C15-F722-274738243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4682" y="5080673"/>
            <a:ext cx="2672043" cy="1469625"/>
          </a:xfrm>
          <a:prstGeom prst="rect">
            <a:avLst/>
          </a:prstGeom>
          <a:noFill/>
          <a:ln>
            <a:noFill/>
          </a:ln>
          <a:effectLst>
            <a:outerShdw blurRad="76200" dir="13500000" sy="23000" kx="1200000" algn="br" rotWithShape="0">
              <a:prstClr val="black">
                <a:alpha val="20000"/>
              </a:prstClr>
            </a:outerShdw>
          </a:effectLst>
        </p:spPr>
      </p:pic>
      <p:sp>
        <p:nvSpPr>
          <p:cNvPr id="24" name="Rectangle 23">
            <a:extLst>
              <a:ext uri="{FF2B5EF4-FFF2-40B4-BE49-F238E27FC236}">
                <a16:creationId xmlns:a16="http://schemas.microsoft.com/office/drawing/2014/main" id="{E51EC7BD-3E79-86DF-7182-783CB0291E16}"/>
              </a:ext>
            </a:extLst>
          </p:cNvPr>
          <p:cNvSpPr/>
          <p:nvPr/>
        </p:nvSpPr>
        <p:spPr>
          <a:xfrm>
            <a:off x="595074" y="629015"/>
            <a:ext cx="11387371" cy="6040726"/>
          </a:xfrm>
          <a:prstGeom prst="rect">
            <a:avLst/>
          </a:prstGeom>
          <a:noFill/>
          <a:ln>
            <a:solidFill>
              <a:schemeClr val="accent4">
                <a:lumMod val="60000"/>
                <a:lumOff val="40000"/>
              </a:schemeClr>
            </a:solidFill>
          </a:ln>
          <a:effectLst/>
          <a:scene3d>
            <a:camera prst="obliqueTopLeft"/>
            <a:lightRig rig="flat" dir="t"/>
          </a:scene3d>
          <a:sp3d extrusionH="50800" prstMaterial="plastic">
            <a:bevelT w="190500" h="889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TextBox 24">
            <a:extLst>
              <a:ext uri="{FF2B5EF4-FFF2-40B4-BE49-F238E27FC236}">
                <a16:creationId xmlns:a16="http://schemas.microsoft.com/office/drawing/2014/main" id="{D56BDF08-9C26-D160-F238-F1DD6AFB4B92}"/>
              </a:ext>
            </a:extLst>
          </p:cNvPr>
          <p:cNvSpPr txBox="1"/>
          <p:nvPr/>
        </p:nvSpPr>
        <p:spPr>
          <a:xfrm>
            <a:off x="595074" y="574569"/>
            <a:ext cx="11301651" cy="4893647"/>
          </a:xfrm>
          <a:prstGeom prst="rect">
            <a:avLst/>
          </a:prstGeom>
          <a:noFill/>
        </p:spPr>
        <p:txBody>
          <a:bodyPr wrap="square" rtlCol="0" anchor="t">
            <a:spAutoFit/>
          </a:bodyPr>
          <a:lstStyle/>
          <a:p>
            <a:pPr algn="just"/>
            <a:r>
              <a:rPr lang="en-IN" sz="1200" b="1" dirty="0">
                <a:latin typeface="Helvetica" pitchFamily="2" charset="0"/>
              </a:rPr>
              <a:t>Why do we need this project in the first place? </a:t>
            </a:r>
            <a:r>
              <a:rPr lang="en-IN" sz="1200" dirty="0">
                <a:latin typeface="Helvetica" pitchFamily="2" charset="0"/>
              </a:rPr>
              <a:t>This is the first question that arises in everyone’s mind. While explaining this question we need to go for the real time scenario. It has been observed many a times that small scale business or recent start-ups has come to a shutdown process due to lack of profits and no growth situation. This is so as the start-ups who has not taken the approach of e-commerce methods need to spend a lot of money on its infrastructure. Well, by using the term “</a:t>
            </a:r>
            <a:r>
              <a:rPr lang="en-IN" sz="1200" b="1" dirty="0">
                <a:latin typeface="Helvetica" pitchFamily="2" charset="0"/>
              </a:rPr>
              <a:t>infrastructure</a:t>
            </a:r>
            <a:r>
              <a:rPr lang="en-IN" sz="1200" dirty="0">
                <a:latin typeface="Helvetica" pitchFamily="2" charset="0"/>
              </a:rPr>
              <a:t>” I meant that the building and the main office where customer/client interaction takes place under the department managers where it has a high chance of not having a proper interaction with the customer as it might be that each and every customer might not be attended with same amount of time and proper attention might not be given to the customer’s problem or the demands for which the profits might decrease to a great extent. So, high manpower is necessary for this kind of situation which cuts off the profit also. A hierarchy in this main office is maintained for which there is a delay to manufacture or purchase this product from any manufacturer and delivering its end product takes a lot of time and so there is less growth and often customer shifts to e-commerce apps. Sometimes due to manual entry of data like order receipts might result in improper allocation of products to the customers. Well due to this reason like no-growth, improper customer interaction, no-profit maximisation with maximum expenditure and improper maintenance of data e-commerce perfectly solves this problem.</a:t>
            </a:r>
          </a:p>
          <a:p>
            <a:pPr algn="just"/>
            <a:r>
              <a:rPr lang="en-IN" sz="1200" dirty="0">
                <a:latin typeface="Helvetica" pitchFamily="2" charset="0"/>
              </a:rPr>
              <a:t>Now, another question arises after this analysis of this problem, “</a:t>
            </a:r>
            <a:r>
              <a:rPr lang="en-IN" sz="1200" b="1" dirty="0">
                <a:latin typeface="Helvetica" pitchFamily="2" charset="0"/>
              </a:rPr>
              <a:t>How?</a:t>
            </a:r>
            <a:r>
              <a:rPr lang="en-IN" sz="1200" dirty="0">
                <a:latin typeface="Helvetica" pitchFamily="2" charset="0"/>
              </a:rPr>
              <a:t>”. While explaining this answer I need to make some examples related with this project. This project focuses on a specialization product i.e. ‘</a:t>
            </a:r>
            <a:r>
              <a:rPr lang="en-IN" sz="1200" b="1" u="sng" dirty="0">
                <a:latin typeface="Helvetica" pitchFamily="2" charset="0"/>
              </a:rPr>
              <a:t>Book Shopping App</a:t>
            </a:r>
            <a:r>
              <a:rPr lang="en-IN" sz="1200" dirty="0">
                <a:latin typeface="Helvetica" pitchFamily="2" charset="0"/>
              </a:rPr>
              <a:t>’. We are assuming that a team has come up with an idea of having a Book Shop which is relatively a small scale business and the budget is very minimal and have the means to have a proper storage room and manpower for the delivery of the product along with some other extra expenses. So there is no main office or other managers or normal clerks to have a proper interaction with the customer. Moreover even if the team manages a main office in infrastructure list, it would reach to limited customers residing in its locality. Moreover, having a main office means keeping normal clerks and managers to interact with the customers. Now, what if some of the customers did not get a proper attention and does not get sorted out their demands properly, it indicates to one thing – </a:t>
            </a:r>
            <a:r>
              <a:rPr lang="en-IN" sz="1200" b="1" dirty="0">
                <a:latin typeface="Helvetica" pitchFamily="2" charset="0"/>
              </a:rPr>
              <a:t>bad customer experience and loss of goodwill too</a:t>
            </a:r>
            <a:r>
              <a:rPr lang="en-IN" sz="1200" dirty="0">
                <a:latin typeface="Helvetica" pitchFamily="2" charset="0"/>
              </a:rPr>
              <a:t>! So there the profit goes down slowly with daily expenses.</a:t>
            </a:r>
          </a:p>
          <a:p>
            <a:pPr algn="just"/>
            <a:r>
              <a:rPr lang="en-IN" sz="1200" dirty="0">
                <a:latin typeface="Helvetica" pitchFamily="2" charset="0"/>
              </a:rPr>
              <a:t>So after this real time problem analysis, the team decided to hire some web developer to build an e-commerce app with some modifications on it which is a less expenditure than to have daily expenses on its extra manpower. So the infrastructure is no more required and hence no manager or hierarchy to maintain as its done in the main office. Secondly, customer outreach is done on a large scale rather than limiting the customer’s availability within the locals. The salaries are no more in picture hence profit maximization. The data will automatically be acquired from the website database from the ‘</a:t>
            </a:r>
            <a:r>
              <a:rPr lang="en-IN" sz="1200" b="1" dirty="0">
                <a:latin typeface="Helvetica" pitchFamily="2" charset="0"/>
              </a:rPr>
              <a:t>ADMIN PANEL</a:t>
            </a:r>
            <a:r>
              <a:rPr lang="en-IN" sz="1200" dirty="0">
                <a:latin typeface="Helvetica" pitchFamily="2" charset="0"/>
              </a:rPr>
              <a:t>’ and so no mishandling of data. The customer will have its own proper interaction after the introduction of the new concept – </a:t>
            </a:r>
            <a:r>
              <a:rPr lang="en-IN" sz="1200" b="1" dirty="0">
                <a:latin typeface="Helvetica" pitchFamily="2" charset="0"/>
              </a:rPr>
              <a:t>VPA(Virtual Personal Assistant) </a:t>
            </a:r>
            <a:r>
              <a:rPr lang="en-IN" sz="1200" dirty="0">
                <a:latin typeface="Helvetica" pitchFamily="2" charset="0"/>
              </a:rPr>
              <a:t>which will increase a good customer experience and rise the firm’s goodwill. So it will increase its scalability to a large scale. The only thing is that the shop need to keep a system for its deliveries by any means of communication as it suits the most for the situation.</a:t>
            </a:r>
          </a:p>
          <a:p>
            <a:pPr algn="just"/>
            <a:r>
              <a:rPr lang="en-IN" sz="1200" dirty="0">
                <a:latin typeface="Helvetica" pitchFamily="2" charset="0"/>
              </a:rPr>
              <a:t>Hence, the team will be benefited by having an e-commerce app and it will remove all its disadvantages and will have many benefits just by applying this new approach. This is the real time analysis situation which can be best derived to explain the question that was raised before – ‘</a:t>
            </a:r>
            <a:r>
              <a:rPr lang="en-IN" sz="1200" b="1" dirty="0">
                <a:latin typeface="Helvetica" pitchFamily="2" charset="0"/>
              </a:rPr>
              <a:t>Why and How?</a:t>
            </a:r>
            <a:r>
              <a:rPr lang="en-IN" sz="1200" dirty="0">
                <a:latin typeface="Helvetica" pitchFamily="2" charset="0"/>
              </a:rPr>
              <a:t>’</a:t>
            </a:r>
          </a:p>
        </p:txBody>
      </p:sp>
    </p:spTree>
    <p:extLst>
      <p:ext uri="{BB962C8B-B14F-4D97-AF65-F5344CB8AC3E}">
        <p14:creationId xmlns:p14="http://schemas.microsoft.com/office/powerpoint/2010/main" val="35826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F95466-11D2-F19F-4251-58C8E10B288B}"/>
              </a:ext>
            </a:extLst>
          </p:cNvPr>
          <p:cNvSpPr/>
          <p:nvPr/>
        </p:nvSpPr>
        <p:spPr>
          <a:xfrm>
            <a:off x="0" y="-3967"/>
            <a:ext cx="12192000" cy="6858000"/>
          </a:xfrm>
          <a:prstGeom prst="rect">
            <a:avLst/>
          </a:prstGeom>
          <a:gradFill flip="none" rotWithShape="1">
            <a:gsLst>
              <a:gs pos="0">
                <a:srgbClr val="92B4EC">
                  <a:tint val="66000"/>
                  <a:satMod val="160000"/>
                </a:srgbClr>
              </a:gs>
              <a:gs pos="50000">
                <a:srgbClr val="92B4EC">
                  <a:tint val="44500"/>
                  <a:satMod val="160000"/>
                </a:srgbClr>
              </a:gs>
              <a:gs pos="100000">
                <a:srgbClr val="92B4EC">
                  <a:tint val="23500"/>
                  <a:satMod val="160000"/>
                </a:srgbClr>
              </a:gs>
            </a:gsLst>
            <a:path path="circle">
              <a:fillToRect l="50000" t="50000" r="50000" b="50000"/>
            </a:path>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3FEA50B4-891A-45CE-DF8C-0E83C6F93CC4}"/>
              </a:ext>
            </a:extLst>
          </p:cNvPr>
          <p:cNvSpPr/>
          <p:nvPr/>
        </p:nvSpPr>
        <p:spPr>
          <a:xfrm>
            <a:off x="179294" y="767515"/>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8" name="Group 27">
            <a:extLst>
              <a:ext uri="{FF2B5EF4-FFF2-40B4-BE49-F238E27FC236}">
                <a16:creationId xmlns:a16="http://schemas.microsoft.com/office/drawing/2014/main" id="{A5D8BC13-607D-37DB-0994-C6EF29E026B2}"/>
              </a:ext>
            </a:extLst>
          </p:cNvPr>
          <p:cNvGrpSpPr/>
          <p:nvPr/>
        </p:nvGrpSpPr>
        <p:grpSpPr>
          <a:xfrm>
            <a:off x="231065" y="853715"/>
            <a:ext cx="1832519" cy="1482625"/>
            <a:chOff x="231065" y="881395"/>
            <a:chExt cx="1832519" cy="1231076"/>
          </a:xfrm>
        </p:grpSpPr>
        <p:sp>
          <p:nvSpPr>
            <p:cNvPr id="25" name="Rectangle 24">
              <a:extLst>
                <a:ext uri="{FF2B5EF4-FFF2-40B4-BE49-F238E27FC236}">
                  <a16:creationId xmlns:a16="http://schemas.microsoft.com/office/drawing/2014/main" id="{5220E794-1ADA-3218-5571-F01FFBB0FD93}"/>
                </a:ext>
              </a:extLst>
            </p:cNvPr>
            <p:cNvSpPr/>
            <p:nvPr/>
          </p:nvSpPr>
          <p:spPr>
            <a:xfrm>
              <a:off x="297537" y="881395"/>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109BA285-9F24-BD63-BB37-3ACF8C54301C}"/>
                </a:ext>
              </a:extLst>
            </p:cNvPr>
            <p:cNvSpPr txBox="1"/>
            <p:nvPr/>
          </p:nvSpPr>
          <p:spPr>
            <a:xfrm>
              <a:off x="231065" y="942920"/>
              <a:ext cx="1766046" cy="1169551"/>
            </a:xfrm>
            <a:prstGeom prst="rect">
              <a:avLst/>
            </a:prstGeom>
            <a:noFill/>
            <a:ln>
              <a:noFill/>
            </a:ln>
          </p:spPr>
          <p:txBody>
            <a:bodyPr wrap="square" rtlCol="0">
              <a:spAutoFit/>
            </a:bodyPr>
            <a:lstStyle/>
            <a:p>
              <a:pPr algn="ctr"/>
              <a:r>
                <a:rPr lang="en-IN" sz="1400" b="1" dirty="0">
                  <a:latin typeface="Helvetica" pitchFamily="2" charset="0"/>
                  <a:cs typeface="Times New Roman" panose="02020603050405020304" pitchFamily="18" charset="0"/>
                </a:rPr>
                <a:t> Databases</a:t>
              </a:r>
            </a:p>
            <a:p>
              <a:pPr algn="ctr"/>
              <a:r>
                <a:rPr lang="en-IN" sz="1400" b="1" dirty="0">
                  <a:latin typeface="Helvetica" pitchFamily="2" charset="0"/>
                  <a:cs typeface="Times New Roman" panose="02020603050405020304" pitchFamily="18" charset="0"/>
                </a:rPr>
                <a:t>(H2 as testing database and later on MongoDB or MySQL</a:t>
              </a:r>
            </a:p>
          </p:txBody>
        </p:sp>
      </p:grpSp>
      <p:sp>
        <p:nvSpPr>
          <p:cNvPr id="43" name="Rectangle 42">
            <a:extLst>
              <a:ext uri="{FF2B5EF4-FFF2-40B4-BE49-F238E27FC236}">
                <a16:creationId xmlns:a16="http://schemas.microsoft.com/office/drawing/2014/main" id="{88B923F0-1604-3B0F-CE99-DB4F2A718D78}"/>
              </a:ext>
            </a:extLst>
          </p:cNvPr>
          <p:cNvSpPr/>
          <p:nvPr/>
        </p:nvSpPr>
        <p:spPr>
          <a:xfrm>
            <a:off x="3474233" y="412236"/>
            <a:ext cx="6320047" cy="4594412"/>
          </a:xfrm>
          <a:prstGeom prst="rect">
            <a:avLst/>
          </a:prstGeom>
          <a:solidFill>
            <a:schemeClr val="accent1">
              <a:lumMod val="60000"/>
              <a:lumOff val="40000"/>
            </a:schemeClr>
          </a:solidFill>
          <a:ln>
            <a:solidFill>
              <a:schemeClr val="tx1"/>
            </a:solid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9776C77-1250-EF58-AF3C-89B032E1DFA5}"/>
              </a:ext>
            </a:extLst>
          </p:cNvPr>
          <p:cNvSpPr/>
          <p:nvPr/>
        </p:nvSpPr>
        <p:spPr>
          <a:xfrm>
            <a:off x="3673463" y="546497"/>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CDC7954F-FAD8-F084-52A1-68079D637D7E}"/>
              </a:ext>
            </a:extLst>
          </p:cNvPr>
          <p:cNvSpPr/>
          <p:nvPr/>
        </p:nvSpPr>
        <p:spPr>
          <a:xfrm>
            <a:off x="3672606" y="1399249"/>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C4D99893-2259-0B7A-4778-F41F9D7C5427}"/>
              </a:ext>
            </a:extLst>
          </p:cNvPr>
          <p:cNvSpPr/>
          <p:nvPr/>
        </p:nvSpPr>
        <p:spPr>
          <a:xfrm>
            <a:off x="3672606" y="2281464"/>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Rounded Corners 31">
            <a:extLst>
              <a:ext uri="{FF2B5EF4-FFF2-40B4-BE49-F238E27FC236}">
                <a16:creationId xmlns:a16="http://schemas.microsoft.com/office/drawing/2014/main" id="{E5AE2648-3F78-E556-C786-BA5F89E62814}"/>
              </a:ext>
            </a:extLst>
          </p:cNvPr>
          <p:cNvSpPr/>
          <p:nvPr/>
        </p:nvSpPr>
        <p:spPr>
          <a:xfrm>
            <a:off x="3672606" y="3196677"/>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b="1" dirty="0">
              <a:solidFill>
                <a:schemeClr val="accent1"/>
              </a:solidFill>
              <a:latin typeface="Helvetica" pitchFamily="2" charset="0"/>
            </a:endParaRPr>
          </a:p>
        </p:txBody>
      </p:sp>
      <p:sp>
        <p:nvSpPr>
          <p:cNvPr id="66" name="Rectangle: Rounded Corners 65">
            <a:extLst>
              <a:ext uri="{FF2B5EF4-FFF2-40B4-BE49-F238E27FC236}">
                <a16:creationId xmlns:a16="http://schemas.microsoft.com/office/drawing/2014/main" id="{0C2205E9-9527-08AA-95EE-0FE96AF7B95F}"/>
              </a:ext>
            </a:extLst>
          </p:cNvPr>
          <p:cNvSpPr/>
          <p:nvPr/>
        </p:nvSpPr>
        <p:spPr>
          <a:xfrm>
            <a:off x="3672606" y="4156582"/>
            <a:ext cx="5861216" cy="6278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100" b="1" dirty="0">
              <a:solidFill>
                <a:schemeClr val="accent1"/>
              </a:solidFill>
              <a:latin typeface="Helvetica" pitchFamily="2" charset="0"/>
            </a:endParaRPr>
          </a:p>
        </p:txBody>
      </p:sp>
      <p:sp>
        <p:nvSpPr>
          <p:cNvPr id="78" name="TextBox 77">
            <a:extLst>
              <a:ext uri="{FF2B5EF4-FFF2-40B4-BE49-F238E27FC236}">
                <a16:creationId xmlns:a16="http://schemas.microsoft.com/office/drawing/2014/main" id="{4FF8A35B-89DF-4980-A3D7-4475987473FA}"/>
              </a:ext>
            </a:extLst>
          </p:cNvPr>
          <p:cNvSpPr txBox="1"/>
          <p:nvPr/>
        </p:nvSpPr>
        <p:spPr>
          <a:xfrm>
            <a:off x="3474233" y="5022275"/>
            <a:ext cx="5846882" cy="523220"/>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latin typeface="Helvetica" pitchFamily="2" charset="0"/>
              </a:rPr>
              <a:t>BACK-END (Using Spring Boot with JAVA + Integration with Python for VPA with Jython)</a:t>
            </a:r>
          </a:p>
        </p:txBody>
      </p:sp>
      <p:grpSp>
        <p:nvGrpSpPr>
          <p:cNvPr id="141" name="Group 140">
            <a:extLst>
              <a:ext uri="{FF2B5EF4-FFF2-40B4-BE49-F238E27FC236}">
                <a16:creationId xmlns:a16="http://schemas.microsoft.com/office/drawing/2014/main" id="{D59D9D49-8D05-81B9-01C7-DD79B343383B}"/>
              </a:ext>
            </a:extLst>
          </p:cNvPr>
          <p:cNvGrpSpPr/>
          <p:nvPr/>
        </p:nvGrpSpPr>
        <p:grpSpPr>
          <a:xfrm>
            <a:off x="179294" y="2898873"/>
            <a:ext cx="2017047" cy="1713380"/>
            <a:chOff x="179294" y="2898873"/>
            <a:chExt cx="2017047" cy="1713380"/>
          </a:xfrm>
        </p:grpSpPr>
        <p:sp>
          <p:nvSpPr>
            <p:cNvPr id="95" name="Rectangle 94">
              <a:extLst>
                <a:ext uri="{FF2B5EF4-FFF2-40B4-BE49-F238E27FC236}">
                  <a16:creationId xmlns:a16="http://schemas.microsoft.com/office/drawing/2014/main" id="{CFDF97A1-6B0B-80E7-7FAC-09180571FC5D}"/>
                </a:ext>
              </a:extLst>
            </p:cNvPr>
            <p:cNvSpPr/>
            <p:nvPr/>
          </p:nvSpPr>
          <p:spPr>
            <a:xfrm>
              <a:off x="179294" y="2898873"/>
              <a:ext cx="2017047" cy="1713380"/>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5" name="Group 34">
              <a:extLst>
                <a:ext uri="{FF2B5EF4-FFF2-40B4-BE49-F238E27FC236}">
                  <a16:creationId xmlns:a16="http://schemas.microsoft.com/office/drawing/2014/main" id="{83133BD4-6F9D-56F9-3C10-E93F02D4BCD6}"/>
                </a:ext>
              </a:extLst>
            </p:cNvPr>
            <p:cNvGrpSpPr/>
            <p:nvPr/>
          </p:nvGrpSpPr>
          <p:grpSpPr>
            <a:xfrm>
              <a:off x="297537" y="3065163"/>
              <a:ext cx="1773303" cy="1354003"/>
              <a:chOff x="299238" y="2886637"/>
              <a:chExt cx="1773303" cy="1084726"/>
            </a:xfrm>
          </p:grpSpPr>
          <p:sp>
            <p:nvSpPr>
              <p:cNvPr id="33" name="Rectangle 32">
                <a:extLst>
                  <a:ext uri="{FF2B5EF4-FFF2-40B4-BE49-F238E27FC236}">
                    <a16:creationId xmlns:a16="http://schemas.microsoft.com/office/drawing/2014/main" id="{79A212C2-9598-7249-7A32-ABFC325F8F76}"/>
                  </a:ext>
                </a:extLst>
              </p:cNvPr>
              <p:cNvSpPr/>
              <p:nvPr/>
            </p:nvSpPr>
            <p:spPr>
              <a:xfrm>
                <a:off x="299238" y="2886637"/>
                <a:ext cx="1766047" cy="1084726"/>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865726E-6319-33B3-6019-2C44B181350E}"/>
                  </a:ext>
                </a:extLst>
              </p:cNvPr>
              <p:cNvSpPr txBox="1"/>
              <p:nvPr/>
            </p:nvSpPr>
            <p:spPr>
              <a:xfrm>
                <a:off x="306495" y="2969944"/>
                <a:ext cx="1766046" cy="936957"/>
              </a:xfrm>
              <a:prstGeom prst="rect">
                <a:avLst/>
              </a:prstGeom>
              <a:noFill/>
              <a:ln>
                <a:noFill/>
              </a:ln>
            </p:spPr>
            <p:txBody>
              <a:bodyPr wrap="square" rtlCol="0">
                <a:spAutoFit/>
              </a:bodyPr>
              <a:lstStyle/>
              <a:p>
                <a:pPr algn="ctr"/>
                <a:r>
                  <a:rPr lang="en-IN" sz="1400" b="1" dirty="0">
                    <a:latin typeface="Helvetica" pitchFamily="2" charset="0"/>
                    <a:cs typeface="Times New Roman" panose="02020603050405020304" pitchFamily="18" charset="0"/>
                  </a:rPr>
                  <a:t>VPA with Python preferably</a:t>
                </a:r>
              </a:p>
              <a:p>
                <a:pPr algn="ctr"/>
                <a:r>
                  <a:rPr lang="en-IN" sz="1400" b="1" dirty="0">
                    <a:latin typeface="Helvetica" pitchFamily="2" charset="0"/>
                    <a:cs typeface="Times New Roman" panose="02020603050405020304" pitchFamily="18" charset="0"/>
                  </a:rPr>
                  <a:t>[ VPA – Virtual Personal Assistant ] </a:t>
                </a:r>
              </a:p>
            </p:txBody>
          </p:sp>
        </p:grpSp>
      </p:grpSp>
      <p:cxnSp>
        <p:nvCxnSpPr>
          <p:cNvPr id="97" name="Straight Arrow Connector 96">
            <a:extLst>
              <a:ext uri="{FF2B5EF4-FFF2-40B4-BE49-F238E27FC236}">
                <a16:creationId xmlns:a16="http://schemas.microsoft.com/office/drawing/2014/main" id="{82C8B285-B94C-93C8-06DA-E84A7E649F04}"/>
              </a:ext>
            </a:extLst>
          </p:cNvPr>
          <p:cNvCxnSpPr>
            <a:cxnSpLocks/>
          </p:cNvCxnSpPr>
          <p:nvPr/>
        </p:nvCxnSpPr>
        <p:spPr>
          <a:xfrm>
            <a:off x="1097503" y="2250141"/>
            <a:ext cx="0" cy="645457"/>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DBD75C32-AFFF-68E3-86FD-3CD869993425}"/>
              </a:ext>
            </a:extLst>
          </p:cNvPr>
          <p:cNvSpPr txBox="1"/>
          <p:nvPr/>
        </p:nvSpPr>
        <p:spPr>
          <a:xfrm>
            <a:off x="1208467" y="2253416"/>
            <a:ext cx="993733" cy="646331"/>
          </a:xfrm>
          <a:prstGeom prst="rect">
            <a:avLst/>
          </a:prstGeom>
          <a:noFill/>
        </p:spPr>
        <p:txBody>
          <a:bodyPr wrap="square" rtlCol="0">
            <a:spAutoFit/>
          </a:bodyPr>
          <a:lstStyle/>
          <a:p>
            <a:pPr algn="ctr"/>
            <a:r>
              <a:rPr lang="en-IN" sz="1200" b="1" dirty="0">
                <a:latin typeface="Helvetica" pitchFamily="2" charset="0"/>
              </a:rPr>
              <a:t>REQUEST OR </a:t>
            </a:r>
            <a:r>
              <a:rPr lang="en-IN" sz="1100" b="1" dirty="0">
                <a:latin typeface="Helvetica" pitchFamily="2" charset="0"/>
              </a:rPr>
              <a:t>RESPONSE</a:t>
            </a:r>
            <a:r>
              <a:rPr lang="en-IN" sz="1200" b="1" dirty="0">
                <a:latin typeface="Helvetica" pitchFamily="2" charset="0"/>
              </a:rPr>
              <a:t>  </a:t>
            </a:r>
          </a:p>
        </p:txBody>
      </p:sp>
      <p:sp>
        <p:nvSpPr>
          <p:cNvPr id="106" name="TextBox 105">
            <a:extLst>
              <a:ext uri="{FF2B5EF4-FFF2-40B4-BE49-F238E27FC236}">
                <a16:creationId xmlns:a16="http://schemas.microsoft.com/office/drawing/2014/main" id="{1A9EC5DE-C47B-CCE2-5EAF-A905A4079E08}"/>
              </a:ext>
            </a:extLst>
          </p:cNvPr>
          <p:cNvSpPr txBox="1"/>
          <p:nvPr/>
        </p:nvSpPr>
        <p:spPr>
          <a:xfrm>
            <a:off x="3743325" y="629015"/>
            <a:ext cx="5715000" cy="461665"/>
          </a:xfrm>
          <a:prstGeom prst="rect">
            <a:avLst/>
          </a:prstGeom>
          <a:noFill/>
        </p:spPr>
        <p:txBody>
          <a:bodyPr wrap="square" rtlCol="0">
            <a:spAutoFit/>
          </a:bodyPr>
          <a:lstStyle/>
          <a:p>
            <a:pPr algn="just"/>
            <a:r>
              <a:rPr lang="en-IN" sz="1200" b="1" i="1" dirty="0">
                <a:solidFill>
                  <a:schemeClr val="accent1"/>
                </a:solidFill>
                <a:latin typeface="Helvetica" pitchFamily="2" charset="0"/>
              </a:rPr>
              <a:t>Creating and connecting with the Databases with the later mentioned ones (mostly MongoDB) for permanent storage of the data.</a:t>
            </a:r>
          </a:p>
        </p:txBody>
      </p:sp>
      <p:sp>
        <p:nvSpPr>
          <p:cNvPr id="107" name="TextBox 106">
            <a:extLst>
              <a:ext uri="{FF2B5EF4-FFF2-40B4-BE49-F238E27FC236}">
                <a16:creationId xmlns:a16="http://schemas.microsoft.com/office/drawing/2014/main" id="{EA9F8107-C426-768B-1C4A-B80CA2C43A8E}"/>
              </a:ext>
            </a:extLst>
          </p:cNvPr>
          <p:cNvSpPr txBox="1"/>
          <p:nvPr/>
        </p:nvSpPr>
        <p:spPr>
          <a:xfrm>
            <a:off x="3749729" y="1487151"/>
            <a:ext cx="5715000" cy="461665"/>
          </a:xfrm>
          <a:prstGeom prst="rect">
            <a:avLst/>
          </a:prstGeom>
          <a:noFill/>
        </p:spPr>
        <p:txBody>
          <a:bodyPr wrap="square" rtlCol="0">
            <a:spAutoFit/>
          </a:bodyPr>
          <a:lstStyle/>
          <a:p>
            <a:pPr algn="just"/>
            <a:r>
              <a:rPr lang="en-IN" sz="1200" b="1" i="1" dirty="0">
                <a:solidFill>
                  <a:schemeClr val="accent1"/>
                </a:solidFill>
                <a:latin typeface="Helvetica" pitchFamily="2" charset="0"/>
              </a:rPr>
              <a:t>Having multiple panels for customer and admin and will try to create a delivery panel so data privilege is strictly maintained.</a:t>
            </a:r>
          </a:p>
        </p:txBody>
      </p:sp>
      <p:sp>
        <p:nvSpPr>
          <p:cNvPr id="108" name="TextBox 107">
            <a:extLst>
              <a:ext uri="{FF2B5EF4-FFF2-40B4-BE49-F238E27FC236}">
                <a16:creationId xmlns:a16="http://schemas.microsoft.com/office/drawing/2014/main" id="{92CE4909-C156-50E1-1654-2E206CEA0DCB}"/>
              </a:ext>
            </a:extLst>
          </p:cNvPr>
          <p:cNvSpPr txBox="1"/>
          <p:nvPr/>
        </p:nvSpPr>
        <p:spPr>
          <a:xfrm>
            <a:off x="3743325" y="2364536"/>
            <a:ext cx="5715000" cy="461665"/>
          </a:xfrm>
          <a:prstGeom prst="rect">
            <a:avLst/>
          </a:prstGeom>
          <a:noFill/>
        </p:spPr>
        <p:txBody>
          <a:bodyPr wrap="square" rtlCol="0">
            <a:spAutoFit/>
          </a:bodyPr>
          <a:lstStyle/>
          <a:p>
            <a:pPr algn="just"/>
            <a:r>
              <a:rPr lang="en-IN" sz="1200" b="1" i="1" dirty="0">
                <a:solidFill>
                  <a:schemeClr val="accent1"/>
                </a:solidFill>
                <a:latin typeface="Helvetica" pitchFamily="2" charset="0"/>
              </a:rPr>
              <a:t>Issuing REST API Endpoints and creating JWT tokens and security protocols with ROLE Authentication with data specifically mentioned.</a:t>
            </a:r>
          </a:p>
        </p:txBody>
      </p:sp>
      <p:sp>
        <p:nvSpPr>
          <p:cNvPr id="109" name="TextBox 108">
            <a:extLst>
              <a:ext uri="{FF2B5EF4-FFF2-40B4-BE49-F238E27FC236}">
                <a16:creationId xmlns:a16="http://schemas.microsoft.com/office/drawing/2014/main" id="{2867E809-8C76-7614-51A1-313ED260E273}"/>
              </a:ext>
            </a:extLst>
          </p:cNvPr>
          <p:cNvSpPr txBox="1"/>
          <p:nvPr/>
        </p:nvSpPr>
        <p:spPr>
          <a:xfrm>
            <a:off x="3743325" y="3280776"/>
            <a:ext cx="5715000" cy="461665"/>
          </a:xfrm>
          <a:prstGeom prst="rect">
            <a:avLst/>
          </a:prstGeom>
          <a:noFill/>
        </p:spPr>
        <p:txBody>
          <a:bodyPr wrap="square" rtlCol="0">
            <a:spAutoFit/>
          </a:bodyPr>
          <a:lstStyle/>
          <a:p>
            <a:pPr algn="just"/>
            <a:r>
              <a:rPr lang="en-IN" sz="1200" b="1" i="1" dirty="0">
                <a:solidFill>
                  <a:schemeClr val="accent1"/>
                </a:solidFill>
                <a:latin typeface="Helvetica" pitchFamily="2" charset="0"/>
              </a:rPr>
              <a:t>Creating specific service layers with set of protocols and integrating with the frontend part for the users to manipulate specific amount of data.</a:t>
            </a:r>
          </a:p>
        </p:txBody>
      </p:sp>
      <p:sp>
        <p:nvSpPr>
          <p:cNvPr id="111" name="TextBox 110">
            <a:extLst>
              <a:ext uri="{FF2B5EF4-FFF2-40B4-BE49-F238E27FC236}">
                <a16:creationId xmlns:a16="http://schemas.microsoft.com/office/drawing/2014/main" id="{B57AE5AB-62AD-DEC8-A490-A32D40CFF103}"/>
              </a:ext>
            </a:extLst>
          </p:cNvPr>
          <p:cNvSpPr txBox="1"/>
          <p:nvPr/>
        </p:nvSpPr>
        <p:spPr>
          <a:xfrm>
            <a:off x="3743325" y="4236353"/>
            <a:ext cx="5715000" cy="461665"/>
          </a:xfrm>
          <a:prstGeom prst="rect">
            <a:avLst/>
          </a:prstGeom>
          <a:noFill/>
        </p:spPr>
        <p:txBody>
          <a:bodyPr wrap="square" rtlCol="0">
            <a:spAutoFit/>
          </a:bodyPr>
          <a:lstStyle/>
          <a:p>
            <a:pPr algn="just"/>
            <a:r>
              <a:rPr lang="en-IN" sz="1200" b="1" i="1" dirty="0">
                <a:solidFill>
                  <a:schemeClr val="accent1"/>
                </a:solidFill>
                <a:latin typeface="Helvetica" pitchFamily="2" charset="0"/>
              </a:rPr>
              <a:t>Integrating the whole backend with VPA with Python by using a totally new integration dependency – </a:t>
            </a:r>
            <a:r>
              <a:rPr lang="en-IN" sz="1200" b="1" i="1" u="sng" dirty="0">
                <a:solidFill>
                  <a:schemeClr val="accent1"/>
                </a:solidFill>
                <a:latin typeface="Helvetica" pitchFamily="2" charset="0"/>
              </a:rPr>
              <a:t>JYTHON</a:t>
            </a:r>
            <a:r>
              <a:rPr lang="en-IN" sz="1200" b="1" i="1" dirty="0">
                <a:solidFill>
                  <a:schemeClr val="accent1"/>
                </a:solidFill>
                <a:latin typeface="Helvetica" pitchFamily="2" charset="0"/>
              </a:rPr>
              <a:t> .</a:t>
            </a:r>
          </a:p>
        </p:txBody>
      </p:sp>
      <p:cxnSp>
        <p:nvCxnSpPr>
          <p:cNvPr id="120" name="Connector: Elbow 119">
            <a:extLst>
              <a:ext uri="{FF2B5EF4-FFF2-40B4-BE49-F238E27FC236}">
                <a16:creationId xmlns:a16="http://schemas.microsoft.com/office/drawing/2014/main" id="{2C085826-5038-EC38-C3F2-F11E35258D4A}"/>
              </a:ext>
            </a:extLst>
          </p:cNvPr>
          <p:cNvCxnSpPr>
            <a:stCxn id="36" idx="3"/>
            <a:endCxn id="2" idx="1"/>
          </p:cNvCxnSpPr>
          <p:nvPr/>
        </p:nvCxnSpPr>
        <p:spPr>
          <a:xfrm flipV="1">
            <a:off x="2196341" y="860402"/>
            <a:ext cx="1477122" cy="648426"/>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2" name="Connector: Elbow 121">
            <a:extLst>
              <a:ext uri="{FF2B5EF4-FFF2-40B4-BE49-F238E27FC236}">
                <a16:creationId xmlns:a16="http://schemas.microsoft.com/office/drawing/2014/main" id="{05219FF3-520B-E4F2-7D80-4EB8E9C8F76F}"/>
              </a:ext>
            </a:extLst>
          </p:cNvPr>
          <p:cNvCxnSpPr>
            <a:stCxn id="95" idx="3"/>
            <a:endCxn id="66" idx="1"/>
          </p:cNvCxnSpPr>
          <p:nvPr/>
        </p:nvCxnSpPr>
        <p:spPr>
          <a:xfrm>
            <a:off x="2196341" y="3755563"/>
            <a:ext cx="1476265" cy="714924"/>
          </a:xfrm>
          <a:prstGeom prst="bentConnector3">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D8E72095-E9E7-C6B5-36A8-8860DE712F03}"/>
              </a:ext>
            </a:extLst>
          </p:cNvPr>
          <p:cNvCxnSpPr/>
          <p:nvPr/>
        </p:nvCxnSpPr>
        <p:spPr>
          <a:xfrm>
            <a:off x="2203598" y="1990002"/>
            <a:ext cx="34910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C51EB64B-BC8F-4295-012A-7FA8DCD4E9FD}"/>
              </a:ext>
            </a:extLst>
          </p:cNvPr>
          <p:cNvCxnSpPr>
            <a:cxnSpLocks/>
          </p:cNvCxnSpPr>
          <p:nvPr/>
        </p:nvCxnSpPr>
        <p:spPr>
          <a:xfrm>
            <a:off x="2196341" y="3280776"/>
            <a:ext cx="35635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9F5F7D63-F9EE-1FB1-1ABC-42E2DEEFB20C}"/>
              </a:ext>
            </a:extLst>
          </p:cNvPr>
          <p:cNvCxnSpPr>
            <a:cxnSpLocks/>
          </p:cNvCxnSpPr>
          <p:nvPr/>
        </p:nvCxnSpPr>
        <p:spPr>
          <a:xfrm>
            <a:off x="2552700" y="1990002"/>
            <a:ext cx="0" cy="1290774"/>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B774A81F-B810-5AB9-A682-7733002EEF6A}"/>
              </a:ext>
            </a:extLst>
          </p:cNvPr>
          <p:cNvSpPr txBox="1"/>
          <p:nvPr/>
        </p:nvSpPr>
        <p:spPr>
          <a:xfrm>
            <a:off x="2551302" y="2283262"/>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33" name="TextBox 132">
            <a:extLst>
              <a:ext uri="{FF2B5EF4-FFF2-40B4-BE49-F238E27FC236}">
                <a16:creationId xmlns:a16="http://schemas.microsoft.com/office/drawing/2014/main" id="{DDEB533C-434A-B19F-20D2-2DADD1CB2610}"/>
              </a:ext>
            </a:extLst>
          </p:cNvPr>
          <p:cNvSpPr txBox="1"/>
          <p:nvPr/>
        </p:nvSpPr>
        <p:spPr>
          <a:xfrm>
            <a:off x="2567591" y="2640439"/>
            <a:ext cx="828766" cy="276999"/>
          </a:xfrm>
          <a:prstGeom prst="rect">
            <a:avLst/>
          </a:prstGeom>
          <a:noFill/>
        </p:spPr>
        <p:txBody>
          <a:bodyPr wrap="square" rtlCol="0">
            <a:spAutoFit/>
          </a:bodyPr>
          <a:lstStyle/>
          <a:p>
            <a:pPr algn="ctr"/>
            <a:r>
              <a:rPr lang="en-IN" sz="1200" b="1" dirty="0">
                <a:latin typeface="Helvetica" pitchFamily="2" charset="0"/>
              </a:rPr>
              <a:t>FETCH</a:t>
            </a:r>
          </a:p>
        </p:txBody>
      </p:sp>
      <p:cxnSp>
        <p:nvCxnSpPr>
          <p:cNvPr id="135" name="Straight Arrow Connector 134">
            <a:extLst>
              <a:ext uri="{FF2B5EF4-FFF2-40B4-BE49-F238E27FC236}">
                <a16:creationId xmlns:a16="http://schemas.microsoft.com/office/drawing/2014/main" id="{613A6B2B-4D18-FDC4-8950-D3A4528C06D0}"/>
              </a:ext>
            </a:extLst>
          </p:cNvPr>
          <p:cNvCxnSpPr/>
          <p:nvPr/>
        </p:nvCxnSpPr>
        <p:spPr>
          <a:xfrm>
            <a:off x="2551302" y="2595368"/>
            <a:ext cx="922931"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36" name="TextBox 135">
            <a:extLst>
              <a:ext uri="{FF2B5EF4-FFF2-40B4-BE49-F238E27FC236}">
                <a16:creationId xmlns:a16="http://schemas.microsoft.com/office/drawing/2014/main" id="{3F135A1A-D538-757E-A9B8-4ED7DB7D57C7}"/>
              </a:ext>
            </a:extLst>
          </p:cNvPr>
          <p:cNvSpPr txBox="1"/>
          <p:nvPr/>
        </p:nvSpPr>
        <p:spPr>
          <a:xfrm>
            <a:off x="2032196" y="3448222"/>
            <a:ext cx="1117180" cy="307777"/>
          </a:xfrm>
          <a:prstGeom prst="rect">
            <a:avLst/>
          </a:prstGeom>
          <a:noFill/>
        </p:spPr>
        <p:txBody>
          <a:bodyPr wrap="square" rtlCol="0">
            <a:spAutoFit/>
          </a:bodyPr>
          <a:lstStyle/>
          <a:p>
            <a:pPr algn="ctr"/>
            <a:r>
              <a:rPr lang="en-IN" sz="1400" b="1" dirty="0">
                <a:latin typeface="Helvetica" pitchFamily="2" charset="0"/>
              </a:rPr>
              <a:t>JYTHON</a:t>
            </a:r>
          </a:p>
        </p:txBody>
      </p:sp>
      <p:sp>
        <p:nvSpPr>
          <p:cNvPr id="137" name="TextBox 136">
            <a:extLst>
              <a:ext uri="{FF2B5EF4-FFF2-40B4-BE49-F238E27FC236}">
                <a16:creationId xmlns:a16="http://schemas.microsoft.com/office/drawing/2014/main" id="{8A3628EE-6DA1-C5D5-6776-9E915463B358}"/>
              </a:ext>
            </a:extLst>
          </p:cNvPr>
          <p:cNvSpPr txBox="1"/>
          <p:nvPr/>
        </p:nvSpPr>
        <p:spPr>
          <a:xfrm>
            <a:off x="2394714" y="4473106"/>
            <a:ext cx="1208550" cy="261610"/>
          </a:xfrm>
          <a:prstGeom prst="rect">
            <a:avLst/>
          </a:prstGeom>
          <a:noFill/>
        </p:spPr>
        <p:txBody>
          <a:bodyPr wrap="square" rtlCol="0">
            <a:spAutoFit/>
          </a:bodyPr>
          <a:lstStyle/>
          <a:p>
            <a:r>
              <a:rPr lang="en-IN" sz="1100" b="1" dirty="0">
                <a:latin typeface="Helvetica" pitchFamily="2" charset="0"/>
              </a:rPr>
              <a:t>INTEGRATION</a:t>
            </a:r>
          </a:p>
        </p:txBody>
      </p:sp>
      <p:sp>
        <p:nvSpPr>
          <p:cNvPr id="147" name="TextBox 146">
            <a:extLst>
              <a:ext uri="{FF2B5EF4-FFF2-40B4-BE49-F238E27FC236}">
                <a16:creationId xmlns:a16="http://schemas.microsoft.com/office/drawing/2014/main" id="{57F2A9C8-9DEC-95AB-D655-312968F2DD02}"/>
              </a:ext>
            </a:extLst>
          </p:cNvPr>
          <p:cNvSpPr txBox="1"/>
          <p:nvPr/>
        </p:nvSpPr>
        <p:spPr>
          <a:xfrm>
            <a:off x="2202200" y="1124031"/>
            <a:ext cx="716824" cy="329810"/>
          </a:xfrm>
          <a:prstGeom prst="rect">
            <a:avLst/>
          </a:prstGeom>
          <a:noFill/>
        </p:spPr>
        <p:txBody>
          <a:bodyPr vert="horz" wrap="square" rtlCol="0" anchor="ctr" anchorCtr="1">
            <a:noAutofit/>
          </a:bodyPr>
          <a:lstStyle/>
          <a:p>
            <a:pPr algn="ctr"/>
            <a:r>
              <a:rPr lang="en-IN" sz="700" b="1" i="1" dirty="0">
                <a:effectLst>
                  <a:outerShdw blurRad="38100" dist="38100" dir="2700000" algn="tl">
                    <a:srgbClr val="000000">
                      <a:alpha val="43137"/>
                    </a:srgbClr>
                  </a:outerShdw>
                </a:effectLst>
                <a:latin typeface="Helvetica" pitchFamily="2" charset="0"/>
              </a:rPr>
              <a:t>DATABASE</a:t>
            </a:r>
          </a:p>
        </p:txBody>
      </p:sp>
      <p:grpSp>
        <p:nvGrpSpPr>
          <p:cNvPr id="148" name="Group 147">
            <a:extLst>
              <a:ext uri="{FF2B5EF4-FFF2-40B4-BE49-F238E27FC236}">
                <a16:creationId xmlns:a16="http://schemas.microsoft.com/office/drawing/2014/main" id="{C5C34CA6-0524-9D8C-A629-B9A9ACEC197B}"/>
              </a:ext>
            </a:extLst>
          </p:cNvPr>
          <p:cNvGrpSpPr/>
          <p:nvPr/>
        </p:nvGrpSpPr>
        <p:grpSpPr>
          <a:xfrm>
            <a:off x="10735226" y="412236"/>
            <a:ext cx="1225709" cy="1096592"/>
            <a:chOff x="649953" y="4817374"/>
            <a:chExt cx="2017047" cy="1482626"/>
          </a:xfrm>
        </p:grpSpPr>
        <p:sp>
          <p:nvSpPr>
            <p:cNvPr id="149" name="Rectangle 148">
              <a:extLst>
                <a:ext uri="{FF2B5EF4-FFF2-40B4-BE49-F238E27FC236}">
                  <a16:creationId xmlns:a16="http://schemas.microsoft.com/office/drawing/2014/main" id="{5308A96A-A0D9-CE92-CD03-BA93F83BD6CB}"/>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(ANGULAR / REACT)</a:t>
              </a:r>
            </a:p>
          </p:txBody>
        </p:sp>
        <p:sp>
          <p:nvSpPr>
            <p:cNvPr id="150" name="Rectangle 149">
              <a:extLst>
                <a:ext uri="{FF2B5EF4-FFF2-40B4-BE49-F238E27FC236}">
                  <a16:creationId xmlns:a16="http://schemas.microsoft.com/office/drawing/2014/main" id="{BE1BCEAD-648B-F2CE-F533-E75D9B946F19}"/>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TextBox 150">
              <a:extLst>
                <a:ext uri="{FF2B5EF4-FFF2-40B4-BE49-F238E27FC236}">
                  <a16:creationId xmlns:a16="http://schemas.microsoft.com/office/drawing/2014/main" id="{65DCBE2C-527A-D7C1-C40F-A747F71E09D0}"/>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grpSp>
        <p:nvGrpSpPr>
          <p:cNvPr id="152" name="Group 151">
            <a:extLst>
              <a:ext uri="{FF2B5EF4-FFF2-40B4-BE49-F238E27FC236}">
                <a16:creationId xmlns:a16="http://schemas.microsoft.com/office/drawing/2014/main" id="{934EA45E-996A-E3C6-A2B8-3E65F5082682}"/>
              </a:ext>
            </a:extLst>
          </p:cNvPr>
          <p:cNvGrpSpPr/>
          <p:nvPr/>
        </p:nvGrpSpPr>
        <p:grpSpPr>
          <a:xfrm>
            <a:off x="10735226" y="2277905"/>
            <a:ext cx="1225709" cy="1096592"/>
            <a:chOff x="649953" y="4817374"/>
            <a:chExt cx="2017047" cy="1482626"/>
          </a:xfrm>
        </p:grpSpPr>
        <p:sp>
          <p:nvSpPr>
            <p:cNvPr id="153" name="Rectangle 152">
              <a:extLst>
                <a:ext uri="{FF2B5EF4-FFF2-40B4-BE49-F238E27FC236}">
                  <a16:creationId xmlns:a16="http://schemas.microsoft.com/office/drawing/2014/main" id="{1903D1CB-4418-2E4F-BC74-5BE57025E533}"/>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tx1"/>
                  </a:solidFill>
                  <a:latin typeface="Helvetica" pitchFamily="2" charset="0"/>
                </a:rPr>
                <a:t>Front-End</a:t>
              </a:r>
            </a:p>
            <a:p>
              <a:pPr algn="ctr"/>
              <a:r>
                <a:rPr lang="en-IN" sz="1200" b="1" dirty="0">
                  <a:solidFill>
                    <a:schemeClr val="tx1"/>
                  </a:solidFill>
                  <a:latin typeface="Helvetica" pitchFamily="2" charset="0"/>
                </a:rPr>
                <a:t>Cloud Deployment</a:t>
              </a:r>
            </a:p>
            <a:p>
              <a:pPr algn="ctr"/>
              <a:r>
                <a:rPr lang="en-IN" sz="1200" b="1" dirty="0">
                  <a:solidFill>
                    <a:schemeClr val="tx1"/>
                  </a:solidFill>
                  <a:latin typeface="Helvetica" pitchFamily="2" charset="0"/>
                </a:rPr>
                <a:t>(NETLIFY)</a:t>
              </a:r>
            </a:p>
          </p:txBody>
        </p:sp>
        <p:sp>
          <p:nvSpPr>
            <p:cNvPr id="154" name="Rectangle 153">
              <a:extLst>
                <a:ext uri="{FF2B5EF4-FFF2-40B4-BE49-F238E27FC236}">
                  <a16:creationId xmlns:a16="http://schemas.microsoft.com/office/drawing/2014/main" id="{AA0F67D0-891B-19F8-4157-E52CC799CE1F}"/>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TextBox 154">
              <a:extLst>
                <a:ext uri="{FF2B5EF4-FFF2-40B4-BE49-F238E27FC236}">
                  <a16:creationId xmlns:a16="http://schemas.microsoft.com/office/drawing/2014/main" id="{F662C3D3-014F-A20E-515D-EB12E0748C69}"/>
                </a:ext>
              </a:extLst>
            </p:cNvPr>
            <p:cNvSpPr txBox="1"/>
            <p:nvPr/>
          </p:nvSpPr>
          <p:spPr>
            <a:xfrm>
              <a:off x="782030" y="4940723"/>
              <a:ext cx="1766046" cy="261610"/>
            </a:xfrm>
            <a:prstGeom prst="rect">
              <a:avLst/>
            </a:prstGeom>
            <a:noFill/>
            <a:ln>
              <a:noFill/>
            </a:ln>
          </p:spPr>
          <p:txBody>
            <a:bodyPr wrap="square" rtlCol="0">
              <a:spAutoFit/>
            </a:bodyPr>
            <a:lstStyle/>
            <a:p>
              <a:pPr algn="ctr"/>
              <a:endParaRPr lang="en-IN" sz="1100" b="1" dirty="0">
                <a:latin typeface="Helvetica" pitchFamily="2" charset="0"/>
                <a:cs typeface="Times New Roman" panose="02020603050405020304" pitchFamily="18" charset="0"/>
              </a:endParaRPr>
            </a:p>
          </p:txBody>
        </p:sp>
      </p:grpSp>
      <p:cxnSp>
        <p:nvCxnSpPr>
          <p:cNvPr id="157" name="Straight Arrow Connector 156">
            <a:extLst>
              <a:ext uri="{FF2B5EF4-FFF2-40B4-BE49-F238E27FC236}">
                <a16:creationId xmlns:a16="http://schemas.microsoft.com/office/drawing/2014/main" id="{87CE9156-8DD9-9124-3897-6B6C438FC01A}"/>
              </a:ext>
            </a:extLst>
          </p:cNvPr>
          <p:cNvCxnSpPr>
            <a:cxnSpLocks/>
          </p:cNvCxnSpPr>
          <p:nvPr/>
        </p:nvCxnSpPr>
        <p:spPr>
          <a:xfrm flipH="1">
            <a:off x="6598254" y="1185308"/>
            <a:ext cx="857" cy="22494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88144E7E-6BF5-8745-918A-D5F0595DBFDC}"/>
              </a:ext>
            </a:extLst>
          </p:cNvPr>
          <p:cNvCxnSpPr>
            <a:cxnSpLocks/>
            <a:stCxn id="5" idx="2"/>
          </p:cNvCxnSpPr>
          <p:nvPr/>
        </p:nvCxnSpPr>
        <p:spPr>
          <a:xfrm flipH="1">
            <a:off x="6600825" y="2027059"/>
            <a:ext cx="2389" cy="262213"/>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E04BA61B-5421-3A2E-893D-99CDF5360E90}"/>
              </a:ext>
            </a:extLst>
          </p:cNvPr>
          <p:cNvCxnSpPr>
            <a:cxnSpLocks/>
            <a:endCxn id="32" idx="0"/>
          </p:cNvCxnSpPr>
          <p:nvPr/>
        </p:nvCxnSpPr>
        <p:spPr>
          <a:xfrm>
            <a:off x="6600825" y="2901639"/>
            <a:ext cx="2389" cy="295038"/>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1CD766D4-C64D-F807-09D5-1BADB88D511C}"/>
              </a:ext>
            </a:extLst>
          </p:cNvPr>
          <p:cNvCxnSpPr>
            <a:cxnSpLocks/>
          </p:cNvCxnSpPr>
          <p:nvPr/>
        </p:nvCxnSpPr>
        <p:spPr>
          <a:xfrm flipH="1">
            <a:off x="6599111" y="3824487"/>
            <a:ext cx="857" cy="325492"/>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14F4FFDB-48B0-025F-FE09-28B928A89DFA}"/>
              </a:ext>
            </a:extLst>
          </p:cNvPr>
          <p:cNvCxnSpPr>
            <a:stCxn id="149" idx="2"/>
            <a:endCxn id="153" idx="0"/>
          </p:cNvCxnSpPr>
          <p:nvPr/>
        </p:nvCxnSpPr>
        <p:spPr>
          <a:xfrm>
            <a:off x="11348081" y="1508828"/>
            <a:ext cx="0" cy="76907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1" name="TextBox 170">
            <a:extLst>
              <a:ext uri="{FF2B5EF4-FFF2-40B4-BE49-F238E27FC236}">
                <a16:creationId xmlns:a16="http://schemas.microsoft.com/office/drawing/2014/main" id="{78EE6D14-2FA9-6716-1381-673406D27E65}"/>
              </a:ext>
            </a:extLst>
          </p:cNvPr>
          <p:cNvSpPr txBox="1"/>
          <p:nvPr/>
        </p:nvSpPr>
        <p:spPr>
          <a:xfrm>
            <a:off x="10548585" y="1727350"/>
            <a:ext cx="849923" cy="336626"/>
          </a:xfrm>
          <a:prstGeom prst="rect">
            <a:avLst/>
          </a:prstGeom>
          <a:noFill/>
        </p:spPr>
        <p:txBody>
          <a:bodyPr vert="horz" wrap="square" rtlCol="0" anchor="ctr" anchorCtr="1">
            <a:noAutofit/>
          </a:bodyPr>
          <a:lstStyle/>
          <a:p>
            <a:r>
              <a:rPr lang="en-IN" sz="700" b="1" dirty="0">
                <a:latin typeface="Helvetica" pitchFamily="2" charset="0"/>
              </a:rPr>
              <a:t>DEPLOYMENT</a:t>
            </a:r>
          </a:p>
        </p:txBody>
      </p:sp>
      <p:grpSp>
        <p:nvGrpSpPr>
          <p:cNvPr id="6" name="Group 5">
            <a:extLst>
              <a:ext uri="{FF2B5EF4-FFF2-40B4-BE49-F238E27FC236}">
                <a16:creationId xmlns:a16="http://schemas.microsoft.com/office/drawing/2014/main" id="{647B7940-F5D9-484B-CA17-2EBBCFC7339E}"/>
              </a:ext>
            </a:extLst>
          </p:cNvPr>
          <p:cNvGrpSpPr/>
          <p:nvPr/>
        </p:nvGrpSpPr>
        <p:grpSpPr>
          <a:xfrm>
            <a:off x="8686800" y="3374497"/>
            <a:ext cx="3274135" cy="3373891"/>
            <a:chOff x="8686800" y="3374497"/>
            <a:chExt cx="3274135" cy="3373891"/>
          </a:xfrm>
        </p:grpSpPr>
        <p:grpSp>
          <p:nvGrpSpPr>
            <p:cNvPr id="146" name="Group 145">
              <a:extLst>
                <a:ext uri="{FF2B5EF4-FFF2-40B4-BE49-F238E27FC236}">
                  <a16:creationId xmlns:a16="http://schemas.microsoft.com/office/drawing/2014/main" id="{D69A8359-F080-3356-9921-DAAB84EBA43D}"/>
                </a:ext>
              </a:extLst>
            </p:cNvPr>
            <p:cNvGrpSpPr/>
            <p:nvPr/>
          </p:nvGrpSpPr>
          <p:grpSpPr>
            <a:xfrm>
              <a:off x="9943888" y="5143598"/>
              <a:ext cx="2017047" cy="1482626"/>
              <a:chOff x="649953" y="4817374"/>
              <a:chExt cx="2017047" cy="1482626"/>
            </a:xfrm>
          </p:grpSpPr>
          <p:sp>
            <p:nvSpPr>
              <p:cNvPr id="140" name="Rectangle 139">
                <a:extLst>
                  <a:ext uri="{FF2B5EF4-FFF2-40B4-BE49-F238E27FC236}">
                    <a16:creationId xmlns:a16="http://schemas.microsoft.com/office/drawing/2014/main" id="{094EFB3C-F989-D770-92BF-9AD79133BE6C}"/>
                  </a:ext>
                </a:extLst>
              </p:cNvPr>
              <p:cNvSpPr/>
              <p:nvPr/>
            </p:nvSpPr>
            <p:spPr>
              <a:xfrm>
                <a:off x="649953" y="4817374"/>
                <a:ext cx="2017047" cy="1482626"/>
              </a:xfrm>
              <a:prstGeom prst="rect">
                <a:avLst/>
              </a:prstGeom>
              <a:solidFill>
                <a:srgbClr val="B2C8DF">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ectangle 141">
                <a:extLst>
                  <a:ext uri="{FF2B5EF4-FFF2-40B4-BE49-F238E27FC236}">
                    <a16:creationId xmlns:a16="http://schemas.microsoft.com/office/drawing/2014/main" id="{BAA33E7D-7009-0588-D705-0D3C484CC049}"/>
                  </a:ext>
                </a:extLst>
              </p:cNvPr>
              <p:cNvSpPr/>
              <p:nvPr/>
            </p:nvSpPr>
            <p:spPr>
              <a:xfrm>
                <a:off x="771924" y="4884260"/>
                <a:ext cx="1766047" cy="1354003"/>
              </a:xfrm>
              <a:prstGeom prst="rect">
                <a:avLst/>
              </a:prstGeom>
              <a:noFill/>
              <a:ln w="19050">
                <a:solidFill>
                  <a:srgbClr val="0070C0"/>
                </a:solidFill>
                <a:prstDash val="solid"/>
              </a:ln>
              <a:scene3d>
                <a:camera prst="orthographicFront"/>
                <a:lightRig rig="freezing" dir="t"/>
              </a:scene3d>
              <a:sp3d prstMaterial="metal">
                <a:bevelT w="165100" prst="coolSlant"/>
                <a:bevelB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TextBox 142">
                <a:extLst>
                  <a:ext uri="{FF2B5EF4-FFF2-40B4-BE49-F238E27FC236}">
                    <a16:creationId xmlns:a16="http://schemas.microsoft.com/office/drawing/2014/main" id="{4142577C-794C-0ED8-ED31-A90815A969F5}"/>
                  </a:ext>
                </a:extLst>
              </p:cNvPr>
              <p:cNvSpPr txBox="1"/>
              <p:nvPr/>
            </p:nvSpPr>
            <p:spPr>
              <a:xfrm>
                <a:off x="782030" y="4940723"/>
                <a:ext cx="1766046" cy="1277273"/>
              </a:xfrm>
              <a:prstGeom prst="rect">
                <a:avLst/>
              </a:prstGeom>
              <a:noFill/>
              <a:ln>
                <a:noFill/>
              </a:ln>
            </p:spPr>
            <p:txBody>
              <a:bodyPr wrap="square" rtlCol="0">
                <a:spAutoFit/>
              </a:bodyPr>
              <a:lstStyle/>
              <a:p>
                <a:pPr algn="ctr"/>
                <a:r>
                  <a:rPr lang="en-IN" sz="1100" b="1" dirty="0">
                    <a:latin typeface="Helvetica" pitchFamily="2" charset="0"/>
                    <a:cs typeface="Times New Roman" panose="02020603050405020304" pitchFamily="18" charset="0"/>
                  </a:rPr>
                  <a:t>BaaS with Heroku/Firebase (Backend as a service will provide the      back-end to be hosted on cloud and act as a server).</a:t>
                </a:r>
              </a:p>
            </p:txBody>
          </p:sp>
        </p:grpSp>
        <p:sp>
          <p:nvSpPr>
            <p:cNvPr id="144" name="TextBox 143">
              <a:extLst>
                <a:ext uri="{FF2B5EF4-FFF2-40B4-BE49-F238E27FC236}">
                  <a16:creationId xmlns:a16="http://schemas.microsoft.com/office/drawing/2014/main" id="{E4284A72-34A3-FB12-A999-502F23A1BD72}"/>
                </a:ext>
              </a:extLst>
            </p:cNvPr>
            <p:cNvSpPr txBox="1"/>
            <p:nvPr/>
          </p:nvSpPr>
          <p:spPr>
            <a:xfrm>
              <a:off x="9241630" y="5065036"/>
              <a:ext cx="178808" cy="1350625"/>
            </a:xfrm>
            <a:prstGeom prst="rect">
              <a:avLst/>
            </a:prstGeom>
            <a:noFill/>
          </p:spPr>
          <p:txBody>
            <a:bodyPr vert="wordArtVert" wrap="square" rtlCol="0" anchor="ctr" anchorCtr="1">
              <a:noAutofit/>
            </a:bodyPr>
            <a:lstStyle/>
            <a:p>
              <a:r>
                <a:rPr lang="en-IN" sz="700" b="1" dirty="0">
                  <a:latin typeface="Helvetica" pitchFamily="2" charset="0"/>
                </a:rPr>
                <a:t>DEPLOYMENT</a:t>
              </a:r>
            </a:p>
          </p:txBody>
        </p:sp>
        <p:sp>
          <p:nvSpPr>
            <p:cNvPr id="145" name="TextBox 144">
              <a:extLst>
                <a:ext uri="{FF2B5EF4-FFF2-40B4-BE49-F238E27FC236}">
                  <a16:creationId xmlns:a16="http://schemas.microsoft.com/office/drawing/2014/main" id="{CED07D77-8A6F-8E4D-F8CF-2536C2954AB8}"/>
                </a:ext>
              </a:extLst>
            </p:cNvPr>
            <p:cNvSpPr txBox="1"/>
            <p:nvPr/>
          </p:nvSpPr>
          <p:spPr>
            <a:xfrm>
              <a:off x="8686800" y="6471389"/>
              <a:ext cx="1138164" cy="276999"/>
            </a:xfrm>
            <a:prstGeom prst="rect">
              <a:avLst/>
            </a:prstGeom>
            <a:noFill/>
          </p:spPr>
          <p:txBody>
            <a:bodyPr wrap="square" rtlCol="0">
              <a:spAutoFit/>
            </a:bodyPr>
            <a:lstStyle/>
            <a:p>
              <a:pPr algn="ctr"/>
              <a:r>
                <a:rPr lang="en-IN" sz="1200" b="1" i="1" dirty="0">
                  <a:solidFill>
                    <a:schemeClr val="accent1"/>
                  </a:solidFill>
                  <a:effectLst>
                    <a:outerShdw blurRad="38100" dist="38100" dir="2700000" algn="tl">
                      <a:srgbClr val="000000">
                        <a:alpha val="43137"/>
                      </a:srgbClr>
                    </a:outerShdw>
                  </a:effectLst>
                  <a:latin typeface="Helvetica" pitchFamily="2" charset="0"/>
                </a:rPr>
                <a:t>SERVER</a:t>
              </a:r>
            </a:p>
          </p:txBody>
        </p:sp>
        <p:cxnSp>
          <p:nvCxnSpPr>
            <p:cNvPr id="166" name="Connector: Elbow 165">
              <a:extLst>
                <a:ext uri="{FF2B5EF4-FFF2-40B4-BE49-F238E27FC236}">
                  <a16:creationId xmlns:a16="http://schemas.microsoft.com/office/drawing/2014/main" id="{C5441700-4567-20E3-9A22-FC58D8020433}"/>
                </a:ext>
              </a:extLst>
            </p:cNvPr>
            <p:cNvCxnSpPr>
              <a:endCxn id="140" idx="1"/>
            </p:cNvCxnSpPr>
            <p:nvPr/>
          </p:nvCxnSpPr>
          <p:spPr>
            <a:xfrm rot="16200000" flipH="1">
              <a:off x="9236697" y="5177719"/>
              <a:ext cx="878263" cy="53611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4A6AE794-6C0B-A544-4B28-456DA0FCD55B}"/>
                </a:ext>
              </a:extLst>
            </p:cNvPr>
            <p:cNvCxnSpPr>
              <a:stCxn id="153" idx="2"/>
            </p:cNvCxnSpPr>
            <p:nvPr/>
          </p:nvCxnSpPr>
          <p:spPr>
            <a:xfrm flipH="1">
              <a:off x="11345936" y="3374497"/>
              <a:ext cx="2145" cy="1766412"/>
            </a:xfrm>
            <a:prstGeom prst="straightConnector1">
              <a:avLst/>
            </a:prstGeom>
            <a:ln w="1905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72" name="TextBox 171">
              <a:extLst>
                <a:ext uri="{FF2B5EF4-FFF2-40B4-BE49-F238E27FC236}">
                  <a16:creationId xmlns:a16="http://schemas.microsoft.com/office/drawing/2014/main" id="{E47CCBDD-5A7A-4C4F-A6E0-746DD1AEE9CA}"/>
                </a:ext>
              </a:extLst>
            </p:cNvPr>
            <p:cNvSpPr txBox="1"/>
            <p:nvPr/>
          </p:nvSpPr>
          <p:spPr>
            <a:xfrm>
              <a:off x="10665769" y="3448222"/>
              <a:ext cx="615553" cy="1558425"/>
            </a:xfrm>
            <a:prstGeom prst="rect">
              <a:avLst/>
            </a:prstGeom>
            <a:noFill/>
          </p:spPr>
          <p:txBody>
            <a:bodyPr vert="vert270" wrap="square" rtlCol="0">
              <a:spAutoFit/>
            </a:bodyPr>
            <a:lstStyle/>
            <a:p>
              <a:r>
                <a:rPr lang="en-IN" sz="1400" b="1" dirty="0">
                  <a:latin typeface="Helvetica" pitchFamily="2" charset="0"/>
                </a:rPr>
                <a:t>CONTINUOUS INTEGRATION</a:t>
              </a:r>
            </a:p>
          </p:txBody>
        </p:sp>
        <p:sp>
          <p:nvSpPr>
            <p:cNvPr id="173" name="TextBox 172">
              <a:extLst>
                <a:ext uri="{FF2B5EF4-FFF2-40B4-BE49-F238E27FC236}">
                  <a16:creationId xmlns:a16="http://schemas.microsoft.com/office/drawing/2014/main" id="{97EC89E9-572D-D10A-EB65-4513CFB83359}"/>
                </a:ext>
              </a:extLst>
            </p:cNvPr>
            <p:cNvSpPr txBox="1"/>
            <p:nvPr/>
          </p:nvSpPr>
          <p:spPr>
            <a:xfrm>
              <a:off x="11367857" y="3463850"/>
              <a:ext cx="400110" cy="1558425"/>
            </a:xfrm>
            <a:prstGeom prst="rect">
              <a:avLst/>
            </a:prstGeom>
            <a:noFill/>
          </p:spPr>
          <p:txBody>
            <a:bodyPr vert="vert270" wrap="square" rtlCol="0">
              <a:spAutoFit/>
            </a:bodyPr>
            <a:lstStyle/>
            <a:p>
              <a:r>
                <a:rPr lang="en-IN" sz="1400" b="1" dirty="0">
                  <a:latin typeface="Helvetica" pitchFamily="2" charset="0"/>
                </a:rPr>
                <a:t>&amp; BINDING **</a:t>
              </a:r>
            </a:p>
          </p:txBody>
        </p:sp>
      </p:grpSp>
      <p:cxnSp>
        <p:nvCxnSpPr>
          <p:cNvPr id="183" name="Straight Arrow Connector 182">
            <a:extLst>
              <a:ext uri="{FF2B5EF4-FFF2-40B4-BE49-F238E27FC236}">
                <a16:creationId xmlns:a16="http://schemas.microsoft.com/office/drawing/2014/main" id="{DCBCFD25-766B-C2EA-FC37-DD539B46C45C}"/>
              </a:ext>
            </a:extLst>
          </p:cNvPr>
          <p:cNvCxnSpPr/>
          <p:nvPr/>
        </p:nvCxnSpPr>
        <p:spPr>
          <a:xfrm>
            <a:off x="9794280" y="927812"/>
            <a:ext cx="94094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84" name="TextBox 183">
            <a:extLst>
              <a:ext uri="{FF2B5EF4-FFF2-40B4-BE49-F238E27FC236}">
                <a16:creationId xmlns:a16="http://schemas.microsoft.com/office/drawing/2014/main" id="{BC1DA73C-4EBF-5DF6-F10E-D7069E29721C}"/>
              </a:ext>
            </a:extLst>
          </p:cNvPr>
          <p:cNvSpPr txBox="1"/>
          <p:nvPr/>
        </p:nvSpPr>
        <p:spPr>
          <a:xfrm>
            <a:off x="9833510" y="600215"/>
            <a:ext cx="828766" cy="276999"/>
          </a:xfrm>
          <a:prstGeom prst="rect">
            <a:avLst/>
          </a:prstGeom>
          <a:noFill/>
        </p:spPr>
        <p:txBody>
          <a:bodyPr wrap="square" rtlCol="0">
            <a:spAutoFit/>
          </a:bodyPr>
          <a:lstStyle/>
          <a:p>
            <a:pPr algn="ctr"/>
            <a:r>
              <a:rPr lang="en-IN" sz="1200" b="1" dirty="0">
                <a:latin typeface="Helvetica" pitchFamily="2" charset="0"/>
              </a:rPr>
              <a:t>SEND</a:t>
            </a:r>
          </a:p>
        </p:txBody>
      </p:sp>
      <p:sp>
        <p:nvSpPr>
          <p:cNvPr id="186" name="TextBox 185">
            <a:extLst>
              <a:ext uri="{FF2B5EF4-FFF2-40B4-BE49-F238E27FC236}">
                <a16:creationId xmlns:a16="http://schemas.microsoft.com/office/drawing/2014/main" id="{36C68841-65B6-DAED-B87C-C47FD92D050E}"/>
              </a:ext>
            </a:extLst>
          </p:cNvPr>
          <p:cNvSpPr txBox="1"/>
          <p:nvPr/>
        </p:nvSpPr>
        <p:spPr>
          <a:xfrm>
            <a:off x="9869564" y="1026353"/>
            <a:ext cx="828766" cy="276999"/>
          </a:xfrm>
          <a:prstGeom prst="rect">
            <a:avLst/>
          </a:prstGeom>
          <a:noFill/>
        </p:spPr>
        <p:txBody>
          <a:bodyPr wrap="square" rtlCol="0">
            <a:spAutoFit/>
          </a:bodyPr>
          <a:lstStyle/>
          <a:p>
            <a:pPr algn="ctr"/>
            <a:r>
              <a:rPr lang="en-IN" sz="1200" b="1" dirty="0">
                <a:latin typeface="Helvetica" pitchFamily="2" charset="0"/>
              </a:rPr>
              <a:t>FETCH</a:t>
            </a:r>
          </a:p>
        </p:txBody>
      </p:sp>
      <p:sp>
        <p:nvSpPr>
          <p:cNvPr id="187" name="TextBox 186">
            <a:extLst>
              <a:ext uri="{FF2B5EF4-FFF2-40B4-BE49-F238E27FC236}">
                <a16:creationId xmlns:a16="http://schemas.microsoft.com/office/drawing/2014/main" id="{BF11CA6F-D9ED-458E-15D2-93074C99EDAC}"/>
              </a:ext>
            </a:extLst>
          </p:cNvPr>
          <p:cNvSpPr txBox="1"/>
          <p:nvPr/>
        </p:nvSpPr>
        <p:spPr>
          <a:xfrm>
            <a:off x="140064" y="5860315"/>
            <a:ext cx="2063534" cy="861774"/>
          </a:xfrm>
          <a:prstGeom prst="rect">
            <a:avLst/>
          </a:prstGeom>
          <a:noFill/>
        </p:spPr>
        <p:txBody>
          <a:bodyPr wrap="square" rtlCol="0">
            <a:spAutoFit/>
          </a:bodyPr>
          <a:lstStyle/>
          <a:p>
            <a:r>
              <a:rPr lang="en-IN" sz="1000" dirty="0">
                <a:latin typeface="Helvetica" pitchFamily="2" charset="0"/>
              </a:rPr>
              <a:t>Database and Back-end together will constitute the Server.</a:t>
            </a:r>
          </a:p>
          <a:p>
            <a:r>
              <a:rPr lang="en-IN" sz="1000" dirty="0">
                <a:latin typeface="Helvetica" pitchFamily="2" charset="0"/>
              </a:rPr>
              <a:t>**Data binding must take place in smooth functionality in this project flow.</a:t>
            </a:r>
          </a:p>
        </p:txBody>
      </p:sp>
      <p:grpSp>
        <p:nvGrpSpPr>
          <p:cNvPr id="188" name="Group 187">
            <a:extLst>
              <a:ext uri="{FF2B5EF4-FFF2-40B4-BE49-F238E27FC236}">
                <a16:creationId xmlns:a16="http://schemas.microsoft.com/office/drawing/2014/main" id="{647F9CDE-018E-48BD-5246-C50758BED164}"/>
              </a:ext>
            </a:extLst>
          </p:cNvPr>
          <p:cNvGrpSpPr/>
          <p:nvPr/>
        </p:nvGrpSpPr>
        <p:grpSpPr>
          <a:xfrm>
            <a:off x="93456" y="98331"/>
            <a:ext cx="2211576" cy="669184"/>
            <a:chOff x="93456" y="98331"/>
            <a:chExt cx="2211576" cy="669184"/>
          </a:xfrm>
        </p:grpSpPr>
        <p:cxnSp>
          <p:nvCxnSpPr>
            <p:cNvPr id="189" name="Straight Connector 188">
              <a:extLst>
                <a:ext uri="{FF2B5EF4-FFF2-40B4-BE49-F238E27FC236}">
                  <a16:creationId xmlns:a16="http://schemas.microsoft.com/office/drawing/2014/main" id="{2123916D-A4A6-03C2-7A9D-C4CFB2299FB4}"/>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90" name="Group 189">
              <a:extLst>
                <a:ext uri="{FF2B5EF4-FFF2-40B4-BE49-F238E27FC236}">
                  <a16:creationId xmlns:a16="http://schemas.microsoft.com/office/drawing/2014/main" id="{B244E884-23CC-661A-ECEB-6B8360072C8D}"/>
                </a:ext>
              </a:extLst>
            </p:cNvPr>
            <p:cNvGrpSpPr/>
            <p:nvPr/>
          </p:nvGrpSpPr>
          <p:grpSpPr>
            <a:xfrm>
              <a:off x="93456" y="98331"/>
              <a:ext cx="2211576" cy="669184"/>
              <a:chOff x="93456" y="98331"/>
              <a:chExt cx="2211576" cy="669184"/>
            </a:xfrm>
          </p:grpSpPr>
          <p:cxnSp>
            <p:nvCxnSpPr>
              <p:cNvPr id="191" name="Straight Connector 190">
                <a:extLst>
                  <a:ext uri="{FF2B5EF4-FFF2-40B4-BE49-F238E27FC236}">
                    <a16:creationId xmlns:a16="http://schemas.microsoft.com/office/drawing/2014/main" id="{BF18C058-F1E4-EED9-C248-08D4BACEF44E}"/>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92" name="Picture 2">
                <a:extLst>
                  <a:ext uri="{FF2B5EF4-FFF2-40B4-BE49-F238E27FC236}">
                    <a16:creationId xmlns:a16="http://schemas.microsoft.com/office/drawing/2014/main" id="{44C2E219-7432-1459-8052-0D1AE5270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93" name="TextBox 192">
                <a:extLst>
                  <a:ext uri="{FF2B5EF4-FFF2-40B4-BE49-F238E27FC236}">
                    <a16:creationId xmlns:a16="http://schemas.microsoft.com/office/drawing/2014/main" id="{3B1901CE-55D8-5877-FE0C-4D5BF132A04F}"/>
                  </a:ext>
                </a:extLst>
              </p:cNvPr>
              <p:cNvSpPr txBox="1"/>
              <p:nvPr/>
            </p:nvSpPr>
            <p:spPr>
              <a:xfrm>
                <a:off x="439129" y="135295"/>
                <a:ext cx="1865903" cy="31384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TECHNICAL OVERVIEW</a:t>
                </a:r>
                <a:endParaRPr lang="en-IN" sz="1600" b="1" i="1" dirty="0">
                  <a:solidFill>
                    <a:schemeClr val="accent1"/>
                  </a:solidFill>
                  <a:effectLst>
                    <a:outerShdw blurRad="38100" dist="38100" dir="2700000" algn="tl">
                      <a:srgbClr val="000000">
                        <a:alpha val="43137"/>
                      </a:srgbClr>
                    </a:outerShdw>
                  </a:effectLst>
                </a:endParaRPr>
              </a:p>
            </p:txBody>
          </p:sp>
          <p:sp>
            <p:nvSpPr>
              <p:cNvPr id="194" name="TextBox 193">
                <a:extLst>
                  <a:ext uri="{FF2B5EF4-FFF2-40B4-BE49-F238E27FC236}">
                    <a16:creationId xmlns:a16="http://schemas.microsoft.com/office/drawing/2014/main" id="{6E918C36-1E02-205E-44BA-D73FEE3FCF33}"/>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05</a:t>
                </a:r>
              </a:p>
            </p:txBody>
          </p:sp>
        </p:grpSp>
      </p:grpSp>
    </p:spTree>
    <p:extLst>
      <p:ext uri="{BB962C8B-B14F-4D97-AF65-F5344CB8AC3E}">
        <p14:creationId xmlns:p14="http://schemas.microsoft.com/office/powerpoint/2010/main" val="289464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230AD34-4C98-B945-E2C2-9D994C08DEB9}"/>
              </a:ext>
            </a:extLst>
          </p:cNvPr>
          <p:cNvGrpSpPr/>
          <p:nvPr/>
        </p:nvGrpSpPr>
        <p:grpSpPr>
          <a:xfrm>
            <a:off x="0" y="-3967"/>
            <a:ext cx="12192000" cy="6858000"/>
            <a:chOff x="0" y="-3967"/>
            <a:chExt cx="12192000" cy="6858000"/>
          </a:xfrm>
        </p:grpSpPr>
        <p:sp>
          <p:nvSpPr>
            <p:cNvPr id="5" name="Rectangle 4">
              <a:extLst>
                <a:ext uri="{FF2B5EF4-FFF2-40B4-BE49-F238E27FC236}">
                  <a16:creationId xmlns:a16="http://schemas.microsoft.com/office/drawing/2014/main" id="{8A174FC8-335E-7F0C-361C-EF0704A0FACF}"/>
                </a:ext>
              </a:extLst>
            </p:cNvPr>
            <p:cNvSpPr/>
            <p:nvPr/>
          </p:nvSpPr>
          <p:spPr>
            <a:xfrm>
              <a:off x="0" y="-3967"/>
              <a:ext cx="12192000" cy="6858000"/>
            </a:xfrm>
            <a:prstGeom prst="rect">
              <a:avLst/>
            </a:prstGeom>
            <a:gradFill flip="none" rotWithShape="1">
              <a:gsLst>
                <a:gs pos="0">
                  <a:schemeClr val="accent2">
                    <a:shade val="30000"/>
                    <a:satMod val="115000"/>
                    <a:lumMod val="0"/>
                    <a:lumOff val="100000"/>
                  </a:schemeClr>
                </a:gs>
                <a:gs pos="50000">
                  <a:schemeClr val="accent2">
                    <a:lumMod val="40000"/>
                    <a:lumOff val="60000"/>
                    <a:shade val="67500"/>
                    <a:satMod val="115000"/>
                    <a:alpha val="79000"/>
                  </a:schemeClr>
                </a:gs>
                <a:gs pos="100000">
                  <a:schemeClr val="accent2">
                    <a:lumMod val="60000"/>
                    <a:lumOff val="40000"/>
                    <a:alpha val="50000"/>
                  </a:schemeClr>
                </a:gs>
              </a:gsLst>
              <a:lin ang="270000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2" name="Group 11">
              <a:extLst>
                <a:ext uri="{FF2B5EF4-FFF2-40B4-BE49-F238E27FC236}">
                  <a16:creationId xmlns:a16="http://schemas.microsoft.com/office/drawing/2014/main" id="{C7191ECF-8C80-7567-36F6-0491C2E00E3A}"/>
                </a:ext>
              </a:extLst>
            </p:cNvPr>
            <p:cNvGrpSpPr/>
            <p:nvPr/>
          </p:nvGrpSpPr>
          <p:grpSpPr>
            <a:xfrm>
              <a:off x="93456" y="98331"/>
              <a:ext cx="2091408" cy="669184"/>
              <a:chOff x="93456" y="98331"/>
              <a:chExt cx="2091408" cy="669184"/>
            </a:xfrm>
          </p:grpSpPr>
          <p:cxnSp>
            <p:nvCxnSpPr>
              <p:cNvPr id="13" name="Straight Connector 12">
                <a:extLst>
                  <a:ext uri="{FF2B5EF4-FFF2-40B4-BE49-F238E27FC236}">
                    <a16:creationId xmlns:a16="http://schemas.microsoft.com/office/drawing/2014/main" id="{E578EC2C-1BA3-2E34-6B4F-FA8726D7DF2D}"/>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CBA5C37A-0B45-E9C2-8CB6-E1D9D860AF58}"/>
                  </a:ext>
                </a:extLst>
              </p:cNvPr>
              <p:cNvGrpSpPr/>
              <p:nvPr/>
            </p:nvGrpSpPr>
            <p:grpSpPr>
              <a:xfrm>
                <a:off x="93456" y="98331"/>
                <a:ext cx="2091408" cy="669184"/>
                <a:chOff x="93456" y="98331"/>
                <a:chExt cx="2091408" cy="669184"/>
              </a:xfrm>
            </p:grpSpPr>
            <p:cxnSp>
              <p:nvCxnSpPr>
                <p:cNvPr id="15" name="Straight Connector 14">
                  <a:extLst>
                    <a:ext uri="{FF2B5EF4-FFF2-40B4-BE49-F238E27FC236}">
                      <a16:creationId xmlns:a16="http://schemas.microsoft.com/office/drawing/2014/main" id="{6248D6EF-8E02-27CC-4FC8-E3CD93B56A7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16" name="Picture 2">
                  <a:extLst>
                    <a:ext uri="{FF2B5EF4-FFF2-40B4-BE49-F238E27FC236}">
                      <a16:creationId xmlns:a16="http://schemas.microsoft.com/office/drawing/2014/main" id="{BE0FDCD7-6794-A2E6-1943-9D6B63449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7" name="TextBox 16">
                  <a:extLst>
                    <a:ext uri="{FF2B5EF4-FFF2-40B4-BE49-F238E27FC236}">
                      <a16:creationId xmlns:a16="http://schemas.microsoft.com/office/drawing/2014/main" id="{97CD1236-E5D4-42C1-8B07-A7491D2FB175}"/>
                    </a:ext>
                  </a:extLst>
                </p:cNvPr>
                <p:cNvSpPr txBox="1"/>
                <p:nvPr/>
              </p:nvSpPr>
              <p:spPr>
                <a:xfrm>
                  <a:off x="439130" y="135295"/>
                  <a:ext cx="1745734"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TECH STACK</a:t>
                  </a:r>
                  <a:endParaRPr lang="en-IN" sz="1600" b="1" i="1" dirty="0">
                    <a:solidFill>
                      <a:schemeClr val="accent1"/>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9471C75A-F8FF-B80B-8654-D560DAC0264D}"/>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06</a:t>
                  </a:r>
                </a:p>
              </p:txBody>
            </p:sp>
          </p:grpSp>
        </p:grpSp>
        <p:sp>
          <p:nvSpPr>
            <p:cNvPr id="19" name="Rectangle 18">
              <a:extLst>
                <a:ext uri="{FF2B5EF4-FFF2-40B4-BE49-F238E27FC236}">
                  <a16:creationId xmlns:a16="http://schemas.microsoft.com/office/drawing/2014/main" id="{79305147-43DC-D407-7482-831860E100DE}"/>
                </a:ext>
              </a:extLst>
            </p:cNvPr>
            <p:cNvSpPr/>
            <p:nvPr/>
          </p:nvSpPr>
          <p:spPr>
            <a:xfrm>
              <a:off x="595074" y="629015"/>
              <a:ext cx="11387371" cy="6040726"/>
            </a:xfrm>
            <a:prstGeom prst="rect">
              <a:avLst/>
            </a:prstGeom>
            <a:noFill/>
            <a:ln>
              <a:solidFill>
                <a:schemeClr val="accent2">
                  <a:lumMod val="60000"/>
                  <a:lumOff val="40000"/>
                </a:schemeClr>
              </a:solidFill>
            </a:ln>
            <a:effectLst>
              <a:glow rad="63500">
                <a:schemeClr val="accent2">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0DE29519-9CEC-66F5-6F51-3B444749B0AF}"/>
                </a:ext>
              </a:extLst>
            </p:cNvPr>
            <p:cNvSpPr txBox="1"/>
            <p:nvPr/>
          </p:nvSpPr>
          <p:spPr>
            <a:xfrm>
              <a:off x="694592" y="735019"/>
              <a:ext cx="11183084" cy="4817666"/>
            </a:xfrm>
            <a:prstGeom prst="rect">
              <a:avLst/>
            </a:prstGeom>
            <a:noFill/>
          </p:spPr>
          <p:txBody>
            <a:bodyPr wrap="square" rtlCol="0" anchor="t">
              <a:spAutoFit/>
            </a:bodyPr>
            <a:lstStyle/>
            <a:p>
              <a:pPr algn="ctr"/>
              <a:r>
                <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rPr>
                <a:t>TECH STACK</a:t>
              </a:r>
            </a:p>
            <a:p>
              <a:pPr algn="ctr"/>
              <a:endParaRPr lang="en-IN" sz="2000" b="1" u="sng" dirty="0">
                <a:solidFill>
                  <a:schemeClr val="bg2">
                    <a:lumMod val="10000"/>
                  </a:schemeClr>
                </a:solidFill>
                <a:effectLst>
                  <a:outerShdw blurRad="38100" dist="38100" dir="2700000" algn="tl">
                    <a:srgbClr val="000000">
                      <a:alpha val="43137"/>
                    </a:srgbClr>
                  </a:outerShdw>
                </a:effectLst>
                <a:latin typeface="Helvetica" pitchFamily="2" charset="0"/>
              </a:endParaRPr>
            </a:p>
            <a:p>
              <a:pPr algn="just"/>
              <a:r>
                <a:rPr lang="en-IN" sz="1600" b="1" dirty="0">
                  <a:solidFill>
                    <a:schemeClr val="bg2">
                      <a:lumMod val="10000"/>
                    </a:schemeClr>
                  </a:solidFill>
                  <a:latin typeface="Helvetica" pitchFamily="2" charset="0"/>
                </a:rPr>
                <a:t>OBJECTIVE: - </a:t>
              </a:r>
              <a:r>
                <a:rPr lang="en-IN" sz="1600" i="1" dirty="0">
                  <a:solidFill>
                    <a:schemeClr val="bg2">
                      <a:lumMod val="10000"/>
                    </a:schemeClr>
                  </a:solidFill>
                  <a:latin typeface="Helvetica" pitchFamily="2" charset="0"/>
                </a:rPr>
                <a:t>SHOPPING APP WITH VIRTUAL PERSONAL ASSISTANT (VPA)</a:t>
              </a:r>
            </a:p>
            <a:p>
              <a:pPr algn="just"/>
              <a:endParaRPr lang="en-IN" sz="1600" b="1" i="1" dirty="0">
                <a:solidFill>
                  <a:schemeClr val="bg2">
                    <a:lumMod val="10000"/>
                  </a:schemeClr>
                </a:solidFill>
                <a:latin typeface="Helvetica" pitchFamily="2" charset="0"/>
              </a:endParaRPr>
            </a:p>
            <a:p>
              <a:pPr algn="just"/>
              <a:r>
                <a:rPr lang="en-IN" sz="1600" b="1" dirty="0">
                  <a:solidFill>
                    <a:schemeClr val="bg2">
                      <a:lumMod val="10000"/>
                    </a:schemeClr>
                  </a:solidFill>
                  <a:latin typeface="Helvetica" pitchFamily="2" charset="0"/>
                </a:rPr>
                <a:t>TECHNOLOGY USED: -</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SPRING BOOT WITH JAVA. (BACK-END)</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ANGULAR / REACT (FRONT-END) </a:t>
              </a:r>
              <a:r>
                <a:rPr lang="en-IN" sz="1600" i="1" dirty="0">
                  <a:solidFill>
                    <a:schemeClr val="bg2">
                      <a:lumMod val="10000"/>
                    </a:schemeClr>
                  </a:solidFill>
                  <a:latin typeface="Helvetica" pitchFamily="2" charset="0"/>
                  <a:sym typeface="Wingdings" panose="05000000000000000000" pitchFamily="2" charset="2"/>
                </a:rPr>
                <a:t> TO GIVE A USER’S VIEW FOR THE BACK-END</a:t>
              </a:r>
              <a:endParaRPr lang="en-IN" sz="1600" i="1" dirty="0">
                <a:solidFill>
                  <a:schemeClr val="bg2">
                    <a:lumMod val="10000"/>
                  </a:schemeClr>
                </a:solidFill>
                <a:latin typeface="Helvetica" pitchFamily="2" charset="0"/>
              </a:endParaRP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rPr>
                <a:t>HEROKU / FIREBASE </a:t>
              </a:r>
              <a:r>
                <a:rPr lang="en-IN" sz="1600" i="1" dirty="0">
                  <a:solidFill>
                    <a:schemeClr val="bg2">
                      <a:lumMod val="10000"/>
                    </a:schemeClr>
                  </a:solidFill>
                  <a:latin typeface="Helvetica" pitchFamily="2" charset="0"/>
                  <a:sym typeface="Wingdings" panose="05000000000000000000" pitchFamily="2" charset="2"/>
                </a:rPr>
                <a:t> DEPLOYMENT OF BACK-END IN CLOUD SERVER. [ACTING AS A SERVER PART]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NETLIFY  DEPLOYMENT OF THE FRONT-END AS A CLOUD SERVER.</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PYTHON  DEVELOPMENT OF THE VIRTUAL PERSONAL ASSISTANT.</a:t>
              </a:r>
            </a:p>
            <a:p>
              <a:pPr marL="342900" indent="-342900" algn="just">
                <a:lnSpc>
                  <a:spcPct val="200000"/>
                </a:lnSpc>
                <a:buFont typeface="+mj-lt"/>
                <a:buAutoNum type="arabicParenR"/>
              </a:pPr>
              <a:r>
                <a:rPr lang="en-IN" sz="1600" i="1" dirty="0">
                  <a:solidFill>
                    <a:schemeClr val="bg2">
                      <a:lumMod val="10000"/>
                    </a:schemeClr>
                  </a:solidFill>
                  <a:latin typeface="Helvetica" pitchFamily="2" charset="0"/>
                  <a:sym typeface="Wingdings" panose="05000000000000000000" pitchFamily="2" charset="2"/>
                </a:rPr>
                <a:t>JYTHON  INTEGRATING PART BETWEEN PYTHON AND SPRING BOOT WITH JAVA AND SUCCESSFULLY BINDING IT.</a:t>
              </a:r>
              <a:endParaRPr lang="en-IN" sz="1600" i="1" dirty="0">
                <a:solidFill>
                  <a:schemeClr val="bg2">
                    <a:lumMod val="10000"/>
                  </a:schemeClr>
                </a:solidFill>
                <a:latin typeface="Helvetica" pitchFamily="2" charset="0"/>
              </a:endParaRPr>
            </a:p>
          </p:txBody>
        </p:sp>
      </p:grpSp>
    </p:spTree>
    <p:extLst>
      <p:ext uri="{BB962C8B-B14F-4D97-AF65-F5344CB8AC3E}">
        <p14:creationId xmlns:p14="http://schemas.microsoft.com/office/powerpoint/2010/main" val="3401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6CA71-C785-CEEB-C6FA-8CA2A1C5A794}"/>
              </a:ext>
            </a:extLst>
          </p:cNvPr>
          <p:cNvSpPr/>
          <p:nvPr/>
        </p:nvSpPr>
        <p:spPr>
          <a:xfrm>
            <a:off x="0" y="-3967"/>
            <a:ext cx="12192000" cy="6858000"/>
          </a:xfrm>
          <a:prstGeom prst="rect">
            <a:avLst/>
          </a:prstGeom>
          <a:gradFill flip="none" rotWithShape="1">
            <a:gsLst>
              <a:gs pos="0">
                <a:schemeClr val="accent6">
                  <a:lumMod val="60000"/>
                  <a:lumOff val="40000"/>
                  <a:tint val="66000"/>
                  <a:satMod val="160000"/>
                </a:schemeClr>
              </a:gs>
              <a:gs pos="50000">
                <a:schemeClr val="accent6">
                  <a:lumMod val="60000"/>
                  <a:lumOff val="40000"/>
                  <a:tint val="44500"/>
                  <a:satMod val="160000"/>
                </a:schemeClr>
              </a:gs>
              <a:gs pos="100000">
                <a:schemeClr val="accent6">
                  <a:lumMod val="60000"/>
                  <a:lumOff val="40000"/>
                  <a:tint val="23500"/>
                  <a:satMod val="160000"/>
                </a:schemeClr>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5" name="Group 4">
            <a:extLst>
              <a:ext uri="{FF2B5EF4-FFF2-40B4-BE49-F238E27FC236}">
                <a16:creationId xmlns:a16="http://schemas.microsoft.com/office/drawing/2014/main" id="{962A014F-CF1F-3FCF-90B8-C182107D1932}"/>
              </a:ext>
            </a:extLst>
          </p:cNvPr>
          <p:cNvGrpSpPr/>
          <p:nvPr/>
        </p:nvGrpSpPr>
        <p:grpSpPr>
          <a:xfrm>
            <a:off x="93456" y="98331"/>
            <a:ext cx="2154440" cy="669184"/>
            <a:chOff x="93456" y="98331"/>
            <a:chExt cx="2154440" cy="669184"/>
          </a:xfrm>
        </p:grpSpPr>
        <p:cxnSp>
          <p:nvCxnSpPr>
            <p:cNvPr id="6" name="Straight Connector 5">
              <a:extLst>
                <a:ext uri="{FF2B5EF4-FFF2-40B4-BE49-F238E27FC236}">
                  <a16:creationId xmlns:a16="http://schemas.microsoft.com/office/drawing/2014/main" id="{BD5A466E-3D64-FB21-697A-281D45D924FD}"/>
                </a:ext>
              </a:extLst>
            </p:cNvPr>
            <p:cNvCxnSpPr>
              <a:cxnSpLocks/>
            </p:cNvCxnSpPr>
            <p:nvPr/>
          </p:nvCxnSpPr>
          <p:spPr>
            <a:xfrm>
              <a:off x="504404" y="98331"/>
              <a:ext cx="0" cy="627810"/>
            </a:xfrm>
            <a:prstGeom prst="line">
              <a:avLst/>
            </a:prstGeom>
            <a:ln w="19050"/>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0B2469A7-F813-F56A-9DED-0C0FE496AB30}"/>
                </a:ext>
              </a:extLst>
            </p:cNvPr>
            <p:cNvGrpSpPr/>
            <p:nvPr/>
          </p:nvGrpSpPr>
          <p:grpSpPr>
            <a:xfrm>
              <a:off x="93456" y="98331"/>
              <a:ext cx="2154440" cy="669184"/>
              <a:chOff x="93456" y="98331"/>
              <a:chExt cx="2154440" cy="669184"/>
            </a:xfrm>
          </p:grpSpPr>
          <p:cxnSp>
            <p:nvCxnSpPr>
              <p:cNvPr id="8" name="Straight Connector 7">
                <a:extLst>
                  <a:ext uri="{FF2B5EF4-FFF2-40B4-BE49-F238E27FC236}">
                    <a16:creationId xmlns:a16="http://schemas.microsoft.com/office/drawing/2014/main" id="{4F46CA58-5723-6AF1-0D1A-8265F57C8681}"/>
                  </a:ext>
                </a:extLst>
              </p:cNvPr>
              <p:cNvCxnSpPr>
                <a:cxnSpLocks/>
              </p:cNvCxnSpPr>
              <p:nvPr/>
            </p:nvCxnSpPr>
            <p:spPr>
              <a:xfrm flipH="1">
                <a:off x="96230" y="519954"/>
                <a:ext cx="685800" cy="0"/>
              </a:xfrm>
              <a:prstGeom prst="line">
                <a:avLst/>
              </a:prstGeom>
              <a:ln w="19050"/>
            </p:spPr>
            <p:style>
              <a:lnRef idx="1">
                <a:schemeClr val="dk1"/>
              </a:lnRef>
              <a:fillRef idx="0">
                <a:schemeClr val="dk1"/>
              </a:fillRef>
              <a:effectRef idx="0">
                <a:schemeClr val="dk1"/>
              </a:effectRef>
              <a:fontRef idx="minor">
                <a:schemeClr val="tx1"/>
              </a:fontRef>
            </p:style>
          </p:cxnSp>
          <p:pic>
            <p:nvPicPr>
              <p:cNvPr id="9" name="Picture 2">
                <a:extLst>
                  <a:ext uri="{FF2B5EF4-FFF2-40B4-BE49-F238E27FC236}">
                    <a16:creationId xmlns:a16="http://schemas.microsoft.com/office/drawing/2014/main" id="{A476E845-7115-1F44-C2C9-0BFD79339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07715" y="98331"/>
                <a:ext cx="385203" cy="408174"/>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p:spPr>
          </p:pic>
          <p:sp>
            <p:nvSpPr>
              <p:cNvPr id="10" name="TextBox 9">
                <a:extLst>
                  <a:ext uri="{FF2B5EF4-FFF2-40B4-BE49-F238E27FC236}">
                    <a16:creationId xmlns:a16="http://schemas.microsoft.com/office/drawing/2014/main" id="{282B1876-7DC3-B77D-9DCB-D799B1441244}"/>
                  </a:ext>
                </a:extLst>
              </p:cNvPr>
              <p:cNvSpPr txBox="1"/>
              <p:nvPr/>
            </p:nvSpPr>
            <p:spPr>
              <a:xfrm>
                <a:off x="439129" y="135295"/>
                <a:ext cx="1808767" cy="307777"/>
              </a:xfrm>
              <a:prstGeom prst="rect">
                <a:avLst/>
              </a:prstGeom>
              <a:noFill/>
            </p:spPr>
            <p:txBody>
              <a:bodyPr wrap="square" rtlCol="0">
                <a:spAutoFit/>
              </a:bodyPr>
              <a:lstStyle/>
              <a:p>
                <a:r>
                  <a:rPr lang="en-IN" sz="1400" b="1" i="1" dirty="0">
                    <a:solidFill>
                      <a:schemeClr val="accent1"/>
                    </a:solidFill>
                    <a:effectLst>
                      <a:outerShdw blurRad="38100" dist="38100" dir="2700000" algn="tl">
                        <a:srgbClr val="000000">
                          <a:alpha val="43137"/>
                        </a:srgbClr>
                      </a:outerShdw>
                    </a:effectLst>
                  </a:rPr>
                  <a:t>PROJECT HIGHLIGHTS</a:t>
                </a:r>
                <a:endParaRPr lang="en-IN" sz="1600" b="1" i="1" dirty="0">
                  <a:solidFill>
                    <a:schemeClr val="accent1"/>
                  </a:solidFill>
                  <a:effectLst>
                    <a:outerShdw blurRad="38100" dist="38100" dir="2700000" algn="tl">
                      <a:srgbClr val="000000">
                        <a:alpha val="43137"/>
                      </a:srgbClr>
                    </a:outerShdw>
                  </a:effectLst>
                </a:endParaRPr>
              </a:p>
            </p:txBody>
          </p:sp>
          <p:sp>
            <p:nvSpPr>
              <p:cNvPr id="11" name="TextBox 10">
                <a:extLst>
                  <a:ext uri="{FF2B5EF4-FFF2-40B4-BE49-F238E27FC236}">
                    <a16:creationId xmlns:a16="http://schemas.microsoft.com/office/drawing/2014/main" id="{764A43D1-2EE0-AFA1-083B-AF7871BF49E9}"/>
                  </a:ext>
                </a:extLst>
              </p:cNvPr>
              <p:cNvSpPr txBox="1"/>
              <p:nvPr/>
            </p:nvSpPr>
            <p:spPr>
              <a:xfrm>
                <a:off x="93456" y="490516"/>
                <a:ext cx="408163" cy="276999"/>
              </a:xfrm>
              <a:prstGeom prst="rect">
                <a:avLst/>
              </a:prstGeom>
              <a:noFill/>
            </p:spPr>
            <p:txBody>
              <a:bodyPr wrap="square" rtlCol="0">
                <a:spAutoFit/>
              </a:bodyPr>
              <a:lstStyle/>
              <a:p>
                <a:r>
                  <a:rPr lang="en-IN" sz="1200" b="1" dirty="0">
                    <a:effectLst>
                      <a:outerShdw blurRad="38100" dist="38100" dir="2700000" algn="tl">
                        <a:srgbClr val="000000">
                          <a:alpha val="43137"/>
                        </a:srgbClr>
                      </a:outerShdw>
                    </a:effectLst>
                  </a:rPr>
                  <a:t>07</a:t>
                </a:r>
              </a:p>
            </p:txBody>
          </p:sp>
        </p:grpSp>
      </p:grpSp>
      <p:sp>
        <p:nvSpPr>
          <p:cNvPr id="12" name="Rectangle 11">
            <a:extLst>
              <a:ext uri="{FF2B5EF4-FFF2-40B4-BE49-F238E27FC236}">
                <a16:creationId xmlns:a16="http://schemas.microsoft.com/office/drawing/2014/main" id="{2997E1DA-91F6-06AF-6385-C64F9FEDD265}"/>
              </a:ext>
            </a:extLst>
          </p:cNvPr>
          <p:cNvSpPr/>
          <p:nvPr/>
        </p:nvSpPr>
        <p:spPr>
          <a:xfrm>
            <a:off x="595074" y="629015"/>
            <a:ext cx="11387371" cy="6040726"/>
          </a:xfrm>
          <a:prstGeom prst="rect">
            <a:avLst/>
          </a:prstGeom>
          <a:noFill/>
          <a:ln>
            <a:solidFill>
              <a:schemeClr val="accent6">
                <a:lumMod val="75000"/>
              </a:schemeClr>
            </a:solidFill>
          </a:ln>
          <a:effectLst>
            <a:glow rad="63500">
              <a:schemeClr val="accent6">
                <a:satMod val="175000"/>
                <a:alpha val="40000"/>
              </a:schemeClr>
            </a:glow>
          </a:effectLst>
          <a:scene3d>
            <a:camera prst="perspectiveFront"/>
            <a:lightRig rig="flat" dir="t"/>
          </a:scene3d>
          <a:sp3d extrusionH="50800" prstMaterial="plastic">
            <a:bevelT w="190500" h="889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43492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9059</TotalTime>
  <Words>1641</Words>
  <Application>Microsoft Office PowerPoint</Application>
  <PresentationFormat>Widescreen</PresentationFormat>
  <Paragraphs>117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Ghosh</dc:creator>
  <cp:lastModifiedBy>Arpan Ghosh</cp:lastModifiedBy>
  <cp:revision>194</cp:revision>
  <dcterms:created xsi:type="dcterms:W3CDTF">2022-08-09T05:27:38Z</dcterms:created>
  <dcterms:modified xsi:type="dcterms:W3CDTF">2022-10-09T07:29:31Z</dcterms:modified>
</cp:coreProperties>
</file>