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1" r:id="rId5"/>
    <p:sldId id="258" r:id="rId6"/>
    <p:sldId id="262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C8455-E3B1-4308-8108-7773C2A75821}" v="47" dt="2019-08-06T23:14:0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20CC8455-E3B1-4308-8108-7773C2A75821}"/>
    <pc:docChg chg="custSel addSld delSld modSld sldOrd">
      <pc:chgData name="Hartman, Rosemary@DWR" userId="984f44d5-4180-46ad-9b77-e367b17d9727" providerId="ADAL" clId="{20CC8455-E3B1-4308-8108-7773C2A75821}" dt="2019-08-06T23:15:06.144" v="635" actId="1076"/>
      <pc:docMkLst>
        <pc:docMk/>
      </pc:docMkLst>
      <pc:sldChg chg="addSp delSp modSp">
        <pc:chgData name="Hartman, Rosemary@DWR" userId="984f44d5-4180-46ad-9b77-e367b17d9727" providerId="ADAL" clId="{20CC8455-E3B1-4308-8108-7773C2A75821}" dt="2019-08-06T23:08:08.021" v="403" actId="1076"/>
        <pc:sldMkLst>
          <pc:docMk/>
          <pc:sldMk cId="1998075012" sldId="256"/>
        </pc:sldMkLst>
        <pc:spChg chg="del">
          <ac:chgData name="Hartman, Rosemary@DWR" userId="984f44d5-4180-46ad-9b77-e367b17d9727" providerId="ADAL" clId="{20CC8455-E3B1-4308-8108-7773C2A75821}" dt="2019-08-06T23:07:54.334" v="398" actId="478"/>
          <ac:spMkLst>
            <pc:docMk/>
            <pc:sldMk cId="1998075012" sldId="256"/>
            <ac:spMk id="11" creationId="{306A9E42-5DBD-47F7-A904-76B17513F9F2}"/>
          </ac:spMkLst>
        </pc:spChg>
        <pc:spChg chg="mod">
          <ac:chgData name="Hartman, Rosemary@DWR" userId="984f44d5-4180-46ad-9b77-e367b17d9727" providerId="ADAL" clId="{20CC8455-E3B1-4308-8108-7773C2A75821}" dt="2019-08-06T23:08:08.021" v="403" actId="1076"/>
          <ac:spMkLst>
            <pc:docMk/>
            <pc:sldMk cId="1998075012" sldId="256"/>
            <ac:spMk id="13" creationId="{EF5DC701-D2D0-4CD1-844D-9B0BEC4BA38B}"/>
          </ac:spMkLst>
        </pc:spChg>
        <pc:spChg chg="add mod">
          <ac:chgData name="Hartman, Rosemary@DWR" userId="984f44d5-4180-46ad-9b77-e367b17d9727" providerId="ADAL" clId="{20CC8455-E3B1-4308-8108-7773C2A75821}" dt="2019-08-06T23:08:03.079" v="402" actId="207"/>
          <ac:spMkLst>
            <pc:docMk/>
            <pc:sldMk cId="1998075012" sldId="256"/>
            <ac:spMk id="20" creationId="{E54D9575-281A-4BF0-90F6-B3B6716EB87B}"/>
          </ac:spMkLst>
        </pc:spChg>
        <pc:picChg chg="add mod">
          <ac:chgData name="Hartman, Rosemary@DWR" userId="984f44d5-4180-46ad-9b77-e367b17d9727" providerId="ADAL" clId="{20CC8455-E3B1-4308-8108-7773C2A75821}" dt="2019-08-06T23:07:55.596" v="399" actId="1076"/>
          <ac:picMkLst>
            <pc:docMk/>
            <pc:sldMk cId="1998075012" sldId="256"/>
            <ac:picMk id="22" creationId="{C2D05E44-B31C-4272-8C8C-5EE6FABD2617}"/>
          </ac:picMkLst>
        </pc:picChg>
      </pc:sldChg>
      <pc:sldChg chg="del ord modTransition">
        <pc:chgData name="Hartman, Rosemary@DWR" userId="984f44d5-4180-46ad-9b77-e367b17d9727" providerId="ADAL" clId="{20CC8455-E3B1-4308-8108-7773C2A75821}" dt="2019-08-06T23:09:37.931" v="415" actId="2696"/>
        <pc:sldMkLst>
          <pc:docMk/>
          <pc:sldMk cId="1780361649" sldId="257"/>
        </pc:sldMkLst>
      </pc:sldChg>
      <pc:sldChg chg="del">
        <pc:chgData name="Hartman, Rosemary@DWR" userId="984f44d5-4180-46ad-9b77-e367b17d9727" providerId="ADAL" clId="{20CC8455-E3B1-4308-8108-7773C2A75821}" dt="2019-08-06T23:09:36.684" v="414" actId="2696"/>
        <pc:sldMkLst>
          <pc:docMk/>
          <pc:sldMk cId="2001195613" sldId="260"/>
        </pc:sldMkLst>
      </pc:sldChg>
      <pc:sldChg chg="addSp delSp modSp">
        <pc:chgData name="Hartman, Rosemary@DWR" userId="984f44d5-4180-46ad-9b77-e367b17d9727" providerId="ADAL" clId="{20CC8455-E3B1-4308-8108-7773C2A75821}" dt="2019-08-06T23:10:59.779" v="427" actId="1076"/>
        <pc:sldMkLst>
          <pc:docMk/>
          <pc:sldMk cId="1807112460" sldId="262"/>
        </pc:sldMkLst>
        <pc:spChg chg="mod">
          <ac:chgData name="Hartman, Rosemary@DWR" userId="984f44d5-4180-46ad-9b77-e367b17d9727" providerId="ADAL" clId="{20CC8455-E3B1-4308-8108-7773C2A75821}" dt="2019-08-06T23:00:03.371" v="23" actId="1076"/>
          <ac:spMkLst>
            <pc:docMk/>
            <pc:sldMk cId="1807112460" sldId="262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20CC8455-E3B1-4308-8108-7773C2A75821}" dt="2019-08-06T23:10:59.779" v="427" actId="1076"/>
          <ac:spMkLst>
            <pc:docMk/>
            <pc:sldMk cId="1807112460" sldId="262"/>
            <ac:spMk id="13" creationId="{EF5DC701-D2D0-4CD1-844D-9B0BEC4BA38B}"/>
          </ac:spMkLst>
        </pc:spChg>
        <pc:spChg chg="mod">
          <ac:chgData name="Hartman, Rosemary@DWR" userId="984f44d5-4180-46ad-9b77-e367b17d9727" providerId="ADAL" clId="{20CC8455-E3B1-4308-8108-7773C2A75821}" dt="2019-08-06T23:00:09.882" v="25" actId="1076"/>
          <ac:spMkLst>
            <pc:docMk/>
            <pc:sldMk cId="1807112460" sldId="262"/>
            <ac:spMk id="16" creationId="{63C8EE9F-93BA-4F38-BEFC-A2F7B1407FCC}"/>
          </ac:spMkLst>
        </pc:spChg>
        <pc:spChg chg="mod">
          <ac:chgData name="Hartman, Rosemary@DWR" userId="984f44d5-4180-46ad-9b77-e367b17d9727" providerId="ADAL" clId="{20CC8455-E3B1-4308-8108-7773C2A75821}" dt="2019-08-06T23:03:31.056" v="249" actId="1076"/>
          <ac:spMkLst>
            <pc:docMk/>
            <pc:sldMk cId="1807112460" sldId="262"/>
            <ac:spMk id="27" creationId="{6B6FD0B5-ACDE-40AF-80D2-66CE23108704}"/>
          </ac:spMkLst>
        </pc:spChg>
        <pc:picChg chg="mod">
          <ac:chgData name="Hartman, Rosemary@DWR" userId="984f44d5-4180-46ad-9b77-e367b17d9727" providerId="ADAL" clId="{20CC8455-E3B1-4308-8108-7773C2A75821}" dt="2019-08-06T23:00:00.042" v="21" actId="1076"/>
          <ac:picMkLst>
            <pc:docMk/>
            <pc:sldMk cId="1807112460" sldId="262"/>
            <ac:picMk id="5" creationId="{BC3948FE-469C-4BD6-8F75-E65FD3B739E6}"/>
          </ac:picMkLst>
        </pc:picChg>
        <pc:picChg chg="add del mod">
          <ac:chgData name="Hartman, Rosemary@DWR" userId="984f44d5-4180-46ad-9b77-e367b17d9727" providerId="ADAL" clId="{20CC8455-E3B1-4308-8108-7773C2A75821}" dt="2019-08-06T22:59:16.413" v="7" actId="478"/>
          <ac:picMkLst>
            <pc:docMk/>
            <pc:sldMk cId="1807112460" sldId="262"/>
            <ac:picMk id="6" creationId="{6C256072-15C8-4E45-A84D-C07CA967122B}"/>
          </ac:picMkLst>
        </pc:picChg>
        <pc:picChg chg="add mod">
          <ac:chgData name="Hartman, Rosemary@DWR" userId="984f44d5-4180-46ad-9b77-e367b17d9727" providerId="ADAL" clId="{20CC8455-E3B1-4308-8108-7773C2A75821}" dt="2019-08-06T23:00:33.596" v="31" actId="1076"/>
          <ac:picMkLst>
            <pc:docMk/>
            <pc:sldMk cId="1807112460" sldId="262"/>
            <ac:picMk id="7" creationId="{D325C26A-5E16-4A76-A09C-92D2B092B05C}"/>
          </ac:picMkLst>
        </pc:picChg>
        <pc:picChg chg="mod modCrop">
          <ac:chgData name="Hartman, Rosemary@DWR" userId="984f44d5-4180-46ad-9b77-e367b17d9727" providerId="ADAL" clId="{20CC8455-E3B1-4308-8108-7773C2A75821}" dt="2019-08-06T23:10:57.235" v="426" actId="1076"/>
          <ac:picMkLst>
            <pc:docMk/>
            <pc:sldMk cId="1807112460" sldId="262"/>
            <ac:picMk id="11" creationId="{6DBDE4A3-C006-4969-9FD6-C51C83486178}"/>
          </ac:picMkLst>
        </pc:picChg>
        <pc:picChg chg="del mod">
          <ac:chgData name="Hartman, Rosemary@DWR" userId="984f44d5-4180-46ad-9b77-e367b17d9727" providerId="ADAL" clId="{20CC8455-E3B1-4308-8108-7773C2A75821}" dt="2019-08-06T23:00:26.147" v="29" actId="478"/>
          <ac:picMkLst>
            <pc:docMk/>
            <pc:sldMk cId="1807112460" sldId="262"/>
            <ac:picMk id="18" creationId="{13F1A292-ACEA-4FD9-B95F-80BCEBAC3D7A}"/>
          </ac:picMkLst>
        </pc:picChg>
        <pc:picChg chg="add mod">
          <ac:chgData name="Hartman, Rosemary@DWR" userId="984f44d5-4180-46ad-9b77-e367b17d9727" providerId="ADAL" clId="{20CC8455-E3B1-4308-8108-7773C2A75821}" dt="2019-08-06T23:10:50.522" v="425" actId="1076"/>
          <ac:picMkLst>
            <pc:docMk/>
            <pc:sldMk cId="1807112460" sldId="262"/>
            <ac:picMk id="1026" creationId="{762CCDF7-9E73-4E7E-BDE5-5B7EDBE76424}"/>
          </ac:picMkLst>
        </pc:picChg>
        <pc:picChg chg="add mod">
          <ac:chgData name="Hartman, Rosemary@DWR" userId="984f44d5-4180-46ad-9b77-e367b17d9727" providerId="ADAL" clId="{20CC8455-E3B1-4308-8108-7773C2A75821}" dt="2019-08-06T23:10:48.626" v="424" actId="1076"/>
          <ac:picMkLst>
            <pc:docMk/>
            <pc:sldMk cId="1807112460" sldId="262"/>
            <ac:picMk id="1028" creationId="{792C68DE-C47E-4F94-84DA-C24C1587F402}"/>
          </ac:picMkLst>
        </pc:picChg>
        <pc:picChg chg="del">
          <ac:chgData name="Hartman, Rosemary@DWR" userId="984f44d5-4180-46ad-9b77-e367b17d9727" providerId="ADAL" clId="{20CC8455-E3B1-4308-8108-7773C2A75821}" dt="2019-08-06T22:59:36.466" v="11" actId="478"/>
          <ac:picMkLst>
            <pc:docMk/>
            <pc:sldMk cId="1807112460" sldId="262"/>
            <ac:picMk id="2054" creationId="{B57A2EEB-665E-4A43-8B48-AD322D5D2873}"/>
          </ac:picMkLst>
        </pc:picChg>
        <pc:picChg chg="mod">
          <ac:chgData name="Hartman, Rosemary@DWR" userId="984f44d5-4180-46ad-9b77-e367b17d9727" providerId="ADAL" clId="{20CC8455-E3B1-4308-8108-7773C2A75821}" dt="2019-08-06T23:00:01.403" v="22" actId="1076"/>
          <ac:picMkLst>
            <pc:docMk/>
            <pc:sldMk cId="1807112460" sldId="262"/>
            <ac:picMk id="3074" creationId="{720F67AD-34B1-4345-9B2C-92C0FB2F2A21}"/>
          </ac:picMkLst>
        </pc:picChg>
        <pc:picChg chg="mod">
          <ac:chgData name="Hartman, Rosemary@DWR" userId="984f44d5-4180-46ad-9b77-e367b17d9727" providerId="ADAL" clId="{20CC8455-E3B1-4308-8108-7773C2A75821}" dt="2019-08-06T23:03:34.919" v="251" actId="1076"/>
          <ac:picMkLst>
            <pc:docMk/>
            <pc:sldMk cId="1807112460" sldId="262"/>
            <ac:picMk id="3076" creationId="{EB9DF769-FE0C-4F26-8931-14D2CD5766F9}"/>
          </ac:picMkLst>
        </pc:picChg>
      </pc:sldChg>
      <pc:sldChg chg="addSp delSp modSp add">
        <pc:chgData name="Hartman, Rosemary@DWR" userId="984f44d5-4180-46ad-9b77-e367b17d9727" providerId="ADAL" clId="{20CC8455-E3B1-4308-8108-7773C2A75821}" dt="2019-08-06T23:15:06.144" v="635" actId="1076"/>
        <pc:sldMkLst>
          <pc:docMk/>
          <pc:sldMk cId="4033972606" sldId="263"/>
        </pc:sldMkLst>
        <pc:spChg chg="mod">
          <ac:chgData name="Hartman, Rosemary@DWR" userId="984f44d5-4180-46ad-9b77-e367b17d9727" providerId="ADAL" clId="{20CC8455-E3B1-4308-8108-7773C2A75821}" dt="2019-08-06T23:15:06.144" v="635" actId="1076"/>
          <ac:spMkLst>
            <pc:docMk/>
            <pc:sldMk cId="4033972606" sldId="263"/>
            <ac:spMk id="2" creationId="{9684B250-0696-449F-B9C0-D5D3CDC312FF}"/>
          </ac:spMkLst>
        </pc:spChg>
        <pc:spChg chg="del">
          <ac:chgData name="Hartman, Rosemary@DWR" userId="984f44d5-4180-46ad-9b77-e367b17d9727" providerId="ADAL" clId="{20CC8455-E3B1-4308-8108-7773C2A75821}" dt="2019-08-06T23:12:32.319" v="453" actId="478"/>
          <ac:spMkLst>
            <pc:docMk/>
            <pc:sldMk cId="4033972606" sldId="263"/>
            <ac:spMk id="3" creationId="{61179B21-AFC1-4EF2-A5C6-8A63DE3DE438}"/>
          </ac:spMkLst>
        </pc:spChg>
        <pc:spChg chg="mod">
          <ac:chgData name="Hartman, Rosemary@DWR" userId="984f44d5-4180-46ad-9b77-e367b17d9727" providerId="ADAL" clId="{20CC8455-E3B1-4308-8108-7773C2A75821}" dt="2019-08-06T23:13:13.163" v="472" actId="14100"/>
          <ac:spMkLst>
            <pc:docMk/>
            <pc:sldMk cId="4033972606" sldId="263"/>
            <ac:spMk id="10" creationId="{09DF7A45-74E2-42E6-ADD8-A641081F2B05}"/>
          </ac:spMkLst>
        </pc:spChg>
        <pc:spChg chg="del">
          <ac:chgData name="Hartman, Rosemary@DWR" userId="984f44d5-4180-46ad-9b77-e367b17d9727" providerId="ADAL" clId="{20CC8455-E3B1-4308-8108-7773C2A75821}" dt="2019-08-06T23:04:12.568" v="259" actId="478"/>
          <ac:spMkLst>
            <pc:docMk/>
            <pc:sldMk cId="4033972606" sldId="263"/>
            <ac:spMk id="11" creationId="{306A9E42-5DBD-47F7-A904-76B17513F9F2}"/>
          </ac:spMkLst>
        </pc:spChg>
        <pc:spChg chg="mod">
          <ac:chgData name="Hartman, Rosemary@DWR" userId="984f44d5-4180-46ad-9b77-e367b17d9727" providerId="ADAL" clId="{20CC8455-E3B1-4308-8108-7773C2A75821}" dt="2019-08-06T23:07:16.064" v="392" actId="20577"/>
          <ac:spMkLst>
            <pc:docMk/>
            <pc:sldMk cId="4033972606" sldId="263"/>
            <ac:spMk id="12" creationId="{1124ED31-A3D5-4EF4-8D93-E5DFB1F6188B}"/>
          </ac:spMkLst>
        </pc:spChg>
        <pc:spChg chg="mod">
          <ac:chgData name="Hartman, Rosemary@DWR" userId="984f44d5-4180-46ad-9b77-e367b17d9727" providerId="ADAL" clId="{20CC8455-E3B1-4308-8108-7773C2A75821}" dt="2019-08-06T23:13:10.441" v="471" actId="1076"/>
          <ac:spMkLst>
            <pc:docMk/>
            <pc:sldMk cId="4033972606" sldId="263"/>
            <ac:spMk id="13" creationId="{EF5DC701-D2D0-4CD1-844D-9B0BEC4BA38B}"/>
          </ac:spMkLst>
        </pc:spChg>
        <pc:spChg chg="mod">
          <ac:chgData name="Hartman, Rosemary@DWR" userId="984f44d5-4180-46ad-9b77-e367b17d9727" providerId="ADAL" clId="{20CC8455-E3B1-4308-8108-7773C2A75821}" dt="2019-08-06T23:12:44.769" v="457" actId="1076"/>
          <ac:spMkLst>
            <pc:docMk/>
            <pc:sldMk cId="4033972606" sldId="263"/>
            <ac:spMk id="14" creationId="{1FADD14C-2003-42AC-9DF6-02DBABD35EE4}"/>
          </ac:spMkLst>
        </pc:spChg>
        <pc:spChg chg="mod">
          <ac:chgData name="Hartman, Rosemary@DWR" userId="984f44d5-4180-46ad-9b77-e367b17d9727" providerId="ADAL" clId="{20CC8455-E3B1-4308-8108-7773C2A75821}" dt="2019-08-06T23:12:42.786" v="456" actId="1076"/>
          <ac:spMkLst>
            <pc:docMk/>
            <pc:sldMk cId="4033972606" sldId="263"/>
            <ac:spMk id="15" creationId="{30DEAB1A-1C2C-4500-B06F-4EFCB87DE13D}"/>
          </ac:spMkLst>
        </pc:spChg>
        <pc:spChg chg="mod">
          <ac:chgData name="Hartman, Rosemary@DWR" userId="984f44d5-4180-46ad-9b77-e367b17d9727" providerId="ADAL" clId="{20CC8455-E3B1-4308-8108-7773C2A75821}" dt="2019-08-06T23:06:21.775" v="369" actId="20577"/>
          <ac:spMkLst>
            <pc:docMk/>
            <pc:sldMk cId="4033972606" sldId="263"/>
            <ac:spMk id="18" creationId="{EDEA975C-AF7E-482E-AF6F-7818CD22191F}"/>
          </ac:spMkLst>
        </pc:spChg>
        <pc:spChg chg="mod">
          <ac:chgData name="Hartman, Rosemary@DWR" userId="984f44d5-4180-46ad-9b77-e367b17d9727" providerId="ADAL" clId="{20CC8455-E3B1-4308-8108-7773C2A75821}" dt="2019-08-06T23:14:57.042" v="634" actId="20577"/>
          <ac:spMkLst>
            <pc:docMk/>
            <pc:sldMk cId="4033972606" sldId="263"/>
            <ac:spMk id="19" creationId="{8B09C97D-8C7E-4428-8785-1C0A9C1D153F}"/>
          </ac:spMkLst>
        </pc:spChg>
        <pc:spChg chg="add del mod">
          <ac:chgData name="Hartman, Rosemary@DWR" userId="984f44d5-4180-46ad-9b77-e367b17d9727" providerId="ADAL" clId="{20CC8455-E3B1-4308-8108-7773C2A75821}" dt="2019-08-06T23:12:36.594" v="455" actId="478"/>
          <ac:spMkLst>
            <pc:docMk/>
            <pc:sldMk cId="4033972606" sldId="263"/>
            <ac:spMk id="24" creationId="{EDB9A9E2-A7DB-4E16-8EA6-2C8B5B5D11FD}"/>
          </ac:spMkLst>
        </pc:spChg>
        <pc:spChg chg="add mod">
          <ac:chgData name="Hartman, Rosemary@DWR" userId="984f44d5-4180-46ad-9b77-e367b17d9727" providerId="ADAL" clId="{20CC8455-E3B1-4308-8108-7773C2A75821}" dt="2019-08-06T23:08:26.716" v="405" actId="1076"/>
          <ac:spMkLst>
            <pc:docMk/>
            <pc:sldMk cId="4033972606" sldId="263"/>
            <ac:spMk id="26" creationId="{A5DE9138-550A-4279-ADEF-B7DD9E53DFD5}"/>
          </ac:spMkLst>
        </pc:spChg>
        <pc:spChg chg="add">
          <ac:chgData name="Hartman, Rosemary@DWR" userId="984f44d5-4180-46ad-9b77-e367b17d9727" providerId="ADAL" clId="{20CC8455-E3B1-4308-8108-7773C2A75821}" dt="2019-08-06T23:12:32.791" v="454"/>
          <ac:spMkLst>
            <pc:docMk/>
            <pc:sldMk cId="4033972606" sldId="263"/>
            <ac:spMk id="29" creationId="{10F22BD1-0C66-4348-86FB-E5AA932B3A1B}"/>
          </ac:spMkLst>
        </pc:spChg>
        <pc:picChg chg="del">
          <ac:chgData name="Hartman, Rosemary@DWR" userId="984f44d5-4180-46ad-9b77-e367b17d9727" providerId="ADAL" clId="{20CC8455-E3B1-4308-8108-7773C2A75821}" dt="2019-08-06T23:04:50.704" v="264" actId="478"/>
          <ac:picMkLst>
            <pc:docMk/>
            <pc:sldMk cId="4033972606" sldId="263"/>
            <ac:picMk id="5" creationId="{AE4D8ACB-C9EB-4888-B0D0-835FFE3AD61A}"/>
          </ac:picMkLst>
        </pc:picChg>
        <pc:picChg chg="mod">
          <ac:chgData name="Hartman, Rosemary@DWR" userId="984f44d5-4180-46ad-9b77-e367b17d9727" providerId="ADAL" clId="{20CC8455-E3B1-4308-8108-7773C2A75821}" dt="2019-08-06T23:12:42.786" v="456" actId="1076"/>
          <ac:picMkLst>
            <pc:docMk/>
            <pc:sldMk cId="4033972606" sldId="263"/>
            <ac:picMk id="6" creationId="{95EE0C7B-86FD-4C2C-A4B7-DBEC1E35F11D}"/>
          </ac:picMkLst>
        </pc:picChg>
        <pc:picChg chg="del">
          <ac:chgData name="Hartman, Rosemary@DWR" userId="984f44d5-4180-46ad-9b77-e367b17d9727" providerId="ADAL" clId="{20CC8455-E3B1-4308-8108-7773C2A75821}" dt="2019-08-06T23:05:43.391" v="305" actId="478"/>
          <ac:picMkLst>
            <pc:docMk/>
            <pc:sldMk cId="4033972606" sldId="263"/>
            <ac:picMk id="7" creationId="{2EC8D0E6-B381-4CD1-924B-7D327A2EE9FE}"/>
          </ac:picMkLst>
        </pc:picChg>
        <pc:picChg chg="del">
          <ac:chgData name="Hartman, Rosemary@DWR" userId="984f44d5-4180-46ad-9b77-e367b17d9727" providerId="ADAL" clId="{20CC8455-E3B1-4308-8108-7773C2A75821}" dt="2019-08-06T23:06:42.239" v="370" actId="478"/>
          <ac:picMkLst>
            <pc:docMk/>
            <pc:sldMk cId="4033972606" sldId="263"/>
            <ac:picMk id="8" creationId="{67F462EA-B14D-445E-B108-0686824B8EC5}"/>
          </ac:picMkLst>
        </pc:picChg>
        <pc:picChg chg="mod">
          <ac:chgData name="Hartman, Rosemary@DWR" userId="984f44d5-4180-46ad-9b77-e367b17d9727" providerId="ADAL" clId="{20CC8455-E3B1-4308-8108-7773C2A75821}" dt="2019-08-06T23:13:08.097" v="470" actId="1076"/>
          <ac:picMkLst>
            <pc:docMk/>
            <pc:sldMk cId="4033972606" sldId="263"/>
            <ac:picMk id="9" creationId="{0BC15269-6469-44A8-82D3-A3CA7FD1BE82}"/>
          </ac:picMkLst>
        </pc:picChg>
        <pc:picChg chg="add mod ord">
          <ac:chgData name="Hartman, Rosemary@DWR" userId="984f44d5-4180-46ad-9b77-e367b17d9727" providerId="ADAL" clId="{20CC8455-E3B1-4308-8108-7773C2A75821}" dt="2019-08-06T23:13:06.552" v="469" actId="1076"/>
          <ac:picMkLst>
            <pc:docMk/>
            <pc:sldMk cId="4033972606" sldId="263"/>
            <ac:picMk id="20" creationId="{C16DAA4C-C448-42E6-A9D5-A48C314AD7FE}"/>
          </ac:picMkLst>
        </pc:picChg>
        <pc:picChg chg="add mod ord">
          <ac:chgData name="Hartman, Rosemary@DWR" userId="984f44d5-4180-46ad-9b77-e367b17d9727" providerId="ADAL" clId="{20CC8455-E3B1-4308-8108-7773C2A75821}" dt="2019-08-06T23:05:57.983" v="314" actId="1076"/>
          <ac:picMkLst>
            <pc:docMk/>
            <pc:sldMk cId="4033972606" sldId="263"/>
            <ac:picMk id="21" creationId="{A45C4FB9-F14E-48E2-83CC-2671EAC50506}"/>
          </ac:picMkLst>
        </pc:picChg>
        <pc:picChg chg="add mod ord">
          <ac:chgData name="Hartman, Rosemary@DWR" userId="984f44d5-4180-46ad-9b77-e367b17d9727" providerId="ADAL" clId="{20CC8455-E3B1-4308-8108-7773C2A75821}" dt="2019-08-06T23:06:52.244" v="376" actId="167"/>
          <ac:picMkLst>
            <pc:docMk/>
            <pc:sldMk cId="4033972606" sldId="263"/>
            <ac:picMk id="22" creationId="{4D9D051C-E0CD-4347-A535-C3F4566F728F}"/>
          </ac:picMkLst>
        </pc:picChg>
        <pc:picChg chg="add">
          <ac:chgData name="Hartman, Rosemary@DWR" userId="984f44d5-4180-46ad-9b77-e367b17d9727" providerId="ADAL" clId="{20CC8455-E3B1-4308-8108-7773C2A75821}" dt="2019-08-06T23:08:19.699" v="404"/>
          <ac:picMkLst>
            <pc:docMk/>
            <pc:sldMk cId="4033972606" sldId="263"/>
            <ac:picMk id="25" creationId="{A5C41B64-86E9-4A01-9931-4B765807FB9F}"/>
          </ac:picMkLst>
        </pc:picChg>
      </pc:sldChg>
      <pc:sldChg chg="addSp delSp modSp add">
        <pc:chgData name="Hartman, Rosemary@DWR" userId="984f44d5-4180-46ad-9b77-e367b17d9727" providerId="ADAL" clId="{20CC8455-E3B1-4308-8108-7773C2A75821}" dt="2019-08-06T23:14:30.777" v="611" actId="20577"/>
        <pc:sldMkLst>
          <pc:docMk/>
          <pc:sldMk cId="3823542213" sldId="264"/>
        </pc:sldMkLst>
        <pc:spChg chg="mod">
          <ac:chgData name="Hartman, Rosemary@DWR" userId="984f44d5-4180-46ad-9b77-e367b17d9727" providerId="ADAL" clId="{20CC8455-E3B1-4308-8108-7773C2A75821}" dt="2019-08-06T23:12:23.849" v="452" actId="1076"/>
          <ac:spMkLst>
            <pc:docMk/>
            <pc:sldMk cId="3823542213" sldId="264"/>
            <ac:spMk id="2" creationId="{9684B250-0696-449F-B9C0-D5D3CDC312FF}"/>
          </ac:spMkLst>
        </pc:spChg>
        <pc:spChg chg="mod">
          <ac:chgData name="Hartman, Rosemary@DWR" userId="984f44d5-4180-46ad-9b77-e367b17d9727" providerId="ADAL" clId="{20CC8455-E3B1-4308-8108-7773C2A75821}" dt="2019-08-06T23:12:21.993" v="451" actId="1076"/>
          <ac:spMkLst>
            <pc:docMk/>
            <pc:sldMk cId="3823542213" sldId="264"/>
            <ac:spMk id="3" creationId="{61179B21-AFC1-4EF2-A5C6-8A63DE3DE438}"/>
          </ac:spMkLst>
        </pc:spChg>
        <pc:spChg chg="mod">
          <ac:chgData name="Hartman, Rosemary@DWR" userId="984f44d5-4180-46ad-9b77-e367b17d9727" providerId="ADAL" clId="{20CC8455-E3B1-4308-8108-7773C2A75821}" dt="2019-08-06T23:13:28.785" v="500" actId="20577"/>
          <ac:spMkLst>
            <pc:docMk/>
            <pc:sldMk cId="3823542213" sldId="264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20CC8455-E3B1-4308-8108-7773C2A75821}" dt="2019-08-06T23:11:58.378" v="441" actId="1076"/>
          <ac:spMkLst>
            <pc:docMk/>
            <pc:sldMk cId="3823542213" sldId="264"/>
            <ac:spMk id="13" creationId="{EF5DC701-D2D0-4CD1-844D-9B0BEC4BA38B}"/>
          </ac:spMkLst>
        </pc:spChg>
        <pc:spChg chg="mod">
          <ac:chgData name="Hartman, Rosemary@DWR" userId="984f44d5-4180-46ad-9b77-e367b17d9727" providerId="ADAL" clId="{20CC8455-E3B1-4308-8108-7773C2A75821}" dt="2019-08-06T23:11:52.834" v="438" actId="1076"/>
          <ac:spMkLst>
            <pc:docMk/>
            <pc:sldMk cId="3823542213" sldId="264"/>
            <ac:spMk id="14" creationId="{1FADD14C-2003-42AC-9DF6-02DBABD35EE4}"/>
          </ac:spMkLst>
        </pc:spChg>
        <pc:spChg chg="mod">
          <ac:chgData name="Hartman, Rosemary@DWR" userId="984f44d5-4180-46ad-9b77-e367b17d9727" providerId="ADAL" clId="{20CC8455-E3B1-4308-8108-7773C2A75821}" dt="2019-08-06T23:13:41.298" v="529" actId="20577"/>
          <ac:spMkLst>
            <pc:docMk/>
            <pc:sldMk cId="3823542213" sldId="264"/>
            <ac:spMk id="15" creationId="{30DEAB1A-1C2C-4500-B06F-4EFCB87DE13D}"/>
          </ac:spMkLst>
        </pc:spChg>
        <pc:spChg chg="mod">
          <ac:chgData name="Hartman, Rosemary@DWR" userId="984f44d5-4180-46ad-9b77-e367b17d9727" providerId="ADAL" clId="{20CC8455-E3B1-4308-8108-7773C2A75821}" dt="2019-08-06T23:14:30.777" v="611" actId="20577"/>
          <ac:spMkLst>
            <pc:docMk/>
            <pc:sldMk cId="3823542213" sldId="264"/>
            <ac:spMk id="19" creationId="{8B09C97D-8C7E-4428-8785-1C0A9C1D153F}"/>
          </ac:spMkLst>
        </pc:spChg>
        <pc:spChg chg="mod">
          <ac:chgData name="Hartman, Rosemary@DWR" userId="984f44d5-4180-46ad-9b77-e367b17d9727" providerId="ADAL" clId="{20CC8455-E3B1-4308-8108-7773C2A75821}" dt="2019-08-06T23:08:46.004" v="413" actId="14100"/>
          <ac:spMkLst>
            <pc:docMk/>
            <pc:sldMk cId="3823542213" sldId="264"/>
            <ac:spMk id="26" creationId="{A5DE9138-550A-4279-ADEF-B7DD9E53DFD5}"/>
          </ac:spMkLst>
        </pc:spChg>
        <pc:picChg chg="add mod ord">
          <ac:chgData name="Hartman, Rosemary@DWR" userId="984f44d5-4180-46ad-9b77-e367b17d9727" providerId="ADAL" clId="{20CC8455-E3B1-4308-8108-7773C2A75821}" dt="2019-08-06T23:14:16.024" v="550" actId="167"/>
          <ac:picMkLst>
            <pc:docMk/>
            <pc:sldMk cId="3823542213" sldId="264"/>
            <ac:picMk id="5" creationId="{CDD134ED-0939-4C8C-B8E6-7DEEF8356FC8}"/>
          </ac:picMkLst>
        </pc:picChg>
        <pc:picChg chg="mod">
          <ac:chgData name="Hartman, Rosemary@DWR" userId="984f44d5-4180-46ad-9b77-e367b17d9727" providerId="ADAL" clId="{20CC8455-E3B1-4308-8108-7773C2A75821}" dt="2019-08-06T23:12:01.969" v="442" actId="1076"/>
          <ac:picMkLst>
            <pc:docMk/>
            <pc:sldMk cId="3823542213" sldId="264"/>
            <ac:picMk id="6" creationId="{95EE0C7B-86FD-4C2C-A4B7-DBEC1E35F11D}"/>
          </ac:picMkLst>
        </pc:picChg>
        <pc:picChg chg="mod">
          <ac:chgData name="Hartman, Rosemary@DWR" userId="984f44d5-4180-46ad-9b77-e367b17d9727" providerId="ADAL" clId="{20CC8455-E3B1-4308-8108-7773C2A75821}" dt="2019-08-06T23:11:56.586" v="440" actId="1076"/>
          <ac:picMkLst>
            <pc:docMk/>
            <pc:sldMk cId="3823542213" sldId="264"/>
            <ac:picMk id="20" creationId="{C16DAA4C-C448-42E6-A9D5-A48C314AD7FE}"/>
          </ac:picMkLst>
        </pc:picChg>
        <pc:picChg chg="del">
          <ac:chgData name="Hartman, Rosemary@DWR" userId="984f44d5-4180-46ad-9b77-e367b17d9727" providerId="ADAL" clId="{20CC8455-E3B1-4308-8108-7773C2A75821}" dt="2019-08-06T23:13:51.176" v="544" actId="478"/>
          <ac:picMkLst>
            <pc:docMk/>
            <pc:sldMk cId="3823542213" sldId="264"/>
            <ac:picMk id="22" creationId="{4D9D051C-E0CD-4347-A535-C3F4566F7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541C-2D23-4375-AC31-E3C7AC460E3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gif"/><Relationship Id="rId5" Type="http://schemas.openxmlformats.org/officeDocument/2006/relationships/image" Target="../media/image4.emf"/><Relationship Id="rId10" Type="http://schemas.openxmlformats.org/officeDocument/2006/relationships/image" Target="../media/image8.jpe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9.gif"/><Relationship Id="rId5" Type="http://schemas.openxmlformats.org/officeDocument/2006/relationships/image" Target="../media/image1.emf"/><Relationship Id="rId10" Type="http://schemas.openxmlformats.org/officeDocument/2006/relationships/image" Target="../media/image8.jpeg"/><Relationship Id="rId4" Type="http://schemas.openxmlformats.org/officeDocument/2006/relationships/image" Target="../media/image12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9.gif"/><Relationship Id="rId5" Type="http://schemas.openxmlformats.org/officeDocument/2006/relationships/image" Target="../media/image1.emf"/><Relationship Id="rId10" Type="http://schemas.openxmlformats.org/officeDocument/2006/relationships/image" Target="../media/image8.jpeg"/><Relationship Id="rId4" Type="http://schemas.openxmlformats.org/officeDocument/2006/relationships/image" Target="../media/image1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9.gif"/><Relationship Id="rId10" Type="http://schemas.openxmlformats.org/officeDocument/2006/relationships/image" Target="../media/image20.png"/><Relationship Id="rId4" Type="http://schemas.openxmlformats.org/officeDocument/2006/relationships/image" Target="../media/image15.emf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microsoft.com/office/2007/relationships/hdphoto" Target="../media/hdphoto2.wdp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458497" y="2467698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Secchi Depth</a:t>
            </a:r>
          </a:p>
          <a:p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78" y="636827"/>
            <a:ext cx="3456072" cy="823204"/>
          </a:xfrm>
        </p:spPr>
        <p:txBody>
          <a:bodyPr/>
          <a:lstStyle/>
          <a:p>
            <a:r>
              <a:rPr lang="en-US" dirty="0"/>
              <a:t>San Pablo Bay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60" y="248629"/>
            <a:ext cx="4190944" cy="722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Interagency Ecological Program Status &amp; Trends</a:t>
            </a:r>
          </a:p>
          <a:p>
            <a:r>
              <a:rPr lang="en-US" dirty="0"/>
              <a:t>2017-2018 Winter Season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D8ACB-C9EB-4888-B0D0-835FFE3A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4" y="2736831"/>
            <a:ext cx="2855338" cy="1824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E0C7B-86FD-4C2C-A4B7-DBEC1E35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19" y="2632577"/>
            <a:ext cx="2952772" cy="1937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8D0E6-B381-4CD1-924B-7D327A2EE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31" y="6237535"/>
            <a:ext cx="3141169" cy="195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462EA-B14D-445E-B108-0686824B8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14" y="6237535"/>
            <a:ext cx="3004678" cy="193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15269-6469-44A8-82D3-A3CA7FD1BE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000" r="94667">
                        <a14:foregroundMark x1="21667" y1="41667" x2="70333" y2="45333"/>
                        <a14:foregroundMark x1="70333" y1="45333" x2="25667" y2="54000"/>
                        <a14:foregroundMark x1="25667" y1="54000" x2="21667" y2="44333"/>
                        <a14:foregroundMark x1="76000" y1="59333" x2="76000" y2="59333"/>
                        <a14:foregroundMark x1="75333" y1="50333" x2="87667" y2="51333"/>
                        <a14:foregroundMark x1="39667" y1="55667" x2="80667" y2="52333"/>
                        <a14:foregroundMark x1="45667" y1="60333" x2="90667" y2="50667"/>
                        <a14:foregroundMark x1="90667" y1="50667" x2="91333" y2="49667"/>
                        <a14:foregroundMark x1="62667" y1="59333" x2="94667" y2="51333"/>
                        <a14:foregroundMark x1="80667" y1="57667" x2="30333" y2="58000"/>
                        <a14:foregroundMark x1="30333" y1="58000" x2="21667" y2="44333"/>
                        <a14:foregroundMark x1="21000" y1="45000" x2="8333" y2="45000"/>
                        <a14:foregroundMark x1="6667" y1="52333" x2="5000" y2="46000"/>
                      </a14:backgroundRemoval>
                    </a14:imgEffect>
                  </a14:imgLayer>
                </a14:imgProps>
              </a:ext>
            </a:extLst>
          </a:blip>
          <a:srcRect t="30917" b="31729"/>
          <a:stretch/>
        </p:blipFill>
        <p:spPr>
          <a:xfrm>
            <a:off x="2185829" y="2844625"/>
            <a:ext cx="792230" cy="29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468043" y="4501087"/>
            <a:ext cx="3029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Organisms in this ecosystem are adapted to high turbidity conditions, and reductions in turbidity can have many negative ecological effects. Higher values for Secchi depth indicate lower turbidity.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Secchi depth is measured monthly by DWR’s Environmental monitoring program by dropping a black-and-white disk in the water until it disappears.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San Pablo bay usually has XXX turbidity compared to the rest of the delta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4ED31-A3D5-4EF4-8D93-E5DFB1F6188B}"/>
              </a:ext>
            </a:extLst>
          </p:cNvPr>
          <p:cNvSpPr txBox="1"/>
          <p:nvPr/>
        </p:nvSpPr>
        <p:spPr>
          <a:xfrm>
            <a:off x="4066757" y="1487311"/>
            <a:ext cx="285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Delta outflow is a major ecosystem driver and depends on natural hydrological variability and water management operations, including exports from the Delta and reservoir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Delta outflow causes fresher conditions in San Pablo Bay.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3971538" y="2378801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Temperature</a:t>
            </a:r>
          </a:p>
          <a:p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EAB1A-1C2C-4500-B06F-4EFCB87DE13D}"/>
              </a:ext>
            </a:extLst>
          </p:cNvPr>
          <p:cNvSpPr txBox="1"/>
          <p:nvPr/>
        </p:nvSpPr>
        <p:spPr>
          <a:xfrm>
            <a:off x="4035023" y="4569778"/>
            <a:ext cx="26360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Here’s some information on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Temperature in San Pablo bay tends to be lower than the Delta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468043" y="5921670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Chlorophyll</a:t>
            </a:r>
          </a:p>
          <a:p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3F354-55C1-4035-A9C5-6ABF6959CF8A}"/>
              </a:ext>
            </a:extLst>
          </p:cNvPr>
          <p:cNvSpPr txBox="1"/>
          <p:nvPr/>
        </p:nvSpPr>
        <p:spPr>
          <a:xfrm>
            <a:off x="4035022" y="5947299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Zooplankton</a:t>
            </a:r>
          </a:p>
          <a:p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975C-AF7E-482E-AF6F-7818CD22191F}"/>
              </a:ext>
            </a:extLst>
          </p:cNvPr>
          <p:cNvSpPr txBox="1"/>
          <p:nvPr/>
        </p:nvSpPr>
        <p:spPr>
          <a:xfrm>
            <a:off x="343659" y="8095005"/>
            <a:ext cx="3029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a pigment produced by phytoplankton, and it is used as a measure of primary productivity.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measured by processing water samples in a laboratory. Water is sampled monthly by the Environmental Monitoring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in San Pablo Bay tends to be lower than other regions, but is less affected by invasive clams. 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9C97D-8C7E-4428-8785-1C0A9C1D153F}"/>
              </a:ext>
            </a:extLst>
          </p:cNvPr>
          <p:cNvSpPr txBox="1"/>
          <p:nvPr/>
        </p:nvSpPr>
        <p:spPr>
          <a:xfrm>
            <a:off x="3762380" y="8174735"/>
            <a:ext cx="30295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an important source of fish food.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collected by trawling a net with very fine mesh through the water, then identifying the small invertebrates under a microscope.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in San Pablo bay is dominated by calanoid copepods, which are considered excellent fish food.</a:t>
            </a:r>
          </a:p>
          <a:p>
            <a:endParaRPr lang="en-US" sz="11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5E3F26E-59F2-4AF1-85E9-0613C1891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72051" r="62321" b="1084"/>
          <a:stretch/>
        </p:blipFill>
        <p:spPr bwMode="auto">
          <a:xfrm>
            <a:off x="2309542" y="6340453"/>
            <a:ext cx="865710" cy="9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14C8C-4403-4A96-8532-C24CDDAD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3" y="6340453"/>
            <a:ext cx="848039" cy="8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y map with regions">
            <a:extLst>
              <a:ext uri="{FF2B5EF4-FFF2-40B4-BE49-F238E27FC236}">
                <a16:creationId xmlns:a16="http://schemas.microsoft.com/office/drawing/2014/main" id="{C2D05E44-B31C-4272-8C8C-5EE6FABD2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9" b="55015"/>
          <a:stretch/>
        </p:blipFill>
        <p:spPr bwMode="auto">
          <a:xfrm>
            <a:off x="826195" y="1328866"/>
            <a:ext cx="2546976" cy="101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54D9575-281A-4BF0-90F6-B3B6716EB87B}"/>
              </a:ext>
            </a:extLst>
          </p:cNvPr>
          <p:cNvSpPr/>
          <p:nvPr/>
        </p:nvSpPr>
        <p:spPr>
          <a:xfrm>
            <a:off x="1099226" y="1702340"/>
            <a:ext cx="583659" cy="524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D9D051C-E0CD-4347-A535-C3F4566F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92" y="6226276"/>
            <a:ext cx="2916292" cy="19484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5C4FB9-F14E-48E2-83CC-2671EAC5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6" y="6237535"/>
            <a:ext cx="2916292" cy="18678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6DAA4C-C448-42E6-A9D5-A48C314A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92" y="2940713"/>
            <a:ext cx="3064632" cy="1919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540399" y="2623823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Secchi Depth</a:t>
            </a:r>
          </a:p>
          <a:p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86" y="485350"/>
            <a:ext cx="3456072" cy="823204"/>
          </a:xfrm>
        </p:spPr>
        <p:txBody>
          <a:bodyPr/>
          <a:lstStyle/>
          <a:p>
            <a:r>
              <a:rPr lang="en-US" dirty="0"/>
              <a:t>Suisun Bay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E0C7B-86FD-4C2C-A4B7-DBEC1E35F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12" y="2842432"/>
            <a:ext cx="2952772" cy="19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15269-6469-44A8-82D3-A3CA7FD1BE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000" r="94667">
                        <a14:foregroundMark x1="21667" y1="41667" x2="70333" y2="45333"/>
                        <a14:foregroundMark x1="70333" y1="45333" x2="25667" y2="54000"/>
                        <a14:foregroundMark x1="25667" y1="54000" x2="21667" y2="44333"/>
                        <a14:foregroundMark x1="76000" y1="59333" x2="76000" y2="59333"/>
                        <a14:foregroundMark x1="75333" y1="50333" x2="87667" y2="51333"/>
                        <a14:foregroundMark x1="39667" y1="55667" x2="80667" y2="52333"/>
                        <a14:foregroundMark x1="45667" y1="60333" x2="90667" y2="50667"/>
                        <a14:foregroundMark x1="90667" y1="50667" x2="91333" y2="49667"/>
                        <a14:foregroundMark x1="62667" y1="59333" x2="94667" y2="51333"/>
                        <a14:foregroundMark x1="80667" y1="57667" x2="30333" y2="58000"/>
                        <a14:foregroundMark x1="30333" y1="58000" x2="21667" y2="44333"/>
                        <a14:foregroundMark x1="21000" y1="45000" x2="8333" y2="45000"/>
                        <a14:foregroundMark x1="6667" y1="52333" x2="5000" y2="46000"/>
                      </a14:backgroundRemoval>
                    </a14:imgEffect>
                  </a14:imgLayer>
                </a14:imgProps>
              </a:ext>
            </a:extLst>
          </a:blip>
          <a:srcRect t="30917" b="31729"/>
          <a:stretch/>
        </p:blipFill>
        <p:spPr>
          <a:xfrm>
            <a:off x="2231822" y="3068457"/>
            <a:ext cx="792230" cy="29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458496" y="4805416"/>
            <a:ext cx="325809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Organisms in this ecosystem are adapted to high turbidity conditions. Higher values for Secchi depth indicate lower turbidity.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Secchi depth is measured by DWR’s Environmental monitoring program by dropping a black-and-white disk in the water until it disappears.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Suisun Bay has lower turbidity compared to the rest of the delta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4ED31-A3D5-4EF4-8D93-E5DFB1F6188B}"/>
              </a:ext>
            </a:extLst>
          </p:cNvPr>
          <p:cNvSpPr txBox="1"/>
          <p:nvPr/>
        </p:nvSpPr>
        <p:spPr>
          <a:xfrm>
            <a:off x="4066757" y="1487311"/>
            <a:ext cx="285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Delta outflow is a major ecosystem driver and depends on natural hydrological variability and water management operations, including exports from the Delta and reservoir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Delta outflow causes fresher conditions in Suisun.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4066757" y="2523734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Temperature</a:t>
            </a:r>
          </a:p>
          <a:p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EAB1A-1C2C-4500-B06F-4EFCB87DE13D}"/>
              </a:ext>
            </a:extLst>
          </p:cNvPr>
          <p:cNvSpPr txBox="1"/>
          <p:nvPr/>
        </p:nvSpPr>
        <p:spPr>
          <a:xfrm>
            <a:off x="4129216" y="4779633"/>
            <a:ext cx="26360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Here’s some information on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Temperature in Suisun bay tends to be lower than the Delta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468043" y="5921670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Chlorophyll</a:t>
            </a:r>
          </a:p>
          <a:p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3F354-55C1-4035-A9C5-6ABF6959CF8A}"/>
              </a:ext>
            </a:extLst>
          </p:cNvPr>
          <p:cNvSpPr txBox="1"/>
          <p:nvPr/>
        </p:nvSpPr>
        <p:spPr>
          <a:xfrm>
            <a:off x="4035022" y="5947299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Zooplankton</a:t>
            </a:r>
          </a:p>
          <a:p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975C-AF7E-482E-AF6F-7818CD22191F}"/>
              </a:ext>
            </a:extLst>
          </p:cNvPr>
          <p:cNvSpPr txBox="1"/>
          <p:nvPr/>
        </p:nvSpPr>
        <p:spPr>
          <a:xfrm>
            <a:off x="343659" y="8095005"/>
            <a:ext cx="3029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a pigment produced by phytoplankton, and it is used as a measure of primary productivity.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measured by processing water samples in a laboratory. Water is sampled monthly by the Environmental Monitoring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in Suisun was hit particularly hard by the clam invasion. 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9C97D-8C7E-4428-8785-1C0A9C1D153F}"/>
              </a:ext>
            </a:extLst>
          </p:cNvPr>
          <p:cNvSpPr txBox="1"/>
          <p:nvPr/>
        </p:nvSpPr>
        <p:spPr>
          <a:xfrm>
            <a:off x="3762380" y="8174735"/>
            <a:ext cx="30295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an important source of fish food.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collected by trawling a net with very fine mesh through the water, then identifying the small invertebrates under a microscope.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in Suisun bay are now dominated by cyclopoid copepods, which are considered poor fish food.</a:t>
            </a:r>
          </a:p>
          <a:p>
            <a:endParaRPr lang="en-US" sz="11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5E3F26E-59F2-4AF1-85E9-0613C1891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72051" r="62321" b="1084"/>
          <a:stretch/>
        </p:blipFill>
        <p:spPr bwMode="auto">
          <a:xfrm>
            <a:off x="2309542" y="6340453"/>
            <a:ext cx="865710" cy="9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14C8C-4403-4A96-8532-C24CDDAD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3" y="6340453"/>
            <a:ext cx="848039" cy="8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y map with regions">
            <a:extLst>
              <a:ext uri="{FF2B5EF4-FFF2-40B4-BE49-F238E27FC236}">
                <a16:creationId xmlns:a16="http://schemas.microsoft.com/office/drawing/2014/main" id="{A5C41B64-86E9-4A01-9931-4B765807F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9" b="55015"/>
          <a:stretch/>
        </p:blipFill>
        <p:spPr bwMode="auto">
          <a:xfrm>
            <a:off x="826195" y="1328866"/>
            <a:ext cx="2546976" cy="101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5DE9138-550A-4279-ADEF-B7DD9E53DFD5}"/>
              </a:ext>
            </a:extLst>
          </p:cNvPr>
          <p:cNvSpPr/>
          <p:nvPr/>
        </p:nvSpPr>
        <p:spPr>
          <a:xfrm>
            <a:off x="1725883" y="1603293"/>
            <a:ext cx="583659" cy="524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0F22BD1-0C66-4348-86FB-E5AA932B3A1B}"/>
              </a:ext>
            </a:extLst>
          </p:cNvPr>
          <p:cNvSpPr txBox="1">
            <a:spLocks/>
          </p:cNvSpPr>
          <p:nvPr/>
        </p:nvSpPr>
        <p:spPr>
          <a:xfrm>
            <a:off x="184360" y="103395"/>
            <a:ext cx="4190944" cy="72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Interagency Ecological Program Status &amp; Trends</a:t>
            </a:r>
          </a:p>
          <a:p>
            <a:r>
              <a:rPr lang="en-US" sz="1200"/>
              <a:t>2017-2018 Winter Season Report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39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134ED-0939-4C8C-B8E6-7DEEF835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43" y="6268997"/>
            <a:ext cx="2769783" cy="1924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5C4FB9-F14E-48E2-83CC-2671EAC5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6" y="6237535"/>
            <a:ext cx="2916292" cy="18678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6DAA4C-C448-42E6-A9D5-A48C314A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97" y="2802083"/>
            <a:ext cx="3064632" cy="1919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448113" y="2531556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Secchi Depth</a:t>
            </a:r>
          </a:p>
          <a:p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226" y="451047"/>
            <a:ext cx="3456072" cy="823204"/>
          </a:xfrm>
        </p:spPr>
        <p:txBody>
          <a:bodyPr/>
          <a:lstStyle/>
          <a:p>
            <a:r>
              <a:rPr lang="en-US" dirty="0"/>
              <a:t>The Delta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60" y="103395"/>
            <a:ext cx="4190944" cy="722184"/>
          </a:xfrm>
        </p:spPr>
        <p:txBody>
          <a:bodyPr>
            <a:normAutofit/>
          </a:bodyPr>
          <a:lstStyle/>
          <a:p>
            <a:r>
              <a:rPr lang="en-US" sz="1200" dirty="0"/>
              <a:t>Interagency Ecological Program Status &amp; Trends</a:t>
            </a:r>
          </a:p>
          <a:p>
            <a:r>
              <a:rPr lang="en-US" sz="1200" dirty="0"/>
              <a:t>2017-2018 Winter Season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E0C7B-86FD-4C2C-A4B7-DBEC1E35F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112" y="2874553"/>
            <a:ext cx="2952772" cy="19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15269-6469-44A8-82D3-A3CA7FD1BE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000" r="94667">
                        <a14:foregroundMark x1="21667" y1="41667" x2="70333" y2="45333"/>
                        <a14:foregroundMark x1="70333" y1="45333" x2="25667" y2="54000"/>
                        <a14:foregroundMark x1="25667" y1="54000" x2="21667" y2="44333"/>
                        <a14:foregroundMark x1="76000" y1="59333" x2="76000" y2="59333"/>
                        <a14:foregroundMark x1="75333" y1="50333" x2="87667" y2="51333"/>
                        <a14:foregroundMark x1="39667" y1="55667" x2="80667" y2="52333"/>
                        <a14:foregroundMark x1="45667" y1="60333" x2="90667" y2="50667"/>
                        <a14:foregroundMark x1="90667" y1="50667" x2="91333" y2="49667"/>
                        <a14:foregroundMark x1="62667" y1="59333" x2="94667" y2="51333"/>
                        <a14:foregroundMark x1="80667" y1="57667" x2="30333" y2="58000"/>
                        <a14:foregroundMark x1="30333" y1="58000" x2="21667" y2="44333"/>
                        <a14:foregroundMark x1="21000" y1="45000" x2="8333" y2="45000"/>
                        <a14:foregroundMark x1="6667" y1="52333" x2="5000" y2="46000"/>
                      </a14:backgroundRemoval>
                    </a14:imgEffect>
                  </a14:imgLayer>
                </a14:imgProps>
              </a:ext>
            </a:extLst>
          </a:blip>
          <a:srcRect t="30917" b="31729"/>
          <a:stretch/>
        </p:blipFill>
        <p:spPr>
          <a:xfrm>
            <a:off x="2185829" y="2844625"/>
            <a:ext cx="792230" cy="29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458497" y="4690338"/>
            <a:ext cx="302951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Organisms in this ecosystem are adapted to high turbidity conditions. Higher values for Secchi depth indicate lower turbidity.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Secchi depth is measured by DWR’s Environmental monitoring program by dropping a black-and-white disk in the water until it disappears.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Delta has higher turbidity compared to the rest of the estuary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4ED31-A3D5-4EF4-8D93-E5DFB1F6188B}"/>
              </a:ext>
            </a:extLst>
          </p:cNvPr>
          <p:cNvSpPr txBox="1"/>
          <p:nvPr/>
        </p:nvSpPr>
        <p:spPr>
          <a:xfrm>
            <a:off x="4066757" y="1487311"/>
            <a:ext cx="285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Delta outflow is a major ecosystem driver and depends on natural hydrological variability and water management operations, including exports from the Delta and reservoir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Delta outflow causes fresher conditions in Suisun.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3959120" y="2632577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Temperature</a:t>
            </a:r>
          </a:p>
          <a:p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EAB1A-1C2C-4500-B06F-4EFCB87DE13D}"/>
              </a:ext>
            </a:extLst>
          </p:cNvPr>
          <p:cNvSpPr txBox="1"/>
          <p:nvPr/>
        </p:nvSpPr>
        <p:spPr>
          <a:xfrm>
            <a:off x="3856722" y="4826448"/>
            <a:ext cx="26360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Here’s some information on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Temperature in the Delta bay tends to be higher than the bays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468043" y="5921670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Chlorophyll</a:t>
            </a:r>
          </a:p>
          <a:p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3F354-55C1-4035-A9C5-6ABF6959CF8A}"/>
              </a:ext>
            </a:extLst>
          </p:cNvPr>
          <p:cNvSpPr txBox="1"/>
          <p:nvPr/>
        </p:nvSpPr>
        <p:spPr>
          <a:xfrm>
            <a:off x="4035022" y="5947299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Zooplankton</a:t>
            </a:r>
          </a:p>
          <a:p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975C-AF7E-482E-AF6F-7818CD22191F}"/>
              </a:ext>
            </a:extLst>
          </p:cNvPr>
          <p:cNvSpPr txBox="1"/>
          <p:nvPr/>
        </p:nvSpPr>
        <p:spPr>
          <a:xfrm>
            <a:off x="343659" y="8095005"/>
            <a:ext cx="3029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a pigment produced by phytoplankton, and it is used as a measure of primary productivity.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is measured by processing water samples in a laboratory. Water is sampled monthly by the Environmental Monitoring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Chlorophyll in Suisun was hit particularly hard by the clam invasion. 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9C97D-8C7E-4428-8785-1C0A9C1D153F}"/>
              </a:ext>
            </a:extLst>
          </p:cNvPr>
          <p:cNvSpPr txBox="1"/>
          <p:nvPr/>
        </p:nvSpPr>
        <p:spPr>
          <a:xfrm>
            <a:off x="3762380" y="8174735"/>
            <a:ext cx="30295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an important source of fish food.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are collected by trawling a net with very fine mesh through the water, then identifying the small invertebrates under a microscope.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Zooplankton in the Delta bay have more cladocerans and calanoid copepods than Suisun Bay.</a:t>
            </a:r>
          </a:p>
          <a:p>
            <a:endParaRPr lang="en-US" sz="11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5E3F26E-59F2-4AF1-85E9-0613C1891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72051" r="62321" b="1084"/>
          <a:stretch/>
        </p:blipFill>
        <p:spPr bwMode="auto">
          <a:xfrm>
            <a:off x="2309542" y="6340453"/>
            <a:ext cx="865710" cy="9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14C8C-4403-4A96-8532-C24CDDAD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3" y="6340453"/>
            <a:ext cx="848039" cy="8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y map with regions">
            <a:extLst>
              <a:ext uri="{FF2B5EF4-FFF2-40B4-BE49-F238E27FC236}">
                <a16:creationId xmlns:a16="http://schemas.microsoft.com/office/drawing/2014/main" id="{A5C41B64-86E9-4A01-9931-4B765807F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9" b="55015"/>
          <a:stretch/>
        </p:blipFill>
        <p:spPr bwMode="auto">
          <a:xfrm>
            <a:off x="826195" y="1328866"/>
            <a:ext cx="2546976" cy="101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5DE9138-550A-4279-ADEF-B7DD9E53DFD5}"/>
              </a:ext>
            </a:extLst>
          </p:cNvPr>
          <p:cNvSpPr/>
          <p:nvPr/>
        </p:nvSpPr>
        <p:spPr>
          <a:xfrm>
            <a:off x="2450567" y="1372623"/>
            <a:ext cx="583659" cy="958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78" y="636827"/>
            <a:ext cx="3456072" cy="823204"/>
          </a:xfrm>
        </p:spPr>
        <p:txBody>
          <a:bodyPr/>
          <a:lstStyle/>
          <a:p>
            <a:r>
              <a:rPr lang="en-US" dirty="0"/>
              <a:t>Smelt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60" y="248629"/>
            <a:ext cx="4190944" cy="722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Interagency Ecological Program Status &amp; Trends</a:t>
            </a:r>
          </a:p>
          <a:p>
            <a:r>
              <a:rPr lang="en-US" dirty="0"/>
              <a:t>2017-2018 Winter Season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4ED31-A3D5-4EF4-8D93-E5DFB1F6188B}"/>
              </a:ext>
            </a:extLst>
          </p:cNvPr>
          <p:cNvSpPr txBox="1"/>
          <p:nvPr/>
        </p:nvSpPr>
        <p:spPr>
          <a:xfrm>
            <a:off x="4147987" y="1453439"/>
            <a:ext cx="241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outflow leads to increased abundance of longfin smelt.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outflow increases abundance of Delta Smelt only in cooler years.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C5FD-1102-46FB-B83A-55DC7325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9" y="2299317"/>
            <a:ext cx="4283026" cy="27687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F2D32D-3337-4F22-B0E9-B5262E535F4A}"/>
              </a:ext>
            </a:extLst>
          </p:cNvPr>
          <p:cNvSpPr txBox="1"/>
          <p:nvPr/>
        </p:nvSpPr>
        <p:spPr>
          <a:xfrm>
            <a:off x="704322" y="2020854"/>
            <a:ext cx="263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Longfin Smelt – Bay Study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45B46A-22FF-4791-8E33-E4297FB3A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358" y="2434507"/>
            <a:ext cx="1965400" cy="1338596"/>
          </a:xfrm>
          <a:prstGeom prst="rect">
            <a:avLst/>
          </a:prstGeom>
        </p:spPr>
      </p:pic>
      <p:pic>
        <p:nvPicPr>
          <p:cNvPr id="4102" name="Picture 6" descr="Bay map with regions">
            <a:extLst>
              <a:ext uri="{FF2B5EF4-FFF2-40B4-BE49-F238E27FC236}">
                <a16:creationId xmlns:a16="http://schemas.microsoft.com/office/drawing/2014/main" id="{F4402C12-81E0-4AD2-91A5-255839571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9" b="25336"/>
          <a:stretch/>
        </p:blipFill>
        <p:spPr bwMode="auto">
          <a:xfrm>
            <a:off x="4375304" y="2427927"/>
            <a:ext cx="1808704" cy="143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83639A-9E16-4CDB-9034-483BB6D65B3B}"/>
              </a:ext>
            </a:extLst>
          </p:cNvPr>
          <p:cNvSpPr txBox="1"/>
          <p:nvPr/>
        </p:nvSpPr>
        <p:spPr>
          <a:xfrm>
            <a:off x="4346614" y="7601153"/>
            <a:ext cx="24191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Spring Kodiak Trawl samples throughout the Bay and Delta.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Delta smelt are not doing so great.  </a:t>
            </a:r>
          </a:p>
          <a:p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CB98-2FD9-425A-B92D-0C98A0E0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60" y="5957725"/>
            <a:ext cx="4162254" cy="258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5A86A-0D81-46D6-8623-FD210A24B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479" y="6002865"/>
            <a:ext cx="1766320" cy="1117357"/>
          </a:xfrm>
          <a:prstGeom prst="rect">
            <a:avLst/>
          </a:prstGeom>
        </p:spPr>
      </p:pic>
      <p:pic>
        <p:nvPicPr>
          <p:cNvPr id="1028" name="Picture 4" descr="SKT Stations">
            <a:extLst>
              <a:ext uri="{FF2B5EF4-FFF2-40B4-BE49-F238E27FC236}">
                <a16:creationId xmlns:a16="http://schemas.microsoft.com/office/drawing/2014/main" id="{E1626337-1599-452B-BBA8-FCDA25188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3" b="14001"/>
          <a:stretch/>
        </p:blipFill>
        <p:spPr bwMode="auto">
          <a:xfrm>
            <a:off x="4493379" y="6002865"/>
            <a:ext cx="1883435" cy="13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CE505A-4A8E-4E22-98C4-5193783E269F}"/>
              </a:ext>
            </a:extLst>
          </p:cNvPr>
          <p:cNvSpPr txBox="1"/>
          <p:nvPr/>
        </p:nvSpPr>
        <p:spPr>
          <a:xfrm>
            <a:off x="4179502" y="3994443"/>
            <a:ext cx="26784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Longfin smelt experienced sever declines in the early 2000s and have not recovered.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Bay study is the only IEP survey that samples throughout San Francisco Bay, making it especially good at pickup up Longfin Smelt.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It would be cool if the map was actually a bubble plot of their distribution</a:t>
            </a:r>
          </a:p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A8B2-D50B-4AEE-9B5D-E4F0DB3194F3}"/>
              </a:ext>
            </a:extLst>
          </p:cNvPr>
          <p:cNvSpPr txBox="1"/>
          <p:nvPr/>
        </p:nvSpPr>
        <p:spPr>
          <a:xfrm>
            <a:off x="448027" y="5642504"/>
            <a:ext cx="263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Delta Smelt - SKT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D0D8-A55F-4675-BE4E-79BEC0704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2809" y="8328981"/>
            <a:ext cx="1093693" cy="435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C1AB4-996D-4982-B5B9-42BF4CA3C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3379" y="5068056"/>
            <a:ext cx="723024" cy="4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73477" y="2431058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Red Bluff Diversion Dam</a:t>
            </a:r>
          </a:p>
          <a:p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78" y="636827"/>
            <a:ext cx="3456072" cy="823204"/>
          </a:xfrm>
        </p:spPr>
        <p:txBody>
          <a:bodyPr/>
          <a:lstStyle/>
          <a:p>
            <a:r>
              <a:rPr lang="en-US" dirty="0"/>
              <a:t>Salmon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60" y="248629"/>
            <a:ext cx="4190944" cy="722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Interagency Ecological Program Status &amp; Trends</a:t>
            </a:r>
          </a:p>
          <a:p>
            <a:r>
              <a:rPr lang="en-US" dirty="0"/>
              <a:t>2017-2018 Winter Season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3979650" y="4572000"/>
            <a:ext cx="2791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Preliminary estimates of passage by brood-year (BY) and run for unmarked juvenile Chinook salmon and steelhead trout captured by rotary-screw traps at Red Bluff Diversion Dam (RK391), Sacramento River, 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sampling provides an estimate of production in the upper watershed.</a:t>
            </a:r>
            <a:endParaRPr 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364833" y="5886955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DJFMP beach Seines</a:t>
            </a:r>
          </a:p>
          <a:p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DE4A3-C006-4969-9FD6-C51C8348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7" y="2780628"/>
            <a:ext cx="3803876" cy="2686522"/>
          </a:xfrm>
          <a:prstGeom prst="rect">
            <a:avLst/>
          </a:prstGeom>
        </p:spPr>
      </p:pic>
      <p:pic>
        <p:nvPicPr>
          <p:cNvPr id="2050" name="Picture 2" descr="Image result for rotary screw trap red bluff">
            <a:extLst>
              <a:ext uri="{FF2B5EF4-FFF2-40B4-BE49-F238E27FC236}">
                <a16:creationId xmlns:a16="http://schemas.microsoft.com/office/drawing/2014/main" id="{94698186-787D-4124-B51A-46DCB6B43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79" y="3038482"/>
            <a:ext cx="2560320" cy="143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4" descr="Image result for beach seine djfmp">
            <a:extLst>
              <a:ext uri="{FF2B5EF4-FFF2-40B4-BE49-F238E27FC236}">
                <a16:creationId xmlns:a16="http://schemas.microsoft.com/office/drawing/2014/main" id="{E1130453-12E1-40DD-B059-07710C00BD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1125F8-7F7A-48EF-BCC5-7B46BBE91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147" y="6148565"/>
            <a:ext cx="1809750" cy="2524125"/>
          </a:xfrm>
          <a:prstGeom prst="rect">
            <a:avLst/>
          </a:prstGeom>
        </p:spPr>
      </p:pic>
      <p:pic>
        <p:nvPicPr>
          <p:cNvPr id="2054" name="Picture 6" descr="Image result for beach seine djfmp">
            <a:extLst>
              <a:ext uri="{FF2B5EF4-FFF2-40B4-BE49-F238E27FC236}">
                <a16:creationId xmlns:a16="http://schemas.microsoft.com/office/drawing/2014/main" id="{B57A2EEB-665E-4A43-8B48-AD322D5D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4" y="6262930"/>
            <a:ext cx="3527641" cy="16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6FD0B5-ACDE-40AF-80D2-66CE23108704}"/>
              </a:ext>
            </a:extLst>
          </p:cNvPr>
          <p:cNvSpPr txBox="1"/>
          <p:nvPr/>
        </p:nvSpPr>
        <p:spPr>
          <a:xfrm>
            <a:off x="268364" y="8125234"/>
            <a:ext cx="345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DJFMP’s beach seine data provides information on landscape patterns of juvenile chinook occurrence.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Researchers use these patterns to determine differences in salmon life-history.</a:t>
            </a:r>
            <a:endParaRPr lang="en-US" sz="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2E65D3-7543-4FFF-BA98-CCFD392C5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64" y="1605314"/>
            <a:ext cx="1418598" cy="3599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D81DDF-A5E3-4D1A-A2E7-24F7C2C066C2}"/>
              </a:ext>
            </a:extLst>
          </p:cNvPr>
          <p:cNvSpPr txBox="1"/>
          <p:nvPr/>
        </p:nvSpPr>
        <p:spPr>
          <a:xfrm>
            <a:off x="1880993" y="1602275"/>
            <a:ext cx="2791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Salmon have been doing OK in recent years, though not amazing.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drought was hard on them.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466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523578" y="1993255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Splittail – Yolo bypass screw trap</a:t>
            </a:r>
          </a:p>
          <a:p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78" y="636827"/>
            <a:ext cx="3456072" cy="823204"/>
          </a:xfrm>
        </p:spPr>
        <p:txBody>
          <a:bodyPr/>
          <a:lstStyle/>
          <a:p>
            <a:r>
              <a:rPr lang="en-US" dirty="0"/>
              <a:t>Other fish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60" y="248629"/>
            <a:ext cx="4190944" cy="722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Interagency Ecological Program Status &amp; Trends</a:t>
            </a:r>
          </a:p>
          <a:p>
            <a:r>
              <a:rPr lang="en-US" dirty="0"/>
              <a:t>2017-2018 Winter Season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09AB-EB91-4657-9869-C54E8CE3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04" y="208427"/>
            <a:ext cx="1955470" cy="1308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3968464" y="4291864"/>
            <a:ext cx="2791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Splittail spawn on flood plains such as the yolo bypass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They do really well in wet years.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screw trap catches a lot of juvenile splittail in the spring after a wet year.</a:t>
            </a:r>
            <a:endParaRPr 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785123" y="5430605"/>
            <a:ext cx="263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Sturgeon – Bay Study</a:t>
            </a:r>
          </a:p>
          <a:p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DE4A3-C006-4969-9FD6-C51C83486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2"/>
          <a:stretch/>
        </p:blipFill>
        <p:spPr>
          <a:xfrm>
            <a:off x="303533" y="2254865"/>
            <a:ext cx="3527641" cy="2686522"/>
          </a:xfrm>
          <a:prstGeom prst="rect">
            <a:avLst/>
          </a:prstGeom>
        </p:spPr>
      </p:pic>
      <p:sp>
        <p:nvSpPr>
          <p:cNvPr id="21" name="AutoShape 4" descr="Image result for beach seine djfmp">
            <a:extLst>
              <a:ext uri="{FF2B5EF4-FFF2-40B4-BE49-F238E27FC236}">
                <a16:creationId xmlns:a16="http://schemas.microsoft.com/office/drawing/2014/main" id="{E1130453-12E1-40DD-B059-07710C00BD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FD0B5-ACDE-40AF-80D2-66CE23108704}"/>
              </a:ext>
            </a:extLst>
          </p:cNvPr>
          <p:cNvSpPr txBox="1"/>
          <p:nvPr/>
        </p:nvSpPr>
        <p:spPr>
          <a:xfrm>
            <a:off x="766111" y="8233084"/>
            <a:ext cx="2718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Juvenile sturgeon are caught in Bay Study’s otter trawl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White sturgeon support a recreational fishery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Green sturgeon are listed as threatened.</a:t>
            </a:r>
          </a:p>
          <a:p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48FE-469C-4BD6-8F75-E65FD3B73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981" y="1838723"/>
            <a:ext cx="1420599" cy="585997"/>
          </a:xfrm>
          <a:prstGeom prst="rect">
            <a:avLst/>
          </a:prstGeom>
        </p:spPr>
      </p:pic>
      <p:pic>
        <p:nvPicPr>
          <p:cNvPr id="3074" name="Picture 2" descr="Image result for yolo bypass screw trap">
            <a:extLst>
              <a:ext uri="{FF2B5EF4-FFF2-40B4-BE49-F238E27FC236}">
                <a16:creationId xmlns:a16="http://schemas.microsoft.com/office/drawing/2014/main" id="{720F67AD-34B1-4345-9B2C-92C0FB2F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16" y="2746571"/>
            <a:ext cx="1893527" cy="14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reen sturgeon">
            <a:extLst>
              <a:ext uri="{FF2B5EF4-FFF2-40B4-BE49-F238E27FC236}">
                <a16:creationId xmlns:a16="http://schemas.microsoft.com/office/drawing/2014/main" id="{EB9DF769-FE0C-4F26-8931-14D2CD57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81" y="5565029"/>
            <a:ext cx="1675742" cy="11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5C26A-5E16-4A76-A09C-92D2B092B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02" y="5888608"/>
            <a:ext cx="3456072" cy="2142061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62CCDF7-9E73-4E7E-BDE5-5B7EDBE7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87" y="6941708"/>
            <a:ext cx="2231411" cy="139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 sturgeon">
            <a:extLst>
              <a:ext uri="{FF2B5EF4-FFF2-40B4-BE49-F238E27FC236}">
                <a16:creationId xmlns:a16="http://schemas.microsoft.com/office/drawing/2014/main" id="{792C68DE-C47E-4F94-84DA-C24C1587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87" b="89866" l="4114" r="96899">
                        <a14:foregroundMark x1="11076" y1="47094" x2="4114" y2="49627"/>
                        <a14:foregroundMark x1="4114" y1="49627" x2="5253" y2="60060"/>
                        <a14:foregroundMark x1="86646" y1="39046" x2="92722" y2="29061"/>
                        <a14:foregroundMark x1="92722" y1="29061" x2="93354" y2="25633"/>
                        <a14:foregroundMark x1="95063" y1="22355" x2="96899" y2="19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04" y="6272138"/>
            <a:ext cx="1576318" cy="6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1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1003</Words>
  <Application>Microsoft Office PowerPoint</Application>
  <PresentationFormat>Letter Paper (8.5x11 in)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San Pablo Bay</vt:lpstr>
      <vt:lpstr>Suisun Bay</vt:lpstr>
      <vt:lpstr>The Delta</vt:lpstr>
      <vt:lpstr>Smelt</vt:lpstr>
      <vt:lpstr>Salmon</vt:lpstr>
      <vt:lpstr>Other fish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Pablo Bay</dc:title>
  <dc:creator>Hartman, Rosemary@DWR</dc:creator>
  <cp:lastModifiedBy>Hartman, Rosemary@DWR</cp:lastModifiedBy>
  <cp:revision>15</cp:revision>
  <dcterms:created xsi:type="dcterms:W3CDTF">2019-07-18T14:53:59Z</dcterms:created>
  <dcterms:modified xsi:type="dcterms:W3CDTF">2019-08-06T23:15:15Z</dcterms:modified>
</cp:coreProperties>
</file>