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78" r:id="rId6"/>
    <p:sldId id="285" r:id="rId7"/>
    <p:sldId id="277" r:id="rId8"/>
    <p:sldId id="286" r:id="rId9"/>
    <p:sldId id="283" r:id="rId10"/>
    <p:sldId id="284" r:id="rId11"/>
    <p:sldId id="279" r:id="rId12"/>
    <p:sldId id="280" r:id="rId13"/>
    <p:sldId id="281" r:id="rId14"/>
    <p:sldId id="282" r:id="rId15"/>
    <p:sldId id="288" r:id="rId16"/>
    <p:sldId id="289" r:id="rId17"/>
    <p:sldId id="27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8770" autoAdjust="0"/>
  </p:normalViewPr>
  <p:slideViewPr>
    <p:cSldViewPr snapToGrid="0" snapToObjects="1">
      <p:cViewPr varScale="1">
        <p:scale>
          <a:sx n="65" d="100"/>
          <a:sy n="65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6A5A9-A978-4CD3-8838-CE4D9AC258D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5725-E10F-4636-9BE7-8A403B1B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psynth.shinyapps.io/ZoopSynth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oopsynth.shinyapps.io/ZoopSynth_experimental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EMP, FMWT, and FRP Datasets</a:t>
            </a:r>
          </a:p>
          <a:p>
            <a:pPr lvl="2"/>
            <a:r>
              <a:rPr lang="en-US" sz="2400" dirty="0" smtClean="0"/>
              <a:t>EMP and FMWT are in flat files online – simple to load into R with a line of code</a:t>
            </a:r>
          </a:p>
          <a:p>
            <a:pPr lvl="2"/>
            <a:r>
              <a:rPr lang="en-US" sz="2400" dirty="0" smtClean="0"/>
              <a:t>counts are in the same file</a:t>
            </a:r>
          </a:p>
          <a:p>
            <a:pPr lvl="1"/>
            <a:r>
              <a:rPr lang="en-US" sz="3200" dirty="0" smtClean="0"/>
              <a:t>20mm Dataset</a:t>
            </a:r>
          </a:p>
          <a:p>
            <a:pPr lvl="2"/>
            <a:r>
              <a:rPr lang="en-US" sz="2400" dirty="0" smtClean="0"/>
              <a:t>20mm are in Access files – not as simple to load into R</a:t>
            </a:r>
          </a:p>
          <a:p>
            <a:pPr lvl="2"/>
            <a:r>
              <a:rPr lang="en-US" sz="2400" dirty="0" smtClean="0"/>
              <a:t>CPUE is not calculated – must be done in code</a:t>
            </a:r>
          </a:p>
          <a:p>
            <a:pPr lvl="1"/>
            <a:r>
              <a:rPr lang="en-US" sz="2800" dirty="0" smtClean="0"/>
              <a:t>Similar methods</a:t>
            </a:r>
          </a:p>
          <a:p>
            <a:pPr lvl="1"/>
            <a:r>
              <a:rPr lang="en-US" sz="2800" dirty="0" smtClean="0"/>
              <a:t>Discrepancies in taxonomic classification and environmental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https://zoopsynth.shinyapps.io/ZoopSynth/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https://zoopsynth.shinyapps.io/ZoopSynth_experimental/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tidal stage to app, see if time of day is in more data</a:t>
            </a:r>
          </a:p>
          <a:p>
            <a:r>
              <a:rPr lang="en-US" baseline="0" dirty="0" smtClean="0"/>
              <a:t>Add functionality to download graphs</a:t>
            </a:r>
          </a:p>
          <a:p>
            <a:r>
              <a:rPr lang="en-US" baseline="0" dirty="0" smtClean="0"/>
              <a:t>Look into adding different surveys or regions to graphs as different lines</a:t>
            </a:r>
            <a:br>
              <a:rPr lang="en-US" baseline="0" dirty="0" smtClean="0"/>
            </a:br>
            <a:r>
              <a:rPr lang="en-US" baseline="0" dirty="0" smtClean="0"/>
              <a:t>Also maybe do </a:t>
            </a:r>
            <a:r>
              <a:rPr lang="en-US" baseline="0" dirty="0" err="1" smtClean="0"/>
              <a:t>ddifferent</a:t>
            </a:r>
            <a:r>
              <a:rPr lang="en-US" baseline="0" dirty="0" smtClean="0"/>
              <a:t> lines for different </a:t>
            </a:r>
            <a:r>
              <a:rPr lang="en-US" baseline="0" smtClean="0"/>
              <a:t>salinity regions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D5725-E10F-4636-9BE7-8A403B1B1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3AD77-4861-494B-B497-FD82C0EB130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8B2D7-0CAB-8046-8984-4518B698E2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ZoopR-dooper</a:t>
            </a:r>
            <a:r>
              <a:rPr lang="en-US" dirty="0"/>
              <a:t> zooplankton:  Automating integration of IEP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 for you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capabilities would you like added to the shiny app or R functions?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What types of graphs would be most useful in the app?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How would you use our app / R functions? How can we make this easier?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96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85" y="63512"/>
            <a:ext cx="5932789" cy="6740633"/>
          </a:xfrm>
        </p:spPr>
      </p:pic>
    </p:spTree>
    <p:extLst>
      <p:ext uri="{BB962C8B-B14F-4D97-AF65-F5344CB8AC3E}">
        <p14:creationId xmlns:p14="http://schemas.microsoft.com/office/powerpoint/2010/main" val="5427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51" y="63512"/>
            <a:ext cx="5821686" cy="6762386"/>
          </a:xfrm>
        </p:spPr>
      </p:pic>
    </p:spTree>
    <p:extLst>
      <p:ext uri="{BB962C8B-B14F-4D97-AF65-F5344CB8AC3E}">
        <p14:creationId xmlns:p14="http://schemas.microsoft.com/office/powerpoint/2010/main" val="4852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40" y="0"/>
            <a:ext cx="9660045" cy="6841783"/>
          </a:xfrm>
        </p:spPr>
      </p:pic>
    </p:spTree>
    <p:extLst>
      <p:ext uri="{BB962C8B-B14F-4D97-AF65-F5344CB8AC3E}">
        <p14:creationId xmlns:p14="http://schemas.microsoft.com/office/powerpoint/2010/main" val="2739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206"/>
            <a:ext cx="9579491" cy="6806794"/>
          </a:xfrm>
        </p:spPr>
      </p:pic>
    </p:spTree>
    <p:extLst>
      <p:ext uri="{BB962C8B-B14F-4D97-AF65-F5344CB8AC3E}">
        <p14:creationId xmlns:p14="http://schemas.microsoft.com/office/powerpoint/2010/main" val="34442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94" y="90611"/>
            <a:ext cx="8319113" cy="6767389"/>
          </a:xfrm>
        </p:spPr>
      </p:pic>
    </p:spTree>
    <p:extLst>
      <p:ext uri="{BB962C8B-B14F-4D97-AF65-F5344CB8AC3E}">
        <p14:creationId xmlns:p14="http://schemas.microsoft.com/office/powerpoint/2010/main" val="318521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89" r="735" b="685"/>
          <a:stretch/>
        </p:blipFill>
        <p:spPr>
          <a:xfrm>
            <a:off x="1368311" y="19735"/>
            <a:ext cx="8854549" cy="6769192"/>
          </a:xfrm>
        </p:spPr>
      </p:pic>
    </p:spTree>
    <p:extLst>
      <p:ext uri="{BB962C8B-B14F-4D97-AF65-F5344CB8AC3E}">
        <p14:creationId xmlns:p14="http://schemas.microsoft.com/office/powerpoint/2010/main" val="95748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71" y="34004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Solving inconsistencies in taxonomic </a:t>
            </a:r>
            <a:r>
              <a:rPr lang="en-US" sz="3000" dirty="0" smtClean="0"/>
              <a:t>resolution:</a:t>
            </a:r>
            <a:br>
              <a:rPr lang="en-US" sz="3000" dirty="0" smtClean="0"/>
            </a:br>
            <a:r>
              <a:rPr lang="en-US" sz="3000" dirty="0" smtClean="0"/>
              <a:t>The Taxa solution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37131"/>
              </p:ext>
            </p:extLst>
          </p:nvPr>
        </p:nvGraphicFramePr>
        <p:xfrm>
          <a:off x="1683683" y="4463650"/>
          <a:ext cx="7886700" cy="138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55763"/>
              </p:ext>
            </p:extLst>
          </p:nvPr>
        </p:nvGraphicFramePr>
        <p:xfrm>
          <a:off x="714405" y="1921582"/>
          <a:ext cx="2243447" cy="140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89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957"/>
              </p:ext>
            </p:extLst>
          </p:nvPr>
        </p:nvGraphicFramePr>
        <p:xfrm>
          <a:off x="7449840" y="1922160"/>
          <a:ext cx="2243447" cy="13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7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64248"/>
              </p:ext>
            </p:extLst>
          </p:nvPr>
        </p:nvGraphicFramePr>
        <p:xfrm>
          <a:off x="4122393" y="1917379"/>
          <a:ext cx="2243447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23" name="Down Arrow Callout 22"/>
          <p:cNvSpPr/>
          <p:nvPr/>
        </p:nvSpPr>
        <p:spPr>
          <a:xfrm>
            <a:off x="714405" y="3704447"/>
            <a:ext cx="9825257" cy="62024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Combined data</a:t>
            </a:r>
          </a:p>
        </p:txBody>
      </p:sp>
      <p:sp>
        <p:nvSpPr>
          <p:cNvPr id="29" name="Right Arrow Callout 28"/>
          <p:cNvSpPr/>
          <p:nvPr/>
        </p:nvSpPr>
        <p:spPr>
          <a:xfrm>
            <a:off x="3337410" y="2544251"/>
            <a:ext cx="302820" cy="5391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957852" y="2573179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2873220" y="2836676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957852" y="2822793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Callout 24"/>
          <p:cNvSpPr/>
          <p:nvPr/>
        </p:nvSpPr>
        <p:spPr>
          <a:xfrm>
            <a:off x="6751422" y="2513475"/>
            <a:ext cx="302820" cy="5391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6371864" y="2542403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6287232" y="2788128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371864" y="2792017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ight Arrow Callout 36"/>
          <p:cNvSpPr/>
          <p:nvPr/>
        </p:nvSpPr>
        <p:spPr>
          <a:xfrm>
            <a:off x="10081488" y="2216769"/>
            <a:ext cx="302820" cy="10912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9701930" y="2515176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617298" y="2778673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All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9701930" y="2764790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ight Arrow 49"/>
          <p:cNvSpPr/>
          <p:nvPr/>
        </p:nvSpPr>
        <p:spPr>
          <a:xfrm>
            <a:off x="9692748" y="2216769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ight Arrow 50"/>
          <p:cNvSpPr/>
          <p:nvPr/>
        </p:nvSpPr>
        <p:spPr>
          <a:xfrm>
            <a:off x="9701930" y="3054848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45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4" grpId="0" animBg="1"/>
      <p:bldP spid="35" grpId="0"/>
      <p:bldP spid="22" grpId="0" animBg="1"/>
      <p:bldP spid="25" grpId="0" animBg="1"/>
      <p:bldP spid="26" grpId="0" animBg="1"/>
      <p:bldP spid="27" grpId="0"/>
      <p:bldP spid="28" grpId="0" animBg="1"/>
      <p:bldP spid="37" grpId="0" animBg="1"/>
      <p:bldP spid="47" grpId="0" animBg="1"/>
      <p:bldP spid="48" grpId="0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71" y="34004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Solving inconsistencies in taxonomic </a:t>
            </a:r>
            <a:r>
              <a:rPr lang="en-US" sz="3000" dirty="0" smtClean="0"/>
              <a:t>resolution:</a:t>
            </a:r>
            <a:br>
              <a:rPr lang="en-US" sz="3000" dirty="0" smtClean="0"/>
            </a:br>
            <a:r>
              <a:rPr lang="en-US" sz="3000" dirty="0" smtClean="0"/>
              <a:t>The Community solution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75828"/>
              </p:ext>
            </p:extLst>
          </p:nvPr>
        </p:nvGraphicFramePr>
        <p:xfrm>
          <a:off x="1683683" y="4463650"/>
          <a:ext cx="7886700" cy="138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3486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22956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7825997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234553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spp.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942750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758154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077166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52914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4405" y="1921582"/>
          <a:ext cx="2243447" cy="140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89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449840" y="1922160"/>
          <a:ext cx="2243447" cy="13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7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20mm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spp.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euryhalinus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22393" y="1917379"/>
          <a:ext cx="2243447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47">
                  <a:extLst>
                    <a:ext uri="{9D8B030D-6E8A-4147-A177-3AD203B41FA5}">
                      <a16:colId xmlns:a16="http://schemas.microsoft.com/office/drawing/2014/main" val="29439321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FMWT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46624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025797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forbesii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4418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Pseudodiaptomus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marinus</a:t>
                      </a:r>
                      <a:endParaRPr lang="en-US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97516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7113647"/>
                  </a:ext>
                </a:extLst>
              </a:tr>
            </a:tbl>
          </a:graphicData>
        </a:graphic>
      </p:graphicFrame>
      <p:sp>
        <p:nvSpPr>
          <p:cNvPr id="23" name="Down Arrow Callout 22"/>
          <p:cNvSpPr/>
          <p:nvPr/>
        </p:nvSpPr>
        <p:spPr>
          <a:xfrm>
            <a:off x="714405" y="3704447"/>
            <a:ext cx="9825257" cy="62024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Combined data</a:t>
            </a:r>
          </a:p>
        </p:txBody>
      </p:sp>
      <p:sp>
        <p:nvSpPr>
          <p:cNvPr id="37" name="Right Arrow Callout 36"/>
          <p:cNvSpPr/>
          <p:nvPr/>
        </p:nvSpPr>
        <p:spPr>
          <a:xfrm>
            <a:off x="10081488" y="2216769"/>
            <a:ext cx="302820" cy="10912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9617298" y="2778673"/>
            <a:ext cx="172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Pseudodiaptomus</a:t>
            </a:r>
            <a:r>
              <a:rPr lang="en-US" sz="12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spp.</a:t>
            </a:r>
            <a:endParaRPr lang="en-US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9692748" y="2216769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ight Arrow 50"/>
          <p:cNvSpPr/>
          <p:nvPr/>
        </p:nvSpPr>
        <p:spPr>
          <a:xfrm>
            <a:off x="9701930" y="3054848"/>
            <a:ext cx="346274" cy="200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676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7" grpId="0" animBg="1"/>
      <p:bldP spid="48" grpId="0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18" y="2506662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52136" y="4025879"/>
            <a:ext cx="2125899" cy="1861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scene3d>
            <a:camera prst="perspectiveLeft">
              <a:rot lat="0" lon="900000" rev="0"/>
            </a:camera>
            <a:lightRig rig="threePt" dir="t"/>
          </a:scene3d>
          <a:sp3d extrusionH="2540000" contourW="25400" prstMaterial="clear">
            <a:bevelT w="0"/>
            <a:bevelB w="0"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20mm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136" y="1929207"/>
            <a:ext cx="2451364" cy="170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FMWT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FRP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21263715">
            <a:off x="3720626" y="4089531"/>
            <a:ext cx="3422073" cy="3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6750" y="1859567"/>
            <a:ext cx="331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 files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Environmental </a:t>
            </a:r>
            <a:r>
              <a:rPr lang="en-US" sz="2400" dirty="0"/>
              <a:t>data and </a:t>
            </a:r>
            <a:r>
              <a:rPr lang="en-US" sz="2400" dirty="0" smtClean="0"/>
              <a:t>CPUE in same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6416" y="4479080"/>
            <a:ext cx="3868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files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Environmental </a:t>
            </a:r>
            <a:r>
              <a:rPr lang="en-US" sz="2400" dirty="0"/>
              <a:t>data and counts are in separate </a:t>
            </a:r>
            <a:r>
              <a:rPr lang="en-US" sz="2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CPUE needs to be calculated in code</a:t>
            </a:r>
          </a:p>
        </p:txBody>
      </p:sp>
      <p:sp>
        <p:nvSpPr>
          <p:cNvPr id="17" name="Right Arrow 16"/>
          <p:cNvSpPr/>
          <p:nvPr/>
        </p:nvSpPr>
        <p:spPr>
          <a:xfrm rot="404607">
            <a:off x="3748188" y="3016377"/>
            <a:ext cx="3422073" cy="3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7753" y="2955012"/>
            <a:ext cx="2451364" cy="170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Combined Data Set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420" y="-251191"/>
            <a:ext cx="7886700" cy="1325563"/>
          </a:xfrm>
        </p:spPr>
        <p:txBody>
          <a:bodyPr/>
          <a:lstStyle/>
          <a:p>
            <a:r>
              <a:rPr lang="en-US" dirty="0" smtClean="0"/>
              <a:t>Input data processing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72313"/>
              </p:ext>
            </p:extLst>
          </p:nvPr>
        </p:nvGraphicFramePr>
        <p:xfrm>
          <a:off x="735998" y="1481645"/>
          <a:ext cx="4276315" cy="132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58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115884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77363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CBVolume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PDIAPFOR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OITHDAV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94063"/>
              </p:ext>
            </p:extLst>
          </p:nvPr>
        </p:nvGraphicFramePr>
        <p:xfrm>
          <a:off x="7574946" y="916139"/>
          <a:ext cx="39337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58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115884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17695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734840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355612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PDIAPFOR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OITHDAV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51613"/>
              </p:ext>
            </p:extLst>
          </p:nvPr>
        </p:nvGraphicFramePr>
        <p:xfrm>
          <a:off x="653234" y="3759200"/>
          <a:ext cx="9895342" cy="223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76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908906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819468">
                  <a:extLst>
                    <a:ext uri="{9D8B030D-6E8A-4147-A177-3AD203B41FA5}">
                      <a16:colId xmlns:a16="http://schemas.microsoft.com/office/drawing/2014/main" val="401209116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101172793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511872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413748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723235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411139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Taxname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4819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forbesii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Pseudodiaptomus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Pseudodiaptomidae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 38.031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-122.135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r>
                        <a:rPr lang="en-US" sz="1400" i="1" dirty="0" smtClean="0"/>
                        <a:t> </a:t>
                      </a:r>
                      <a:r>
                        <a:rPr lang="en-US" sz="1400" i="1" dirty="0" err="1" smtClean="0"/>
                        <a:t>davisae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Oithona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Oithonidae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sp>
        <p:nvSpPr>
          <p:cNvPr id="8" name="Circular Arrow 7"/>
          <p:cNvSpPr/>
          <p:nvPr/>
        </p:nvSpPr>
        <p:spPr>
          <a:xfrm rot="8073116" flipV="1">
            <a:off x="6469016" y="2614425"/>
            <a:ext cx="1512277" cy="1113191"/>
          </a:xfrm>
          <a:prstGeom prst="circularArrow">
            <a:avLst>
              <a:gd name="adj1" fmla="val 12500"/>
              <a:gd name="adj2" fmla="val 855248"/>
              <a:gd name="adj3" fmla="val 20457681"/>
              <a:gd name="adj4" fmla="val 1191464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3117" y="1157760"/>
            <a:ext cx="34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columns, gather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0379" y="3199793"/>
            <a:ext cx="43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taxonomic </a:t>
            </a:r>
            <a:r>
              <a:rPr lang="en-US" dirty="0" smtClean="0"/>
              <a:t>info, latitude, and longitude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105400" y="1526519"/>
            <a:ext cx="2285370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76" y="292100"/>
            <a:ext cx="10058400" cy="911860"/>
          </a:xfrm>
        </p:spPr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07115"/>
              </p:ext>
            </p:extLst>
          </p:nvPr>
        </p:nvGraphicFramePr>
        <p:xfrm>
          <a:off x="265936" y="1866078"/>
          <a:ext cx="5497191" cy="193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20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653184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045093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34642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180955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92626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506871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Station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Taxname</a:t>
                      </a:r>
                      <a:endParaRPr lang="en-US" sz="12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Genus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CPUE</a:t>
                      </a:r>
                      <a:endParaRPr lang="en-US" sz="12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870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4819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571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NZ020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davisae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err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43138"/>
              </p:ext>
            </p:extLst>
          </p:nvPr>
        </p:nvGraphicFramePr>
        <p:xfrm>
          <a:off x="265937" y="3982457"/>
          <a:ext cx="5497191" cy="19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21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653182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1045092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1034644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1180956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92626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506870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Station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Taxname</a:t>
                      </a:r>
                      <a:endParaRPr lang="en-US" sz="12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Genus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CPUE</a:t>
                      </a:r>
                      <a:endParaRPr lang="en-US" sz="12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845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i="1" dirty="0" err="1" smtClean="0"/>
                        <a:t>forbesii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i="1" dirty="0" err="1" smtClean="0"/>
                        <a:t>Pseudodiaptomus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Pseudodiaptomidae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3147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852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340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 davisae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smtClean="0"/>
                        <a:t>Oithona</a:t>
                      </a:r>
                      <a:endParaRPr lang="en-US" sz="10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/>
                        <a:t>Oithonidae</a:t>
                      </a: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1258</a:t>
                      </a:r>
                      <a:endParaRPr lang="en-US" sz="10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16255"/>
              </p:ext>
            </p:extLst>
          </p:nvPr>
        </p:nvGraphicFramePr>
        <p:xfrm>
          <a:off x="6452506" y="2330347"/>
          <a:ext cx="5230156" cy="3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82">
                  <a:extLst>
                    <a:ext uri="{9D8B030D-6E8A-4147-A177-3AD203B41FA5}">
                      <a16:colId xmlns:a16="http://schemas.microsoft.com/office/drawing/2014/main" val="2570803510"/>
                    </a:ext>
                  </a:extLst>
                </a:gridCol>
                <a:gridCol w="652682">
                  <a:extLst>
                    <a:ext uri="{9D8B030D-6E8A-4147-A177-3AD203B41FA5}">
                      <a16:colId xmlns:a16="http://schemas.microsoft.com/office/drawing/2014/main" val="3840706866"/>
                    </a:ext>
                  </a:extLst>
                </a:gridCol>
                <a:gridCol w="543901">
                  <a:extLst>
                    <a:ext uri="{9D8B030D-6E8A-4147-A177-3AD203B41FA5}">
                      <a16:colId xmlns:a16="http://schemas.microsoft.com/office/drawing/2014/main" val="3035996696"/>
                    </a:ext>
                  </a:extLst>
                </a:gridCol>
                <a:gridCol w="870241">
                  <a:extLst>
                    <a:ext uri="{9D8B030D-6E8A-4147-A177-3AD203B41FA5}">
                      <a16:colId xmlns:a16="http://schemas.microsoft.com/office/drawing/2014/main" val="1624651078"/>
                    </a:ext>
                  </a:extLst>
                </a:gridCol>
                <a:gridCol w="861540">
                  <a:extLst>
                    <a:ext uri="{9D8B030D-6E8A-4147-A177-3AD203B41FA5}">
                      <a16:colId xmlns:a16="http://schemas.microsoft.com/office/drawing/2014/main" val="958753843"/>
                    </a:ext>
                  </a:extLst>
                </a:gridCol>
                <a:gridCol w="983374">
                  <a:extLst>
                    <a:ext uri="{9D8B030D-6E8A-4147-A177-3AD203B41FA5}">
                      <a16:colId xmlns:a16="http://schemas.microsoft.com/office/drawing/2014/main" val="1879366576"/>
                    </a:ext>
                  </a:extLst>
                </a:gridCol>
                <a:gridCol w="243668">
                  <a:extLst>
                    <a:ext uri="{9D8B030D-6E8A-4147-A177-3AD203B41FA5}">
                      <a16:colId xmlns:a16="http://schemas.microsoft.com/office/drawing/2014/main" val="3522965247"/>
                    </a:ext>
                  </a:extLst>
                </a:gridCol>
                <a:gridCol w="422068">
                  <a:extLst>
                    <a:ext uri="{9D8B030D-6E8A-4147-A177-3AD203B41FA5}">
                      <a16:colId xmlns:a16="http://schemas.microsoft.com/office/drawing/2014/main" val="2032800310"/>
                    </a:ext>
                  </a:extLst>
                </a:gridCol>
              </a:tblGrid>
              <a:tr h="24330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 marL="54113" marR="54113" marT="27056" marB="27056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Station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Volume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Taxname</a:t>
                      </a:r>
                      <a:endParaRPr lang="en-US" sz="105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Genus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Family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….</a:t>
                      </a:r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CPUE</a:t>
                      </a:r>
                      <a:endParaRPr lang="en-US" sz="105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4249980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870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239094278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4819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4031916537"/>
                  </a:ext>
                </a:extLst>
              </a:tr>
              <a:tr h="306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571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77249661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573121138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1777420820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EMP</a:t>
                      </a:r>
                      <a:endParaRPr lang="en-US" sz="800" dirty="0"/>
                    </a:p>
                  </a:txBody>
                  <a:tcPr marL="54113" marR="54113" marT="27056" marB="27056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NZ020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6" marB="27056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54113" marR="54113" marT="27056" marB="27056"/>
                </a:tc>
                <a:extLst>
                  <a:ext uri="{0D108BD9-81ED-4DB2-BD59-A6C34878D82A}">
                    <a16:rowId xmlns:a16="http://schemas.microsoft.com/office/drawing/2014/main" val="2125085049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116060628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845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933435101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10.2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forbesii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i="1" dirty="0" err="1" smtClean="0"/>
                        <a:t>Pseudodiaptomus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Pseudodiaptomidae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3147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3863950429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3.8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 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685457254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 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852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2891287706"/>
                  </a:ext>
                </a:extLst>
              </a:tr>
              <a:tr h="1803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FMWT</a:t>
                      </a:r>
                      <a:endParaRPr lang="en-US" sz="800" dirty="0"/>
                    </a:p>
                  </a:txBody>
                  <a:tcPr marL="54113" marR="54113" marT="27057" marB="27057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340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10.2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 smtClean="0"/>
                        <a:t>Oithona</a:t>
                      </a:r>
                      <a:r>
                        <a:rPr lang="en-US" sz="800" i="1" dirty="0" smtClean="0"/>
                        <a:t> </a:t>
                      </a:r>
                      <a:r>
                        <a:rPr lang="en-US" sz="800" i="1" dirty="0" err="1" smtClean="0"/>
                        <a:t>davisae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smtClean="0"/>
                        <a:t>Oithona</a:t>
                      </a:r>
                      <a:endParaRPr lang="en-US" sz="800" i="1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smtClean="0"/>
                        <a:t>Oithonidae</a:t>
                      </a: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54113" marR="54113" marT="27057" marB="27057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1258</a:t>
                      </a:r>
                      <a:endParaRPr lang="en-US" sz="800" dirty="0"/>
                    </a:p>
                  </a:txBody>
                  <a:tcPr marL="54113" marR="54113" marT="27057" marB="27057"/>
                </a:tc>
                <a:extLst>
                  <a:ext uri="{0D108BD9-81ED-4DB2-BD59-A6C34878D82A}">
                    <a16:rowId xmlns:a16="http://schemas.microsoft.com/office/drawing/2014/main" val="3763244469"/>
                  </a:ext>
                </a:extLst>
              </a:tr>
            </a:tbl>
          </a:graphicData>
        </a:graphic>
      </p:graphicFrame>
      <p:sp>
        <p:nvSpPr>
          <p:cNvPr id="20" name="Right Arrow Callout 19"/>
          <p:cNvSpPr/>
          <p:nvPr/>
        </p:nvSpPr>
        <p:spPr>
          <a:xfrm>
            <a:off x="5889263" y="2313741"/>
            <a:ext cx="515258" cy="315595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614221"/>
              </p:ext>
            </p:extLst>
          </p:nvPr>
        </p:nvGraphicFramePr>
        <p:xfrm>
          <a:off x="849599" y="1846263"/>
          <a:ext cx="103057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882">
                  <a:extLst>
                    <a:ext uri="{9D8B030D-6E8A-4147-A177-3AD203B41FA5}">
                      <a16:colId xmlns:a16="http://schemas.microsoft.com/office/drawing/2014/main" val="3787716267"/>
                    </a:ext>
                  </a:extLst>
                </a:gridCol>
                <a:gridCol w="5152882">
                  <a:extLst>
                    <a:ext uri="{9D8B030D-6E8A-4147-A177-3AD203B41FA5}">
                      <a16:colId xmlns:a16="http://schemas.microsoft.com/office/drawing/2014/main" val="175564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 R-users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 non-R users </a:t>
                      </a:r>
                    </a:p>
                    <a:p>
                      <a:r>
                        <a:rPr lang="en-US" sz="1800" dirty="0" smtClean="0"/>
                        <a:t>(or R-users interested in quick data exploration)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 functions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Interactive online </a:t>
                      </a:r>
                      <a:r>
                        <a:rPr lang="en-US" sz="2400" b="1" dirty="0" smtClean="0"/>
                        <a:t>R Shiny app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Download</a:t>
                      </a:r>
                      <a:r>
                        <a:rPr lang="en-US" sz="2400" baseline="0" dirty="0" smtClean="0"/>
                        <a:t>, integrate, and filter zooplankton datasets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</a:t>
                      </a:r>
                      <a:r>
                        <a:rPr lang="en-US" sz="2400" baseline="0" dirty="0" smtClean="0"/>
                        <a:t>ntegrate, and filter zooplankton datasets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7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Visualize</a:t>
                      </a:r>
                      <a:r>
                        <a:rPr lang="en-US" sz="2400" baseline="0" dirty="0" smtClean="0"/>
                        <a:t> data with pre-set plots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8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Download final dataset to your computer to utilize with any statistics / graphing</a:t>
                      </a:r>
                      <a:r>
                        <a:rPr lang="en-US" sz="2400" baseline="0" dirty="0" smtClean="0"/>
                        <a:t> software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9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831254"/>
              </p:ext>
            </p:extLst>
          </p:nvPr>
        </p:nvGraphicFramePr>
        <p:xfrm>
          <a:off x="459605" y="1946272"/>
          <a:ext cx="113337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875">
                  <a:extLst>
                    <a:ext uri="{9D8B030D-6E8A-4147-A177-3AD203B41FA5}">
                      <a16:colId xmlns:a16="http://schemas.microsoft.com/office/drawing/2014/main" val="3787716267"/>
                    </a:ext>
                  </a:extLst>
                </a:gridCol>
                <a:gridCol w="5666875">
                  <a:extLst>
                    <a:ext uri="{9D8B030D-6E8A-4147-A177-3AD203B41FA5}">
                      <a16:colId xmlns:a16="http://schemas.microsoft.com/office/drawing/2014/main" val="175564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community data analyzers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specific</a:t>
                      </a:r>
                      <a:r>
                        <a:rPr lang="en-US" sz="2000" baseline="0" dirty="0" smtClean="0"/>
                        <a:t> taxa analyzers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 want to analyze</a:t>
                      </a:r>
                      <a:r>
                        <a:rPr lang="en-US" sz="2000" b="1" baseline="0" dirty="0" smtClean="0"/>
                        <a:t> the community composition at whatever taxonomic level lets me use all these datasets.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 want all possible</a:t>
                      </a:r>
                      <a:r>
                        <a:rPr lang="en-US" sz="2000" b="1" baseline="0" dirty="0" smtClean="0"/>
                        <a:t> data on these specific taxa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Consistent taxonomic</a:t>
                      </a:r>
                      <a:r>
                        <a:rPr lang="en-US" sz="2000" b="0" baseline="0" dirty="0" smtClean="0"/>
                        <a:t> categories</a:t>
                      </a:r>
                      <a:endParaRPr lang="en-US" sz="2000" b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/>
                        <a:t>Calculates total CPUE for higher taxonomic levels</a:t>
                      </a: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79999"/>
                  </a:ext>
                </a:extLst>
              </a:tr>
              <a:tr h="5817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plankters</a:t>
                      </a:r>
                      <a:r>
                        <a:rPr lang="en-US" sz="2000" baseline="0" dirty="0" smtClean="0"/>
                        <a:t> counted more than once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Some </a:t>
                      </a:r>
                      <a:r>
                        <a:rPr lang="en-US" sz="2000" dirty="0" err="1" smtClean="0"/>
                        <a:t>plankters</a:t>
                      </a:r>
                      <a:r>
                        <a:rPr lang="en-US" sz="2000" dirty="0" smtClean="0"/>
                        <a:t> appear in multiple nested taxa (e.g., </a:t>
                      </a:r>
                      <a:r>
                        <a:rPr lang="en-US" sz="2000" dirty="0" err="1" smtClean="0"/>
                        <a:t>Calanoida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Copepoda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8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Sacrifices some</a:t>
                      </a:r>
                      <a:r>
                        <a:rPr lang="en-US" sz="2000" baseline="0" dirty="0" smtClean="0"/>
                        <a:t> taxonomic resolution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Preserves taxonomic</a:t>
                      </a:r>
                      <a:r>
                        <a:rPr lang="en-US" sz="2000" b="0" baseline="0" dirty="0" smtClean="0"/>
                        <a:t> resolution and creates taxonomic categories comparable across all datasets</a:t>
                      </a:r>
                      <a:endParaRPr lang="en-US" sz="20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taxa with no relatives in other datasets (e.g.,</a:t>
                      </a:r>
                      <a:r>
                        <a:rPr lang="en-US" sz="2000" baseline="0" dirty="0" smtClean="0"/>
                        <a:t> Annelida)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Labels taxa</a:t>
                      </a:r>
                      <a:r>
                        <a:rPr lang="en-US" sz="2000" baseline="0" dirty="0" smtClean="0"/>
                        <a:t> that are comparable across all datasets, warns about those that are not.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9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027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Integrates CB data from EMP, FMWT, TNS, FRP, 20mm</a:t>
            </a:r>
          </a:p>
          <a:p>
            <a:r>
              <a:rPr lang="en-US" sz="3200" dirty="0" smtClean="0"/>
              <a:t>Filter data by</a:t>
            </a:r>
          </a:p>
          <a:p>
            <a:pPr lvl="1"/>
            <a:r>
              <a:rPr lang="en-US" sz="2800" b="1" dirty="0" smtClean="0"/>
              <a:t>Date</a:t>
            </a:r>
          </a:p>
          <a:p>
            <a:pPr lvl="1"/>
            <a:r>
              <a:rPr lang="en-US" sz="2800" b="1" dirty="0" smtClean="0"/>
              <a:t>Month</a:t>
            </a:r>
          </a:p>
          <a:p>
            <a:pPr lvl="1"/>
            <a:r>
              <a:rPr lang="en-US" sz="2800" b="1" dirty="0" smtClean="0"/>
              <a:t>Surface salinity</a:t>
            </a:r>
          </a:p>
          <a:p>
            <a:pPr lvl="1"/>
            <a:r>
              <a:rPr lang="en-US" sz="2800" b="1" dirty="0" smtClean="0"/>
              <a:t>Latitude</a:t>
            </a:r>
          </a:p>
          <a:p>
            <a:pPr lvl="1"/>
            <a:r>
              <a:rPr lang="en-US" sz="2800" b="1" dirty="0" smtClean="0"/>
              <a:t>Longitude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5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Add more datasets and mesh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Add more graphing capabilities to shiny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Package R functions into an R package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4E691B"/>
      </a:accent1>
      <a:accent2>
        <a:srgbClr val="C8E395"/>
      </a:accent2>
      <a:accent3>
        <a:srgbClr val="698D25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Words>859</Words>
  <Application>Microsoft Office PowerPoint</Application>
  <PresentationFormat>Widescreen</PresentationFormat>
  <Paragraphs>423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ZoopR-dooper zooplankton:  Automating integration of IEP datasets</vt:lpstr>
      <vt:lpstr>Inputs</vt:lpstr>
      <vt:lpstr>Input data processing</vt:lpstr>
      <vt:lpstr>Merging datasets</vt:lpstr>
      <vt:lpstr>Products</vt:lpstr>
      <vt:lpstr>Products</vt:lpstr>
      <vt:lpstr>Current features</vt:lpstr>
      <vt:lpstr>Open app</vt:lpstr>
      <vt:lpstr>Next steps</vt:lpstr>
      <vt:lpstr>Questions for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inconsistencies in taxonomic resolution: The Taxa solution</vt:lpstr>
      <vt:lpstr>Solving inconsistencies in taxonomic resolution: The Community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mjthomas130@gmail.com</dc:creator>
  <cp:lastModifiedBy>User</cp:lastModifiedBy>
  <cp:revision>95</cp:revision>
  <dcterms:created xsi:type="dcterms:W3CDTF">2019-05-10T05:32:09Z</dcterms:created>
  <dcterms:modified xsi:type="dcterms:W3CDTF">2019-08-05T16:05:18Z</dcterms:modified>
</cp:coreProperties>
</file>