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5" r:id="rId1"/>
  </p:sldMasterIdLst>
  <p:notesMasterIdLst>
    <p:notesMasterId r:id="rId21"/>
  </p:notesMasterIdLst>
  <p:sldIdLst>
    <p:sldId id="256" r:id="rId2"/>
    <p:sldId id="257" r:id="rId3"/>
    <p:sldId id="270" r:id="rId4"/>
    <p:sldId id="278" r:id="rId5"/>
    <p:sldId id="266" r:id="rId6"/>
    <p:sldId id="267" r:id="rId7"/>
    <p:sldId id="274" r:id="rId8"/>
    <p:sldId id="275" r:id="rId9"/>
    <p:sldId id="276" r:id="rId10"/>
    <p:sldId id="277" r:id="rId11"/>
    <p:sldId id="272" r:id="rId12"/>
    <p:sldId id="271" r:id="rId13"/>
    <p:sldId id="273" r:id="rId14"/>
    <p:sldId id="258" r:id="rId15"/>
    <p:sldId id="261" r:id="rId16"/>
    <p:sldId id="269" r:id="rId17"/>
    <p:sldId id="264" r:id="rId18"/>
    <p:sldId id="265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/>
    <p:restoredTop sz="81586" autoAdjust="0"/>
  </p:normalViewPr>
  <p:slideViewPr>
    <p:cSldViewPr snapToGrid="0" snapToObjects="1">
      <p:cViewPr>
        <p:scale>
          <a:sx n="80" d="100"/>
          <a:sy n="80" d="100"/>
        </p:scale>
        <p:origin x="15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6A5A9-A978-4CD3-8838-CE4D9AC258D6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D5725-E10F-4636-9BE7-8A403B1B1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63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3200" dirty="0" smtClean="0"/>
              <a:t>EMP, FMWT, and FRP Datasets</a:t>
            </a:r>
          </a:p>
          <a:p>
            <a:pPr lvl="2"/>
            <a:r>
              <a:rPr lang="en-US" sz="2400" dirty="0" smtClean="0"/>
              <a:t>EMP and FMWT are in flat files online – simple to load into R with a line of code</a:t>
            </a:r>
          </a:p>
          <a:p>
            <a:pPr lvl="2"/>
            <a:r>
              <a:rPr lang="en-US" sz="2400" dirty="0" smtClean="0"/>
              <a:t>counts are in the same file</a:t>
            </a:r>
          </a:p>
          <a:p>
            <a:pPr lvl="1"/>
            <a:r>
              <a:rPr lang="en-US" sz="3200" dirty="0" smtClean="0"/>
              <a:t>20mm Dataset</a:t>
            </a:r>
          </a:p>
          <a:p>
            <a:pPr lvl="2"/>
            <a:r>
              <a:rPr lang="en-US" sz="2400" dirty="0" smtClean="0"/>
              <a:t>20mm are in Access files – not as simple to load into R</a:t>
            </a:r>
          </a:p>
          <a:p>
            <a:pPr lvl="2"/>
            <a:r>
              <a:rPr lang="en-US" sz="2400" dirty="0" smtClean="0"/>
              <a:t>CPUE is not calculated – must be done in code</a:t>
            </a:r>
          </a:p>
          <a:p>
            <a:pPr lvl="1"/>
            <a:r>
              <a:rPr lang="en-US" sz="2800" dirty="0" smtClean="0"/>
              <a:t>Similar methods</a:t>
            </a:r>
          </a:p>
          <a:p>
            <a:pPr lvl="1"/>
            <a:r>
              <a:rPr lang="en-US" sz="2800" dirty="0" smtClean="0"/>
              <a:t>Discrepancies in taxonomic classification and environmental variables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D5725-E10F-4636-9BE7-8A403B1B14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86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one example from</a:t>
            </a:r>
            <a:r>
              <a:rPr lang="en-US" baseline="0" dirty="0" smtClean="0"/>
              <a:t> EMP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D5725-E10F-4636-9BE7-8A403B1B14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36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D5725-E10F-4636-9BE7-8A403B1B14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41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Pic of before and after datasets?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Show before datasets</a:t>
            </a:r>
            <a:r>
              <a:rPr lang="en-US" baseline="0" dirty="0" smtClean="0"/>
              <a:t> (excel file formats)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D5725-E10F-4636-9BE7-8A403B1B14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4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20mm notes: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Pseudodiaptomus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euryhalinus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all adults of this species (Not regularly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ID’d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Pseudodiaptomus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forbesii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all adults of this species (2006 – present)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Pseudodiaptomus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marinus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all adults of this species (2006 – present)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Pseudodiaptomus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spp.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all adults of this genus not identifiable to species (1995 – present)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D5725-E10F-4636-9BE7-8A403B1B14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40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 other </a:t>
            </a:r>
            <a:r>
              <a:rPr lang="en-US" dirty="0" err="1" smtClean="0"/>
              <a:t>calanoids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D5725-E10F-4636-9BE7-8A403B1B14C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3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AD77-4861-494B-B497-FD82C0EB130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B2D7-0CAB-8046-8984-4518B698E22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AD77-4861-494B-B497-FD82C0EB130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B2D7-0CAB-8046-8984-4518B698E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6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AD77-4861-494B-B497-FD82C0EB130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B2D7-0CAB-8046-8984-4518B698E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3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AD77-4861-494B-B497-FD82C0EB130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B2D7-0CAB-8046-8984-4518B698E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2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AD77-4861-494B-B497-FD82C0EB130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B2D7-0CAB-8046-8984-4518B698E22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03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AD77-4861-494B-B497-FD82C0EB130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B2D7-0CAB-8046-8984-4518B698E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7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AD77-4861-494B-B497-FD82C0EB130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B2D7-0CAB-8046-8984-4518B698E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AD77-4861-494B-B497-FD82C0EB130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B2D7-0CAB-8046-8984-4518B698E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AD77-4861-494B-B497-FD82C0EB130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B2D7-0CAB-8046-8984-4518B698E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98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63AD77-4861-494B-B497-FD82C0EB130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48B2D7-0CAB-8046-8984-4518B698E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6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AD77-4861-494B-B497-FD82C0EB130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B2D7-0CAB-8046-8984-4518B698E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1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63AD77-4861-494B-B497-FD82C0EB130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48B2D7-0CAB-8046-8984-4518B698E22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80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Combining Zooplankton Datasets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6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Filter data by</a:t>
            </a:r>
          </a:p>
          <a:p>
            <a:pPr lvl="1"/>
            <a:r>
              <a:rPr lang="en-US" sz="2800" b="1" dirty="0" smtClean="0"/>
              <a:t>Date</a:t>
            </a:r>
          </a:p>
          <a:p>
            <a:pPr lvl="1"/>
            <a:r>
              <a:rPr lang="en-US" sz="2800" b="1" dirty="0" smtClean="0"/>
              <a:t>Salinity (surface and bottom)</a:t>
            </a:r>
          </a:p>
          <a:p>
            <a:pPr lvl="1"/>
            <a:r>
              <a:rPr lang="en-US" sz="2800" b="1" dirty="0" smtClean="0"/>
              <a:t>Temperature</a:t>
            </a:r>
          </a:p>
          <a:p>
            <a:pPr lvl="1"/>
            <a:r>
              <a:rPr lang="en-US" sz="2800" dirty="0" smtClean="0"/>
              <a:t>Latitude &amp; Longitude</a:t>
            </a:r>
          </a:p>
          <a:p>
            <a:pPr lvl="1"/>
            <a:r>
              <a:rPr lang="en-US" sz="2800" dirty="0" smtClean="0"/>
              <a:t>Others?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054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issues: Different taxa </a:t>
            </a:r>
            <a:r>
              <a:rPr lang="en-US" dirty="0" err="1" smtClean="0"/>
              <a:t>ID’d</a:t>
            </a:r>
            <a:r>
              <a:rPr lang="en-US" dirty="0" smtClean="0"/>
              <a:t> among years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5328" y="1845735"/>
            <a:ext cx="4340352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CPUE’s for taxa that weren’t </a:t>
            </a:r>
            <a:r>
              <a:rPr lang="en-US" sz="3200" dirty="0" err="1" smtClean="0"/>
              <a:t>ID’d</a:t>
            </a:r>
            <a:r>
              <a:rPr lang="en-US" sz="3200" dirty="0" smtClean="0"/>
              <a:t> in certain years are 0 in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Should code be used to correct these to NA</a:t>
            </a:r>
            <a:r>
              <a:rPr lang="en-US" dirty="0" smtClean="0"/>
              <a:t>?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7301" y="1845735"/>
            <a:ext cx="5979571" cy="438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6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issues: Environmental variables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0932" y="1791459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0932" y="3650124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FMWT: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7664" y="474660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FRP: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9" y="3967432"/>
            <a:ext cx="11886623" cy="8468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8" y="2236778"/>
            <a:ext cx="11886623" cy="12821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59" y="5115932"/>
            <a:ext cx="11886623" cy="122515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134132" y="2236778"/>
            <a:ext cx="398352" cy="19860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98336" y="5113875"/>
            <a:ext cx="552261" cy="19558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209941" y="5113875"/>
            <a:ext cx="564332" cy="19558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98329" y="5110856"/>
            <a:ext cx="677502" cy="198604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003262" y="3967432"/>
            <a:ext cx="469272" cy="13378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574877" y="2234632"/>
            <a:ext cx="1180640" cy="20075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301836" y="5115932"/>
            <a:ext cx="563177" cy="1986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23585" y="3967432"/>
            <a:ext cx="282165" cy="133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011623" y="3951945"/>
            <a:ext cx="544717" cy="149275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878040" y="5110856"/>
            <a:ext cx="544717" cy="193527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318949" y="3959688"/>
            <a:ext cx="469272" cy="13378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443050" y="5115933"/>
            <a:ext cx="555277" cy="18845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4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CPUE </a:t>
            </a:r>
            <a:r>
              <a:rPr lang="en-US" sz="2800" dirty="0"/>
              <a:t>vs Counts</a:t>
            </a:r>
          </a:p>
        </p:txBody>
      </p:sp>
    </p:spTree>
    <p:extLst>
      <p:ext uri="{BB962C8B-B14F-4D97-AF65-F5344CB8AC3E}">
        <p14:creationId xmlns:p14="http://schemas.microsoft.com/office/powerpoint/2010/main" val="259480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10" y="2028614"/>
            <a:ext cx="10058400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en-US" sz="2400" dirty="0" smtClean="0"/>
          </a:p>
          <a:p>
            <a:pPr marL="201168" lvl="1" indent="0">
              <a:buNone/>
            </a:pPr>
            <a:endParaRPr lang="en-US" sz="2400" dirty="0"/>
          </a:p>
          <a:p>
            <a:pPr marL="201168" lvl="1" indent="0">
              <a:buNone/>
            </a:pPr>
            <a:endParaRPr lang="en-US" sz="2400" dirty="0" smtClean="0"/>
          </a:p>
          <a:p>
            <a:pPr marL="201168" lvl="1" indent="0">
              <a:buNone/>
            </a:pPr>
            <a:r>
              <a:rPr lang="en-US" sz="2400" dirty="0" smtClean="0"/>
              <a:t>        </a:t>
            </a:r>
          </a:p>
          <a:p>
            <a:pPr marL="201168" lvl="1" indent="0">
              <a:buNone/>
            </a:pPr>
            <a:endParaRPr lang="en-US" sz="2400" dirty="0"/>
          </a:p>
          <a:p>
            <a:pPr marL="201168" lvl="1" indent="0">
              <a:buNone/>
            </a:pPr>
            <a:endParaRPr lang="en-US" sz="2400" dirty="0" smtClean="0"/>
          </a:p>
          <a:p>
            <a:pPr marL="201168" lvl="1" indent="0">
              <a:buNone/>
            </a:pPr>
            <a:r>
              <a:rPr lang="en-US" sz="2400" dirty="0" smtClean="0"/>
              <a:t>             </a:t>
            </a:r>
            <a:endParaRPr lang="en-US" sz="2400" i="1" dirty="0" smtClean="0"/>
          </a:p>
        </p:txBody>
      </p:sp>
      <p:sp>
        <p:nvSpPr>
          <p:cNvPr id="7" name="Right Arrow 6"/>
          <p:cNvSpPr/>
          <p:nvPr/>
        </p:nvSpPr>
        <p:spPr>
          <a:xfrm>
            <a:off x="3121772" y="3739293"/>
            <a:ext cx="1040953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145212" y="2915869"/>
            <a:ext cx="1017513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146792" y="3739293"/>
            <a:ext cx="2017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Combined dataset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37348"/>
              </p:ext>
            </p:extLst>
          </p:nvPr>
        </p:nvGraphicFramePr>
        <p:xfrm>
          <a:off x="596263" y="1940013"/>
          <a:ext cx="2397457" cy="4337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457">
                  <a:extLst>
                    <a:ext uri="{9D8B030D-6E8A-4147-A177-3AD203B41FA5}">
                      <a16:colId xmlns:a16="http://schemas.microsoft.com/office/drawing/2014/main" val="2481344622"/>
                    </a:ext>
                  </a:extLst>
                </a:gridCol>
              </a:tblGrid>
              <a:tr h="787306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02495"/>
                  </a:ext>
                </a:extLst>
              </a:tr>
              <a:tr h="787306">
                <a:tc>
                  <a:txBody>
                    <a:bodyPr/>
                    <a:lstStyle/>
                    <a:p>
                      <a:r>
                        <a:rPr lang="en-US" dirty="0" smtClean="0"/>
                        <a:t>EMP: CPUE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784824"/>
                  </a:ext>
                </a:extLst>
              </a:tr>
              <a:tr h="787306">
                <a:tc>
                  <a:txBody>
                    <a:bodyPr/>
                    <a:lstStyle/>
                    <a:p>
                      <a:r>
                        <a:rPr lang="en-US" dirty="0" smtClean="0"/>
                        <a:t>FMWT: CPUE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177934"/>
                  </a:ext>
                </a:extLst>
              </a:tr>
              <a:tr h="7873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FRP: CPUE data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300150"/>
                  </a:ext>
                </a:extLst>
              </a:tr>
              <a:tr h="7873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20mm: Count</a:t>
                      </a:r>
                      <a:r>
                        <a:rPr lang="en-US" baseline="0" dirty="0" smtClean="0"/>
                        <a:t> data and separate environmental data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526746"/>
                  </a:ext>
                </a:extLst>
              </a:tr>
            </a:tbl>
          </a:graphicData>
        </a:graphic>
      </p:graphicFrame>
      <p:sp>
        <p:nvSpPr>
          <p:cNvPr id="17" name="Right Arrow 16"/>
          <p:cNvSpPr/>
          <p:nvPr/>
        </p:nvSpPr>
        <p:spPr>
          <a:xfrm>
            <a:off x="3131745" y="4549108"/>
            <a:ext cx="1040953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131745" y="5324746"/>
            <a:ext cx="1040953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731326"/>
              </p:ext>
            </p:extLst>
          </p:nvPr>
        </p:nvGraphicFramePr>
        <p:xfrm>
          <a:off x="4332931" y="1884788"/>
          <a:ext cx="3120056" cy="4418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0056">
                  <a:extLst>
                    <a:ext uri="{9D8B030D-6E8A-4147-A177-3AD203B41FA5}">
                      <a16:colId xmlns:a16="http://schemas.microsoft.com/office/drawing/2014/main" val="4227400755"/>
                    </a:ext>
                  </a:extLst>
                </a:gridCol>
              </a:tblGrid>
              <a:tr h="603100">
                <a:tc>
                  <a:txBody>
                    <a:bodyPr/>
                    <a:lstStyle/>
                    <a:p>
                      <a:r>
                        <a:rPr lang="en-US" dirty="0" smtClean="0"/>
                        <a:t>R code</a:t>
                      </a:r>
                      <a:r>
                        <a:rPr lang="en-US" baseline="0" dirty="0" smtClean="0"/>
                        <a:t> to: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799078"/>
                  </a:ext>
                </a:extLst>
              </a:tr>
              <a:tr h="8754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Select LCD taxa</a:t>
                      </a:r>
                      <a:r>
                        <a:rPr lang="en-US" baseline="0" dirty="0" smtClean="0"/>
                        <a:t> using c</a:t>
                      </a:r>
                      <a:r>
                        <a:rPr lang="en-US" dirty="0" smtClean="0"/>
                        <a:t>rosswalk and</a:t>
                      </a:r>
                      <a:r>
                        <a:rPr lang="en-US" baseline="0" dirty="0" smtClean="0"/>
                        <a:t> hierarchy table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588916"/>
                  </a:ext>
                </a:extLst>
              </a:tr>
              <a:tr h="8754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Select LCD taxa</a:t>
                      </a:r>
                      <a:r>
                        <a:rPr lang="en-US" baseline="0" dirty="0" smtClean="0"/>
                        <a:t> using c</a:t>
                      </a:r>
                      <a:r>
                        <a:rPr lang="en-US" dirty="0" smtClean="0"/>
                        <a:t>rosswalk and</a:t>
                      </a:r>
                      <a:r>
                        <a:rPr lang="en-US" baseline="0" dirty="0" smtClean="0"/>
                        <a:t> hierarchy table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719460"/>
                  </a:ext>
                </a:extLst>
              </a:tr>
              <a:tr h="8754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Select LCD taxa</a:t>
                      </a:r>
                      <a:r>
                        <a:rPr lang="en-US" baseline="0" dirty="0" smtClean="0"/>
                        <a:t> using c</a:t>
                      </a:r>
                      <a:r>
                        <a:rPr lang="en-US" dirty="0" smtClean="0"/>
                        <a:t>rosswalk and</a:t>
                      </a:r>
                      <a:r>
                        <a:rPr lang="en-US" baseline="0" dirty="0" smtClean="0"/>
                        <a:t> hierarchy table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758412"/>
                  </a:ext>
                </a:extLst>
              </a:tr>
              <a:tr h="10735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Calculate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CPUE, combine environmental data with CPUE, Select LCD taxa</a:t>
                      </a:r>
                      <a:r>
                        <a:rPr lang="en-US" baseline="0" dirty="0" smtClean="0"/>
                        <a:t> using c</a:t>
                      </a:r>
                      <a:r>
                        <a:rPr lang="en-US" dirty="0" smtClean="0"/>
                        <a:t>rosswalk and</a:t>
                      </a:r>
                      <a:r>
                        <a:rPr lang="en-US" baseline="0" dirty="0" smtClean="0"/>
                        <a:t> hierarchy table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26640"/>
                  </a:ext>
                </a:extLst>
              </a:tr>
            </a:tbl>
          </a:graphicData>
        </a:graphic>
      </p:graphicFrame>
      <p:sp>
        <p:nvSpPr>
          <p:cNvPr id="19" name="Right Arrow 18"/>
          <p:cNvSpPr/>
          <p:nvPr/>
        </p:nvSpPr>
        <p:spPr>
          <a:xfrm>
            <a:off x="7731935" y="3945740"/>
            <a:ext cx="2592786" cy="603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452987" y="2905863"/>
            <a:ext cx="2871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Select for common environmental variables, incorporate </a:t>
            </a:r>
            <a:r>
              <a:rPr lang="en-US" dirty="0" err="1" smtClean="0"/>
              <a:t>lat</a:t>
            </a:r>
            <a:r>
              <a:rPr lang="en-US" dirty="0" smtClean="0"/>
              <a:t>/longs, and merge datasets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33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72147" y="637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Madison’s code and issue with LCD approach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02025442"/>
              </p:ext>
            </p:extLst>
          </p:nvPr>
        </p:nvGraphicFramePr>
        <p:xfrm>
          <a:off x="789379" y="4134143"/>
          <a:ext cx="10515600" cy="1845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19348685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4229569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97825997"/>
                    </a:ext>
                  </a:extLst>
                </a:gridCol>
              </a:tblGrid>
              <a:tr h="3617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FMWT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20mm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3455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spp. other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4275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forbesii</a:t>
                      </a:r>
                      <a:endParaRPr lang="en-US" sz="11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forbesii</a:t>
                      </a:r>
                      <a:endParaRPr lang="en-US" sz="11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forbesii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5815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marinus</a:t>
                      </a:r>
                      <a:endParaRPr lang="en-US" sz="11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marinus</a:t>
                      </a:r>
                      <a:endParaRPr lang="en-US" sz="11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marinus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771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euryhalinus</a:t>
                      </a:r>
                      <a:endParaRPr lang="en-US" sz="1100" b="0" i="1" u="none" strike="noStrike" dirty="0" smtClean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291427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86031" y="1616253"/>
          <a:ext cx="299126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262">
                  <a:extLst>
                    <a:ext uri="{9D8B030D-6E8A-4147-A177-3AD203B41FA5}">
                      <a16:colId xmlns:a16="http://schemas.microsoft.com/office/drawing/2014/main" val="2943932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62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2579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forbesii</a:t>
                      </a:r>
                      <a:endParaRPr lang="en-US" sz="11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144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marinus</a:t>
                      </a:r>
                      <a:endParaRPr lang="en-US" sz="11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751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11364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365507" y="1617024"/>
          <a:ext cx="2991262" cy="1853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262">
                  <a:extLst>
                    <a:ext uri="{9D8B030D-6E8A-4147-A177-3AD203B41FA5}">
                      <a16:colId xmlns:a16="http://schemas.microsoft.com/office/drawing/2014/main" val="2943932183"/>
                    </a:ext>
                  </a:extLst>
                </a:gridCol>
              </a:tblGrid>
              <a:tr h="370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20mm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62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spp.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2579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forbesii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144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marinus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751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euryhalinus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11364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551548" y="1616253"/>
          <a:ext cx="299126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262">
                  <a:extLst>
                    <a:ext uri="{9D8B030D-6E8A-4147-A177-3AD203B41FA5}">
                      <a16:colId xmlns:a16="http://schemas.microsoft.com/office/drawing/2014/main" val="2943932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FMWT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62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2579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forbesii</a:t>
                      </a:r>
                      <a:endParaRPr lang="en-US" sz="11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144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marinus</a:t>
                      </a:r>
                      <a:endParaRPr lang="en-US" sz="11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751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113647"/>
                  </a:ext>
                </a:extLst>
              </a:tr>
            </a:tbl>
          </a:graphicData>
        </a:graphic>
      </p:graphicFrame>
      <p:sp>
        <p:nvSpPr>
          <p:cNvPr id="16" name="Right Arrow Callout 15"/>
          <p:cNvSpPr/>
          <p:nvPr/>
        </p:nvSpPr>
        <p:spPr>
          <a:xfrm>
            <a:off x="11003478" y="2021664"/>
            <a:ext cx="403760" cy="1448789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10070275" y="2055965"/>
            <a:ext cx="879223" cy="267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5400000">
            <a:off x="10378717" y="2802173"/>
            <a:ext cx="2386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Pseudodiaptomus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 spp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 other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10097805" y="3203258"/>
            <a:ext cx="879223" cy="267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Callout 22"/>
          <p:cNvSpPr/>
          <p:nvPr/>
        </p:nvSpPr>
        <p:spPr>
          <a:xfrm>
            <a:off x="689757" y="3679544"/>
            <a:ext cx="10667011" cy="332115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05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76400" y="-10846"/>
            <a:ext cx="10515600" cy="1325563"/>
          </a:xfrm>
        </p:spPr>
        <p:txBody>
          <a:bodyPr/>
          <a:lstStyle/>
          <a:p>
            <a:r>
              <a:rPr lang="en-US" dirty="0" smtClean="0"/>
              <a:t>Madison’s code where LCD is valid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236449273"/>
              </p:ext>
            </p:extLst>
          </p:nvPr>
        </p:nvGraphicFramePr>
        <p:xfrm>
          <a:off x="841169" y="4073525"/>
          <a:ext cx="10515600" cy="1845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19348685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4229569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97825997"/>
                    </a:ext>
                  </a:extLst>
                </a:gridCol>
              </a:tblGrid>
              <a:tr h="3617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FMWT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20mm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3455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Tortanus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spp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Tortanus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spp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Tortanus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spp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4275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5815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771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1" u="none" strike="noStrike" dirty="0" smtClean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291427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872534"/>
              </p:ext>
            </p:extLst>
          </p:nvPr>
        </p:nvGraphicFramePr>
        <p:xfrm>
          <a:off x="1318191" y="1616255"/>
          <a:ext cx="2991262" cy="1971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262">
                  <a:extLst>
                    <a:ext uri="{9D8B030D-6E8A-4147-A177-3AD203B41FA5}">
                      <a16:colId xmlns:a16="http://schemas.microsoft.com/office/drawing/2014/main" val="2943932183"/>
                    </a:ext>
                  </a:extLst>
                </a:gridCol>
              </a:tblGrid>
              <a:tr h="353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624514"/>
                  </a:ext>
                </a:extLst>
              </a:tr>
              <a:tr h="40774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Tortanus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spp.</a:t>
                      </a:r>
                    </a:p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2579700"/>
                  </a:ext>
                </a:extLst>
              </a:tr>
              <a:tr h="353437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1441885"/>
                  </a:ext>
                </a:extLst>
              </a:tr>
              <a:tr h="353437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7516360"/>
                  </a:ext>
                </a:extLst>
              </a:tr>
              <a:tr h="353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11364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463280"/>
              </p:ext>
            </p:extLst>
          </p:nvPr>
        </p:nvGraphicFramePr>
        <p:xfrm>
          <a:off x="7770121" y="1710300"/>
          <a:ext cx="2991262" cy="1853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262">
                  <a:extLst>
                    <a:ext uri="{9D8B030D-6E8A-4147-A177-3AD203B41FA5}">
                      <a16:colId xmlns:a16="http://schemas.microsoft.com/office/drawing/2014/main" val="2943932183"/>
                    </a:ext>
                  </a:extLst>
                </a:gridCol>
              </a:tblGrid>
              <a:tr h="370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20mm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62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Tortanus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discaudatus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2579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Tortanus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dextrilobatus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144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Tortanus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spp.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751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11364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23714"/>
              </p:ext>
            </p:extLst>
          </p:nvPr>
        </p:nvGraphicFramePr>
        <p:xfrm>
          <a:off x="4551548" y="1616253"/>
          <a:ext cx="2991262" cy="2010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262">
                  <a:extLst>
                    <a:ext uri="{9D8B030D-6E8A-4147-A177-3AD203B41FA5}">
                      <a16:colId xmlns:a16="http://schemas.microsoft.com/office/drawing/2014/main" val="2943932183"/>
                    </a:ext>
                  </a:extLst>
                </a:gridCol>
              </a:tblGrid>
              <a:tr h="36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FMWT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624514"/>
                  </a:ext>
                </a:extLst>
              </a:tr>
              <a:tr h="38579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Tortanus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spp.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2579700"/>
                  </a:ext>
                </a:extLst>
              </a:tr>
              <a:tr h="3632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1441885"/>
                  </a:ext>
                </a:extLst>
              </a:tr>
              <a:tr h="3632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7516360"/>
                  </a:ext>
                </a:extLst>
              </a:tr>
              <a:tr h="36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113647"/>
                  </a:ext>
                </a:extLst>
              </a:tr>
            </a:tbl>
          </a:graphicData>
        </a:graphic>
      </p:graphicFrame>
      <p:sp>
        <p:nvSpPr>
          <p:cNvPr id="16" name="Right Arrow Callout 15"/>
          <p:cNvSpPr/>
          <p:nvPr/>
        </p:nvSpPr>
        <p:spPr>
          <a:xfrm>
            <a:off x="10987840" y="2055965"/>
            <a:ext cx="403760" cy="105072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10054637" y="2090265"/>
            <a:ext cx="879223" cy="267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5400000">
            <a:off x="10390609" y="2799355"/>
            <a:ext cx="2386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Tortanus</a:t>
            </a:r>
            <a:r>
              <a:rPr lang="en-US" sz="20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spp</a:t>
            </a:r>
            <a:r>
              <a:rPr lang="en-US" sz="20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10051562" y="2503416"/>
            <a:ext cx="879223" cy="267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Callout 22"/>
          <p:cNvSpPr/>
          <p:nvPr/>
        </p:nvSpPr>
        <p:spPr>
          <a:xfrm>
            <a:off x="759426" y="3690754"/>
            <a:ext cx="10667011" cy="332115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Combined data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0051561" y="2865813"/>
            <a:ext cx="879223" cy="267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5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89379" y="-196938"/>
            <a:ext cx="10515600" cy="1325563"/>
          </a:xfrm>
        </p:spPr>
        <p:txBody>
          <a:bodyPr/>
          <a:lstStyle/>
          <a:p>
            <a:r>
              <a:rPr lang="en-US" dirty="0" smtClean="0"/>
              <a:t>Sam’s code where LCD is valid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54489910"/>
              </p:ext>
            </p:extLst>
          </p:nvPr>
        </p:nvGraphicFramePr>
        <p:xfrm>
          <a:off x="765462" y="4125927"/>
          <a:ext cx="10515600" cy="1845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19348685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4229569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97825997"/>
                    </a:ext>
                  </a:extLst>
                </a:gridCol>
              </a:tblGrid>
              <a:tr h="3617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FMWT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20mm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3455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</a:t>
                      </a:r>
                      <a:r>
                        <a:rPr lang="en-US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</a:t>
                      </a:r>
                      <a:r>
                        <a:rPr lang="en-US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4275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forbesii</a:t>
                      </a:r>
                      <a:endParaRPr lang="en-US" sz="11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forbesii</a:t>
                      </a:r>
                      <a:endParaRPr lang="en-US" sz="11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forbesii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5815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marinus</a:t>
                      </a:r>
                      <a:endParaRPr lang="en-US" sz="1100" b="0" i="1" u="none" strike="noStrike" dirty="0" smtClean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marinus</a:t>
                      </a:r>
                      <a:endParaRPr lang="en-US" sz="1100" b="0" i="1" u="none" strike="noStrike" dirty="0" smtClean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771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100" b="0" i="1" u="none" strike="noStrike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Pseudodiaptomus</a:t>
                      </a:r>
                      <a:r>
                        <a:rPr lang="en-US" sz="1100" b="0" i="1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1" u="none" strike="noStrike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euryhalinus</a:t>
                      </a:r>
                      <a:endParaRPr lang="en-US" sz="1100" b="0" i="1" u="none" strike="noStrike" dirty="0" smtClean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100" b="0" i="1" u="none" strike="noStrike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Pseudodiaptomus</a:t>
                      </a:r>
                      <a:r>
                        <a:rPr lang="en-US" sz="1100" b="0" i="1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1" u="none" strike="noStrike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euryhalinus</a:t>
                      </a:r>
                      <a:endParaRPr lang="en-US" sz="1100" b="0" i="1" u="none" strike="noStrike" dirty="0" smtClean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 smtClean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291427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86031" y="1616253"/>
          <a:ext cx="299126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262">
                  <a:extLst>
                    <a:ext uri="{9D8B030D-6E8A-4147-A177-3AD203B41FA5}">
                      <a16:colId xmlns:a16="http://schemas.microsoft.com/office/drawing/2014/main" val="2943932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62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2579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forbesii</a:t>
                      </a:r>
                      <a:endParaRPr lang="en-US" sz="11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144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marinus</a:t>
                      </a:r>
                      <a:endParaRPr lang="en-US" sz="11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751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euryhalinus</a:t>
                      </a:r>
                      <a:endParaRPr lang="en-US" sz="1100" b="0" i="1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11364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365507" y="1617024"/>
          <a:ext cx="2991262" cy="1853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262">
                  <a:extLst>
                    <a:ext uri="{9D8B030D-6E8A-4147-A177-3AD203B41FA5}">
                      <a16:colId xmlns:a16="http://schemas.microsoft.com/office/drawing/2014/main" val="2943932183"/>
                    </a:ext>
                  </a:extLst>
                </a:gridCol>
              </a:tblGrid>
              <a:tr h="370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20mm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62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spp.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2579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forbesii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144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751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11364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551548" y="1616253"/>
          <a:ext cx="299126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262">
                  <a:extLst>
                    <a:ext uri="{9D8B030D-6E8A-4147-A177-3AD203B41FA5}">
                      <a16:colId xmlns:a16="http://schemas.microsoft.com/office/drawing/2014/main" val="2943932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FMWT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62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2579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forbesii</a:t>
                      </a:r>
                      <a:endParaRPr lang="en-US" sz="11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144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marinus</a:t>
                      </a:r>
                      <a:endParaRPr lang="en-US" sz="11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751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euryhalinus</a:t>
                      </a:r>
                      <a:endParaRPr lang="en-US" sz="1100" b="0" i="1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113647"/>
                  </a:ext>
                </a:extLst>
              </a:tr>
            </a:tbl>
          </a:graphicData>
        </a:graphic>
      </p:graphicFrame>
      <p:sp>
        <p:nvSpPr>
          <p:cNvPr id="16" name="Right Arrow Callout 15"/>
          <p:cNvSpPr/>
          <p:nvPr/>
        </p:nvSpPr>
        <p:spPr>
          <a:xfrm>
            <a:off x="11003478" y="2021665"/>
            <a:ext cx="403760" cy="727473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10097805" y="2055965"/>
            <a:ext cx="879223" cy="267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Callout 22"/>
          <p:cNvSpPr/>
          <p:nvPr/>
        </p:nvSpPr>
        <p:spPr>
          <a:xfrm>
            <a:off x="689757" y="3679544"/>
            <a:ext cx="10667011" cy="332115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Combined data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10097805" y="2438396"/>
            <a:ext cx="879223" cy="267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Callout 21"/>
          <p:cNvSpPr/>
          <p:nvPr/>
        </p:nvSpPr>
        <p:spPr>
          <a:xfrm>
            <a:off x="7292009" y="2323159"/>
            <a:ext cx="403760" cy="1147294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6386336" y="2820827"/>
            <a:ext cx="879223" cy="267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6386336" y="2438396"/>
            <a:ext cx="879223" cy="267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Callout 28"/>
          <p:cNvSpPr/>
          <p:nvPr/>
        </p:nvSpPr>
        <p:spPr>
          <a:xfrm>
            <a:off x="3595681" y="2323159"/>
            <a:ext cx="403760" cy="1147294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5400000">
            <a:off x="3360327" y="2659834"/>
            <a:ext cx="1553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All </a:t>
            </a:r>
            <a:r>
              <a:rPr lang="en-US" sz="12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Pseudodiaptomus</a:t>
            </a:r>
            <a:endParaRPr lang="en-US" sz="12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2690008" y="2794995"/>
            <a:ext cx="879223" cy="267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2690008" y="2412564"/>
            <a:ext cx="879223" cy="267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2690008" y="3174206"/>
            <a:ext cx="879223" cy="267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6388136" y="3181980"/>
            <a:ext cx="879223" cy="267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 rot="5400000">
            <a:off x="7057602" y="2827729"/>
            <a:ext cx="1553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All </a:t>
            </a:r>
            <a:r>
              <a:rPr lang="en-US" sz="12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Pseudodiaptomus</a:t>
            </a:r>
            <a:endParaRPr lang="en-US" sz="12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 rot="5400000">
            <a:off x="10795521" y="2299896"/>
            <a:ext cx="1553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All </a:t>
            </a:r>
            <a:r>
              <a:rPr lang="en-US" sz="12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Pseudodiaptomus</a:t>
            </a:r>
            <a:endParaRPr lang="en-US" sz="12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64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86031" y="0"/>
            <a:ext cx="10515600" cy="107201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Solution: Sum only to higher levels we can be confident were counted in entirety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99627243"/>
              </p:ext>
            </p:extLst>
          </p:nvPr>
        </p:nvGraphicFramePr>
        <p:xfrm>
          <a:off x="789379" y="4019479"/>
          <a:ext cx="10515600" cy="2586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19348685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4229569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97825997"/>
                    </a:ext>
                  </a:extLst>
                </a:gridCol>
              </a:tblGrid>
              <a:tr h="3617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FMWT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20mm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3455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calanoids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calanoids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calanoids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4275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u="none" strike="noStrike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Pseudodiaptomus</a:t>
                      </a:r>
                      <a:r>
                        <a:rPr lang="en-US" sz="11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spp.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5317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forbesii</a:t>
                      </a:r>
                      <a:endParaRPr lang="en-US" sz="11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forbesii</a:t>
                      </a:r>
                      <a:endParaRPr lang="en-US" sz="11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forbesii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5815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marinus</a:t>
                      </a:r>
                      <a:endParaRPr lang="en-US" sz="11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marinus</a:t>
                      </a:r>
                      <a:endParaRPr lang="en-US" sz="11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marinus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771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euryhalinus</a:t>
                      </a:r>
                      <a:endParaRPr lang="en-US" sz="1100" b="0" i="1" u="none" strike="noStrike" dirty="0" smtClean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8605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Other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calanoids</a:t>
                      </a:r>
                      <a:endParaRPr lang="en-US" sz="1100" b="0" i="0" u="none" strike="noStrike" dirty="0" smtClean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Other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calanoids</a:t>
                      </a:r>
                      <a:endParaRPr lang="en-US" sz="11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Other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calanoids</a:t>
                      </a:r>
                      <a:endParaRPr lang="en-US" sz="1100" b="0" i="0" u="none" strike="noStrike" dirty="0" smtClean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291427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86031" y="1135304"/>
          <a:ext cx="299126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262">
                  <a:extLst>
                    <a:ext uri="{9D8B030D-6E8A-4147-A177-3AD203B41FA5}">
                      <a16:colId xmlns:a16="http://schemas.microsoft.com/office/drawing/2014/main" val="2943932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62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2579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forbesii</a:t>
                      </a:r>
                      <a:endParaRPr lang="en-US" sz="11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144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marinus</a:t>
                      </a:r>
                      <a:endParaRPr lang="en-US" sz="11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751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11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calanoids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36788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365507" y="1136075"/>
          <a:ext cx="2991262" cy="2224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262">
                  <a:extLst>
                    <a:ext uri="{9D8B030D-6E8A-4147-A177-3AD203B41FA5}">
                      <a16:colId xmlns:a16="http://schemas.microsoft.com/office/drawing/2014/main" val="2943932183"/>
                    </a:ext>
                  </a:extLst>
                </a:gridCol>
              </a:tblGrid>
              <a:tr h="370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20mm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62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spp.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2579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forbesii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144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marinus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751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euryhalinus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11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calanoids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130798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551548" y="1135304"/>
          <a:ext cx="299126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262">
                  <a:extLst>
                    <a:ext uri="{9D8B030D-6E8A-4147-A177-3AD203B41FA5}">
                      <a16:colId xmlns:a16="http://schemas.microsoft.com/office/drawing/2014/main" val="2943932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FMWT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62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2579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forbesii</a:t>
                      </a:r>
                      <a:endParaRPr lang="en-US" sz="11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144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marinus</a:t>
                      </a:r>
                      <a:endParaRPr lang="en-US" sz="11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751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11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calanoids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0188553"/>
                  </a:ext>
                </a:extLst>
              </a:tr>
            </a:tbl>
          </a:graphicData>
        </a:graphic>
      </p:graphicFrame>
      <p:sp>
        <p:nvSpPr>
          <p:cNvPr id="23" name="Down Arrow Callout 22"/>
          <p:cNvSpPr/>
          <p:nvPr/>
        </p:nvSpPr>
        <p:spPr>
          <a:xfrm>
            <a:off x="689757" y="3573103"/>
            <a:ext cx="10667011" cy="332115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Combined data</a:t>
            </a:r>
            <a:endParaRPr lang="en-US" dirty="0"/>
          </a:p>
        </p:txBody>
      </p:sp>
      <p:sp>
        <p:nvSpPr>
          <p:cNvPr id="37" name="Right Arrow Callout 36"/>
          <p:cNvSpPr/>
          <p:nvPr/>
        </p:nvSpPr>
        <p:spPr>
          <a:xfrm>
            <a:off x="3877293" y="1873870"/>
            <a:ext cx="403760" cy="1486473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8" name="Right Arrow 37"/>
          <p:cNvSpPr/>
          <p:nvPr/>
        </p:nvSpPr>
        <p:spPr>
          <a:xfrm>
            <a:off x="2897826" y="2288089"/>
            <a:ext cx="879223" cy="267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2897826" y="1905658"/>
            <a:ext cx="879223" cy="267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2897826" y="3054350"/>
            <a:ext cx="879223" cy="267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Callout 41"/>
          <p:cNvSpPr/>
          <p:nvPr/>
        </p:nvSpPr>
        <p:spPr>
          <a:xfrm>
            <a:off x="7542810" y="1904659"/>
            <a:ext cx="403760" cy="1486473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3" name="Right Arrow 42"/>
          <p:cNvSpPr/>
          <p:nvPr/>
        </p:nvSpPr>
        <p:spPr>
          <a:xfrm>
            <a:off x="6563343" y="2318878"/>
            <a:ext cx="879223" cy="267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6563343" y="1936447"/>
            <a:ext cx="879223" cy="267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6563343" y="3085139"/>
            <a:ext cx="879223" cy="267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Callout 45"/>
          <p:cNvSpPr/>
          <p:nvPr/>
        </p:nvSpPr>
        <p:spPr>
          <a:xfrm>
            <a:off x="11356768" y="1525924"/>
            <a:ext cx="403760" cy="182641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7" name="Right Arrow 46"/>
          <p:cNvSpPr/>
          <p:nvPr/>
        </p:nvSpPr>
        <p:spPr>
          <a:xfrm>
            <a:off x="10400548" y="1940143"/>
            <a:ext cx="879223" cy="267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10400548" y="1557712"/>
            <a:ext cx="879223" cy="267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10400548" y="2706404"/>
            <a:ext cx="879223" cy="267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10400548" y="2328040"/>
            <a:ext cx="879223" cy="267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>
            <a:off x="10400548" y="3054350"/>
            <a:ext cx="879223" cy="267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 rot="5400000">
            <a:off x="3728946" y="2701502"/>
            <a:ext cx="130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All </a:t>
            </a:r>
            <a:r>
              <a:rPr lang="en-US" sz="1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calanoids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 rot="5400000">
            <a:off x="7394464" y="2744489"/>
            <a:ext cx="130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All </a:t>
            </a:r>
            <a:r>
              <a:rPr lang="en-US" sz="1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calanoids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 rot="5400000">
            <a:off x="11246678" y="2509395"/>
            <a:ext cx="130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All </a:t>
            </a:r>
            <a:r>
              <a:rPr lang="en-US" sz="1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calanoids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19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76400" y="-10846"/>
            <a:ext cx="10515600" cy="1325563"/>
          </a:xfrm>
        </p:spPr>
        <p:txBody>
          <a:bodyPr/>
          <a:lstStyle/>
          <a:p>
            <a:r>
              <a:rPr lang="en-US" dirty="0" smtClean="0"/>
              <a:t>Madison’s code where LCD is valid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44005948"/>
              </p:ext>
            </p:extLst>
          </p:nvPr>
        </p:nvGraphicFramePr>
        <p:xfrm>
          <a:off x="841169" y="4073525"/>
          <a:ext cx="10515600" cy="1845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19348685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4229569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97825997"/>
                    </a:ext>
                  </a:extLst>
                </a:gridCol>
              </a:tblGrid>
              <a:tr h="3617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FMWT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20mm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3455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spp.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spp.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spp.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4275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forbesii</a:t>
                      </a:r>
                      <a:endParaRPr lang="en-US" sz="11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forbesii</a:t>
                      </a:r>
                      <a:endParaRPr lang="en-US" sz="11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forbesii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5815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marinus</a:t>
                      </a:r>
                      <a:endParaRPr lang="en-US" sz="11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marinus</a:t>
                      </a:r>
                      <a:endParaRPr lang="en-US" sz="11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marinus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771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euryhalinus</a:t>
                      </a:r>
                      <a:endParaRPr lang="en-US" sz="1100" b="0" i="1" u="none" strike="noStrike" dirty="0" smtClean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291427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86031" y="1616253"/>
          <a:ext cx="299126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262">
                  <a:extLst>
                    <a:ext uri="{9D8B030D-6E8A-4147-A177-3AD203B41FA5}">
                      <a16:colId xmlns:a16="http://schemas.microsoft.com/office/drawing/2014/main" val="2943932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62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spp.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2579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forbesii</a:t>
                      </a:r>
                      <a:endParaRPr lang="en-US" sz="11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144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marinus</a:t>
                      </a:r>
                      <a:endParaRPr lang="en-US" sz="11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751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11364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365507" y="1617024"/>
          <a:ext cx="2991262" cy="1853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262">
                  <a:extLst>
                    <a:ext uri="{9D8B030D-6E8A-4147-A177-3AD203B41FA5}">
                      <a16:colId xmlns:a16="http://schemas.microsoft.com/office/drawing/2014/main" val="2943932183"/>
                    </a:ext>
                  </a:extLst>
                </a:gridCol>
              </a:tblGrid>
              <a:tr h="370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20mm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62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spp.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2579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forbesii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144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marinus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751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euryhalinus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11364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551548" y="1616253"/>
          <a:ext cx="299126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262">
                  <a:extLst>
                    <a:ext uri="{9D8B030D-6E8A-4147-A177-3AD203B41FA5}">
                      <a16:colId xmlns:a16="http://schemas.microsoft.com/office/drawing/2014/main" val="2943932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FMWT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62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spp.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2579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forbesii</a:t>
                      </a:r>
                      <a:endParaRPr lang="en-US" sz="11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144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1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marinus</a:t>
                      </a:r>
                      <a:endParaRPr lang="en-US" sz="11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751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113647"/>
                  </a:ext>
                </a:extLst>
              </a:tr>
            </a:tbl>
          </a:graphicData>
        </a:graphic>
      </p:graphicFrame>
      <p:sp>
        <p:nvSpPr>
          <p:cNvPr id="16" name="Right Arrow Callout 15"/>
          <p:cNvSpPr/>
          <p:nvPr/>
        </p:nvSpPr>
        <p:spPr>
          <a:xfrm>
            <a:off x="11003478" y="2021664"/>
            <a:ext cx="403760" cy="1448789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10070275" y="2055965"/>
            <a:ext cx="879223" cy="267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5400000">
            <a:off x="10355777" y="3004110"/>
            <a:ext cx="2386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Pseudodiaptomus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 spp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10097805" y="3203258"/>
            <a:ext cx="879223" cy="267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Callout 22"/>
          <p:cNvSpPr/>
          <p:nvPr/>
        </p:nvSpPr>
        <p:spPr>
          <a:xfrm>
            <a:off x="689757" y="3679544"/>
            <a:ext cx="10667011" cy="332115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19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6418" y="2506662"/>
            <a:ext cx="10515600" cy="4351338"/>
          </a:xfrm>
        </p:spPr>
        <p:txBody>
          <a:bodyPr>
            <a:normAutofit/>
          </a:bodyPr>
          <a:lstStyle/>
          <a:p>
            <a:pPr lvl="1"/>
            <a:endParaRPr lang="en-US" sz="2800" dirty="0" smtClean="0"/>
          </a:p>
          <a:p>
            <a:pPr lvl="1"/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52136" y="4025879"/>
            <a:ext cx="2125899" cy="18613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scene3d>
            <a:camera prst="perspectiveLeft">
              <a:rot lat="0" lon="900000" rev="0"/>
            </a:camera>
            <a:lightRig rig="threePt" dir="t"/>
          </a:scene3d>
          <a:sp3d extrusionH="2540000" contourW="25400" prstMaterial="clear">
            <a:bevelT w="0"/>
            <a:bevelB w="0"/>
            <a:contourClr>
              <a:schemeClr val="accent1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20mm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2136" y="1929207"/>
            <a:ext cx="2451364" cy="1703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EMP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FMWT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FRP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21263715">
            <a:off x="3720626" y="4089531"/>
            <a:ext cx="3422073" cy="385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66750" y="1859567"/>
            <a:ext cx="3312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Flat files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Environmental </a:t>
            </a:r>
            <a:r>
              <a:rPr lang="en-US" sz="2400" dirty="0"/>
              <a:t>data and </a:t>
            </a:r>
            <a:r>
              <a:rPr lang="en-US" sz="2400" dirty="0" smtClean="0"/>
              <a:t>CPUE in same file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16416" y="4479080"/>
            <a:ext cx="38688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Access files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Environmental </a:t>
            </a:r>
            <a:r>
              <a:rPr lang="en-US" sz="2400" dirty="0"/>
              <a:t>data and counts are in separate </a:t>
            </a:r>
            <a:r>
              <a:rPr lang="en-US" sz="2400" dirty="0" smtClean="0"/>
              <a:t>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CPUE needs to be calculated in code</a:t>
            </a:r>
          </a:p>
        </p:txBody>
      </p:sp>
      <p:sp>
        <p:nvSpPr>
          <p:cNvPr id="17" name="Right Arrow 16"/>
          <p:cNvSpPr/>
          <p:nvPr/>
        </p:nvSpPr>
        <p:spPr>
          <a:xfrm rot="404607">
            <a:off x="3748188" y="3016377"/>
            <a:ext cx="3422073" cy="385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007753" y="2955012"/>
            <a:ext cx="2451364" cy="1703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Combined Data Set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5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19328" y="24385"/>
            <a:ext cx="10058400" cy="797750"/>
          </a:xfrm>
        </p:spPr>
        <p:txBody>
          <a:bodyPr/>
          <a:lstStyle/>
          <a:p>
            <a:r>
              <a:rPr lang="en-US" dirty="0" smtClean="0"/>
              <a:t>Input: Datasets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60" y="822135"/>
            <a:ext cx="11844805" cy="541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8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issues with integration: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7431" y="2231754"/>
            <a:ext cx="9178097" cy="376132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Different environmental variables collected among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Discrepancies </a:t>
            </a:r>
            <a:r>
              <a:rPr lang="en-US" sz="3200" dirty="0"/>
              <a:t>in taxonomic </a:t>
            </a:r>
            <a:r>
              <a:rPr lang="en-US" sz="3200" dirty="0" smtClean="0"/>
              <a:t>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To resolve this: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/>
              <a:t>Calculate the least </a:t>
            </a:r>
            <a:r>
              <a:rPr lang="en-US" sz="2400" dirty="0"/>
              <a:t>c</a:t>
            </a:r>
            <a:r>
              <a:rPr lang="en-US" sz="2400" dirty="0" smtClean="0"/>
              <a:t>ommon </a:t>
            </a:r>
            <a:r>
              <a:rPr lang="en-US" sz="2400" dirty="0"/>
              <a:t>d</a:t>
            </a:r>
            <a:r>
              <a:rPr lang="en-US" sz="2400" dirty="0" smtClean="0"/>
              <a:t>enominator (LCD) taxa using a crosswalk table and hierarchy table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4266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184"/>
            <a:ext cx="10058400" cy="7131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Crosswalk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643173"/>
            <a:ext cx="10071945" cy="561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2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097"/>
            <a:ext cx="10058400" cy="810767"/>
          </a:xfrm>
        </p:spPr>
        <p:txBody>
          <a:bodyPr/>
          <a:lstStyle/>
          <a:p>
            <a:r>
              <a:rPr lang="en-US" dirty="0" smtClean="0"/>
              <a:t>Hierarchy Table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68" y="757237"/>
            <a:ext cx="11101023" cy="55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5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420" y="-251191"/>
            <a:ext cx="7886700" cy="1325563"/>
          </a:xfrm>
        </p:spPr>
        <p:txBody>
          <a:bodyPr/>
          <a:lstStyle/>
          <a:p>
            <a:r>
              <a:rPr lang="en-US" dirty="0" smtClean="0"/>
              <a:t>Input data processing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172313"/>
              </p:ext>
            </p:extLst>
          </p:nvPr>
        </p:nvGraphicFramePr>
        <p:xfrm>
          <a:off x="735998" y="1481645"/>
          <a:ext cx="4276315" cy="1325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158">
                  <a:extLst>
                    <a:ext uri="{9D8B030D-6E8A-4147-A177-3AD203B41FA5}">
                      <a16:colId xmlns:a16="http://schemas.microsoft.com/office/drawing/2014/main" val="3840706866"/>
                    </a:ext>
                  </a:extLst>
                </a:gridCol>
                <a:gridCol w="1158844">
                  <a:extLst>
                    <a:ext uri="{9D8B030D-6E8A-4147-A177-3AD203B41FA5}">
                      <a16:colId xmlns:a16="http://schemas.microsoft.com/office/drawing/2014/main" val="3035996696"/>
                    </a:ext>
                  </a:extLst>
                </a:gridCol>
                <a:gridCol w="1176950">
                  <a:extLst>
                    <a:ext uri="{9D8B030D-6E8A-4147-A177-3AD203B41FA5}">
                      <a16:colId xmlns:a16="http://schemas.microsoft.com/office/drawing/2014/main" val="1624651078"/>
                    </a:ext>
                  </a:extLst>
                </a:gridCol>
                <a:gridCol w="1077363">
                  <a:extLst>
                    <a:ext uri="{9D8B030D-6E8A-4147-A177-3AD203B41FA5}">
                      <a16:colId xmlns:a16="http://schemas.microsoft.com/office/drawing/2014/main" val="2032800310"/>
                    </a:ext>
                  </a:extLst>
                </a:gridCol>
              </a:tblGrid>
              <a:tr h="41113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CBVolume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PDIAPFOR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OITHDAV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4998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NZ020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870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9427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NZ020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4819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9165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NZ020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571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4966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994063"/>
              </p:ext>
            </p:extLst>
          </p:nvPr>
        </p:nvGraphicFramePr>
        <p:xfrm>
          <a:off x="7574946" y="916139"/>
          <a:ext cx="393379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158">
                  <a:extLst>
                    <a:ext uri="{9D8B030D-6E8A-4147-A177-3AD203B41FA5}">
                      <a16:colId xmlns:a16="http://schemas.microsoft.com/office/drawing/2014/main" val="3840706866"/>
                    </a:ext>
                  </a:extLst>
                </a:gridCol>
                <a:gridCol w="1158844">
                  <a:extLst>
                    <a:ext uri="{9D8B030D-6E8A-4147-A177-3AD203B41FA5}">
                      <a16:colId xmlns:a16="http://schemas.microsoft.com/office/drawing/2014/main" val="3035996696"/>
                    </a:ext>
                  </a:extLst>
                </a:gridCol>
                <a:gridCol w="1176950">
                  <a:extLst>
                    <a:ext uri="{9D8B030D-6E8A-4147-A177-3AD203B41FA5}">
                      <a16:colId xmlns:a16="http://schemas.microsoft.com/office/drawing/2014/main" val="1624651078"/>
                    </a:ext>
                  </a:extLst>
                </a:gridCol>
                <a:gridCol w="734840">
                  <a:extLst>
                    <a:ext uri="{9D8B030D-6E8A-4147-A177-3AD203B41FA5}">
                      <a16:colId xmlns:a16="http://schemas.microsoft.com/office/drawing/2014/main" val="2032800310"/>
                    </a:ext>
                  </a:extLst>
                </a:gridCol>
              </a:tblGrid>
              <a:tr h="355612">
                <a:tc>
                  <a:txBody>
                    <a:bodyPr/>
                    <a:lstStyle/>
                    <a:p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Volume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4998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NZ020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PDIAPFOR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870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9427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NZ020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PDIAPFOR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4819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9165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NZ020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PDIAPFOR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571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4966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NZ020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OITHDAV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1211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NZ020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OITHDAV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2082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NZ020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OITHDAV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08504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73819"/>
              </p:ext>
            </p:extLst>
          </p:nvPr>
        </p:nvGraphicFramePr>
        <p:xfrm>
          <a:off x="653234" y="3759200"/>
          <a:ext cx="9895342" cy="2239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776">
                  <a:extLst>
                    <a:ext uri="{9D8B030D-6E8A-4147-A177-3AD203B41FA5}">
                      <a16:colId xmlns:a16="http://schemas.microsoft.com/office/drawing/2014/main" val="3840706866"/>
                    </a:ext>
                  </a:extLst>
                </a:gridCol>
                <a:gridCol w="908906">
                  <a:extLst>
                    <a:ext uri="{9D8B030D-6E8A-4147-A177-3AD203B41FA5}">
                      <a16:colId xmlns:a16="http://schemas.microsoft.com/office/drawing/2014/main" val="3035996696"/>
                    </a:ext>
                  </a:extLst>
                </a:gridCol>
                <a:gridCol w="819468">
                  <a:extLst>
                    <a:ext uri="{9D8B030D-6E8A-4147-A177-3AD203B41FA5}">
                      <a16:colId xmlns:a16="http://schemas.microsoft.com/office/drawing/2014/main" val="401209116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val="1011727938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1624651078"/>
                    </a:ext>
                  </a:extLst>
                </a:gridCol>
                <a:gridCol w="1511872">
                  <a:extLst>
                    <a:ext uri="{9D8B030D-6E8A-4147-A177-3AD203B41FA5}">
                      <a16:colId xmlns:a16="http://schemas.microsoft.com/office/drawing/2014/main" val="958753843"/>
                    </a:ext>
                  </a:extLst>
                </a:gridCol>
                <a:gridCol w="1636294">
                  <a:extLst>
                    <a:ext uri="{9D8B030D-6E8A-4147-A177-3AD203B41FA5}">
                      <a16:colId xmlns:a16="http://schemas.microsoft.com/office/drawing/2014/main" val="1879366576"/>
                    </a:ext>
                  </a:extLst>
                </a:gridCol>
                <a:gridCol w="413748">
                  <a:extLst>
                    <a:ext uri="{9D8B030D-6E8A-4147-A177-3AD203B41FA5}">
                      <a16:colId xmlns:a16="http://schemas.microsoft.com/office/drawing/2014/main" val="3522965247"/>
                    </a:ext>
                  </a:extLst>
                </a:gridCol>
                <a:gridCol w="723235">
                  <a:extLst>
                    <a:ext uri="{9D8B030D-6E8A-4147-A177-3AD203B41FA5}">
                      <a16:colId xmlns:a16="http://schemas.microsoft.com/office/drawing/2014/main" val="2032800310"/>
                    </a:ext>
                  </a:extLst>
                </a:gridCol>
              </a:tblGrid>
              <a:tr h="411139">
                <a:tc>
                  <a:txBody>
                    <a:bodyPr/>
                    <a:lstStyle/>
                    <a:p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Volume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Taxname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4998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NZ020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 38.031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-122.135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err="1" smtClean="0"/>
                        <a:t>Pseudodiaptomus</a:t>
                      </a:r>
                      <a:r>
                        <a:rPr lang="en-US" sz="1400" i="1" dirty="0" smtClean="0"/>
                        <a:t> </a:t>
                      </a:r>
                      <a:r>
                        <a:rPr lang="en-US" sz="1400" i="1" dirty="0" err="1" smtClean="0"/>
                        <a:t>forbesii</a:t>
                      </a:r>
                      <a:endParaRPr 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err="1" smtClean="0"/>
                        <a:t>Pseudodiaptomus</a:t>
                      </a:r>
                      <a:endParaRPr 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Pseudodiaptomidae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870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9427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NZ020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 38.031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-122.135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err="1" smtClean="0"/>
                        <a:t>Pseudodiaptomus</a:t>
                      </a:r>
                      <a:r>
                        <a:rPr lang="en-US" sz="1400" i="1" dirty="0" smtClean="0"/>
                        <a:t> </a:t>
                      </a:r>
                      <a:r>
                        <a:rPr lang="en-US" sz="1400" i="1" dirty="0" err="1" smtClean="0"/>
                        <a:t>forbesii</a:t>
                      </a:r>
                      <a:endParaRPr 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err="1" smtClean="0"/>
                        <a:t>Pseudodiaptomus</a:t>
                      </a:r>
                      <a:endParaRPr 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Pseudodiaptomidae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4819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9165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NZ020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 38.031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-122.135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err="1" smtClean="0"/>
                        <a:t>Pseudodiaptomus</a:t>
                      </a:r>
                      <a:r>
                        <a:rPr lang="en-US" sz="1400" i="1" dirty="0" smtClean="0"/>
                        <a:t> </a:t>
                      </a:r>
                      <a:r>
                        <a:rPr lang="en-US" sz="1400" i="1" dirty="0" err="1" smtClean="0"/>
                        <a:t>forbesii</a:t>
                      </a:r>
                      <a:endParaRPr 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err="1" smtClean="0"/>
                        <a:t>Pseudodiaptomus</a:t>
                      </a:r>
                      <a:endParaRPr 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Pseudodiaptomidae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571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4966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NZ020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 38.031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-122.135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Oithona</a:t>
                      </a:r>
                      <a:r>
                        <a:rPr lang="en-US" sz="1400" i="1" dirty="0" smtClean="0"/>
                        <a:t> </a:t>
                      </a:r>
                      <a:r>
                        <a:rPr lang="en-US" sz="1400" i="1" dirty="0" err="1" smtClean="0"/>
                        <a:t>davisae</a:t>
                      </a:r>
                      <a:endParaRPr 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Oithona</a:t>
                      </a:r>
                      <a:endParaRPr 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Oithonidae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1211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NZ020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 38.031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-122.135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Oithona</a:t>
                      </a:r>
                      <a:r>
                        <a:rPr lang="en-US" sz="1400" i="1" dirty="0" smtClean="0"/>
                        <a:t> </a:t>
                      </a:r>
                      <a:r>
                        <a:rPr lang="en-US" sz="1400" i="1" dirty="0" err="1" smtClean="0"/>
                        <a:t>davisae</a:t>
                      </a:r>
                      <a:endParaRPr 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Oithona</a:t>
                      </a:r>
                      <a:endParaRPr 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Oithonidae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2082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NZ020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 38.031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-122.135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Oithona</a:t>
                      </a:r>
                      <a:r>
                        <a:rPr lang="en-US" sz="1400" i="1" dirty="0" smtClean="0"/>
                        <a:t> </a:t>
                      </a:r>
                      <a:r>
                        <a:rPr lang="en-US" sz="1400" i="1" dirty="0" err="1" smtClean="0"/>
                        <a:t>davisae</a:t>
                      </a:r>
                      <a:endParaRPr 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Oithona</a:t>
                      </a:r>
                      <a:endParaRPr 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Oithonidae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085049"/>
                  </a:ext>
                </a:extLst>
              </a:tr>
            </a:tbl>
          </a:graphicData>
        </a:graphic>
      </p:graphicFrame>
      <p:sp>
        <p:nvSpPr>
          <p:cNvPr id="8" name="Circular Arrow 7"/>
          <p:cNvSpPr/>
          <p:nvPr/>
        </p:nvSpPr>
        <p:spPr>
          <a:xfrm rot="8073116" flipV="1">
            <a:off x="6469016" y="2614425"/>
            <a:ext cx="1512277" cy="1113191"/>
          </a:xfrm>
          <a:prstGeom prst="circularArrow">
            <a:avLst>
              <a:gd name="adj1" fmla="val 12500"/>
              <a:gd name="adj2" fmla="val 855248"/>
              <a:gd name="adj3" fmla="val 20457681"/>
              <a:gd name="adj4" fmla="val 11914642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43117" y="1157760"/>
            <a:ext cx="340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Rename columns, gather rows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30379" y="3199793"/>
            <a:ext cx="43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taxonomic </a:t>
            </a:r>
            <a:r>
              <a:rPr lang="en-US" dirty="0" smtClean="0"/>
              <a:t>info, latitude, and longitude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5105400" y="1526519"/>
            <a:ext cx="2285370" cy="430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8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76" y="292100"/>
            <a:ext cx="10058400" cy="911860"/>
          </a:xfrm>
        </p:spPr>
        <p:txBody>
          <a:bodyPr/>
          <a:lstStyle/>
          <a:p>
            <a:r>
              <a:rPr lang="en-US" dirty="0" smtClean="0"/>
              <a:t>Merging datasets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107115"/>
              </p:ext>
            </p:extLst>
          </p:nvPr>
        </p:nvGraphicFramePr>
        <p:xfrm>
          <a:off x="265936" y="1866078"/>
          <a:ext cx="5497191" cy="1939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820">
                  <a:extLst>
                    <a:ext uri="{9D8B030D-6E8A-4147-A177-3AD203B41FA5}">
                      <a16:colId xmlns:a16="http://schemas.microsoft.com/office/drawing/2014/main" val="3840706866"/>
                    </a:ext>
                  </a:extLst>
                </a:gridCol>
                <a:gridCol w="653184">
                  <a:extLst>
                    <a:ext uri="{9D8B030D-6E8A-4147-A177-3AD203B41FA5}">
                      <a16:colId xmlns:a16="http://schemas.microsoft.com/office/drawing/2014/main" val="3035996696"/>
                    </a:ext>
                  </a:extLst>
                </a:gridCol>
                <a:gridCol w="1045093">
                  <a:extLst>
                    <a:ext uri="{9D8B030D-6E8A-4147-A177-3AD203B41FA5}">
                      <a16:colId xmlns:a16="http://schemas.microsoft.com/office/drawing/2014/main" val="1624651078"/>
                    </a:ext>
                  </a:extLst>
                </a:gridCol>
                <a:gridCol w="1034642">
                  <a:extLst>
                    <a:ext uri="{9D8B030D-6E8A-4147-A177-3AD203B41FA5}">
                      <a16:colId xmlns:a16="http://schemas.microsoft.com/office/drawing/2014/main" val="958753843"/>
                    </a:ext>
                  </a:extLst>
                </a:gridCol>
                <a:gridCol w="1180955">
                  <a:extLst>
                    <a:ext uri="{9D8B030D-6E8A-4147-A177-3AD203B41FA5}">
                      <a16:colId xmlns:a16="http://schemas.microsoft.com/office/drawing/2014/main" val="1879366576"/>
                    </a:ext>
                  </a:extLst>
                </a:gridCol>
                <a:gridCol w="292626">
                  <a:extLst>
                    <a:ext uri="{9D8B030D-6E8A-4147-A177-3AD203B41FA5}">
                      <a16:colId xmlns:a16="http://schemas.microsoft.com/office/drawing/2014/main" val="3522965247"/>
                    </a:ext>
                  </a:extLst>
                </a:gridCol>
                <a:gridCol w="506871">
                  <a:extLst>
                    <a:ext uri="{9D8B030D-6E8A-4147-A177-3AD203B41FA5}">
                      <a16:colId xmlns:a16="http://schemas.microsoft.com/office/drawing/2014/main" val="2032800310"/>
                    </a:ext>
                  </a:extLst>
                </a:gridCol>
              </a:tblGrid>
              <a:tr h="2433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Station</a:t>
                      </a:r>
                      <a:endParaRPr lang="en-US" sz="12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Volume</a:t>
                      </a:r>
                      <a:endParaRPr lang="en-US" sz="12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Taxname</a:t>
                      </a:r>
                      <a:endParaRPr lang="en-US" sz="1200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Genus</a:t>
                      </a:r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Family</a:t>
                      </a:r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….</a:t>
                      </a:r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CPUE</a:t>
                      </a:r>
                      <a:endParaRPr lang="en-US" sz="1200" dirty="0"/>
                    </a:p>
                  </a:txBody>
                  <a:tcPr marL="54113" marR="54113" marT="27056" marB="27056"/>
                </a:tc>
                <a:extLst>
                  <a:ext uri="{0D108BD9-81ED-4DB2-BD59-A6C34878D82A}">
                    <a16:rowId xmlns:a16="http://schemas.microsoft.com/office/drawing/2014/main" val="4034249980"/>
                  </a:ext>
                </a:extLst>
              </a:tr>
              <a:tr h="3066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NZ020</a:t>
                      </a:r>
                      <a:endParaRPr lang="en-US" sz="10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1.8</a:t>
                      </a:r>
                      <a:endParaRPr lang="en-US" sz="10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00" i="1" dirty="0" err="1" smtClean="0"/>
                        <a:t>Pseudodiaptomus</a:t>
                      </a:r>
                      <a:r>
                        <a:rPr lang="en-US" sz="1000" i="1" dirty="0" smtClean="0"/>
                        <a:t> </a:t>
                      </a:r>
                      <a:r>
                        <a:rPr lang="en-US" sz="1000" i="1" dirty="0" err="1" smtClean="0"/>
                        <a:t>forbesii</a:t>
                      </a:r>
                      <a:endParaRPr lang="en-US" sz="1000" i="1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00" i="1" dirty="0" err="1" smtClean="0"/>
                        <a:t>Pseudodiaptomus</a:t>
                      </a:r>
                      <a:endParaRPr lang="en-US" sz="1000" i="1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Pseudodiaptomidae</a:t>
                      </a:r>
                      <a:endParaRPr lang="en-US" sz="1000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870</a:t>
                      </a:r>
                      <a:endParaRPr lang="en-US" sz="1000" dirty="0"/>
                    </a:p>
                  </a:txBody>
                  <a:tcPr marL="54113" marR="54113" marT="27056" marB="27056"/>
                </a:tc>
                <a:extLst>
                  <a:ext uri="{0D108BD9-81ED-4DB2-BD59-A6C34878D82A}">
                    <a16:rowId xmlns:a16="http://schemas.microsoft.com/office/drawing/2014/main" val="4239094278"/>
                  </a:ext>
                </a:extLst>
              </a:tr>
              <a:tr h="3066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NZ020</a:t>
                      </a:r>
                      <a:endParaRPr lang="en-US" sz="10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  <a:endParaRPr lang="en-US" sz="10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00" i="1" dirty="0" err="1" smtClean="0"/>
                        <a:t>Pseudodiaptomus</a:t>
                      </a:r>
                      <a:r>
                        <a:rPr lang="en-US" sz="1000" i="1" dirty="0" smtClean="0"/>
                        <a:t> </a:t>
                      </a:r>
                      <a:r>
                        <a:rPr lang="en-US" sz="1000" i="1" dirty="0" err="1" smtClean="0"/>
                        <a:t>forbesii</a:t>
                      </a:r>
                      <a:endParaRPr lang="en-US" sz="1000" i="1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00" i="1" dirty="0" err="1" smtClean="0"/>
                        <a:t>Pseudodiaptomus</a:t>
                      </a:r>
                      <a:endParaRPr lang="en-US" sz="1000" i="1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Pseudodiaptomidae</a:t>
                      </a:r>
                      <a:endParaRPr lang="en-US" sz="1000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4819</a:t>
                      </a:r>
                      <a:endParaRPr lang="en-US" sz="1000" dirty="0"/>
                    </a:p>
                  </a:txBody>
                  <a:tcPr marL="54113" marR="54113" marT="27056" marB="27056"/>
                </a:tc>
                <a:extLst>
                  <a:ext uri="{0D108BD9-81ED-4DB2-BD59-A6C34878D82A}">
                    <a16:rowId xmlns:a16="http://schemas.microsoft.com/office/drawing/2014/main" val="4031916537"/>
                  </a:ext>
                </a:extLst>
              </a:tr>
              <a:tr h="3066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NZ020</a:t>
                      </a:r>
                      <a:endParaRPr lang="en-US" sz="10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3.8</a:t>
                      </a:r>
                      <a:endParaRPr lang="en-US" sz="10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00" i="1" dirty="0" err="1" smtClean="0"/>
                        <a:t>Pseudodiaptomus</a:t>
                      </a:r>
                      <a:r>
                        <a:rPr lang="en-US" sz="1000" i="1" dirty="0" smtClean="0"/>
                        <a:t> </a:t>
                      </a:r>
                      <a:r>
                        <a:rPr lang="en-US" sz="1000" i="1" dirty="0" err="1" smtClean="0"/>
                        <a:t>forbesii</a:t>
                      </a:r>
                      <a:endParaRPr lang="en-US" sz="1000" i="1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00" i="1" dirty="0" err="1" smtClean="0"/>
                        <a:t>Pseudodiaptomus</a:t>
                      </a:r>
                      <a:endParaRPr lang="en-US" sz="1000" i="1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Pseudodiaptomidae</a:t>
                      </a:r>
                      <a:endParaRPr lang="en-US" sz="1000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571</a:t>
                      </a:r>
                      <a:endParaRPr lang="en-US" sz="1000" dirty="0"/>
                    </a:p>
                  </a:txBody>
                  <a:tcPr marL="54113" marR="54113" marT="27056" marB="27056"/>
                </a:tc>
                <a:extLst>
                  <a:ext uri="{0D108BD9-81ED-4DB2-BD59-A6C34878D82A}">
                    <a16:rowId xmlns:a16="http://schemas.microsoft.com/office/drawing/2014/main" val="772496614"/>
                  </a:ext>
                </a:extLst>
              </a:tr>
              <a:tr h="18037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NZ020</a:t>
                      </a:r>
                      <a:endParaRPr lang="en-US" sz="10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1.8</a:t>
                      </a:r>
                      <a:endParaRPr lang="en-US" sz="10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err="1" smtClean="0"/>
                        <a:t>Oithona</a:t>
                      </a:r>
                      <a:r>
                        <a:rPr lang="en-US" sz="1000" i="1" dirty="0" smtClean="0"/>
                        <a:t> </a:t>
                      </a:r>
                      <a:r>
                        <a:rPr lang="en-US" sz="1000" i="1" dirty="0" err="1" smtClean="0"/>
                        <a:t>davisae</a:t>
                      </a:r>
                      <a:endParaRPr lang="en-US" sz="1000" i="1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err="1" smtClean="0"/>
                        <a:t>Oithona</a:t>
                      </a:r>
                      <a:endParaRPr lang="en-US" sz="1000" i="1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Oithonidae</a:t>
                      </a:r>
                      <a:endParaRPr lang="en-US" sz="1000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4113" marR="54113" marT="27056" marB="27056"/>
                </a:tc>
                <a:extLst>
                  <a:ext uri="{0D108BD9-81ED-4DB2-BD59-A6C34878D82A}">
                    <a16:rowId xmlns:a16="http://schemas.microsoft.com/office/drawing/2014/main" val="573121138"/>
                  </a:ext>
                </a:extLst>
              </a:tr>
              <a:tr h="18037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NZ020</a:t>
                      </a:r>
                      <a:endParaRPr lang="en-US" sz="10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  <a:endParaRPr lang="en-US" sz="10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err="1" smtClean="0"/>
                        <a:t>Oithona</a:t>
                      </a:r>
                      <a:r>
                        <a:rPr lang="en-US" sz="1000" i="1" dirty="0" smtClean="0"/>
                        <a:t> </a:t>
                      </a:r>
                      <a:r>
                        <a:rPr lang="en-US" sz="1000" i="1" dirty="0" err="1" smtClean="0"/>
                        <a:t>davisae</a:t>
                      </a:r>
                      <a:endParaRPr lang="en-US" sz="1000" i="1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err="1" smtClean="0"/>
                        <a:t>Oithona</a:t>
                      </a:r>
                      <a:endParaRPr lang="en-US" sz="1000" i="1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Oithonidae</a:t>
                      </a:r>
                      <a:endParaRPr lang="en-US" sz="1000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4113" marR="54113" marT="27056" marB="27056"/>
                </a:tc>
                <a:extLst>
                  <a:ext uri="{0D108BD9-81ED-4DB2-BD59-A6C34878D82A}">
                    <a16:rowId xmlns:a16="http://schemas.microsoft.com/office/drawing/2014/main" val="1777420820"/>
                  </a:ext>
                </a:extLst>
              </a:tr>
              <a:tr h="18037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NZ020</a:t>
                      </a:r>
                      <a:endParaRPr lang="en-US" sz="10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3.8</a:t>
                      </a:r>
                      <a:endParaRPr lang="en-US" sz="10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err="1" smtClean="0"/>
                        <a:t>Oithona</a:t>
                      </a:r>
                      <a:r>
                        <a:rPr lang="en-US" sz="1000" i="1" dirty="0" smtClean="0"/>
                        <a:t> </a:t>
                      </a:r>
                      <a:r>
                        <a:rPr lang="en-US" sz="1000" i="1" dirty="0" err="1" smtClean="0"/>
                        <a:t>davisae</a:t>
                      </a:r>
                      <a:endParaRPr lang="en-US" sz="1000" i="1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err="1" smtClean="0"/>
                        <a:t>Oithona</a:t>
                      </a:r>
                      <a:endParaRPr lang="en-US" sz="1000" i="1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Oithonidae</a:t>
                      </a:r>
                      <a:endParaRPr lang="en-US" sz="1000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4113" marR="54113" marT="27056" marB="27056"/>
                </a:tc>
                <a:extLst>
                  <a:ext uri="{0D108BD9-81ED-4DB2-BD59-A6C34878D82A}">
                    <a16:rowId xmlns:a16="http://schemas.microsoft.com/office/drawing/2014/main" val="212508504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543138"/>
              </p:ext>
            </p:extLst>
          </p:nvPr>
        </p:nvGraphicFramePr>
        <p:xfrm>
          <a:off x="265937" y="3982457"/>
          <a:ext cx="5497191" cy="19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821">
                  <a:extLst>
                    <a:ext uri="{9D8B030D-6E8A-4147-A177-3AD203B41FA5}">
                      <a16:colId xmlns:a16="http://schemas.microsoft.com/office/drawing/2014/main" val="3840706866"/>
                    </a:ext>
                  </a:extLst>
                </a:gridCol>
                <a:gridCol w="653182">
                  <a:extLst>
                    <a:ext uri="{9D8B030D-6E8A-4147-A177-3AD203B41FA5}">
                      <a16:colId xmlns:a16="http://schemas.microsoft.com/office/drawing/2014/main" val="3035996696"/>
                    </a:ext>
                  </a:extLst>
                </a:gridCol>
                <a:gridCol w="1045092">
                  <a:extLst>
                    <a:ext uri="{9D8B030D-6E8A-4147-A177-3AD203B41FA5}">
                      <a16:colId xmlns:a16="http://schemas.microsoft.com/office/drawing/2014/main" val="1624651078"/>
                    </a:ext>
                  </a:extLst>
                </a:gridCol>
                <a:gridCol w="1034644">
                  <a:extLst>
                    <a:ext uri="{9D8B030D-6E8A-4147-A177-3AD203B41FA5}">
                      <a16:colId xmlns:a16="http://schemas.microsoft.com/office/drawing/2014/main" val="958753843"/>
                    </a:ext>
                  </a:extLst>
                </a:gridCol>
                <a:gridCol w="1180956">
                  <a:extLst>
                    <a:ext uri="{9D8B030D-6E8A-4147-A177-3AD203B41FA5}">
                      <a16:colId xmlns:a16="http://schemas.microsoft.com/office/drawing/2014/main" val="1879366576"/>
                    </a:ext>
                  </a:extLst>
                </a:gridCol>
                <a:gridCol w="292626">
                  <a:extLst>
                    <a:ext uri="{9D8B030D-6E8A-4147-A177-3AD203B41FA5}">
                      <a16:colId xmlns:a16="http://schemas.microsoft.com/office/drawing/2014/main" val="3522965247"/>
                    </a:ext>
                  </a:extLst>
                </a:gridCol>
                <a:gridCol w="506870">
                  <a:extLst>
                    <a:ext uri="{9D8B030D-6E8A-4147-A177-3AD203B41FA5}">
                      <a16:colId xmlns:a16="http://schemas.microsoft.com/office/drawing/2014/main" val="2032800310"/>
                    </a:ext>
                  </a:extLst>
                </a:gridCol>
              </a:tblGrid>
              <a:tr h="2433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Station</a:t>
                      </a:r>
                      <a:endParaRPr lang="en-US" sz="1200" dirty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Volume</a:t>
                      </a:r>
                      <a:endParaRPr lang="en-US" sz="1200" dirty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Taxname</a:t>
                      </a:r>
                      <a:endParaRPr lang="en-US" sz="1200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Genus</a:t>
                      </a:r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Family</a:t>
                      </a:r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….</a:t>
                      </a:r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CPUE</a:t>
                      </a:r>
                      <a:endParaRPr lang="en-US" sz="1200" dirty="0"/>
                    </a:p>
                  </a:txBody>
                  <a:tcPr marL="54113" marR="54113" marT="27057" marB="27057"/>
                </a:tc>
                <a:extLst>
                  <a:ext uri="{0D108BD9-81ED-4DB2-BD59-A6C34878D82A}">
                    <a16:rowId xmlns:a16="http://schemas.microsoft.com/office/drawing/2014/main" val="4034249980"/>
                  </a:ext>
                </a:extLst>
              </a:tr>
              <a:tr h="3066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340</a:t>
                      </a:r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3.8</a:t>
                      </a:r>
                      <a:endParaRPr lang="en-US" sz="1000" dirty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000" i="1" dirty="0" err="1" smtClean="0"/>
                        <a:t>Pseudodiaptomus</a:t>
                      </a:r>
                      <a:r>
                        <a:rPr lang="en-US" sz="1000" i="1" dirty="0" smtClean="0"/>
                        <a:t> </a:t>
                      </a:r>
                      <a:r>
                        <a:rPr lang="en-US" sz="1000" i="1" dirty="0" err="1" smtClean="0"/>
                        <a:t>forbesii</a:t>
                      </a:r>
                      <a:endParaRPr lang="en-US" sz="1000" i="1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000" i="1" smtClean="0"/>
                        <a:t>Pseudodiaptomus</a:t>
                      </a:r>
                      <a:endParaRPr lang="en-US" sz="1000" i="1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Pseudodiaptomidae</a:t>
                      </a:r>
                      <a:endParaRPr lang="en-US" sz="1000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400</a:t>
                      </a:r>
                      <a:endParaRPr lang="en-US" sz="1000" dirty="0"/>
                    </a:p>
                  </a:txBody>
                  <a:tcPr marL="54113" marR="54113" marT="27057" marB="27057"/>
                </a:tc>
                <a:extLst>
                  <a:ext uri="{0D108BD9-81ED-4DB2-BD59-A6C34878D82A}">
                    <a16:rowId xmlns:a16="http://schemas.microsoft.com/office/drawing/2014/main" val="4239094278"/>
                  </a:ext>
                </a:extLst>
              </a:tr>
              <a:tr h="3066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340</a:t>
                      </a:r>
                      <a:endParaRPr lang="en-US" sz="1000" dirty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</a:t>
                      </a:r>
                      <a:endParaRPr lang="en-US" sz="1000" dirty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000" i="1" dirty="0" err="1" smtClean="0"/>
                        <a:t>Pseudodiaptomus</a:t>
                      </a:r>
                      <a:r>
                        <a:rPr lang="en-US" sz="1000" i="1" dirty="0" smtClean="0"/>
                        <a:t> </a:t>
                      </a:r>
                      <a:r>
                        <a:rPr lang="en-US" sz="1000" i="1" dirty="0" err="1" smtClean="0"/>
                        <a:t>forbesii</a:t>
                      </a:r>
                      <a:endParaRPr lang="en-US" sz="1000" i="1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000" i="1" smtClean="0"/>
                        <a:t>Pseudodiaptomus</a:t>
                      </a:r>
                      <a:endParaRPr lang="en-US" sz="1000" i="1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Pseudodiaptomidae</a:t>
                      </a:r>
                      <a:endParaRPr lang="en-US" sz="1000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845</a:t>
                      </a:r>
                      <a:endParaRPr lang="en-US" sz="1000" dirty="0"/>
                    </a:p>
                  </a:txBody>
                  <a:tcPr marL="54113" marR="54113" marT="27057" marB="27057"/>
                </a:tc>
                <a:extLst>
                  <a:ext uri="{0D108BD9-81ED-4DB2-BD59-A6C34878D82A}">
                    <a16:rowId xmlns:a16="http://schemas.microsoft.com/office/drawing/2014/main" val="4031916537"/>
                  </a:ext>
                </a:extLst>
              </a:tr>
              <a:tr h="3066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340</a:t>
                      </a:r>
                      <a:endParaRPr lang="en-US" sz="1000" dirty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10.2</a:t>
                      </a:r>
                      <a:endParaRPr lang="en-US" sz="1000" dirty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000" i="1" dirty="0" err="1" smtClean="0"/>
                        <a:t>Pseudodiaptomus</a:t>
                      </a:r>
                      <a:r>
                        <a:rPr lang="en-US" sz="1000" i="1" dirty="0" smtClean="0"/>
                        <a:t> </a:t>
                      </a:r>
                      <a:r>
                        <a:rPr lang="en-US" sz="1000" i="1" dirty="0" err="1" smtClean="0"/>
                        <a:t>forbesii</a:t>
                      </a:r>
                      <a:endParaRPr lang="en-US" sz="1000" i="1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000" i="1" dirty="0" err="1" smtClean="0"/>
                        <a:t>Pseudodiaptomus</a:t>
                      </a:r>
                      <a:endParaRPr lang="en-US" sz="1000" i="1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Pseudodiaptomidae</a:t>
                      </a:r>
                      <a:endParaRPr lang="en-US" sz="1000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3147</a:t>
                      </a:r>
                      <a:endParaRPr lang="en-US" sz="1000" dirty="0"/>
                    </a:p>
                  </a:txBody>
                  <a:tcPr marL="54113" marR="54113" marT="27057" marB="27057"/>
                </a:tc>
                <a:extLst>
                  <a:ext uri="{0D108BD9-81ED-4DB2-BD59-A6C34878D82A}">
                    <a16:rowId xmlns:a16="http://schemas.microsoft.com/office/drawing/2014/main" val="772496614"/>
                  </a:ext>
                </a:extLst>
              </a:tr>
              <a:tr h="18037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340</a:t>
                      </a:r>
                      <a:endParaRPr lang="en-US" sz="1000" dirty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3.8</a:t>
                      </a:r>
                      <a:endParaRPr lang="en-US" sz="1000" dirty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smtClean="0"/>
                        <a:t>Oithona davisae</a:t>
                      </a:r>
                      <a:endParaRPr lang="en-US" sz="1000" i="1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smtClean="0"/>
                        <a:t>Oithona</a:t>
                      </a:r>
                      <a:endParaRPr lang="en-US" sz="1000" i="1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Oithonidae</a:t>
                      </a:r>
                      <a:endParaRPr lang="en-US" sz="1000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58</a:t>
                      </a:r>
                      <a:endParaRPr lang="en-US" sz="1000" dirty="0"/>
                    </a:p>
                  </a:txBody>
                  <a:tcPr marL="54113" marR="54113" marT="27057" marB="27057"/>
                </a:tc>
                <a:extLst>
                  <a:ext uri="{0D108BD9-81ED-4DB2-BD59-A6C34878D82A}">
                    <a16:rowId xmlns:a16="http://schemas.microsoft.com/office/drawing/2014/main" val="573121138"/>
                  </a:ext>
                </a:extLst>
              </a:tr>
              <a:tr h="18037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340</a:t>
                      </a:r>
                      <a:endParaRPr lang="en-US" sz="1000" dirty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</a:t>
                      </a:r>
                      <a:endParaRPr lang="en-US" sz="1000" dirty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smtClean="0"/>
                        <a:t>Oithona davisae</a:t>
                      </a:r>
                      <a:endParaRPr lang="en-US" sz="1000" i="1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smtClean="0"/>
                        <a:t>Oithona</a:t>
                      </a:r>
                      <a:endParaRPr lang="en-US" sz="1000" i="1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Oithonidae</a:t>
                      </a:r>
                      <a:endParaRPr lang="en-US" sz="1000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852</a:t>
                      </a:r>
                      <a:endParaRPr lang="en-US" sz="1000" dirty="0"/>
                    </a:p>
                  </a:txBody>
                  <a:tcPr marL="54113" marR="54113" marT="27057" marB="27057"/>
                </a:tc>
                <a:extLst>
                  <a:ext uri="{0D108BD9-81ED-4DB2-BD59-A6C34878D82A}">
                    <a16:rowId xmlns:a16="http://schemas.microsoft.com/office/drawing/2014/main" val="1777420820"/>
                  </a:ext>
                </a:extLst>
              </a:tr>
              <a:tr h="18037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340</a:t>
                      </a:r>
                      <a:endParaRPr lang="en-US" sz="1000" dirty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10.2</a:t>
                      </a:r>
                      <a:endParaRPr lang="en-US" sz="1000" dirty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smtClean="0"/>
                        <a:t>Oithona davisae</a:t>
                      </a:r>
                      <a:endParaRPr lang="en-US" sz="1000" i="1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smtClean="0"/>
                        <a:t>Oithona</a:t>
                      </a:r>
                      <a:endParaRPr lang="en-US" sz="1000" i="1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Oithonidae</a:t>
                      </a:r>
                      <a:endParaRPr lang="en-US" sz="1000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1258</a:t>
                      </a:r>
                      <a:endParaRPr lang="en-US" sz="1000" dirty="0"/>
                    </a:p>
                  </a:txBody>
                  <a:tcPr marL="54113" marR="54113" marT="27057" marB="27057"/>
                </a:tc>
                <a:extLst>
                  <a:ext uri="{0D108BD9-81ED-4DB2-BD59-A6C34878D82A}">
                    <a16:rowId xmlns:a16="http://schemas.microsoft.com/office/drawing/2014/main" val="2125085049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121257"/>
              </p:ext>
            </p:extLst>
          </p:nvPr>
        </p:nvGraphicFramePr>
        <p:xfrm>
          <a:off x="6452506" y="2330347"/>
          <a:ext cx="5230156" cy="313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682">
                  <a:extLst>
                    <a:ext uri="{9D8B030D-6E8A-4147-A177-3AD203B41FA5}">
                      <a16:colId xmlns:a16="http://schemas.microsoft.com/office/drawing/2014/main" val="2570803510"/>
                    </a:ext>
                  </a:extLst>
                </a:gridCol>
                <a:gridCol w="652682">
                  <a:extLst>
                    <a:ext uri="{9D8B030D-6E8A-4147-A177-3AD203B41FA5}">
                      <a16:colId xmlns:a16="http://schemas.microsoft.com/office/drawing/2014/main" val="3840706866"/>
                    </a:ext>
                  </a:extLst>
                </a:gridCol>
                <a:gridCol w="543901">
                  <a:extLst>
                    <a:ext uri="{9D8B030D-6E8A-4147-A177-3AD203B41FA5}">
                      <a16:colId xmlns:a16="http://schemas.microsoft.com/office/drawing/2014/main" val="3035996696"/>
                    </a:ext>
                  </a:extLst>
                </a:gridCol>
                <a:gridCol w="870241">
                  <a:extLst>
                    <a:ext uri="{9D8B030D-6E8A-4147-A177-3AD203B41FA5}">
                      <a16:colId xmlns:a16="http://schemas.microsoft.com/office/drawing/2014/main" val="1624651078"/>
                    </a:ext>
                  </a:extLst>
                </a:gridCol>
                <a:gridCol w="861540">
                  <a:extLst>
                    <a:ext uri="{9D8B030D-6E8A-4147-A177-3AD203B41FA5}">
                      <a16:colId xmlns:a16="http://schemas.microsoft.com/office/drawing/2014/main" val="958753843"/>
                    </a:ext>
                  </a:extLst>
                </a:gridCol>
                <a:gridCol w="983374">
                  <a:extLst>
                    <a:ext uri="{9D8B030D-6E8A-4147-A177-3AD203B41FA5}">
                      <a16:colId xmlns:a16="http://schemas.microsoft.com/office/drawing/2014/main" val="1879366576"/>
                    </a:ext>
                  </a:extLst>
                </a:gridCol>
                <a:gridCol w="243668">
                  <a:extLst>
                    <a:ext uri="{9D8B030D-6E8A-4147-A177-3AD203B41FA5}">
                      <a16:colId xmlns:a16="http://schemas.microsoft.com/office/drawing/2014/main" val="3522965247"/>
                    </a:ext>
                  </a:extLst>
                </a:gridCol>
                <a:gridCol w="422068">
                  <a:extLst>
                    <a:ext uri="{9D8B030D-6E8A-4147-A177-3AD203B41FA5}">
                      <a16:colId xmlns:a16="http://schemas.microsoft.com/office/drawing/2014/main" val="2032800310"/>
                    </a:ext>
                  </a:extLst>
                </a:gridCol>
              </a:tblGrid>
              <a:tr h="243306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Project</a:t>
                      </a:r>
                      <a:endParaRPr lang="en-US" sz="105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Station</a:t>
                      </a:r>
                      <a:endParaRPr lang="en-US" sz="105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Volume</a:t>
                      </a:r>
                      <a:endParaRPr lang="en-US" sz="105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Taxname</a:t>
                      </a:r>
                      <a:endParaRPr lang="en-US" sz="1050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Genus</a:t>
                      </a:r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Family</a:t>
                      </a:r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….</a:t>
                      </a:r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CPUE</a:t>
                      </a:r>
                      <a:endParaRPr lang="en-US" sz="1050" dirty="0"/>
                    </a:p>
                  </a:txBody>
                  <a:tcPr marL="54113" marR="54113" marT="27056" marB="27056"/>
                </a:tc>
                <a:extLst>
                  <a:ext uri="{0D108BD9-81ED-4DB2-BD59-A6C34878D82A}">
                    <a16:rowId xmlns:a16="http://schemas.microsoft.com/office/drawing/2014/main" val="4034249980"/>
                  </a:ext>
                </a:extLst>
              </a:tr>
              <a:tr h="3066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EMP</a:t>
                      </a:r>
                      <a:endParaRPr lang="en-US" sz="8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NZ020</a:t>
                      </a:r>
                      <a:endParaRPr lang="en-US" sz="8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1.8</a:t>
                      </a:r>
                      <a:endParaRPr lang="en-US" sz="8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800" i="1" dirty="0" err="1" smtClean="0"/>
                        <a:t>Pseudodiaptomus</a:t>
                      </a:r>
                      <a:r>
                        <a:rPr lang="en-US" sz="800" i="1" dirty="0" smtClean="0"/>
                        <a:t> </a:t>
                      </a:r>
                      <a:r>
                        <a:rPr lang="en-US" sz="800" i="1" dirty="0" err="1" smtClean="0"/>
                        <a:t>forbesii</a:t>
                      </a:r>
                      <a:endParaRPr lang="en-US" sz="800" i="1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800" i="1" dirty="0" err="1" smtClean="0"/>
                        <a:t>Pseudodiaptomus</a:t>
                      </a:r>
                      <a:endParaRPr lang="en-US" sz="800" i="1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Pseudodiaptomidae</a:t>
                      </a:r>
                      <a:endParaRPr lang="en-US" sz="800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endParaRPr lang="en-US" sz="800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870</a:t>
                      </a:r>
                      <a:endParaRPr lang="en-US" sz="800" dirty="0"/>
                    </a:p>
                  </a:txBody>
                  <a:tcPr marL="54113" marR="54113" marT="27056" marB="27056"/>
                </a:tc>
                <a:extLst>
                  <a:ext uri="{0D108BD9-81ED-4DB2-BD59-A6C34878D82A}">
                    <a16:rowId xmlns:a16="http://schemas.microsoft.com/office/drawing/2014/main" val="4239094278"/>
                  </a:ext>
                </a:extLst>
              </a:tr>
              <a:tr h="3066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EMP</a:t>
                      </a:r>
                      <a:endParaRPr lang="en-US" sz="8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NZ020</a:t>
                      </a:r>
                      <a:endParaRPr lang="en-US" sz="8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  <a:endParaRPr lang="en-US" sz="8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800" i="1" dirty="0" err="1" smtClean="0"/>
                        <a:t>Pseudodiaptomus</a:t>
                      </a:r>
                      <a:r>
                        <a:rPr lang="en-US" sz="800" i="1" dirty="0" smtClean="0"/>
                        <a:t> </a:t>
                      </a:r>
                      <a:r>
                        <a:rPr lang="en-US" sz="800" i="1" dirty="0" err="1" smtClean="0"/>
                        <a:t>forbesii</a:t>
                      </a:r>
                      <a:endParaRPr lang="en-US" sz="800" i="1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800" i="1" dirty="0" err="1" smtClean="0"/>
                        <a:t>Pseudodiaptomus</a:t>
                      </a:r>
                      <a:endParaRPr lang="en-US" sz="800" i="1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Pseudodiaptomidae</a:t>
                      </a:r>
                      <a:endParaRPr lang="en-US" sz="800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endParaRPr lang="en-US" sz="800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4819</a:t>
                      </a:r>
                      <a:endParaRPr lang="en-US" sz="800" dirty="0"/>
                    </a:p>
                  </a:txBody>
                  <a:tcPr marL="54113" marR="54113" marT="27056" marB="27056"/>
                </a:tc>
                <a:extLst>
                  <a:ext uri="{0D108BD9-81ED-4DB2-BD59-A6C34878D82A}">
                    <a16:rowId xmlns:a16="http://schemas.microsoft.com/office/drawing/2014/main" val="4031916537"/>
                  </a:ext>
                </a:extLst>
              </a:tr>
              <a:tr h="3066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EMP</a:t>
                      </a:r>
                      <a:endParaRPr lang="en-US" sz="8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NZ020</a:t>
                      </a:r>
                      <a:endParaRPr lang="en-US" sz="8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3.8</a:t>
                      </a:r>
                      <a:endParaRPr lang="en-US" sz="8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800" i="1" dirty="0" err="1" smtClean="0"/>
                        <a:t>Pseudodiaptomus</a:t>
                      </a:r>
                      <a:r>
                        <a:rPr lang="en-US" sz="800" i="1" dirty="0" smtClean="0"/>
                        <a:t> </a:t>
                      </a:r>
                      <a:r>
                        <a:rPr lang="en-US" sz="800" i="1" dirty="0" err="1" smtClean="0"/>
                        <a:t>forbesii</a:t>
                      </a:r>
                      <a:endParaRPr lang="en-US" sz="800" i="1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800" i="1" dirty="0" err="1" smtClean="0"/>
                        <a:t>Pseudodiaptomus</a:t>
                      </a:r>
                      <a:endParaRPr lang="en-US" sz="800" i="1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Pseudodiaptomidae</a:t>
                      </a:r>
                      <a:endParaRPr lang="en-US" sz="800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endParaRPr lang="en-US" sz="800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571</a:t>
                      </a:r>
                      <a:endParaRPr lang="en-US" sz="800" dirty="0"/>
                    </a:p>
                  </a:txBody>
                  <a:tcPr marL="54113" marR="54113" marT="27056" marB="27056"/>
                </a:tc>
                <a:extLst>
                  <a:ext uri="{0D108BD9-81ED-4DB2-BD59-A6C34878D82A}">
                    <a16:rowId xmlns:a16="http://schemas.microsoft.com/office/drawing/2014/main" val="772496614"/>
                  </a:ext>
                </a:extLst>
              </a:tr>
              <a:tr h="18037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EMP</a:t>
                      </a:r>
                      <a:endParaRPr lang="en-US" sz="8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NZ020</a:t>
                      </a:r>
                      <a:endParaRPr lang="en-US" sz="8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1.8</a:t>
                      </a:r>
                      <a:endParaRPr lang="en-US" sz="8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 err="1" smtClean="0"/>
                        <a:t>Oithona</a:t>
                      </a:r>
                      <a:r>
                        <a:rPr lang="en-US" sz="800" i="1" dirty="0" smtClean="0"/>
                        <a:t> </a:t>
                      </a:r>
                      <a:r>
                        <a:rPr lang="en-US" sz="800" i="1" dirty="0" err="1" smtClean="0"/>
                        <a:t>davisae</a:t>
                      </a:r>
                      <a:endParaRPr lang="en-US" sz="800" i="1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 err="1" smtClean="0"/>
                        <a:t>Oithona</a:t>
                      </a:r>
                      <a:endParaRPr lang="en-US" sz="800" i="1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 smtClean="0"/>
                        <a:t>Oithonidae</a:t>
                      </a:r>
                      <a:endParaRPr lang="en-US" sz="800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54113" marR="54113" marT="27056" marB="27056"/>
                </a:tc>
                <a:extLst>
                  <a:ext uri="{0D108BD9-81ED-4DB2-BD59-A6C34878D82A}">
                    <a16:rowId xmlns:a16="http://schemas.microsoft.com/office/drawing/2014/main" val="573121138"/>
                  </a:ext>
                </a:extLst>
              </a:tr>
              <a:tr h="18037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EMP</a:t>
                      </a:r>
                      <a:endParaRPr lang="en-US" sz="8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NZ020</a:t>
                      </a:r>
                      <a:endParaRPr lang="en-US" sz="8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  <a:endParaRPr lang="en-US" sz="8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 err="1" smtClean="0"/>
                        <a:t>Oithona</a:t>
                      </a:r>
                      <a:r>
                        <a:rPr lang="en-US" sz="800" i="1" dirty="0" smtClean="0"/>
                        <a:t> </a:t>
                      </a:r>
                      <a:r>
                        <a:rPr lang="en-US" sz="800" i="1" dirty="0" err="1" smtClean="0"/>
                        <a:t>davisae</a:t>
                      </a:r>
                      <a:endParaRPr lang="en-US" sz="800" i="1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 err="1" smtClean="0"/>
                        <a:t>Oithona</a:t>
                      </a:r>
                      <a:endParaRPr lang="en-US" sz="800" i="1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 smtClean="0"/>
                        <a:t>Oithonidae</a:t>
                      </a:r>
                      <a:endParaRPr lang="en-US" sz="800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54113" marR="54113" marT="27056" marB="27056"/>
                </a:tc>
                <a:extLst>
                  <a:ext uri="{0D108BD9-81ED-4DB2-BD59-A6C34878D82A}">
                    <a16:rowId xmlns:a16="http://schemas.microsoft.com/office/drawing/2014/main" val="1777420820"/>
                  </a:ext>
                </a:extLst>
              </a:tr>
              <a:tr h="18037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EMP</a:t>
                      </a:r>
                      <a:endParaRPr lang="en-US" sz="8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NZ020</a:t>
                      </a:r>
                      <a:endParaRPr lang="en-US" sz="8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3.8</a:t>
                      </a:r>
                      <a:endParaRPr lang="en-US" sz="8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 err="1" smtClean="0"/>
                        <a:t>Oithona</a:t>
                      </a:r>
                      <a:r>
                        <a:rPr lang="en-US" sz="800" i="1" dirty="0" smtClean="0"/>
                        <a:t> </a:t>
                      </a:r>
                      <a:r>
                        <a:rPr lang="en-US" sz="800" i="1" dirty="0" err="1" smtClean="0"/>
                        <a:t>davisae</a:t>
                      </a:r>
                      <a:endParaRPr lang="en-US" sz="800" i="1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 err="1" smtClean="0"/>
                        <a:t>Oithona</a:t>
                      </a:r>
                      <a:endParaRPr lang="en-US" sz="800" i="1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 smtClean="0"/>
                        <a:t>Oithonidae</a:t>
                      </a:r>
                      <a:endParaRPr lang="en-US" sz="800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54113" marR="54113" marT="27056" marB="27056"/>
                </a:tc>
                <a:extLst>
                  <a:ext uri="{0D108BD9-81ED-4DB2-BD59-A6C34878D82A}">
                    <a16:rowId xmlns:a16="http://schemas.microsoft.com/office/drawing/2014/main" val="2125085049"/>
                  </a:ext>
                </a:extLst>
              </a:tr>
              <a:tr h="18037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FMWT</a:t>
                      </a:r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340</a:t>
                      </a:r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3.8</a:t>
                      </a:r>
                      <a:endParaRPr lang="en-US" sz="800" dirty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800" i="1" dirty="0" err="1" smtClean="0"/>
                        <a:t>Pseudodiaptomus</a:t>
                      </a:r>
                      <a:r>
                        <a:rPr lang="en-US" sz="800" i="1" dirty="0" smtClean="0"/>
                        <a:t> </a:t>
                      </a:r>
                      <a:r>
                        <a:rPr lang="en-US" sz="800" i="1" dirty="0" err="1" smtClean="0"/>
                        <a:t>forbesii</a:t>
                      </a:r>
                      <a:endParaRPr lang="en-US" sz="800" i="1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800" i="1" smtClean="0"/>
                        <a:t>Pseudodiaptomus</a:t>
                      </a:r>
                      <a:endParaRPr lang="en-US" sz="800" i="1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Pseudodiaptomidae</a:t>
                      </a:r>
                      <a:endParaRPr lang="en-US" sz="800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endParaRPr lang="en-US" sz="800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400</a:t>
                      </a:r>
                      <a:endParaRPr lang="en-US" sz="800" dirty="0"/>
                    </a:p>
                  </a:txBody>
                  <a:tcPr marL="54113" marR="54113" marT="27057" marB="27057"/>
                </a:tc>
                <a:extLst>
                  <a:ext uri="{0D108BD9-81ED-4DB2-BD59-A6C34878D82A}">
                    <a16:rowId xmlns:a16="http://schemas.microsoft.com/office/drawing/2014/main" val="1160606284"/>
                  </a:ext>
                </a:extLst>
              </a:tr>
              <a:tr h="18037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FMWT</a:t>
                      </a:r>
                      <a:endParaRPr lang="en-US" sz="800" dirty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340</a:t>
                      </a:r>
                      <a:endParaRPr lang="en-US" sz="800" dirty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</a:t>
                      </a:r>
                      <a:endParaRPr lang="en-US" sz="800" dirty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800" i="1" dirty="0" err="1" smtClean="0"/>
                        <a:t>Pseudodiaptomus</a:t>
                      </a:r>
                      <a:r>
                        <a:rPr lang="en-US" sz="800" i="1" dirty="0" smtClean="0"/>
                        <a:t> </a:t>
                      </a:r>
                      <a:r>
                        <a:rPr lang="en-US" sz="800" i="1" dirty="0" err="1" smtClean="0"/>
                        <a:t>forbesii</a:t>
                      </a:r>
                      <a:endParaRPr lang="en-US" sz="800" i="1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800" i="1" smtClean="0"/>
                        <a:t>Pseudodiaptomus</a:t>
                      </a:r>
                      <a:endParaRPr lang="en-US" sz="800" i="1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800" smtClean="0"/>
                        <a:t>Pseudodiaptomidae</a:t>
                      </a:r>
                      <a:endParaRPr lang="en-US" sz="800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endParaRPr lang="en-US" sz="800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845</a:t>
                      </a:r>
                      <a:endParaRPr lang="en-US" sz="800" dirty="0"/>
                    </a:p>
                  </a:txBody>
                  <a:tcPr marL="54113" marR="54113" marT="27057" marB="27057"/>
                </a:tc>
                <a:extLst>
                  <a:ext uri="{0D108BD9-81ED-4DB2-BD59-A6C34878D82A}">
                    <a16:rowId xmlns:a16="http://schemas.microsoft.com/office/drawing/2014/main" val="933435101"/>
                  </a:ext>
                </a:extLst>
              </a:tr>
              <a:tr h="18037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FMWT</a:t>
                      </a:r>
                      <a:endParaRPr lang="en-US" sz="800" dirty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340</a:t>
                      </a:r>
                      <a:endParaRPr lang="en-US" sz="800" dirty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10.2</a:t>
                      </a:r>
                      <a:endParaRPr lang="en-US" sz="800" dirty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800" i="1" dirty="0" err="1" smtClean="0"/>
                        <a:t>Pseudodiaptomus</a:t>
                      </a:r>
                      <a:r>
                        <a:rPr lang="en-US" sz="800" i="1" dirty="0" smtClean="0"/>
                        <a:t> </a:t>
                      </a:r>
                      <a:r>
                        <a:rPr lang="en-US" sz="800" i="1" dirty="0" err="1" smtClean="0"/>
                        <a:t>forbesii</a:t>
                      </a:r>
                      <a:endParaRPr lang="en-US" sz="800" i="1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800" i="1" dirty="0" err="1" smtClean="0"/>
                        <a:t>Pseudodiaptomus</a:t>
                      </a:r>
                      <a:endParaRPr lang="en-US" sz="800" i="1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Pseudodiaptomidae</a:t>
                      </a:r>
                      <a:endParaRPr lang="en-US" sz="800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endParaRPr lang="en-US" sz="800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3147</a:t>
                      </a:r>
                      <a:endParaRPr lang="en-US" sz="800" dirty="0"/>
                    </a:p>
                  </a:txBody>
                  <a:tcPr marL="54113" marR="54113" marT="27057" marB="27057"/>
                </a:tc>
                <a:extLst>
                  <a:ext uri="{0D108BD9-81ED-4DB2-BD59-A6C34878D82A}">
                    <a16:rowId xmlns:a16="http://schemas.microsoft.com/office/drawing/2014/main" val="3863950429"/>
                  </a:ext>
                </a:extLst>
              </a:tr>
              <a:tr h="18037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FMWT</a:t>
                      </a:r>
                      <a:endParaRPr lang="en-US" sz="800" dirty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340</a:t>
                      </a:r>
                      <a:endParaRPr lang="en-US" sz="800" dirty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3.8</a:t>
                      </a:r>
                      <a:endParaRPr lang="en-US" sz="800" dirty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smtClean="0"/>
                        <a:t>Oithona davisae</a:t>
                      </a:r>
                      <a:endParaRPr lang="en-US" sz="800" i="1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smtClean="0"/>
                        <a:t>Oithona</a:t>
                      </a:r>
                      <a:endParaRPr lang="en-US" sz="800" i="1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smtClean="0"/>
                        <a:t>Oithonidae</a:t>
                      </a:r>
                      <a:endParaRPr lang="en-US" sz="800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58</a:t>
                      </a:r>
                      <a:endParaRPr lang="en-US" sz="800" dirty="0"/>
                    </a:p>
                  </a:txBody>
                  <a:tcPr marL="54113" marR="54113" marT="27057" marB="27057"/>
                </a:tc>
                <a:extLst>
                  <a:ext uri="{0D108BD9-81ED-4DB2-BD59-A6C34878D82A}">
                    <a16:rowId xmlns:a16="http://schemas.microsoft.com/office/drawing/2014/main" val="685457254"/>
                  </a:ext>
                </a:extLst>
              </a:tr>
              <a:tr h="18037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FMWT</a:t>
                      </a:r>
                      <a:endParaRPr lang="en-US" sz="800" dirty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340</a:t>
                      </a:r>
                      <a:endParaRPr lang="en-US" sz="800" dirty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</a:t>
                      </a:r>
                      <a:endParaRPr lang="en-US" sz="800" dirty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smtClean="0"/>
                        <a:t>Oithona davisae</a:t>
                      </a:r>
                      <a:endParaRPr lang="en-US" sz="800" i="1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smtClean="0"/>
                        <a:t>Oithona</a:t>
                      </a:r>
                      <a:endParaRPr lang="en-US" sz="800" i="1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smtClean="0"/>
                        <a:t>Oithonidae</a:t>
                      </a:r>
                      <a:endParaRPr lang="en-US" sz="800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852</a:t>
                      </a:r>
                      <a:endParaRPr lang="en-US" sz="800" dirty="0"/>
                    </a:p>
                  </a:txBody>
                  <a:tcPr marL="54113" marR="54113" marT="27057" marB="27057"/>
                </a:tc>
                <a:extLst>
                  <a:ext uri="{0D108BD9-81ED-4DB2-BD59-A6C34878D82A}">
                    <a16:rowId xmlns:a16="http://schemas.microsoft.com/office/drawing/2014/main" val="2891287706"/>
                  </a:ext>
                </a:extLst>
              </a:tr>
              <a:tr h="18037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FMWT</a:t>
                      </a:r>
                      <a:endParaRPr lang="en-US" sz="800" dirty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340</a:t>
                      </a:r>
                      <a:endParaRPr lang="en-US" sz="800" dirty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10.2</a:t>
                      </a:r>
                      <a:endParaRPr lang="en-US" sz="800" dirty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 err="1" smtClean="0"/>
                        <a:t>Oithona</a:t>
                      </a:r>
                      <a:r>
                        <a:rPr lang="en-US" sz="800" i="1" dirty="0" smtClean="0"/>
                        <a:t> </a:t>
                      </a:r>
                      <a:r>
                        <a:rPr lang="en-US" sz="800" i="1" dirty="0" err="1" smtClean="0"/>
                        <a:t>davisae</a:t>
                      </a:r>
                      <a:endParaRPr lang="en-US" sz="800" i="1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smtClean="0"/>
                        <a:t>Oithona</a:t>
                      </a:r>
                      <a:endParaRPr lang="en-US" sz="800" i="1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smtClean="0"/>
                        <a:t>Oithonidae</a:t>
                      </a:r>
                      <a:endParaRPr lang="en-US" sz="800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1258</a:t>
                      </a:r>
                      <a:endParaRPr lang="en-US" sz="800" dirty="0"/>
                    </a:p>
                  </a:txBody>
                  <a:tcPr marL="54113" marR="54113" marT="27057" marB="27057"/>
                </a:tc>
                <a:extLst>
                  <a:ext uri="{0D108BD9-81ED-4DB2-BD59-A6C34878D82A}">
                    <a16:rowId xmlns:a16="http://schemas.microsoft.com/office/drawing/2014/main" val="3763244469"/>
                  </a:ext>
                </a:extLst>
              </a:tr>
            </a:tbl>
          </a:graphicData>
        </a:graphic>
      </p:graphicFrame>
      <p:sp>
        <p:nvSpPr>
          <p:cNvPr id="20" name="Right Arrow Callout 19"/>
          <p:cNvSpPr/>
          <p:nvPr/>
        </p:nvSpPr>
        <p:spPr>
          <a:xfrm>
            <a:off x="5889263" y="2313741"/>
            <a:ext cx="515258" cy="315595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0071" y="208550"/>
            <a:ext cx="7886700" cy="994172"/>
          </a:xfrm>
        </p:spPr>
        <p:txBody>
          <a:bodyPr>
            <a:normAutofit/>
          </a:bodyPr>
          <a:lstStyle/>
          <a:p>
            <a:r>
              <a:rPr lang="en-US" sz="3000" dirty="0"/>
              <a:t>Solving inconsistencies in taxonomic resolution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137131"/>
              </p:ext>
            </p:extLst>
          </p:nvPr>
        </p:nvGraphicFramePr>
        <p:xfrm>
          <a:off x="1683683" y="4463650"/>
          <a:ext cx="7886700" cy="138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348685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4229569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7825997"/>
                    </a:ext>
                  </a:extLst>
                </a:gridCol>
              </a:tblGrid>
              <a:tr h="271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FMWT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20mm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92345539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</a:t>
                      </a: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419427505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4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forbesii</a:t>
                      </a:r>
                      <a:endParaRPr lang="en-US" sz="1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4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forbesii</a:t>
                      </a:r>
                      <a:endParaRPr lang="en-US" sz="1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forbesii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6758154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4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marinus</a:t>
                      </a:r>
                      <a:endParaRPr lang="en-US" sz="1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4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marinus</a:t>
                      </a:r>
                      <a:endParaRPr lang="en-US" sz="1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marinus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80771663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400" b="0" i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euryhalinus</a:t>
                      </a:r>
                      <a:endParaRPr lang="en-US" sz="1400" b="0" i="1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5291427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755763"/>
              </p:ext>
            </p:extLst>
          </p:nvPr>
        </p:nvGraphicFramePr>
        <p:xfrm>
          <a:off x="714405" y="1921582"/>
          <a:ext cx="2243447" cy="140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447">
                  <a:extLst>
                    <a:ext uri="{9D8B030D-6E8A-4147-A177-3AD203B41FA5}">
                      <a16:colId xmlns:a16="http://schemas.microsoft.com/office/drawing/2014/main" val="294393218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24662451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4025797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4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forbesii</a:t>
                      </a:r>
                      <a:endParaRPr lang="en-US" sz="1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83144188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4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marinus</a:t>
                      </a:r>
                      <a:endParaRPr lang="en-US" sz="1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397516360"/>
                  </a:ext>
                </a:extLst>
              </a:tr>
              <a:tr h="28916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6711364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5957"/>
              </p:ext>
            </p:extLst>
          </p:nvPr>
        </p:nvGraphicFramePr>
        <p:xfrm>
          <a:off x="7449840" y="1922160"/>
          <a:ext cx="2243447" cy="1390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447">
                  <a:extLst>
                    <a:ext uri="{9D8B030D-6E8A-4147-A177-3AD203B41FA5}">
                      <a16:colId xmlns:a16="http://schemas.microsoft.com/office/drawing/2014/main" val="2943932183"/>
                    </a:ext>
                  </a:extLst>
                </a:gridCol>
              </a:tblGrid>
              <a:tr h="2775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20mm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24662451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spp.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4025797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forbesii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83144188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marinus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39751636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euryhalinus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6711364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664248"/>
              </p:ext>
            </p:extLst>
          </p:nvPr>
        </p:nvGraphicFramePr>
        <p:xfrm>
          <a:off x="4122393" y="1917379"/>
          <a:ext cx="2243447" cy="139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447">
                  <a:extLst>
                    <a:ext uri="{9D8B030D-6E8A-4147-A177-3AD203B41FA5}">
                      <a16:colId xmlns:a16="http://schemas.microsoft.com/office/drawing/2014/main" val="294393218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FMWT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24662451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4025797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4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forbesii</a:t>
                      </a:r>
                      <a:endParaRPr lang="en-US" sz="1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83144188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4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marinus</a:t>
                      </a:r>
                      <a:endParaRPr lang="en-US" sz="1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39751636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67113647"/>
                  </a:ext>
                </a:extLst>
              </a:tr>
            </a:tbl>
          </a:graphicData>
        </a:graphic>
      </p:graphicFrame>
      <p:sp>
        <p:nvSpPr>
          <p:cNvPr id="23" name="Down Arrow Callout 22"/>
          <p:cNvSpPr/>
          <p:nvPr/>
        </p:nvSpPr>
        <p:spPr>
          <a:xfrm>
            <a:off x="714405" y="3704447"/>
            <a:ext cx="9825257" cy="620247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Combined data</a:t>
            </a:r>
          </a:p>
        </p:txBody>
      </p:sp>
      <p:sp>
        <p:nvSpPr>
          <p:cNvPr id="29" name="Right Arrow Callout 28"/>
          <p:cNvSpPr/>
          <p:nvPr/>
        </p:nvSpPr>
        <p:spPr>
          <a:xfrm>
            <a:off x="3337410" y="2544251"/>
            <a:ext cx="302820" cy="539172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2957852" y="2573179"/>
            <a:ext cx="346274" cy="200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/>
          <p:cNvSpPr txBox="1"/>
          <p:nvPr/>
        </p:nvSpPr>
        <p:spPr>
          <a:xfrm rot="5400000">
            <a:off x="2873220" y="2836676"/>
            <a:ext cx="1728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All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Pseudodiaptomus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2957852" y="2822793"/>
            <a:ext cx="346274" cy="200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ight Arrow Callout 24"/>
          <p:cNvSpPr/>
          <p:nvPr/>
        </p:nvSpPr>
        <p:spPr>
          <a:xfrm>
            <a:off x="6751422" y="2513475"/>
            <a:ext cx="302820" cy="539172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6371864" y="2542403"/>
            <a:ext cx="346274" cy="200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TextBox 26"/>
          <p:cNvSpPr txBox="1"/>
          <p:nvPr/>
        </p:nvSpPr>
        <p:spPr>
          <a:xfrm rot="5400000">
            <a:off x="6287232" y="2788128"/>
            <a:ext cx="1728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All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Pseudodiaptomus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6371864" y="2792017"/>
            <a:ext cx="346274" cy="200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Right Arrow Callout 36"/>
          <p:cNvSpPr/>
          <p:nvPr/>
        </p:nvSpPr>
        <p:spPr>
          <a:xfrm>
            <a:off x="10081488" y="2216769"/>
            <a:ext cx="302820" cy="109126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</a:p>
        </p:txBody>
      </p:sp>
      <p:sp>
        <p:nvSpPr>
          <p:cNvPr id="47" name="Right Arrow 46"/>
          <p:cNvSpPr/>
          <p:nvPr/>
        </p:nvSpPr>
        <p:spPr>
          <a:xfrm>
            <a:off x="9701930" y="2515176"/>
            <a:ext cx="346274" cy="200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TextBox 47"/>
          <p:cNvSpPr txBox="1"/>
          <p:nvPr/>
        </p:nvSpPr>
        <p:spPr>
          <a:xfrm rot="5400000">
            <a:off x="9617298" y="2778673"/>
            <a:ext cx="1728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All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Pseudodiaptomus</a:t>
            </a:r>
          </a:p>
        </p:txBody>
      </p:sp>
      <p:sp>
        <p:nvSpPr>
          <p:cNvPr id="49" name="Right Arrow 48"/>
          <p:cNvSpPr/>
          <p:nvPr/>
        </p:nvSpPr>
        <p:spPr>
          <a:xfrm>
            <a:off x="9701930" y="2764790"/>
            <a:ext cx="346274" cy="200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Right Arrow 49"/>
          <p:cNvSpPr/>
          <p:nvPr/>
        </p:nvSpPr>
        <p:spPr>
          <a:xfrm>
            <a:off x="9692748" y="2216769"/>
            <a:ext cx="346274" cy="200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Right Arrow 50"/>
          <p:cNvSpPr/>
          <p:nvPr/>
        </p:nvSpPr>
        <p:spPr>
          <a:xfrm>
            <a:off x="9701930" y="3054848"/>
            <a:ext cx="346274" cy="200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36455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 animBg="1"/>
      <p:bldP spid="34" grpId="0" animBg="1"/>
      <p:bldP spid="35" grpId="0"/>
      <p:bldP spid="22" grpId="0" animBg="1"/>
      <p:bldP spid="25" grpId="0" animBg="1"/>
      <p:bldP spid="26" grpId="0" animBg="1"/>
      <p:bldP spid="27" grpId="0"/>
      <p:bldP spid="28" grpId="0" animBg="1"/>
      <p:bldP spid="37" grpId="0" animBg="1"/>
      <p:bldP spid="47" grpId="0" animBg="1"/>
      <p:bldP spid="48" grpId="0"/>
      <p:bldP spid="49" grpId="0" animBg="1"/>
      <p:bldP spid="50" grpId="0" animBg="1"/>
      <p:bldP spid="51" grpId="0" animBg="1"/>
    </p:bldLst>
  </p:timing>
</p:sld>
</file>

<file path=ppt/theme/theme1.xml><?xml version="1.0" encoding="utf-8"?>
<a:theme xmlns:a="http://schemas.openxmlformats.org/drawingml/2006/main" name="Retrospect">
  <a:themeElements>
    <a:clrScheme name="Custom 4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4E691B"/>
      </a:accent1>
      <a:accent2>
        <a:srgbClr val="C8E395"/>
      </a:accent2>
      <a:accent3>
        <a:srgbClr val="698D25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7852</TotalTime>
  <Words>1076</Words>
  <Application>Microsoft Office PowerPoint</Application>
  <PresentationFormat>Widescreen</PresentationFormat>
  <Paragraphs>569</Paragraphs>
  <Slides>19</Slides>
  <Notes>6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Retrospect</vt:lpstr>
      <vt:lpstr>Combining Zooplankton Datasets</vt:lpstr>
      <vt:lpstr>Inputs</vt:lpstr>
      <vt:lpstr>Input: Datasets</vt:lpstr>
      <vt:lpstr>Some issues with integration:</vt:lpstr>
      <vt:lpstr>Crosswalk Table</vt:lpstr>
      <vt:lpstr>Hierarchy Table</vt:lpstr>
      <vt:lpstr>Input data processing</vt:lpstr>
      <vt:lpstr>Merging datasets</vt:lpstr>
      <vt:lpstr>Solving inconsistencies in taxonomic resolution</vt:lpstr>
      <vt:lpstr>Querying options</vt:lpstr>
      <vt:lpstr>Some issues: Different taxa ID’d among years</vt:lpstr>
      <vt:lpstr>Some issues: Environmental variables</vt:lpstr>
      <vt:lpstr>Other issues</vt:lpstr>
      <vt:lpstr>Combining datasets</vt:lpstr>
      <vt:lpstr>Madison’s code and issue with LCD approach</vt:lpstr>
      <vt:lpstr>Madison’s code where LCD is valid</vt:lpstr>
      <vt:lpstr>Sam’s code where LCD is valid</vt:lpstr>
      <vt:lpstr>Solution: Sum only to higher levels we can be confident were counted in entirety</vt:lpstr>
      <vt:lpstr>Madison’s code where LCD is valid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mjthomas130@gmail.com</dc:creator>
  <cp:lastModifiedBy>Thomas, Madison@DeltaCouncil</cp:lastModifiedBy>
  <cp:revision>62</cp:revision>
  <dcterms:created xsi:type="dcterms:W3CDTF">2019-05-10T05:32:09Z</dcterms:created>
  <dcterms:modified xsi:type="dcterms:W3CDTF">2019-06-20T19:00:16Z</dcterms:modified>
</cp:coreProperties>
</file>