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8DAA-EBA6-4F51-856D-868FDF49D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1C9B57-C88F-4D9B-8AD9-7934999E5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AE49C6-5138-4E81-8785-C8CBEF7D5DB3}"/>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352CCF6D-FC58-4644-AC21-3FEE5CDD2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C64C-BC6B-40A9-8A39-E06BCC246405}"/>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2224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890F-A31D-448B-99F1-398EE26AF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F6503B-EEA7-40C7-8E5E-581CA388D0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5CCC9-1D0C-4449-86EE-945CB15B7573}"/>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CA9D0717-F6E9-46DA-949B-9914E2D15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7D4C3-0529-4A87-93CB-8740A37D44BB}"/>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256115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D07A7-94C7-40C8-8FAF-2BDE6632FB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69C919-2F0D-4088-BD36-21E966FB91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505E-487D-4D9E-9E21-0EF1A745ACD5}"/>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29212E5F-94BB-4B26-8CA3-FB9E30204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548A-0EDF-4290-BE3A-1337E06CBFF9}"/>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107069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B61B-D453-40CC-A6A4-FBE67ED6B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EB59D-F151-4669-9E3D-F6722683A6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EABE2-424E-4927-8B56-4E980E76791F}"/>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777B679F-96E2-4629-9DD5-2B7F50C32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8EB24-0817-4C00-8E50-1634B87D2B6A}"/>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28305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15C1-3EF9-4FCB-A4AE-ACBEC86B3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805CB3-7956-4CAE-AD42-99912C7E99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026377-502D-4C4C-8972-2B9AB4E00D8F}"/>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BCE50EAA-C23D-4DF5-A9CC-74148B04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DE88-3DE9-4733-8CCF-84D73E792E8F}"/>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44383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B45B-D0F9-403F-BBAE-93B7C6DB8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31458-250C-4F2A-89F8-6D7AEE2B99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CD2459-1A74-42CB-9657-262EECFFF3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52B15-CCAB-4E44-ACBC-71A5B88C6D88}"/>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6" name="Footer Placeholder 5">
            <a:extLst>
              <a:ext uri="{FF2B5EF4-FFF2-40B4-BE49-F238E27FC236}">
                <a16:creationId xmlns:a16="http://schemas.microsoft.com/office/drawing/2014/main" id="{6B811BA4-90D4-4001-B1BE-284D8E575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D9DFC-1CF1-44F0-A8D0-80497080F8A9}"/>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43923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C427-801C-45C0-ADF2-65EF4A6A26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293AB1-B1AC-4B2D-A683-752D1894F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68AB64-FFA1-4734-BA10-3390E1A3A9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74A3D-9B71-47A0-A12D-B3B9B64605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0ED236-09EA-420E-8135-236CABC815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EC4323-B982-4A82-8AA3-9646DDF0F814}"/>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8" name="Footer Placeholder 7">
            <a:extLst>
              <a:ext uri="{FF2B5EF4-FFF2-40B4-BE49-F238E27FC236}">
                <a16:creationId xmlns:a16="http://schemas.microsoft.com/office/drawing/2014/main" id="{E34530E0-9615-4AF3-BC6B-491BDA6E6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B0132-BA80-4FF7-B3C5-5A386290C761}"/>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38058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A9BF-9EA0-4E24-84C4-2C94054DC6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F054C3-5AE4-4433-A803-4579E6198D32}"/>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4" name="Footer Placeholder 3">
            <a:extLst>
              <a:ext uri="{FF2B5EF4-FFF2-40B4-BE49-F238E27FC236}">
                <a16:creationId xmlns:a16="http://schemas.microsoft.com/office/drawing/2014/main" id="{3B414BD9-D66F-4A39-AC60-15C9BB16B1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58BAF-8283-4B7E-9AF3-C1882294437D}"/>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253820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4819D-4AB6-492A-B20D-1844C7202D74}"/>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3" name="Footer Placeholder 2">
            <a:extLst>
              <a:ext uri="{FF2B5EF4-FFF2-40B4-BE49-F238E27FC236}">
                <a16:creationId xmlns:a16="http://schemas.microsoft.com/office/drawing/2014/main" id="{5646CC95-B19C-4655-A538-63D4511E9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A365B-67F5-4B15-B156-C552C1D1732D}"/>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105171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37E9-EAFD-4D1C-811A-7C4CE2CAF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03177-A629-40CB-9D0C-0794D69F8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1C4D20-7B82-4AEA-9348-F1CAE22DF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0EE102-C4A4-42B0-9B10-FAF4AEB41A6B}"/>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6" name="Footer Placeholder 5">
            <a:extLst>
              <a:ext uri="{FF2B5EF4-FFF2-40B4-BE49-F238E27FC236}">
                <a16:creationId xmlns:a16="http://schemas.microsoft.com/office/drawing/2014/main" id="{34E46463-4AFF-45DD-B210-6C483308F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9F452-BEDB-4F53-A48F-ED46780F070C}"/>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177447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75E8-A4BD-4706-AE4F-A99171AAA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EC169-20D6-40F3-98D4-17792A202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915AFE-57C0-4834-8FA3-54CFDAE6A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9ED5B9-852A-4BC8-A97E-2FC6FE3D2387}"/>
              </a:ext>
            </a:extLst>
          </p:cNvPr>
          <p:cNvSpPr>
            <a:spLocks noGrp="1"/>
          </p:cNvSpPr>
          <p:nvPr>
            <p:ph type="dt" sz="half" idx="10"/>
          </p:nvPr>
        </p:nvSpPr>
        <p:spPr/>
        <p:txBody>
          <a:bodyPr/>
          <a:lstStyle/>
          <a:p>
            <a:fld id="{5C9FE61B-08CE-41D9-8DD0-409819BA0938}" type="datetimeFigureOut">
              <a:rPr lang="en-US" smtClean="0"/>
              <a:t>6/21/2019</a:t>
            </a:fld>
            <a:endParaRPr lang="en-US"/>
          </a:p>
        </p:txBody>
      </p:sp>
      <p:sp>
        <p:nvSpPr>
          <p:cNvPr id="6" name="Footer Placeholder 5">
            <a:extLst>
              <a:ext uri="{FF2B5EF4-FFF2-40B4-BE49-F238E27FC236}">
                <a16:creationId xmlns:a16="http://schemas.microsoft.com/office/drawing/2014/main" id="{990D6E05-016F-47C5-AA0E-40990B1BE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09EFD-7CB7-4989-97FE-6E9365A9A5CC}"/>
              </a:ext>
            </a:extLst>
          </p:cNvPr>
          <p:cNvSpPr>
            <a:spLocks noGrp="1"/>
          </p:cNvSpPr>
          <p:nvPr>
            <p:ph type="sldNum" sz="quarter" idx="12"/>
          </p:nvPr>
        </p:nvSpPr>
        <p:spPr/>
        <p:txBody>
          <a:bodyPr/>
          <a:lstStyle/>
          <a:p>
            <a:fld id="{2F196A6B-2EF8-40CD-9113-790D20C7383D}" type="slidenum">
              <a:rPr lang="en-US" smtClean="0"/>
              <a:t>‹#›</a:t>
            </a:fld>
            <a:endParaRPr lang="en-US"/>
          </a:p>
        </p:txBody>
      </p:sp>
    </p:spTree>
    <p:extLst>
      <p:ext uri="{BB962C8B-B14F-4D97-AF65-F5344CB8AC3E}">
        <p14:creationId xmlns:p14="http://schemas.microsoft.com/office/powerpoint/2010/main" val="255688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D1647-AB4A-434C-92FC-007020A4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87136-73B9-400E-A7D3-B2934F69C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C6B0B-07C1-472F-8022-2D87A274E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FE61B-08CE-41D9-8DD0-409819BA0938}" type="datetimeFigureOut">
              <a:rPr lang="en-US" smtClean="0"/>
              <a:t>6/21/2019</a:t>
            </a:fld>
            <a:endParaRPr lang="en-US"/>
          </a:p>
        </p:txBody>
      </p:sp>
      <p:sp>
        <p:nvSpPr>
          <p:cNvPr id="5" name="Footer Placeholder 4">
            <a:extLst>
              <a:ext uri="{FF2B5EF4-FFF2-40B4-BE49-F238E27FC236}">
                <a16:creationId xmlns:a16="http://schemas.microsoft.com/office/drawing/2014/main" id="{E9B538F1-2553-4BE9-878E-A1BCFAE935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F8B2B-FE12-483C-AB78-50431A729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96A6B-2EF8-40CD-9113-790D20C7383D}" type="slidenum">
              <a:rPr lang="en-US" smtClean="0"/>
              <a:t>‹#›</a:t>
            </a:fld>
            <a:endParaRPr lang="en-US"/>
          </a:p>
        </p:txBody>
      </p:sp>
    </p:spTree>
    <p:extLst>
      <p:ext uri="{BB962C8B-B14F-4D97-AF65-F5344CB8AC3E}">
        <p14:creationId xmlns:p14="http://schemas.microsoft.com/office/powerpoint/2010/main" val="230650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ump">
            <a:extLst>
              <a:ext uri="{FF2B5EF4-FFF2-40B4-BE49-F238E27FC236}">
                <a16:creationId xmlns:a16="http://schemas.microsoft.com/office/drawing/2014/main" id="{87F0309F-7CA4-45D9-8C5B-5D46EFE43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139" y="4425952"/>
            <a:ext cx="1328117" cy="996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625BD-802D-4636-B6FE-3A17DBC51BB0}"/>
              </a:ext>
            </a:extLst>
          </p:cNvPr>
          <p:cNvSpPr txBox="1"/>
          <p:nvPr/>
        </p:nvSpPr>
        <p:spPr>
          <a:xfrm>
            <a:off x="779045" y="185481"/>
            <a:ext cx="4650889" cy="523220"/>
          </a:xfrm>
          <a:prstGeom prst="rect">
            <a:avLst/>
          </a:prstGeom>
          <a:noFill/>
        </p:spPr>
        <p:txBody>
          <a:bodyPr wrap="none" rtlCol="0">
            <a:spAutoFit/>
          </a:bodyPr>
          <a:lstStyle/>
          <a:p>
            <a:r>
              <a:rPr lang="en-US" sz="2800" dirty="0"/>
              <a:t>EMP’s zooplankton monitoring</a:t>
            </a:r>
          </a:p>
        </p:txBody>
      </p:sp>
      <p:sp>
        <p:nvSpPr>
          <p:cNvPr id="8" name="TextBox 7">
            <a:extLst>
              <a:ext uri="{FF2B5EF4-FFF2-40B4-BE49-F238E27FC236}">
                <a16:creationId xmlns:a16="http://schemas.microsoft.com/office/drawing/2014/main" id="{BDA0EFC7-E1A3-4C55-B75C-87648955A267}"/>
              </a:ext>
            </a:extLst>
          </p:cNvPr>
          <p:cNvSpPr txBox="1"/>
          <p:nvPr/>
        </p:nvSpPr>
        <p:spPr>
          <a:xfrm>
            <a:off x="779045" y="670253"/>
            <a:ext cx="3567387" cy="369332"/>
          </a:xfrm>
          <a:prstGeom prst="rect">
            <a:avLst/>
          </a:prstGeom>
          <a:noFill/>
        </p:spPr>
        <p:txBody>
          <a:bodyPr wrap="none" rtlCol="0">
            <a:spAutoFit/>
          </a:bodyPr>
          <a:lstStyle/>
          <a:p>
            <a:r>
              <a:rPr lang="en-US" dirty="0"/>
              <a:t>Three types of gear used per station</a:t>
            </a:r>
          </a:p>
        </p:txBody>
      </p:sp>
      <p:sp>
        <p:nvSpPr>
          <p:cNvPr id="9" name="TextBox 8">
            <a:extLst>
              <a:ext uri="{FF2B5EF4-FFF2-40B4-BE49-F238E27FC236}">
                <a16:creationId xmlns:a16="http://schemas.microsoft.com/office/drawing/2014/main" id="{842C2F08-6BE1-482A-A842-A9871B262167}"/>
              </a:ext>
            </a:extLst>
          </p:cNvPr>
          <p:cNvSpPr txBox="1"/>
          <p:nvPr/>
        </p:nvSpPr>
        <p:spPr>
          <a:xfrm>
            <a:off x="5324955" y="2995931"/>
            <a:ext cx="1542089" cy="276999"/>
          </a:xfrm>
          <a:prstGeom prst="rect">
            <a:avLst/>
          </a:prstGeom>
          <a:noFill/>
        </p:spPr>
        <p:txBody>
          <a:bodyPr wrap="none" rtlCol="0">
            <a:spAutoFit/>
          </a:bodyPr>
          <a:lstStyle/>
          <a:p>
            <a:r>
              <a:rPr lang="en-US" sz="1200" dirty="0"/>
              <a:t>“mysid” net – 500 um</a:t>
            </a:r>
          </a:p>
        </p:txBody>
      </p:sp>
      <p:sp>
        <p:nvSpPr>
          <p:cNvPr id="10" name="TextBox 9">
            <a:extLst>
              <a:ext uri="{FF2B5EF4-FFF2-40B4-BE49-F238E27FC236}">
                <a16:creationId xmlns:a16="http://schemas.microsoft.com/office/drawing/2014/main" id="{C4B98F95-FA5D-4A1E-834F-8AB7972186F5}"/>
              </a:ext>
            </a:extLst>
          </p:cNvPr>
          <p:cNvSpPr txBox="1"/>
          <p:nvPr/>
        </p:nvSpPr>
        <p:spPr>
          <a:xfrm>
            <a:off x="4347189" y="2475771"/>
            <a:ext cx="1342803" cy="276999"/>
          </a:xfrm>
          <a:prstGeom prst="rect">
            <a:avLst/>
          </a:prstGeom>
          <a:noFill/>
        </p:spPr>
        <p:txBody>
          <a:bodyPr wrap="none" rtlCol="0">
            <a:spAutoFit/>
          </a:bodyPr>
          <a:lstStyle/>
          <a:p>
            <a:r>
              <a:rPr lang="en-US" sz="1200" dirty="0"/>
              <a:t>“CB” net – 160 um</a:t>
            </a:r>
          </a:p>
        </p:txBody>
      </p:sp>
      <p:sp>
        <p:nvSpPr>
          <p:cNvPr id="11" name="TextBox 10">
            <a:extLst>
              <a:ext uri="{FF2B5EF4-FFF2-40B4-BE49-F238E27FC236}">
                <a16:creationId xmlns:a16="http://schemas.microsoft.com/office/drawing/2014/main" id="{0F3A5334-8967-4FC4-A4CF-3FD9D1501F56}"/>
              </a:ext>
            </a:extLst>
          </p:cNvPr>
          <p:cNvSpPr txBox="1"/>
          <p:nvPr/>
        </p:nvSpPr>
        <p:spPr>
          <a:xfrm>
            <a:off x="918933" y="1228189"/>
            <a:ext cx="6371296" cy="646331"/>
          </a:xfrm>
          <a:prstGeom prst="rect">
            <a:avLst/>
          </a:prstGeom>
          <a:noFill/>
        </p:spPr>
        <p:txBody>
          <a:bodyPr wrap="none" rtlCol="0">
            <a:spAutoFit/>
          </a:bodyPr>
          <a:lstStyle/>
          <a:p>
            <a:r>
              <a:rPr lang="en-US" sz="1200" dirty="0"/>
              <a:t>Field sampling – </a:t>
            </a:r>
          </a:p>
          <a:p>
            <a:pPr marL="171450" indent="-171450">
              <a:buFontTx/>
              <a:buChar char="-"/>
            </a:pPr>
            <a:r>
              <a:rPr lang="en-US" sz="1200" dirty="0"/>
              <a:t>Sled with a 10-minute stepped oblique tow. Both the mysid net and CB net are on the same sled.</a:t>
            </a:r>
          </a:p>
          <a:p>
            <a:pPr marL="171450" indent="-171450">
              <a:buFontTx/>
              <a:buChar char="-"/>
            </a:pPr>
            <a:r>
              <a:rPr lang="en-US" sz="1200" dirty="0"/>
              <a:t>Pump with a vertical tow.</a:t>
            </a:r>
          </a:p>
        </p:txBody>
      </p:sp>
      <p:grpSp>
        <p:nvGrpSpPr>
          <p:cNvPr id="12" name="Group 11">
            <a:extLst>
              <a:ext uri="{FF2B5EF4-FFF2-40B4-BE49-F238E27FC236}">
                <a16:creationId xmlns:a16="http://schemas.microsoft.com/office/drawing/2014/main" id="{9B51BDD2-CCD1-4C8C-8606-FABD93EA9833}"/>
              </a:ext>
            </a:extLst>
          </p:cNvPr>
          <p:cNvGrpSpPr/>
          <p:nvPr/>
        </p:nvGrpSpPr>
        <p:grpSpPr>
          <a:xfrm>
            <a:off x="861658" y="2783194"/>
            <a:ext cx="4485661" cy="2230005"/>
            <a:chOff x="2464400" y="2782469"/>
            <a:chExt cx="6542747" cy="3447244"/>
          </a:xfrm>
        </p:grpSpPr>
        <p:grpSp>
          <p:nvGrpSpPr>
            <p:cNvPr id="13" name="Group 12">
              <a:extLst>
                <a:ext uri="{FF2B5EF4-FFF2-40B4-BE49-F238E27FC236}">
                  <a16:creationId xmlns:a16="http://schemas.microsoft.com/office/drawing/2014/main" id="{9C806BBA-55F9-4750-9219-44E9C8A76D2B}"/>
                </a:ext>
              </a:extLst>
            </p:cNvPr>
            <p:cNvGrpSpPr/>
            <p:nvPr/>
          </p:nvGrpSpPr>
          <p:grpSpPr>
            <a:xfrm flipH="1">
              <a:off x="5127213" y="3962397"/>
              <a:ext cx="3174699" cy="1449340"/>
              <a:chOff x="4953000" y="2514600"/>
              <a:chExt cx="2088412" cy="1588952"/>
            </a:xfrm>
          </p:grpSpPr>
          <p:sp>
            <p:nvSpPr>
              <p:cNvPr id="35" name="Freeform 103">
                <a:extLst>
                  <a:ext uri="{FF2B5EF4-FFF2-40B4-BE49-F238E27FC236}">
                    <a16:creationId xmlns:a16="http://schemas.microsoft.com/office/drawing/2014/main" id="{99BAC57E-681E-49CE-A849-69AD01B7AC96}"/>
                  </a:ext>
                </a:extLst>
              </p:cNvPr>
              <p:cNvSpPr/>
              <p:nvPr/>
            </p:nvSpPr>
            <p:spPr>
              <a:xfrm>
                <a:off x="4953000" y="2514600"/>
                <a:ext cx="1826408" cy="1588952"/>
              </a:xfrm>
              <a:custGeom>
                <a:avLst/>
                <a:gdLst>
                  <a:gd name="connsiteX0" fmla="*/ 1401494 w 1444493"/>
                  <a:gd name="connsiteY0" fmla="*/ 1435764 h 1458136"/>
                  <a:gd name="connsiteX1" fmla="*/ 863331 w 1444493"/>
                  <a:gd name="connsiteY1" fmla="*/ 926176 h 1458136"/>
                  <a:gd name="connsiteX2" fmla="*/ 849044 w 1444493"/>
                  <a:gd name="connsiteY2" fmla="*/ 911889 h 1458136"/>
                  <a:gd name="connsiteX3" fmla="*/ 91806 w 1444493"/>
                  <a:gd name="connsiteY3" fmla="*/ 192751 h 1458136"/>
                  <a:gd name="connsiteX4" fmla="*/ 58469 w 1444493"/>
                  <a:gd name="connsiteY4" fmla="*/ 135601 h 1458136"/>
                  <a:gd name="connsiteX5" fmla="*/ 1319 w 1444493"/>
                  <a:gd name="connsiteY5" fmla="*/ 97501 h 1458136"/>
                  <a:gd name="connsiteX6" fmla="*/ 20369 w 1444493"/>
                  <a:gd name="connsiteY6" fmla="*/ 87976 h 1458136"/>
                  <a:gd name="connsiteX7" fmla="*/ 44181 w 1444493"/>
                  <a:gd name="connsiteY7" fmla="*/ 73689 h 1458136"/>
                  <a:gd name="connsiteX8" fmla="*/ 82281 w 1444493"/>
                  <a:gd name="connsiteY8" fmla="*/ 11776 h 1458136"/>
                  <a:gd name="connsiteX9" fmla="*/ 96569 w 1444493"/>
                  <a:gd name="connsiteY9" fmla="*/ 7014 h 1458136"/>
                  <a:gd name="connsiteX10" fmla="*/ 248969 w 1444493"/>
                  <a:gd name="connsiteY10" fmla="*/ 87976 h 1458136"/>
                  <a:gd name="connsiteX11" fmla="*/ 663306 w 1444493"/>
                  <a:gd name="connsiteY11" fmla="*/ 264189 h 1458136"/>
                  <a:gd name="connsiteX12" fmla="*/ 1282431 w 1444493"/>
                  <a:gd name="connsiteY12" fmla="*/ 530889 h 1458136"/>
                  <a:gd name="connsiteX13" fmla="*/ 1368156 w 1444493"/>
                  <a:gd name="connsiteY13" fmla="*/ 568989 h 1458136"/>
                  <a:gd name="connsiteX14" fmla="*/ 1415781 w 1444493"/>
                  <a:gd name="connsiteY14" fmla="*/ 588039 h 1458136"/>
                  <a:gd name="connsiteX15" fmla="*/ 1434831 w 1444493"/>
                  <a:gd name="connsiteY15" fmla="*/ 640426 h 1458136"/>
                  <a:gd name="connsiteX16" fmla="*/ 1430069 w 1444493"/>
                  <a:gd name="connsiteY16" fmla="*/ 840451 h 1458136"/>
                  <a:gd name="connsiteX17" fmla="*/ 1430069 w 1444493"/>
                  <a:gd name="connsiteY17" fmla="*/ 1150014 h 1458136"/>
                  <a:gd name="connsiteX18" fmla="*/ 1425306 w 1444493"/>
                  <a:gd name="connsiteY18" fmla="*/ 1292889 h 1458136"/>
                  <a:gd name="connsiteX19" fmla="*/ 1411019 w 1444493"/>
                  <a:gd name="connsiteY19" fmla="*/ 1340514 h 1458136"/>
                  <a:gd name="connsiteX20" fmla="*/ 1411019 w 1444493"/>
                  <a:gd name="connsiteY20" fmla="*/ 1369089 h 1458136"/>
                  <a:gd name="connsiteX21" fmla="*/ 1401494 w 1444493"/>
                  <a:gd name="connsiteY21" fmla="*/ 1435764 h 145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44493" h="1458136">
                    <a:moveTo>
                      <a:pt x="1401494" y="1435764"/>
                    </a:moveTo>
                    <a:cubicBezTo>
                      <a:pt x="1310213" y="1361945"/>
                      <a:pt x="955406" y="1013488"/>
                      <a:pt x="863331" y="926176"/>
                    </a:cubicBezTo>
                    <a:cubicBezTo>
                      <a:pt x="771256" y="838864"/>
                      <a:pt x="849044" y="911889"/>
                      <a:pt x="849044" y="911889"/>
                    </a:cubicBezTo>
                    <a:lnTo>
                      <a:pt x="91806" y="192751"/>
                    </a:lnTo>
                    <a:cubicBezTo>
                      <a:pt x="-39956" y="63370"/>
                      <a:pt x="73550" y="151476"/>
                      <a:pt x="58469" y="135601"/>
                    </a:cubicBezTo>
                    <a:cubicBezTo>
                      <a:pt x="43388" y="119726"/>
                      <a:pt x="7669" y="105438"/>
                      <a:pt x="1319" y="97501"/>
                    </a:cubicBezTo>
                    <a:cubicBezTo>
                      <a:pt x="-5031" y="89564"/>
                      <a:pt x="13225" y="91945"/>
                      <a:pt x="20369" y="87976"/>
                    </a:cubicBezTo>
                    <a:cubicBezTo>
                      <a:pt x="27513" y="84007"/>
                      <a:pt x="33862" y="86389"/>
                      <a:pt x="44181" y="73689"/>
                    </a:cubicBezTo>
                    <a:cubicBezTo>
                      <a:pt x="54500" y="60989"/>
                      <a:pt x="73550" y="22888"/>
                      <a:pt x="82281" y="11776"/>
                    </a:cubicBezTo>
                    <a:cubicBezTo>
                      <a:pt x="91012" y="664"/>
                      <a:pt x="68788" y="-5686"/>
                      <a:pt x="96569" y="7014"/>
                    </a:cubicBezTo>
                    <a:cubicBezTo>
                      <a:pt x="124350" y="19714"/>
                      <a:pt x="154513" y="45113"/>
                      <a:pt x="248969" y="87976"/>
                    </a:cubicBezTo>
                    <a:cubicBezTo>
                      <a:pt x="343425" y="130839"/>
                      <a:pt x="663306" y="264189"/>
                      <a:pt x="663306" y="264189"/>
                    </a:cubicBezTo>
                    <a:lnTo>
                      <a:pt x="1282431" y="530889"/>
                    </a:lnTo>
                    <a:cubicBezTo>
                      <a:pt x="1399906" y="581689"/>
                      <a:pt x="1345931" y="559464"/>
                      <a:pt x="1368156" y="568989"/>
                    </a:cubicBezTo>
                    <a:cubicBezTo>
                      <a:pt x="1390381" y="578514"/>
                      <a:pt x="1404669" y="576133"/>
                      <a:pt x="1415781" y="588039"/>
                    </a:cubicBezTo>
                    <a:cubicBezTo>
                      <a:pt x="1426893" y="599945"/>
                      <a:pt x="1432450" y="598357"/>
                      <a:pt x="1434831" y="640426"/>
                    </a:cubicBezTo>
                    <a:cubicBezTo>
                      <a:pt x="1437212" y="682495"/>
                      <a:pt x="1430863" y="755520"/>
                      <a:pt x="1430069" y="840451"/>
                    </a:cubicBezTo>
                    <a:cubicBezTo>
                      <a:pt x="1429275" y="925382"/>
                      <a:pt x="1430863" y="1074608"/>
                      <a:pt x="1430069" y="1150014"/>
                    </a:cubicBezTo>
                    <a:cubicBezTo>
                      <a:pt x="1429275" y="1225420"/>
                      <a:pt x="1428481" y="1261139"/>
                      <a:pt x="1425306" y="1292889"/>
                    </a:cubicBezTo>
                    <a:cubicBezTo>
                      <a:pt x="1422131" y="1324639"/>
                      <a:pt x="1413400" y="1327814"/>
                      <a:pt x="1411019" y="1340514"/>
                    </a:cubicBezTo>
                    <a:cubicBezTo>
                      <a:pt x="1408638" y="1353214"/>
                      <a:pt x="1411813" y="1360358"/>
                      <a:pt x="1411019" y="1369089"/>
                    </a:cubicBezTo>
                    <a:cubicBezTo>
                      <a:pt x="1410225" y="1377820"/>
                      <a:pt x="1492775" y="1509583"/>
                      <a:pt x="1401494" y="1435764"/>
                    </a:cubicBezTo>
                    <a:close/>
                  </a:path>
                </a:pathLst>
              </a:cu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04">
                <a:extLst>
                  <a:ext uri="{FF2B5EF4-FFF2-40B4-BE49-F238E27FC236}">
                    <a16:creationId xmlns:a16="http://schemas.microsoft.com/office/drawing/2014/main" id="{0427815C-EF4C-4451-B8D3-39D85B48A15D}"/>
                  </a:ext>
                </a:extLst>
              </p:cNvPr>
              <p:cNvSpPr/>
              <p:nvPr/>
            </p:nvSpPr>
            <p:spPr>
              <a:xfrm>
                <a:off x="5029200" y="2514600"/>
                <a:ext cx="2012212" cy="745624"/>
              </a:xfrm>
              <a:custGeom>
                <a:avLst/>
                <a:gdLst>
                  <a:gd name="connsiteX0" fmla="*/ 1334812 w 2026440"/>
                  <a:gd name="connsiteY0" fmla="*/ 646264 h 657714"/>
                  <a:gd name="connsiteX1" fmla="*/ 553762 w 2026440"/>
                  <a:gd name="connsiteY1" fmla="*/ 312889 h 657714"/>
                  <a:gd name="connsiteX2" fmla="*/ 177524 w 2026440"/>
                  <a:gd name="connsiteY2" fmla="*/ 170014 h 657714"/>
                  <a:gd name="connsiteX3" fmla="*/ 39412 w 2026440"/>
                  <a:gd name="connsiteY3" fmla="*/ 89052 h 657714"/>
                  <a:gd name="connsiteX4" fmla="*/ 15599 w 2026440"/>
                  <a:gd name="connsiteY4" fmla="*/ 79527 h 657714"/>
                  <a:gd name="connsiteX5" fmla="*/ 1312 w 2026440"/>
                  <a:gd name="connsiteY5" fmla="*/ 70002 h 657714"/>
                  <a:gd name="connsiteX6" fmla="*/ 48937 w 2026440"/>
                  <a:gd name="connsiteY6" fmla="*/ 50952 h 657714"/>
                  <a:gd name="connsiteX7" fmla="*/ 67987 w 2026440"/>
                  <a:gd name="connsiteY7" fmla="*/ 12852 h 657714"/>
                  <a:gd name="connsiteX8" fmla="*/ 87037 w 2026440"/>
                  <a:gd name="connsiteY8" fmla="*/ 3327 h 657714"/>
                  <a:gd name="connsiteX9" fmla="*/ 220387 w 2026440"/>
                  <a:gd name="connsiteY9" fmla="*/ 65239 h 657714"/>
                  <a:gd name="connsiteX10" fmla="*/ 1768199 w 2026440"/>
                  <a:gd name="connsiteY10" fmla="*/ 422427 h 657714"/>
                  <a:gd name="connsiteX11" fmla="*/ 1915837 w 2026440"/>
                  <a:gd name="connsiteY11" fmla="*/ 465289 h 657714"/>
                  <a:gd name="connsiteX12" fmla="*/ 2011087 w 2026440"/>
                  <a:gd name="connsiteY12" fmla="*/ 479577 h 657714"/>
                  <a:gd name="connsiteX13" fmla="*/ 2025374 w 2026440"/>
                  <a:gd name="connsiteY13" fmla="*/ 498627 h 657714"/>
                  <a:gd name="connsiteX14" fmla="*/ 2001562 w 2026440"/>
                  <a:gd name="connsiteY14" fmla="*/ 498627 h 657714"/>
                  <a:gd name="connsiteX15" fmla="*/ 1949174 w 2026440"/>
                  <a:gd name="connsiteY15" fmla="*/ 517677 h 657714"/>
                  <a:gd name="connsiteX16" fmla="*/ 1701524 w 2026440"/>
                  <a:gd name="connsiteY16" fmla="*/ 560539 h 657714"/>
                  <a:gd name="connsiteX17" fmla="*/ 1663424 w 2026440"/>
                  <a:gd name="connsiteY17" fmla="*/ 579589 h 657714"/>
                  <a:gd name="connsiteX18" fmla="*/ 1334812 w 2026440"/>
                  <a:gd name="connsiteY18" fmla="*/ 646264 h 6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26440" h="657714">
                    <a:moveTo>
                      <a:pt x="1334812" y="646264"/>
                    </a:moveTo>
                    <a:cubicBezTo>
                      <a:pt x="1149868" y="601814"/>
                      <a:pt x="746643" y="392264"/>
                      <a:pt x="553762" y="312889"/>
                    </a:cubicBezTo>
                    <a:cubicBezTo>
                      <a:pt x="360881" y="233514"/>
                      <a:pt x="263249" y="207320"/>
                      <a:pt x="177524" y="170014"/>
                    </a:cubicBezTo>
                    <a:cubicBezTo>
                      <a:pt x="91799" y="132708"/>
                      <a:pt x="66399" y="104133"/>
                      <a:pt x="39412" y="89052"/>
                    </a:cubicBezTo>
                    <a:cubicBezTo>
                      <a:pt x="12425" y="73971"/>
                      <a:pt x="21949" y="82702"/>
                      <a:pt x="15599" y="79527"/>
                    </a:cubicBezTo>
                    <a:cubicBezTo>
                      <a:pt x="9249" y="76352"/>
                      <a:pt x="-4244" y="74764"/>
                      <a:pt x="1312" y="70002"/>
                    </a:cubicBezTo>
                    <a:cubicBezTo>
                      <a:pt x="6868" y="65239"/>
                      <a:pt x="37824" y="60477"/>
                      <a:pt x="48937" y="50952"/>
                    </a:cubicBezTo>
                    <a:cubicBezTo>
                      <a:pt x="60049" y="41427"/>
                      <a:pt x="61637" y="20789"/>
                      <a:pt x="67987" y="12852"/>
                    </a:cubicBezTo>
                    <a:cubicBezTo>
                      <a:pt x="74337" y="4915"/>
                      <a:pt x="61637" y="-5404"/>
                      <a:pt x="87037" y="3327"/>
                    </a:cubicBezTo>
                    <a:cubicBezTo>
                      <a:pt x="112437" y="12058"/>
                      <a:pt x="-59807" y="-4611"/>
                      <a:pt x="220387" y="65239"/>
                    </a:cubicBezTo>
                    <a:cubicBezTo>
                      <a:pt x="500581" y="135089"/>
                      <a:pt x="1485624" y="355752"/>
                      <a:pt x="1768199" y="422427"/>
                    </a:cubicBezTo>
                    <a:cubicBezTo>
                      <a:pt x="2050774" y="489102"/>
                      <a:pt x="1875356" y="455764"/>
                      <a:pt x="1915837" y="465289"/>
                    </a:cubicBezTo>
                    <a:cubicBezTo>
                      <a:pt x="1956318" y="474814"/>
                      <a:pt x="1992831" y="474021"/>
                      <a:pt x="2011087" y="479577"/>
                    </a:cubicBezTo>
                    <a:cubicBezTo>
                      <a:pt x="2029343" y="485133"/>
                      <a:pt x="2026961" y="495452"/>
                      <a:pt x="2025374" y="498627"/>
                    </a:cubicBezTo>
                    <a:cubicBezTo>
                      <a:pt x="2023787" y="501802"/>
                      <a:pt x="2014262" y="495452"/>
                      <a:pt x="2001562" y="498627"/>
                    </a:cubicBezTo>
                    <a:cubicBezTo>
                      <a:pt x="1988862" y="501802"/>
                      <a:pt x="1999180" y="507358"/>
                      <a:pt x="1949174" y="517677"/>
                    </a:cubicBezTo>
                    <a:cubicBezTo>
                      <a:pt x="1899168" y="527996"/>
                      <a:pt x="1749149" y="550220"/>
                      <a:pt x="1701524" y="560539"/>
                    </a:cubicBezTo>
                    <a:cubicBezTo>
                      <a:pt x="1653899" y="570858"/>
                      <a:pt x="1716605" y="566889"/>
                      <a:pt x="1663424" y="579589"/>
                    </a:cubicBezTo>
                    <a:cubicBezTo>
                      <a:pt x="1610243" y="592289"/>
                      <a:pt x="1519756" y="690714"/>
                      <a:pt x="1334812" y="64626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C5B912BE-F6F0-40C5-AD30-2910A1DDC1B5}"/>
                </a:ext>
              </a:extLst>
            </p:cNvPr>
            <p:cNvCxnSpPr/>
            <p:nvPr/>
          </p:nvCxnSpPr>
          <p:spPr>
            <a:xfrm>
              <a:off x="3352800" y="3768796"/>
              <a:ext cx="3657600" cy="851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9C13191-0F9F-491C-A059-25027E2D61D7}"/>
                </a:ext>
              </a:extLst>
            </p:cNvPr>
            <p:cNvCxnSpPr/>
            <p:nvPr/>
          </p:nvCxnSpPr>
          <p:spPr>
            <a:xfrm>
              <a:off x="3751216" y="6094532"/>
              <a:ext cx="3652474" cy="997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Parallelogram 15">
              <a:extLst>
                <a:ext uri="{FF2B5EF4-FFF2-40B4-BE49-F238E27FC236}">
                  <a16:creationId xmlns:a16="http://schemas.microsoft.com/office/drawing/2014/main" id="{A3019E53-9F6C-45F0-9966-7F3E8A504094}"/>
                </a:ext>
              </a:extLst>
            </p:cNvPr>
            <p:cNvSpPr/>
            <p:nvPr/>
          </p:nvSpPr>
          <p:spPr>
            <a:xfrm rot="9431666">
              <a:off x="6871675" y="3587899"/>
              <a:ext cx="2135472" cy="2292204"/>
            </a:xfrm>
            <a:prstGeom prst="parallelogram">
              <a:avLst>
                <a:gd name="adj" fmla="val 2633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4B68798C-470E-4D59-A64E-1BC395DA44B1}"/>
                </a:ext>
              </a:extLst>
            </p:cNvPr>
            <p:cNvSpPr/>
            <p:nvPr/>
          </p:nvSpPr>
          <p:spPr>
            <a:xfrm rot="9431666">
              <a:off x="3207783" y="3468019"/>
              <a:ext cx="2135472" cy="2292204"/>
            </a:xfrm>
            <a:prstGeom prst="parallelogram">
              <a:avLst>
                <a:gd name="adj" fmla="val 26332"/>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5911F48-08F4-4334-A987-EB94B74CC5A7}"/>
                </a:ext>
              </a:extLst>
            </p:cNvPr>
            <p:cNvCxnSpPr/>
            <p:nvPr/>
          </p:nvCxnSpPr>
          <p:spPr>
            <a:xfrm>
              <a:off x="4800600" y="3143754"/>
              <a:ext cx="3657600" cy="1198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81D298-B812-4CD8-BE90-895944117B88}"/>
                </a:ext>
              </a:extLst>
            </p:cNvPr>
            <p:cNvCxnSpPr/>
            <p:nvPr/>
          </p:nvCxnSpPr>
          <p:spPr>
            <a:xfrm>
              <a:off x="4648200" y="3789009"/>
              <a:ext cx="315686" cy="23505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54310CB-9D62-46B3-814B-BA68712A204B}"/>
                </a:ext>
              </a:extLst>
            </p:cNvPr>
            <p:cNvSpPr/>
            <p:nvPr/>
          </p:nvSpPr>
          <p:spPr>
            <a:xfrm rot="20936514">
              <a:off x="4815114" y="4415517"/>
              <a:ext cx="1003061" cy="1030336"/>
            </a:xfrm>
            <a:prstGeom prst="ellipse">
              <a:avLst/>
            </a:prstGeom>
            <a:solidFill>
              <a:schemeClr val="accent1">
                <a:lumMod val="40000"/>
                <a:lumOff val="60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9DC45B23-666A-4F6B-A339-D019C4A67151}"/>
                </a:ext>
              </a:extLst>
            </p:cNvPr>
            <p:cNvCxnSpPr/>
            <p:nvPr/>
          </p:nvCxnSpPr>
          <p:spPr>
            <a:xfrm>
              <a:off x="4725614" y="4386992"/>
              <a:ext cx="1078992" cy="32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B24702-01E4-4E5A-B72F-7A43C04CF0F4}"/>
                </a:ext>
              </a:extLst>
            </p:cNvPr>
            <p:cNvCxnSpPr/>
            <p:nvPr/>
          </p:nvCxnSpPr>
          <p:spPr>
            <a:xfrm flipH="1" flipV="1">
              <a:off x="5181600" y="5457371"/>
              <a:ext cx="3657600" cy="751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9681C5-CD08-4D95-BD02-C1F0B1905763}"/>
                </a:ext>
              </a:extLst>
            </p:cNvPr>
            <p:cNvCxnSpPr/>
            <p:nvPr/>
          </p:nvCxnSpPr>
          <p:spPr>
            <a:xfrm>
              <a:off x="4864608" y="5410222"/>
              <a:ext cx="1078992" cy="32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87">
              <a:extLst>
                <a:ext uri="{FF2B5EF4-FFF2-40B4-BE49-F238E27FC236}">
                  <a16:creationId xmlns:a16="http://schemas.microsoft.com/office/drawing/2014/main" id="{B808CD7E-C551-4465-8685-1C10174E611A}"/>
                </a:ext>
              </a:extLst>
            </p:cNvPr>
            <p:cNvSpPr/>
            <p:nvPr/>
          </p:nvSpPr>
          <p:spPr>
            <a:xfrm rot="8014175">
              <a:off x="5145110" y="3450061"/>
              <a:ext cx="321877" cy="415398"/>
            </a:xfrm>
            <a:custGeom>
              <a:avLst/>
              <a:gdLst>
                <a:gd name="connsiteX0" fmla="*/ 88897 w 88897"/>
                <a:gd name="connsiteY0" fmla="*/ 26194 h 173955"/>
                <a:gd name="connsiteX1" fmla="*/ 55560 w 88897"/>
                <a:gd name="connsiteY1" fmla="*/ 95250 h 173955"/>
                <a:gd name="connsiteX2" fmla="*/ 55560 w 88897"/>
                <a:gd name="connsiteY2" fmla="*/ 116681 h 173955"/>
                <a:gd name="connsiteX3" fmla="*/ 57941 w 88897"/>
                <a:gd name="connsiteY3" fmla="*/ 147638 h 173955"/>
                <a:gd name="connsiteX4" fmla="*/ 62704 w 88897"/>
                <a:gd name="connsiteY4" fmla="*/ 164306 h 173955"/>
                <a:gd name="connsiteX5" fmla="*/ 72229 w 88897"/>
                <a:gd name="connsiteY5" fmla="*/ 173831 h 173955"/>
                <a:gd name="connsiteX6" fmla="*/ 62704 w 88897"/>
                <a:gd name="connsiteY6" fmla="*/ 169069 h 173955"/>
                <a:gd name="connsiteX7" fmla="*/ 48416 w 88897"/>
                <a:gd name="connsiteY7" fmla="*/ 159544 h 173955"/>
                <a:gd name="connsiteX8" fmla="*/ 5554 w 88897"/>
                <a:gd name="connsiteY8" fmla="*/ 142875 h 173955"/>
                <a:gd name="connsiteX9" fmla="*/ 791 w 88897"/>
                <a:gd name="connsiteY9" fmla="*/ 140494 h 173955"/>
                <a:gd name="connsiteX10" fmla="*/ 7935 w 88897"/>
                <a:gd name="connsiteY10" fmla="*/ 126206 h 173955"/>
                <a:gd name="connsiteX11" fmla="*/ 15079 w 88897"/>
                <a:gd name="connsiteY11" fmla="*/ 104775 h 173955"/>
                <a:gd name="connsiteX12" fmla="*/ 19841 w 88897"/>
                <a:gd name="connsiteY12" fmla="*/ 83344 h 173955"/>
                <a:gd name="connsiteX13" fmla="*/ 29366 w 88897"/>
                <a:gd name="connsiteY13" fmla="*/ 59531 h 173955"/>
                <a:gd name="connsiteX14" fmla="*/ 34129 w 88897"/>
                <a:gd name="connsiteY14" fmla="*/ 38100 h 173955"/>
                <a:gd name="connsiteX15" fmla="*/ 31747 w 88897"/>
                <a:gd name="connsiteY15" fmla="*/ 9525 h 173955"/>
                <a:gd name="connsiteX16" fmla="*/ 29366 w 88897"/>
                <a:gd name="connsiteY16" fmla="*/ 0 h 173955"/>
                <a:gd name="connsiteX17" fmla="*/ 29366 w 88897"/>
                <a:gd name="connsiteY17" fmla="*/ 0 h 173955"/>
                <a:gd name="connsiteX18" fmla="*/ 88897 w 88897"/>
                <a:gd name="connsiteY18" fmla="*/ 26194 h 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897" h="173955">
                  <a:moveTo>
                    <a:pt x="88897" y="26194"/>
                  </a:moveTo>
                  <a:cubicBezTo>
                    <a:pt x="75006" y="53181"/>
                    <a:pt x="61116" y="80169"/>
                    <a:pt x="55560" y="95250"/>
                  </a:cubicBezTo>
                  <a:cubicBezTo>
                    <a:pt x="50004" y="110331"/>
                    <a:pt x="55163" y="107950"/>
                    <a:pt x="55560" y="116681"/>
                  </a:cubicBezTo>
                  <a:cubicBezTo>
                    <a:pt x="55957" y="125412"/>
                    <a:pt x="56750" y="139700"/>
                    <a:pt x="57941" y="147638"/>
                  </a:cubicBezTo>
                  <a:cubicBezTo>
                    <a:pt x="59132" y="155576"/>
                    <a:pt x="60323" y="159941"/>
                    <a:pt x="62704" y="164306"/>
                  </a:cubicBezTo>
                  <a:cubicBezTo>
                    <a:pt x="65085" y="168671"/>
                    <a:pt x="72229" y="173037"/>
                    <a:pt x="72229" y="173831"/>
                  </a:cubicBezTo>
                  <a:cubicBezTo>
                    <a:pt x="72229" y="174625"/>
                    <a:pt x="66673" y="171450"/>
                    <a:pt x="62704" y="169069"/>
                  </a:cubicBezTo>
                  <a:cubicBezTo>
                    <a:pt x="58735" y="166688"/>
                    <a:pt x="57941" y="163910"/>
                    <a:pt x="48416" y="159544"/>
                  </a:cubicBezTo>
                  <a:cubicBezTo>
                    <a:pt x="38891" y="155178"/>
                    <a:pt x="13492" y="146050"/>
                    <a:pt x="5554" y="142875"/>
                  </a:cubicBezTo>
                  <a:cubicBezTo>
                    <a:pt x="-2384" y="139700"/>
                    <a:pt x="394" y="143272"/>
                    <a:pt x="791" y="140494"/>
                  </a:cubicBezTo>
                  <a:cubicBezTo>
                    <a:pt x="1188" y="137716"/>
                    <a:pt x="5554" y="132159"/>
                    <a:pt x="7935" y="126206"/>
                  </a:cubicBezTo>
                  <a:cubicBezTo>
                    <a:pt x="10316" y="120253"/>
                    <a:pt x="13095" y="111919"/>
                    <a:pt x="15079" y="104775"/>
                  </a:cubicBezTo>
                  <a:cubicBezTo>
                    <a:pt x="17063" y="97631"/>
                    <a:pt x="17460" y="90885"/>
                    <a:pt x="19841" y="83344"/>
                  </a:cubicBezTo>
                  <a:cubicBezTo>
                    <a:pt x="22222" y="75803"/>
                    <a:pt x="26985" y="67072"/>
                    <a:pt x="29366" y="59531"/>
                  </a:cubicBezTo>
                  <a:cubicBezTo>
                    <a:pt x="31747" y="51990"/>
                    <a:pt x="33732" y="46434"/>
                    <a:pt x="34129" y="38100"/>
                  </a:cubicBezTo>
                  <a:cubicBezTo>
                    <a:pt x="34526" y="29766"/>
                    <a:pt x="32541" y="15875"/>
                    <a:pt x="31747" y="9525"/>
                  </a:cubicBezTo>
                  <a:cubicBezTo>
                    <a:pt x="30953" y="3175"/>
                    <a:pt x="29366" y="0"/>
                    <a:pt x="29366" y="0"/>
                  </a:cubicBezTo>
                  <a:lnTo>
                    <a:pt x="29366" y="0"/>
                  </a:lnTo>
                  <a:lnTo>
                    <a:pt x="88897" y="261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8815F16-4278-4F99-A7B6-B0096BCDE893}"/>
                </a:ext>
              </a:extLst>
            </p:cNvPr>
            <p:cNvSpPr/>
            <p:nvPr/>
          </p:nvSpPr>
          <p:spPr>
            <a:xfrm rot="3770313">
              <a:off x="5974190" y="2440166"/>
              <a:ext cx="350581" cy="1601865"/>
            </a:xfrm>
            <a:prstGeom prst="triangle">
              <a:avLst>
                <a:gd name="adj" fmla="val 50166"/>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E46DCB2-2F11-4E22-A026-6E4CB6E740D6}"/>
                </a:ext>
              </a:extLst>
            </p:cNvPr>
            <p:cNvCxnSpPr>
              <a:stCxn id="30" idx="0"/>
            </p:cNvCxnSpPr>
            <p:nvPr/>
          </p:nvCxnSpPr>
          <p:spPr>
            <a:xfrm rot="7433935" flipH="1" flipV="1">
              <a:off x="5320914" y="3764167"/>
              <a:ext cx="195185" cy="121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B444702-6430-4135-9437-54D57E21DBA1}"/>
                </a:ext>
              </a:extLst>
            </p:cNvPr>
            <p:cNvCxnSpPr/>
            <p:nvPr/>
          </p:nvCxnSpPr>
          <p:spPr>
            <a:xfrm rot="7433935" flipH="1" flipV="1">
              <a:off x="5005681" y="3418183"/>
              <a:ext cx="329117" cy="214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reeform 93">
              <a:extLst>
                <a:ext uri="{FF2B5EF4-FFF2-40B4-BE49-F238E27FC236}">
                  <a16:creationId xmlns:a16="http://schemas.microsoft.com/office/drawing/2014/main" id="{0638EABD-CA26-4D73-AC66-FA105B84486A}"/>
                </a:ext>
              </a:extLst>
            </p:cNvPr>
            <p:cNvSpPr/>
            <p:nvPr/>
          </p:nvSpPr>
          <p:spPr>
            <a:xfrm rot="7433935">
              <a:off x="5340965" y="3432533"/>
              <a:ext cx="204402" cy="344783"/>
            </a:xfrm>
            <a:custGeom>
              <a:avLst/>
              <a:gdLst>
                <a:gd name="connsiteX0" fmla="*/ 68178 w 74135"/>
                <a:gd name="connsiteY0" fmla="*/ 1146 h 133085"/>
                <a:gd name="connsiteX1" fmla="*/ 20553 w 74135"/>
                <a:gd name="connsiteY1" fmla="*/ 22577 h 133085"/>
                <a:gd name="connsiteX2" fmla="*/ 13409 w 74135"/>
                <a:gd name="connsiteY2" fmla="*/ 36865 h 133085"/>
                <a:gd name="connsiteX3" fmla="*/ 6265 w 74135"/>
                <a:gd name="connsiteY3" fmla="*/ 58296 h 133085"/>
                <a:gd name="connsiteX4" fmla="*/ 3884 w 74135"/>
                <a:gd name="connsiteY4" fmla="*/ 72584 h 133085"/>
                <a:gd name="connsiteX5" fmla="*/ 1503 w 74135"/>
                <a:gd name="connsiteY5" fmla="*/ 98777 h 133085"/>
                <a:gd name="connsiteX6" fmla="*/ 1503 w 74135"/>
                <a:gd name="connsiteY6" fmla="*/ 117827 h 133085"/>
                <a:gd name="connsiteX7" fmla="*/ 20553 w 74135"/>
                <a:gd name="connsiteY7" fmla="*/ 132115 h 133085"/>
                <a:gd name="connsiteX8" fmla="*/ 27697 w 74135"/>
                <a:gd name="connsiteY8" fmla="*/ 129734 h 133085"/>
                <a:gd name="connsiteX9" fmla="*/ 34840 w 74135"/>
                <a:gd name="connsiteY9" fmla="*/ 113065 h 133085"/>
                <a:gd name="connsiteX10" fmla="*/ 51509 w 74135"/>
                <a:gd name="connsiteY10" fmla="*/ 89252 h 133085"/>
                <a:gd name="connsiteX11" fmla="*/ 70559 w 74135"/>
                <a:gd name="connsiteY11" fmla="*/ 60677 h 133085"/>
                <a:gd name="connsiteX12" fmla="*/ 68178 w 74135"/>
                <a:gd name="connsiteY12" fmla="*/ 1146 h 13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35" h="133085">
                  <a:moveTo>
                    <a:pt x="68178" y="1146"/>
                  </a:moveTo>
                  <a:cubicBezTo>
                    <a:pt x="59844" y="-5204"/>
                    <a:pt x="29681" y="16624"/>
                    <a:pt x="20553" y="22577"/>
                  </a:cubicBezTo>
                  <a:cubicBezTo>
                    <a:pt x="11425" y="28530"/>
                    <a:pt x="15790" y="30912"/>
                    <a:pt x="13409" y="36865"/>
                  </a:cubicBezTo>
                  <a:cubicBezTo>
                    <a:pt x="11028" y="42818"/>
                    <a:pt x="7852" y="52343"/>
                    <a:pt x="6265" y="58296"/>
                  </a:cubicBezTo>
                  <a:cubicBezTo>
                    <a:pt x="4677" y="64249"/>
                    <a:pt x="4678" y="65837"/>
                    <a:pt x="3884" y="72584"/>
                  </a:cubicBezTo>
                  <a:cubicBezTo>
                    <a:pt x="3090" y="79331"/>
                    <a:pt x="1900" y="91237"/>
                    <a:pt x="1503" y="98777"/>
                  </a:cubicBezTo>
                  <a:cubicBezTo>
                    <a:pt x="1106" y="106317"/>
                    <a:pt x="-1672" y="112271"/>
                    <a:pt x="1503" y="117827"/>
                  </a:cubicBezTo>
                  <a:cubicBezTo>
                    <a:pt x="4678" y="123383"/>
                    <a:pt x="16187" y="130131"/>
                    <a:pt x="20553" y="132115"/>
                  </a:cubicBezTo>
                  <a:cubicBezTo>
                    <a:pt x="24919" y="134099"/>
                    <a:pt x="25316" y="132909"/>
                    <a:pt x="27697" y="129734"/>
                  </a:cubicBezTo>
                  <a:cubicBezTo>
                    <a:pt x="30078" y="126559"/>
                    <a:pt x="30871" y="119812"/>
                    <a:pt x="34840" y="113065"/>
                  </a:cubicBezTo>
                  <a:cubicBezTo>
                    <a:pt x="38809" y="106318"/>
                    <a:pt x="45556" y="97983"/>
                    <a:pt x="51509" y="89252"/>
                  </a:cubicBezTo>
                  <a:cubicBezTo>
                    <a:pt x="57462" y="80521"/>
                    <a:pt x="66193" y="70599"/>
                    <a:pt x="70559" y="60677"/>
                  </a:cubicBezTo>
                  <a:cubicBezTo>
                    <a:pt x="74925" y="50755"/>
                    <a:pt x="76512" y="7496"/>
                    <a:pt x="68178" y="1146"/>
                  </a:cubicBezTo>
                  <a:close/>
                </a:path>
              </a:pathLst>
            </a:cu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an 96">
              <a:extLst>
                <a:ext uri="{FF2B5EF4-FFF2-40B4-BE49-F238E27FC236}">
                  <a16:creationId xmlns:a16="http://schemas.microsoft.com/office/drawing/2014/main" id="{85CB41F5-C146-472D-B2D2-DD1E2054241B}"/>
                </a:ext>
              </a:extLst>
            </p:cNvPr>
            <p:cNvSpPr>
              <a:spLocks noChangeAspect="1"/>
            </p:cNvSpPr>
            <p:nvPr/>
          </p:nvSpPr>
          <p:spPr>
            <a:xfrm rot="4096865">
              <a:off x="6754133" y="2730390"/>
              <a:ext cx="181440" cy="285598"/>
            </a:xfrm>
            <a:prstGeom prst="can">
              <a:avLst/>
            </a:prstGeom>
            <a:solidFill>
              <a:schemeClr val="bg1"/>
            </a:solidFill>
            <a:ln w="6350">
              <a:solidFill>
                <a:schemeClr val="tx1"/>
              </a:solidFill>
            </a:ln>
            <a:scene3d>
              <a:camera prst="orthographicFront">
                <a:rot lat="20740111" lon="139047" rev="62060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D4109D8-C286-4B58-9D4A-2511D0F3C49D}"/>
                </a:ext>
              </a:extLst>
            </p:cNvPr>
            <p:cNvSpPr/>
            <p:nvPr/>
          </p:nvSpPr>
          <p:spPr>
            <a:xfrm rot="7433935">
              <a:off x="4986091" y="3541539"/>
              <a:ext cx="302538" cy="42443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99">
              <a:extLst>
                <a:ext uri="{FF2B5EF4-FFF2-40B4-BE49-F238E27FC236}">
                  <a16:creationId xmlns:a16="http://schemas.microsoft.com/office/drawing/2014/main" id="{BE4C0466-AECE-4C17-A266-E400F9AB0C63}"/>
                </a:ext>
              </a:extLst>
            </p:cNvPr>
            <p:cNvSpPr>
              <a:spLocks noChangeAspect="1"/>
            </p:cNvSpPr>
            <p:nvPr/>
          </p:nvSpPr>
          <p:spPr>
            <a:xfrm rot="4096865">
              <a:off x="8216501" y="3784928"/>
              <a:ext cx="221348" cy="348430"/>
            </a:xfrm>
            <a:prstGeom prst="can">
              <a:avLst/>
            </a:prstGeom>
            <a:solidFill>
              <a:schemeClr val="bg1"/>
            </a:solidFill>
            <a:ln w="6350">
              <a:solidFill>
                <a:schemeClr val="tx1"/>
              </a:solidFill>
            </a:ln>
            <a:scene3d>
              <a:camera prst="orthographicFront">
                <a:rot lat="20740111" lon="139047" rev="20605"/>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B2C31D5-CD7F-44CA-B4AE-D74F9A2972F0}"/>
                </a:ext>
              </a:extLst>
            </p:cNvPr>
            <p:cNvCxnSpPr/>
            <p:nvPr/>
          </p:nvCxnSpPr>
          <p:spPr>
            <a:xfrm>
              <a:off x="5714334" y="3781005"/>
              <a:ext cx="315686" cy="23505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hord 32">
              <a:extLst>
                <a:ext uri="{FF2B5EF4-FFF2-40B4-BE49-F238E27FC236}">
                  <a16:creationId xmlns:a16="http://schemas.microsoft.com/office/drawing/2014/main" id="{89E6C318-5E68-4758-A2F7-B672CD2C7F40}"/>
                </a:ext>
              </a:extLst>
            </p:cNvPr>
            <p:cNvSpPr/>
            <p:nvPr/>
          </p:nvSpPr>
          <p:spPr>
            <a:xfrm rot="465336">
              <a:off x="6115258" y="3848998"/>
              <a:ext cx="2152799" cy="2380715"/>
            </a:xfrm>
            <a:prstGeom prst="chord">
              <a:avLst>
                <a:gd name="adj1" fmla="val 4363124"/>
                <a:gd name="adj2" fmla="val 1525088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34" name="Chord 33">
              <a:extLst>
                <a:ext uri="{FF2B5EF4-FFF2-40B4-BE49-F238E27FC236}">
                  <a16:creationId xmlns:a16="http://schemas.microsoft.com/office/drawing/2014/main" id="{CACBBB2E-FFE5-4087-A679-9924264A77FC}"/>
                </a:ext>
              </a:extLst>
            </p:cNvPr>
            <p:cNvSpPr/>
            <p:nvPr/>
          </p:nvSpPr>
          <p:spPr>
            <a:xfrm rot="465336">
              <a:off x="2464400" y="3740327"/>
              <a:ext cx="2152799" cy="2380715"/>
            </a:xfrm>
            <a:prstGeom prst="chord">
              <a:avLst>
                <a:gd name="adj1" fmla="val 4363124"/>
                <a:gd name="adj2" fmla="val 1525088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grpSp>
      <p:sp>
        <p:nvSpPr>
          <p:cNvPr id="7" name="Freeform: Shape 6">
            <a:extLst>
              <a:ext uri="{FF2B5EF4-FFF2-40B4-BE49-F238E27FC236}">
                <a16:creationId xmlns:a16="http://schemas.microsoft.com/office/drawing/2014/main" id="{3DAC818C-EA37-4061-9879-705503F08111}"/>
              </a:ext>
            </a:extLst>
          </p:cNvPr>
          <p:cNvSpPr/>
          <p:nvPr/>
        </p:nvSpPr>
        <p:spPr>
          <a:xfrm>
            <a:off x="7708232" y="4868779"/>
            <a:ext cx="457200" cy="1515195"/>
          </a:xfrm>
          <a:custGeom>
            <a:avLst/>
            <a:gdLst>
              <a:gd name="connsiteX0" fmla="*/ 457200 w 457200"/>
              <a:gd name="connsiteY0" fmla="*/ 0 h 1515195"/>
              <a:gd name="connsiteX1" fmla="*/ 417094 w 457200"/>
              <a:gd name="connsiteY1" fmla="*/ 8021 h 1515195"/>
              <a:gd name="connsiteX2" fmla="*/ 393031 w 457200"/>
              <a:gd name="connsiteY2" fmla="*/ 16042 h 1515195"/>
              <a:gd name="connsiteX3" fmla="*/ 352926 w 457200"/>
              <a:gd name="connsiteY3" fmla="*/ 24063 h 1515195"/>
              <a:gd name="connsiteX4" fmla="*/ 240631 w 457200"/>
              <a:gd name="connsiteY4" fmla="*/ 72189 h 1515195"/>
              <a:gd name="connsiteX5" fmla="*/ 192505 w 457200"/>
              <a:gd name="connsiteY5" fmla="*/ 104274 h 1515195"/>
              <a:gd name="connsiteX6" fmla="*/ 168442 w 457200"/>
              <a:gd name="connsiteY6" fmla="*/ 136358 h 1515195"/>
              <a:gd name="connsiteX7" fmla="*/ 128336 w 457200"/>
              <a:gd name="connsiteY7" fmla="*/ 176463 h 1515195"/>
              <a:gd name="connsiteX8" fmla="*/ 104273 w 457200"/>
              <a:gd name="connsiteY8" fmla="*/ 200526 h 1515195"/>
              <a:gd name="connsiteX9" fmla="*/ 64168 w 457200"/>
              <a:gd name="connsiteY9" fmla="*/ 248653 h 1515195"/>
              <a:gd name="connsiteX10" fmla="*/ 40105 w 457200"/>
              <a:gd name="connsiteY10" fmla="*/ 312821 h 1515195"/>
              <a:gd name="connsiteX11" fmla="*/ 24063 w 457200"/>
              <a:gd name="connsiteY11" fmla="*/ 344905 h 1515195"/>
              <a:gd name="connsiteX12" fmla="*/ 16042 w 457200"/>
              <a:gd name="connsiteY12" fmla="*/ 393032 h 1515195"/>
              <a:gd name="connsiteX13" fmla="*/ 0 w 457200"/>
              <a:gd name="connsiteY13" fmla="*/ 481263 h 1515195"/>
              <a:gd name="connsiteX14" fmla="*/ 8021 w 457200"/>
              <a:gd name="connsiteY14" fmla="*/ 1291389 h 1515195"/>
              <a:gd name="connsiteX15" fmla="*/ 16042 w 457200"/>
              <a:gd name="connsiteY15" fmla="*/ 1427747 h 151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1515195">
                <a:moveTo>
                  <a:pt x="457200" y="0"/>
                </a:moveTo>
                <a:cubicBezTo>
                  <a:pt x="443831" y="2674"/>
                  <a:pt x="430320" y="4714"/>
                  <a:pt x="417094" y="8021"/>
                </a:cubicBezTo>
                <a:cubicBezTo>
                  <a:pt x="408892" y="10072"/>
                  <a:pt x="401233" y="13991"/>
                  <a:pt x="393031" y="16042"/>
                </a:cubicBezTo>
                <a:cubicBezTo>
                  <a:pt x="379805" y="19349"/>
                  <a:pt x="366079" y="20476"/>
                  <a:pt x="352926" y="24063"/>
                </a:cubicBezTo>
                <a:cubicBezTo>
                  <a:pt x="316731" y="33934"/>
                  <a:pt x="270967" y="51964"/>
                  <a:pt x="240631" y="72189"/>
                </a:cubicBezTo>
                <a:cubicBezTo>
                  <a:pt x="224589" y="82884"/>
                  <a:pt x="204073" y="88850"/>
                  <a:pt x="192505" y="104274"/>
                </a:cubicBezTo>
                <a:cubicBezTo>
                  <a:pt x="184484" y="114969"/>
                  <a:pt x="177324" y="126366"/>
                  <a:pt x="168442" y="136358"/>
                </a:cubicBezTo>
                <a:cubicBezTo>
                  <a:pt x="155881" y="150488"/>
                  <a:pt x="141705" y="163095"/>
                  <a:pt x="128336" y="176463"/>
                </a:cubicBezTo>
                <a:cubicBezTo>
                  <a:pt x="120315" y="184484"/>
                  <a:pt x="111079" y="191451"/>
                  <a:pt x="104273" y="200526"/>
                </a:cubicBezTo>
                <a:cubicBezTo>
                  <a:pt x="75672" y="238660"/>
                  <a:pt x="89663" y="223157"/>
                  <a:pt x="64168" y="248653"/>
                </a:cubicBezTo>
                <a:cubicBezTo>
                  <a:pt x="55349" y="275111"/>
                  <a:pt x="52893" y="284048"/>
                  <a:pt x="40105" y="312821"/>
                </a:cubicBezTo>
                <a:cubicBezTo>
                  <a:pt x="35249" y="323747"/>
                  <a:pt x="29410" y="334210"/>
                  <a:pt x="24063" y="344905"/>
                </a:cubicBezTo>
                <a:cubicBezTo>
                  <a:pt x="21389" y="360947"/>
                  <a:pt x="18951" y="377031"/>
                  <a:pt x="16042" y="393032"/>
                </a:cubicBezTo>
                <a:cubicBezTo>
                  <a:pt x="-6382" y="516364"/>
                  <a:pt x="23639" y="339430"/>
                  <a:pt x="0" y="481263"/>
                </a:cubicBezTo>
                <a:cubicBezTo>
                  <a:pt x="2674" y="751305"/>
                  <a:pt x="3325" y="1021375"/>
                  <a:pt x="8021" y="1291389"/>
                </a:cubicBezTo>
                <a:cubicBezTo>
                  <a:pt x="16613" y="1785459"/>
                  <a:pt x="16042" y="1286267"/>
                  <a:pt x="16042" y="142774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C21B22B-DCF8-4C39-878E-62F713444080}"/>
              </a:ext>
            </a:extLst>
          </p:cNvPr>
          <p:cNvSpPr/>
          <p:nvPr/>
        </p:nvSpPr>
        <p:spPr>
          <a:xfrm>
            <a:off x="9031705" y="3761850"/>
            <a:ext cx="1227237" cy="1066824"/>
          </a:xfrm>
          <a:custGeom>
            <a:avLst/>
            <a:gdLst>
              <a:gd name="connsiteX0" fmla="*/ 0 w 1227237"/>
              <a:gd name="connsiteY0" fmla="*/ 1066824 h 1066824"/>
              <a:gd name="connsiteX1" fmla="*/ 144379 w 1227237"/>
              <a:gd name="connsiteY1" fmla="*/ 1026718 h 1066824"/>
              <a:gd name="connsiteX2" fmla="*/ 168442 w 1227237"/>
              <a:gd name="connsiteY2" fmla="*/ 1010676 h 1066824"/>
              <a:gd name="connsiteX3" fmla="*/ 256674 w 1227237"/>
              <a:gd name="connsiteY3" fmla="*/ 978592 h 1066824"/>
              <a:gd name="connsiteX4" fmla="*/ 280737 w 1227237"/>
              <a:gd name="connsiteY4" fmla="*/ 962550 h 1066824"/>
              <a:gd name="connsiteX5" fmla="*/ 328863 w 1227237"/>
              <a:gd name="connsiteY5" fmla="*/ 938487 h 1066824"/>
              <a:gd name="connsiteX6" fmla="*/ 344906 w 1227237"/>
              <a:gd name="connsiteY6" fmla="*/ 922445 h 1066824"/>
              <a:gd name="connsiteX7" fmla="*/ 368969 w 1227237"/>
              <a:gd name="connsiteY7" fmla="*/ 906403 h 1066824"/>
              <a:gd name="connsiteX8" fmla="*/ 417095 w 1227237"/>
              <a:gd name="connsiteY8" fmla="*/ 866297 h 1066824"/>
              <a:gd name="connsiteX9" fmla="*/ 457200 w 1227237"/>
              <a:gd name="connsiteY9" fmla="*/ 754003 h 1066824"/>
              <a:gd name="connsiteX10" fmla="*/ 473242 w 1227237"/>
              <a:gd name="connsiteY10" fmla="*/ 673792 h 1066824"/>
              <a:gd name="connsiteX11" fmla="*/ 497306 w 1227237"/>
              <a:gd name="connsiteY11" fmla="*/ 641708 h 1066824"/>
              <a:gd name="connsiteX12" fmla="*/ 513348 w 1227237"/>
              <a:gd name="connsiteY12" fmla="*/ 601603 h 1066824"/>
              <a:gd name="connsiteX13" fmla="*/ 537411 w 1227237"/>
              <a:gd name="connsiteY13" fmla="*/ 489308 h 1066824"/>
              <a:gd name="connsiteX14" fmla="*/ 545432 w 1227237"/>
              <a:gd name="connsiteY14" fmla="*/ 465245 h 1066824"/>
              <a:gd name="connsiteX15" fmla="*/ 561474 w 1227237"/>
              <a:gd name="connsiteY15" fmla="*/ 368992 h 1066824"/>
              <a:gd name="connsiteX16" fmla="*/ 593558 w 1227237"/>
              <a:gd name="connsiteY16" fmla="*/ 264718 h 1066824"/>
              <a:gd name="connsiteX17" fmla="*/ 633663 w 1227237"/>
              <a:gd name="connsiteY17" fmla="*/ 152424 h 1066824"/>
              <a:gd name="connsiteX18" fmla="*/ 649706 w 1227237"/>
              <a:gd name="connsiteY18" fmla="*/ 128361 h 1066824"/>
              <a:gd name="connsiteX19" fmla="*/ 697832 w 1227237"/>
              <a:gd name="connsiteY19" fmla="*/ 64192 h 1066824"/>
              <a:gd name="connsiteX20" fmla="*/ 721895 w 1227237"/>
              <a:gd name="connsiteY20" fmla="*/ 48150 h 1066824"/>
              <a:gd name="connsiteX21" fmla="*/ 810127 w 1227237"/>
              <a:gd name="connsiteY21" fmla="*/ 24087 h 1066824"/>
              <a:gd name="connsiteX22" fmla="*/ 882316 w 1227237"/>
              <a:gd name="connsiteY22" fmla="*/ 24 h 1066824"/>
              <a:gd name="connsiteX23" fmla="*/ 994611 w 1227237"/>
              <a:gd name="connsiteY23" fmla="*/ 16066 h 1066824"/>
              <a:gd name="connsiteX24" fmla="*/ 1074821 w 1227237"/>
              <a:gd name="connsiteY24" fmla="*/ 88255 h 1066824"/>
              <a:gd name="connsiteX25" fmla="*/ 1106906 w 1227237"/>
              <a:gd name="connsiteY25" fmla="*/ 120339 h 1066824"/>
              <a:gd name="connsiteX26" fmla="*/ 1130969 w 1227237"/>
              <a:gd name="connsiteY26" fmla="*/ 144403 h 1066824"/>
              <a:gd name="connsiteX27" fmla="*/ 1187116 w 1227237"/>
              <a:gd name="connsiteY27" fmla="*/ 232634 h 1066824"/>
              <a:gd name="connsiteX28" fmla="*/ 1211179 w 1227237"/>
              <a:gd name="connsiteY28" fmla="*/ 320866 h 1066824"/>
              <a:gd name="connsiteX29" fmla="*/ 1219200 w 1227237"/>
              <a:gd name="connsiteY29" fmla="*/ 625666 h 1066824"/>
              <a:gd name="connsiteX30" fmla="*/ 1227221 w 1227237"/>
              <a:gd name="connsiteY30" fmla="*/ 770045 h 106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7237" h="1066824">
                <a:moveTo>
                  <a:pt x="0" y="1066824"/>
                </a:moveTo>
                <a:cubicBezTo>
                  <a:pt x="45683" y="1059210"/>
                  <a:pt x="107149" y="1051538"/>
                  <a:pt x="144379" y="1026718"/>
                </a:cubicBezTo>
                <a:cubicBezTo>
                  <a:pt x="152400" y="1021371"/>
                  <a:pt x="159820" y="1014987"/>
                  <a:pt x="168442" y="1010676"/>
                </a:cubicBezTo>
                <a:cubicBezTo>
                  <a:pt x="229015" y="980390"/>
                  <a:pt x="189291" y="1008540"/>
                  <a:pt x="256674" y="978592"/>
                </a:cubicBezTo>
                <a:cubicBezTo>
                  <a:pt x="265483" y="974677"/>
                  <a:pt x="272310" y="967232"/>
                  <a:pt x="280737" y="962550"/>
                </a:cubicBezTo>
                <a:cubicBezTo>
                  <a:pt x="296415" y="953840"/>
                  <a:pt x="313654" y="947993"/>
                  <a:pt x="328863" y="938487"/>
                </a:cubicBezTo>
                <a:cubicBezTo>
                  <a:pt x="335276" y="934479"/>
                  <a:pt x="339001" y="927169"/>
                  <a:pt x="344906" y="922445"/>
                </a:cubicBezTo>
                <a:cubicBezTo>
                  <a:pt x="352434" y="916423"/>
                  <a:pt x="361563" y="912574"/>
                  <a:pt x="368969" y="906403"/>
                </a:cubicBezTo>
                <a:cubicBezTo>
                  <a:pt x="430728" y="854936"/>
                  <a:pt x="357352" y="906126"/>
                  <a:pt x="417095" y="866297"/>
                </a:cubicBezTo>
                <a:cubicBezTo>
                  <a:pt x="447700" y="805087"/>
                  <a:pt x="440887" y="827414"/>
                  <a:pt x="457200" y="754003"/>
                </a:cubicBezTo>
                <a:cubicBezTo>
                  <a:pt x="463115" y="727386"/>
                  <a:pt x="456882" y="695605"/>
                  <a:pt x="473242" y="673792"/>
                </a:cubicBezTo>
                <a:cubicBezTo>
                  <a:pt x="481263" y="663097"/>
                  <a:pt x="490814" y="653394"/>
                  <a:pt x="497306" y="641708"/>
                </a:cubicBezTo>
                <a:cubicBezTo>
                  <a:pt x="504298" y="629122"/>
                  <a:pt x="508795" y="615262"/>
                  <a:pt x="513348" y="601603"/>
                </a:cubicBezTo>
                <a:cubicBezTo>
                  <a:pt x="520685" y="579590"/>
                  <a:pt x="537253" y="489991"/>
                  <a:pt x="537411" y="489308"/>
                </a:cubicBezTo>
                <a:cubicBezTo>
                  <a:pt x="539312" y="481070"/>
                  <a:pt x="542758" y="473266"/>
                  <a:pt x="545432" y="465245"/>
                </a:cubicBezTo>
                <a:cubicBezTo>
                  <a:pt x="550779" y="433161"/>
                  <a:pt x="552538" y="400267"/>
                  <a:pt x="561474" y="368992"/>
                </a:cubicBezTo>
                <a:cubicBezTo>
                  <a:pt x="607712" y="207159"/>
                  <a:pt x="549164" y="409001"/>
                  <a:pt x="593558" y="264718"/>
                </a:cubicBezTo>
                <a:cubicBezTo>
                  <a:pt x="611431" y="206630"/>
                  <a:pt x="605869" y="208011"/>
                  <a:pt x="633663" y="152424"/>
                </a:cubicBezTo>
                <a:cubicBezTo>
                  <a:pt x="637974" y="143802"/>
                  <a:pt x="644597" y="136536"/>
                  <a:pt x="649706" y="128361"/>
                </a:cubicBezTo>
                <a:cubicBezTo>
                  <a:pt x="671724" y="93133"/>
                  <a:pt x="668479" y="88652"/>
                  <a:pt x="697832" y="64192"/>
                </a:cubicBezTo>
                <a:cubicBezTo>
                  <a:pt x="705238" y="58021"/>
                  <a:pt x="713086" y="52065"/>
                  <a:pt x="721895" y="48150"/>
                </a:cubicBezTo>
                <a:cubicBezTo>
                  <a:pt x="755201" y="33347"/>
                  <a:pt x="775816" y="30949"/>
                  <a:pt x="810127" y="24087"/>
                </a:cubicBezTo>
                <a:cubicBezTo>
                  <a:pt x="820124" y="20088"/>
                  <a:pt x="867152" y="-818"/>
                  <a:pt x="882316" y="24"/>
                </a:cubicBezTo>
                <a:cubicBezTo>
                  <a:pt x="920069" y="2121"/>
                  <a:pt x="957179" y="10719"/>
                  <a:pt x="994611" y="16066"/>
                </a:cubicBezTo>
                <a:cubicBezTo>
                  <a:pt x="1044846" y="53742"/>
                  <a:pt x="1017239" y="30674"/>
                  <a:pt x="1074821" y="88255"/>
                </a:cubicBezTo>
                <a:lnTo>
                  <a:pt x="1106906" y="120339"/>
                </a:lnTo>
                <a:cubicBezTo>
                  <a:pt x="1114927" y="128360"/>
                  <a:pt x="1124677" y="134965"/>
                  <a:pt x="1130969" y="144403"/>
                </a:cubicBezTo>
                <a:cubicBezTo>
                  <a:pt x="1171701" y="205501"/>
                  <a:pt x="1153133" y="175996"/>
                  <a:pt x="1187116" y="232634"/>
                </a:cubicBezTo>
                <a:cubicBezTo>
                  <a:pt x="1205209" y="305005"/>
                  <a:pt x="1196186" y="275886"/>
                  <a:pt x="1211179" y="320866"/>
                </a:cubicBezTo>
                <a:cubicBezTo>
                  <a:pt x="1213853" y="422466"/>
                  <a:pt x="1215294" y="524106"/>
                  <a:pt x="1219200" y="625666"/>
                </a:cubicBezTo>
                <a:cubicBezTo>
                  <a:pt x="1227983" y="854025"/>
                  <a:pt x="1227221" y="670398"/>
                  <a:pt x="1227221" y="77004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AB1BB18-09FC-454D-8BAF-390B776FAE8B}"/>
              </a:ext>
            </a:extLst>
          </p:cNvPr>
          <p:cNvSpPr/>
          <p:nvPr/>
        </p:nvSpPr>
        <p:spPr>
          <a:xfrm flipV="1">
            <a:off x="9942110" y="4387516"/>
            <a:ext cx="633663" cy="882316"/>
          </a:xfrm>
          <a:prstGeom prst="triangle">
            <a:avLst>
              <a:gd name="adj" fmla="val 48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7A991416-8666-4DE6-BE98-AC5EF0481D18}"/>
              </a:ext>
            </a:extLst>
          </p:cNvPr>
          <p:cNvPicPr>
            <a:picLocks noChangeAspect="1"/>
          </p:cNvPicPr>
          <p:nvPr/>
        </p:nvPicPr>
        <p:blipFill>
          <a:blip r:embed="rId3"/>
          <a:stretch>
            <a:fillRect/>
          </a:stretch>
        </p:blipFill>
        <p:spPr>
          <a:xfrm>
            <a:off x="9942110" y="5172283"/>
            <a:ext cx="646041" cy="1104280"/>
          </a:xfrm>
          <a:prstGeom prst="rect">
            <a:avLst/>
          </a:prstGeom>
        </p:spPr>
      </p:pic>
      <p:sp>
        <p:nvSpPr>
          <p:cNvPr id="41" name="TextBox 40">
            <a:extLst>
              <a:ext uri="{FF2B5EF4-FFF2-40B4-BE49-F238E27FC236}">
                <a16:creationId xmlns:a16="http://schemas.microsoft.com/office/drawing/2014/main" id="{254C6A60-4974-40E1-8B4F-6BD85B0AD6AE}"/>
              </a:ext>
            </a:extLst>
          </p:cNvPr>
          <p:cNvSpPr txBox="1"/>
          <p:nvPr/>
        </p:nvSpPr>
        <p:spPr>
          <a:xfrm>
            <a:off x="10286119" y="3516590"/>
            <a:ext cx="1220206" cy="276999"/>
          </a:xfrm>
          <a:prstGeom prst="rect">
            <a:avLst/>
          </a:prstGeom>
          <a:noFill/>
        </p:spPr>
        <p:txBody>
          <a:bodyPr wrap="none" rtlCol="0">
            <a:spAutoFit/>
          </a:bodyPr>
          <a:lstStyle/>
          <a:p>
            <a:r>
              <a:rPr lang="en-US" sz="1200" dirty="0"/>
              <a:t>“pump” – 43 um</a:t>
            </a:r>
          </a:p>
        </p:txBody>
      </p:sp>
    </p:spTree>
    <p:extLst>
      <p:ext uri="{BB962C8B-B14F-4D97-AF65-F5344CB8AC3E}">
        <p14:creationId xmlns:p14="http://schemas.microsoft.com/office/powerpoint/2010/main" val="120510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3625BD-802D-4636-B6FE-3A17DBC51BB0}"/>
              </a:ext>
            </a:extLst>
          </p:cNvPr>
          <p:cNvSpPr txBox="1"/>
          <p:nvPr/>
        </p:nvSpPr>
        <p:spPr>
          <a:xfrm>
            <a:off x="779045" y="185481"/>
            <a:ext cx="4650889" cy="523220"/>
          </a:xfrm>
          <a:prstGeom prst="rect">
            <a:avLst/>
          </a:prstGeom>
          <a:noFill/>
        </p:spPr>
        <p:txBody>
          <a:bodyPr wrap="none" rtlCol="0">
            <a:spAutoFit/>
          </a:bodyPr>
          <a:lstStyle/>
          <a:p>
            <a:r>
              <a:rPr lang="en-US" sz="2800" dirty="0"/>
              <a:t>EMP’s zooplankton monitoring</a:t>
            </a:r>
          </a:p>
        </p:txBody>
      </p:sp>
      <p:sp>
        <p:nvSpPr>
          <p:cNvPr id="11" name="TextBox 10">
            <a:extLst>
              <a:ext uri="{FF2B5EF4-FFF2-40B4-BE49-F238E27FC236}">
                <a16:creationId xmlns:a16="http://schemas.microsoft.com/office/drawing/2014/main" id="{0F3A5334-8967-4FC4-A4CF-3FD9D1501F56}"/>
              </a:ext>
            </a:extLst>
          </p:cNvPr>
          <p:cNvSpPr txBox="1"/>
          <p:nvPr/>
        </p:nvSpPr>
        <p:spPr>
          <a:xfrm>
            <a:off x="918933" y="1228189"/>
            <a:ext cx="991746" cy="276999"/>
          </a:xfrm>
          <a:prstGeom prst="rect">
            <a:avLst/>
          </a:prstGeom>
          <a:noFill/>
        </p:spPr>
        <p:txBody>
          <a:bodyPr wrap="none" rtlCol="0">
            <a:spAutoFit/>
          </a:bodyPr>
          <a:lstStyle/>
          <a:p>
            <a:r>
              <a:rPr lang="en-US" sz="1200" dirty="0"/>
              <a:t>Lab methods</a:t>
            </a:r>
          </a:p>
        </p:txBody>
      </p:sp>
      <p:pic>
        <p:nvPicPr>
          <p:cNvPr id="39" name="Picture 4" descr="Image result for jar">
            <a:extLst>
              <a:ext uri="{FF2B5EF4-FFF2-40B4-BE49-F238E27FC236}">
                <a16:creationId xmlns:a16="http://schemas.microsoft.com/office/drawing/2014/main" id="{27F3A996-258A-4855-9D2B-EB6D71F33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42" y="1781174"/>
            <a:ext cx="632849" cy="95726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jar">
            <a:extLst>
              <a:ext uri="{FF2B5EF4-FFF2-40B4-BE49-F238E27FC236}">
                <a16:creationId xmlns:a16="http://schemas.microsoft.com/office/drawing/2014/main" id="{8AF47CC2-76E0-4C5E-ADC4-DCA29DD30233}"/>
              </a:ext>
            </a:extLst>
          </p:cNvPr>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098381" y="3295649"/>
            <a:ext cx="632849" cy="95726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Image result for jar">
            <a:extLst>
              <a:ext uri="{FF2B5EF4-FFF2-40B4-BE49-F238E27FC236}">
                <a16:creationId xmlns:a16="http://schemas.microsoft.com/office/drawing/2014/main" id="{31DAD296-498B-4AEB-A643-82C6636B232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8380" y="4914899"/>
            <a:ext cx="632849" cy="9572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94532F-0E94-4BB5-ABBC-1D6A6DD53999}"/>
              </a:ext>
            </a:extLst>
          </p:cNvPr>
          <p:cNvSpPr txBox="1"/>
          <p:nvPr/>
        </p:nvSpPr>
        <p:spPr>
          <a:xfrm>
            <a:off x="1166466" y="2167175"/>
            <a:ext cx="575799" cy="261610"/>
          </a:xfrm>
          <a:prstGeom prst="rect">
            <a:avLst/>
          </a:prstGeom>
          <a:noFill/>
        </p:spPr>
        <p:txBody>
          <a:bodyPr wrap="none" rtlCol="0">
            <a:spAutoFit/>
          </a:bodyPr>
          <a:lstStyle/>
          <a:p>
            <a:r>
              <a:rPr lang="en-US" sz="1100" dirty="0"/>
              <a:t>mysids</a:t>
            </a:r>
          </a:p>
        </p:txBody>
      </p:sp>
      <p:sp>
        <p:nvSpPr>
          <p:cNvPr id="44" name="TextBox 43">
            <a:extLst>
              <a:ext uri="{FF2B5EF4-FFF2-40B4-BE49-F238E27FC236}">
                <a16:creationId xmlns:a16="http://schemas.microsoft.com/office/drawing/2014/main" id="{D59EF7A9-E87C-47F4-A87D-6BFC630B9BDB}"/>
              </a:ext>
            </a:extLst>
          </p:cNvPr>
          <p:cNvSpPr txBox="1"/>
          <p:nvPr/>
        </p:nvSpPr>
        <p:spPr>
          <a:xfrm>
            <a:off x="1246328" y="3643475"/>
            <a:ext cx="336952" cy="261610"/>
          </a:xfrm>
          <a:prstGeom prst="rect">
            <a:avLst/>
          </a:prstGeom>
          <a:noFill/>
        </p:spPr>
        <p:txBody>
          <a:bodyPr wrap="none" rtlCol="0">
            <a:spAutoFit/>
          </a:bodyPr>
          <a:lstStyle/>
          <a:p>
            <a:r>
              <a:rPr lang="en-US" sz="1100" dirty="0"/>
              <a:t>CB</a:t>
            </a:r>
          </a:p>
        </p:txBody>
      </p:sp>
      <p:sp>
        <p:nvSpPr>
          <p:cNvPr id="45" name="TextBox 44">
            <a:extLst>
              <a:ext uri="{FF2B5EF4-FFF2-40B4-BE49-F238E27FC236}">
                <a16:creationId xmlns:a16="http://schemas.microsoft.com/office/drawing/2014/main" id="{1E09FC2B-A958-46CA-839F-7E816798E07B}"/>
              </a:ext>
            </a:extLst>
          </p:cNvPr>
          <p:cNvSpPr txBox="1"/>
          <p:nvPr/>
        </p:nvSpPr>
        <p:spPr>
          <a:xfrm>
            <a:off x="1153557" y="5262725"/>
            <a:ext cx="518091" cy="261610"/>
          </a:xfrm>
          <a:prstGeom prst="rect">
            <a:avLst/>
          </a:prstGeom>
          <a:noFill/>
        </p:spPr>
        <p:txBody>
          <a:bodyPr wrap="none" rtlCol="0">
            <a:spAutoFit/>
          </a:bodyPr>
          <a:lstStyle/>
          <a:p>
            <a:r>
              <a:rPr lang="en-US" sz="1100" dirty="0"/>
              <a:t>pump</a:t>
            </a:r>
          </a:p>
        </p:txBody>
      </p:sp>
      <p:sp>
        <p:nvSpPr>
          <p:cNvPr id="3" name="Flowchart: Magnetic Disk 2">
            <a:extLst>
              <a:ext uri="{FF2B5EF4-FFF2-40B4-BE49-F238E27FC236}">
                <a16:creationId xmlns:a16="http://schemas.microsoft.com/office/drawing/2014/main" id="{12367332-581F-4D07-9649-16B48F6BDFC2}"/>
              </a:ext>
            </a:extLst>
          </p:cNvPr>
          <p:cNvSpPr/>
          <p:nvPr/>
        </p:nvSpPr>
        <p:spPr>
          <a:xfrm>
            <a:off x="2976153" y="5045704"/>
            <a:ext cx="986248" cy="347826"/>
          </a:xfrm>
          <a:prstGeom prst="flowChartMagneticDisk">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DC9CF635-7F65-4ECB-A071-065E01DEE938}"/>
              </a:ext>
            </a:extLst>
          </p:cNvPr>
          <p:cNvSpPr/>
          <p:nvPr/>
        </p:nvSpPr>
        <p:spPr>
          <a:xfrm>
            <a:off x="2976153" y="5698249"/>
            <a:ext cx="986248" cy="34782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84EE964-A3D2-4085-91CD-8264E5BEF3D7}"/>
              </a:ext>
            </a:extLst>
          </p:cNvPr>
          <p:cNvCxnSpPr>
            <a:stCxn id="3" idx="3"/>
            <a:endCxn id="46" idx="1"/>
          </p:cNvCxnSpPr>
          <p:nvPr/>
        </p:nvCxnSpPr>
        <p:spPr>
          <a:xfrm>
            <a:off x="3469277" y="5393530"/>
            <a:ext cx="0" cy="30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868EC7B-E3D8-451B-9588-3E0A63C55B73}"/>
              </a:ext>
            </a:extLst>
          </p:cNvPr>
          <p:cNvCxnSpPr>
            <a:cxnSpLocks/>
            <a:stCxn id="43" idx="0"/>
            <a:endCxn id="3" idx="1"/>
          </p:cNvCxnSpPr>
          <p:nvPr/>
        </p:nvCxnSpPr>
        <p:spPr>
          <a:xfrm rot="16200000" flipH="1">
            <a:off x="2376638" y="3953065"/>
            <a:ext cx="130805" cy="2054472"/>
          </a:xfrm>
          <a:prstGeom prst="bentConnector3">
            <a:avLst>
              <a:gd name="adj1" fmla="val -174764"/>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7688C3B-9D71-4066-AB17-8C9411F6AB54}"/>
              </a:ext>
            </a:extLst>
          </p:cNvPr>
          <p:cNvSpPr txBox="1"/>
          <p:nvPr/>
        </p:nvSpPr>
        <p:spPr>
          <a:xfrm>
            <a:off x="3962401" y="5045704"/>
            <a:ext cx="1011174" cy="276999"/>
          </a:xfrm>
          <a:prstGeom prst="rect">
            <a:avLst/>
          </a:prstGeom>
          <a:noFill/>
        </p:spPr>
        <p:txBody>
          <a:bodyPr wrap="none" rtlCol="0">
            <a:spAutoFit/>
          </a:bodyPr>
          <a:lstStyle/>
          <a:p>
            <a:r>
              <a:rPr lang="en-US" sz="1200" dirty="0"/>
              <a:t>150 um sieve</a:t>
            </a:r>
          </a:p>
        </p:txBody>
      </p:sp>
      <p:sp>
        <p:nvSpPr>
          <p:cNvPr id="57" name="TextBox 56">
            <a:extLst>
              <a:ext uri="{FF2B5EF4-FFF2-40B4-BE49-F238E27FC236}">
                <a16:creationId xmlns:a16="http://schemas.microsoft.com/office/drawing/2014/main" id="{3C19CEB7-B15C-4FC7-B50A-22636678AA94}"/>
              </a:ext>
            </a:extLst>
          </p:cNvPr>
          <p:cNvSpPr txBox="1"/>
          <p:nvPr/>
        </p:nvSpPr>
        <p:spPr>
          <a:xfrm>
            <a:off x="3962401" y="5733662"/>
            <a:ext cx="932628" cy="276999"/>
          </a:xfrm>
          <a:prstGeom prst="rect">
            <a:avLst/>
          </a:prstGeom>
          <a:noFill/>
        </p:spPr>
        <p:txBody>
          <a:bodyPr wrap="none" rtlCol="0">
            <a:spAutoFit/>
          </a:bodyPr>
          <a:lstStyle/>
          <a:p>
            <a:r>
              <a:rPr lang="en-US" sz="1200" dirty="0"/>
              <a:t>43 um sieve</a:t>
            </a:r>
          </a:p>
        </p:txBody>
      </p:sp>
      <p:cxnSp>
        <p:nvCxnSpPr>
          <p:cNvPr id="58" name="Straight Arrow Connector 57">
            <a:extLst>
              <a:ext uri="{FF2B5EF4-FFF2-40B4-BE49-F238E27FC236}">
                <a16:creationId xmlns:a16="http://schemas.microsoft.com/office/drawing/2014/main" id="{2FD6A4B3-8B5F-445F-8DF3-365EEACC48CD}"/>
              </a:ext>
            </a:extLst>
          </p:cNvPr>
          <p:cNvCxnSpPr>
            <a:stCxn id="55" idx="3"/>
          </p:cNvCxnSpPr>
          <p:nvPr/>
        </p:nvCxnSpPr>
        <p:spPr>
          <a:xfrm flipV="1">
            <a:off x="4973575" y="5184203"/>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5BE2ECB-6D19-4C08-8F20-4E4EAD62EE31}"/>
              </a:ext>
            </a:extLst>
          </p:cNvPr>
          <p:cNvCxnSpPr/>
          <p:nvPr/>
        </p:nvCxnSpPr>
        <p:spPr>
          <a:xfrm flipV="1">
            <a:off x="4926849" y="5872161"/>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DD5F836-F53D-4773-94D7-8DC8B93F6947}"/>
              </a:ext>
            </a:extLst>
          </p:cNvPr>
          <p:cNvSpPr txBox="1"/>
          <p:nvPr/>
        </p:nvSpPr>
        <p:spPr>
          <a:xfrm>
            <a:off x="5717012" y="4953370"/>
            <a:ext cx="3078684" cy="461665"/>
          </a:xfrm>
          <a:prstGeom prst="rect">
            <a:avLst/>
          </a:prstGeom>
          <a:noFill/>
        </p:spPr>
        <p:txBody>
          <a:bodyPr wrap="square" rtlCol="0">
            <a:spAutoFit/>
          </a:bodyPr>
          <a:lstStyle/>
          <a:p>
            <a:r>
              <a:rPr lang="en-US" sz="1200" dirty="0"/>
              <a:t>Large size fraction, counted and identified but not reported to the public</a:t>
            </a:r>
          </a:p>
        </p:txBody>
      </p:sp>
      <p:sp>
        <p:nvSpPr>
          <p:cNvPr id="62" name="TextBox 61">
            <a:extLst>
              <a:ext uri="{FF2B5EF4-FFF2-40B4-BE49-F238E27FC236}">
                <a16:creationId xmlns:a16="http://schemas.microsoft.com/office/drawing/2014/main" id="{16C05EDB-D604-4EB7-895A-14F2ED89724D}"/>
              </a:ext>
            </a:extLst>
          </p:cNvPr>
          <p:cNvSpPr txBox="1"/>
          <p:nvPr/>
        </p:nvSpPr>
        <p:spPr>
          <a:xfrm>
            <a:off x="5757631" y="5733661"/>
            <a:ext cx="3078684" cy="276999"/>
          </a:xfrm>
          <a:prstGeom prst="rect">
            <a:avLst/>
          </a:prstGeom>
          <a:noFill/>
        </p:spPr>
        <p:txBody>
          <a:bodyPr wrap="square" rtlCol="0">
            <a:spAutoFit/>
          </a:bodyPr>
          <a:lstStyle/>
          <a:p>
            <a:r>
              <a:rPr lang="en-US" sz="1200" dirty="0"/>
              <a:t>Small size fraction, reported</a:t>
            </a:r>
          </a:p>
        </p:txBody>
      </p:sp>
      <p:cxnSp>
        <p:nvCxnSpPr>
          <p:cNvPr id="63" name="Straight Arrow Connector 62">
            <a:extLst>
              <a:ext uri="{FF2B5EF4-FFF2-40B4-BE49-F238E27FC236}">
                <a16:creationId xmlns:a16="http://schemas.microsoft.com/office/drawing/2014/main" id="{CE83E3D5-8EE1-4991-8DE0-18C83FD82064}"/>
              </a:ext>
            </a:extLst>
          </p:cNvPr>
          <p:cNvCxnSpPr/>
          <p:nvPr/>
        </p:nvCxnSpPr>
        <p:spPr>
          <a:xfrm flipV="1">
            <a:off x="1910679" y="3754961"/>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F21807F-DB96-441E-AB60-B1D702BBD87E}"/>
              </a:ext>
            </a:extLst>
          </p:cNvPr>
          <p:cNvSpPr txBox="1"/>
          <p:nvPr/>
        </p:nvSpPr>
        <p:spPr>
          <a:xfrm>
            <a:off x="2588934" y="3239108"/>
            <a:ext cx="4612190" cy="1015663"/>
          </a:xfrm>
          <a:prstGeom prst="rect">
            <a:avLst/>
          </a:prstGeom>
          <a:noFill/>
        </p:spPr>
        <p:txBody>
          <a:bodyPr wrap="square" rtlCol="0">
            <a:spAutoFit/>
          </a:bodyPr>
          <a:lstStyle/>
          <a:p>
            <a:r>
              <a:rPr lang="en-US" sz="1200" dirty="0"/>
              <a:t>All copepods, cladocerans, and rotifers are counted and identified. Theoretically this should be similar to the “large size fraction” of the pump sample, but the gear will be able to capture these larger, more mobile things better. It can’t capture the very large critters (like mysids) efficiently, so incidental catch of mysids is not recorded.</a:t>
            </a:r>
          </a:p>
        </p:txBody>
      </p:sp>
      <p:cxnSp>
        <p:nvCxnSpPr>
          <p:cNvPr id="65" name="Straight Arrow Connector 64">
            <a:extLst>
              <a:ext uri="{FF2B5EF4-FFF2-40B4-BE49-F238E27FC236}">
                <a16:creationId xmlns:a16="http://schemas.microsoft.com/office/drawing/2014/main" id="{5ECD59D9-F013-4A33-9808-4A2503062AA0}"/>
              </a:ext>
            </a:extLst>
          </p:cNvPr>
          <p:cNvCxnSpPr/>
          <p:nvPr/>
        </p:nvCxnSpPr>
        <p:spPr>
          <a:xfrm flipV="1">
            <a:off x="1910679" y="2238409"/>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B637788-8059-4F27-A3B4-D90182356B6A}"/>
              </a:ext>
            </a:extLst>
          </p:cNvPr>
          <p:cNvSpPr txBox="1"/>
          <p:nvPr/>
        </p:nvSpPr>
        <p:spPr>
          <a:xfrm>
            <a:off x="2611518" y="2007576"/>
            <a:ext cx="3078684" cy="461665"/>
          </a:xfrm>
          <a:prstGeom prst="rect">
            <a:avLst/>
          </a:prstGeom>
          <a:noFill/>
        </p:spPr>
        <p:txBody>
          <a:bodyPr wrap="square" rtlCol="0">
            <a:spAutoFit/>
          </a:bodyPr>
          <a:lstStyle/>
          <a:p>
            <a:r>
              <a:rPr lang="en-US" sz="1200" dirty="0"/>
              <a:t>All mysids and amphipods are </a:t>
            </a:r>
            <a:r>
              <a:rPr lang="en-US" sz="1200" dirty="0" err="1"/>
              <a:t>conted</a:t>
            </a:r>
            <a:r>
              <a:rPr lang="en-US" sz="1200" dirty="0"/>
              <a:t> and identified. Only mysid data is shared </a:t>
            </a:r>
            <a:r>
              <a:rPr lang="en-US" sz="1200" dirty="0" err="1"/>
              <a:t>publically</a:t>
            </a:r>
            <a:r>
              <a:rPr lang="en-US" sz="1200" dirty="0"/>
              <a:t>.</a:t>
            </a:r>
          </a:p>
        </p:txBody>
      </p:sp>
    </p:spTree>
    <p:extLst>
      <p:ext uri="{BB962C8B-B14F-4D97-AF65-F5344CB8AC3E}">
        <p14:creationId xmlns:p14="http://schemas.microsoft.com/office/powerpoint/2010/main" val="40649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5F8F8C74-2551-45AC-8D84-A5FCD9CCF93C}"/>
              </a:ext>
            </a:extLst>
          </p:cNvPr>
          <p:cNvSpPr/>
          <p:nvPr/>
        </p:nvSpPr>
        <p:spPr>
          <a:xfrm>
            <a:off x="8960942" y="3449943"/>
            <a:ext cx="1679749" cy="22859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3625BD-802D-4636-B6FE-3A17DBC51BB0}"/>
              </a:ext>
            </a:extLst>
          </p:cNvPr>
          <p:cNvSpPr txBox="1"/>
          <p:nvPr/>
        </p:nvSpPr>
        <p:spPr>
          <a:xfrm>
            <a:off x="979571" y="324119"/>
            <a:ext cx="3769878" cy="523220"/>
          </a:xfrm>
          <a:prstGeom prst="rect">
            <a:avLst/>
          </a:prstGeom>
          <a:noFill/>
        </p:spPr>
        <p:txBody>
          <a:bodyPr wrap="none" rtlCol="0">
            <a:spAutoFit/>
          </a:bodyPr>
          <a:lstStyle/>
          <a:p>
            <a:r>
              <a:rPr lang="en-US" sz="2800" dirty="0"/>
              <a:t>Rosie’s conversion factor</a:t>
            </a:r>
          </a:p>
        </p:txBody>
      </p:sp>
      <p:pic>
        <p:nvPicPr>
          <p:cNvPr id="43" name="Picture 4" descr="Image result for jar">
            <a:extLst>
              <a:ext uri="{FF2B5EF4-FFF2-40B4-BE49-F238E27FC236}">
                <a16:creationId xmlns:a16="http://schemas.microsoft.com/office/drawing/2014/main" id="{31DAD296-498B-4AEB-A643-82C6636B232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7854" y="1505951"/>
            <a:ext cx="632849" cy="957263"/>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E09FC2B-A958-46CA-839F-7E816798E07B}"/>
              </a:ext>
            </a:extLst>
          </p:cNvPr>
          <p:cNvSpPr txBox="1"/>
          <p:nvPr/>
        </p:nvSpPr>
        <p:spPr>
          <a:xfrm>
            <a:off x="953031" y="1853777"/>
            <a:ext cx="518091" cy="261610"/>
          </a:xfrm>
          <a:prstGeom prst="rect">
            <a:avLst/>
          </a:prstGeom>
          <a:noFill/>
        </p:spPr>
        <p:txBody>
          <a:bodyPr wrap="none" rtlCol="0">
            <a:spAutoFit/>
          </a:bodyPr>
          <a:lstStyle/>
          <a:p>
            <a:r>
              <a:rPr lang="en-US" sz="1100" dirty="0"/>
              <a:t>pump</a:t>
            </a:r>
          </a:p>
        </p:txBody>
      </p:sp>
      <p:sp>
        <p:nvSpPr>
          <p:cNvPr id="3" name="Flowchart: Magnetic Disk 2">
            <a:extLst>
              <a:ext uri="{FF2B5EF4-FFF2-40B4-BE49-F238E27FC236}">
                <a16:creationId xmlns:a16="http://schemas.microsoft.com/office/drawing/2014/main" id="{12367332-581F-4D07-9649-16B48F6BDFC2}"/>
              </a:ext>
            </a:extLst>
          </p:cNvPr>
          <p:cNvSpPr/>
          <p:nvPr/>
        </p:nvSpPr>
        <p:spPr>
          <a:xfrm>
            <a:off x="2775627" y="1636756"/>
            <a:ext cx="986248" cy="347826"/>
          </a:xfrm>
          <a:prstGeom prst="flowChartMagneticDisk">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DC9CF635-7F65-4ECB-A071-065E01DEE938}"/>
              </a:ext>
            </a:extLst>
          </p:cNvPr>
          <p:cNvSpPr/>
          <p:nvPr/>
        </p:nvSpPr>
        <p:spPr>
          <a:xfrm>
            <a:off x="2775627" y="2289301"/>
            <a:ext cx="986248" cy="34782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A84EE964-A3D2-4085-91CD-8264E5BEF3D7}"/>
              </a:ext>
            </a:extLst>
          </p:cNvPr>
          <p:cNvCxnSpPr>
            <a:stCxn id="3" idx="3"/>
            <a:endCxn id="46" idx="1"/>
          </p:cNvCxnSpPr>
          <p:nvPr/>
        </p:nvCxnSpPr>
        <p:spPr>
          <a:xfrm>
            <a:off x="3268751" y="1984582"/>
            <a:ext cx="0" cy="30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868EC7B-E3D8-451B-9588-3E0A63C55B73}"/>
              </a:ext>
            </a:extLst>
          </p:cNvPr>
          <p:cNvCxnSpPr>
            <a:cxnSpLocks/>
            <a:stCxn id="43" idx="0"/>
            <a:endCxn id="3" idx="1"/>
          </p:cNvCxnSpPr>
          <p:nvPr/>
        </p:nvCxnSpPr>
        <p:spPr>
          <a:xfrm rot="16200000" flipH="1">
            <a:off x="2176112" y="544117"/>
            <a:ext cx="130805" cy="2054472"/>
          </a:xfrm>
          <a:prstGeom prst="bentConnector3">
            <a:avLst>
              <a:gd name="adj1" fmla="val -174764"/>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7688C3B-9D71-4066-AB17-8C9411F6AB54}"/>
              </a:ext>
            </a:extLst>
          </p:cNvPr>
          <p:cNvSpPr txBox="1"/>
          <p:nvPr/>
        </p:nvSpPr>
        <p:spPr>
          <a:xfrm>
            <a:off x="3761875" y="1636756"/>
            <a:ext cx="1011174" cy="276999"/>
          </a:xfrm>
          <a:prstGeom prst="rect">
            <a:avLst/>
          </a:prstGeom>
          <a:noFill/>
        </p:spPr>
        <p:txBody>
          <a:bodyPr wrap="none" rtlCol="0">
            <a:spAutoFit/>
          </a:bodyPr>
          <a:lstStyle/>
          <a:p>
            <a:r>
              <a:rPr lang="en-US" sz="1200" dirty="0"/>
              <a:t>150 um sieve</a:t>
            </a:r>
          </a:p>
        </p:txBody>
      </p:sp>
      <p:sp>
        <p:nvSpPr>
          <p:cNvPr id="57" name="TextBox 56">
            <a:extLst>
              <a:ext uri="{FF2B5EF4-FFF2-40B4-BE49-F238E27FC236}">
                <a16:creationId xmlns:a16="http://schemas.microsoft.com/office/drawing/2014/main" id="{3C19CEB7-B15C-4FC7-B50A-22636678AA94}"/>
              </a:ext>
            </a:extLst>
          </p:cNvPr>
          <p:cNvSpPr txBox="1"/>
          <p:nvPr/>
        </p:nvSpPr>
        <p:spPr>
          <a:xfrm>
            <a:off x="3761875" y="2324714"/>
            <a:ext cx="932628" cy="276999"/>
          </a:xfrm>
          <a:prstGeom prst="rect">
            <a:avLst/>
          </a:prstGeom>
          <a:noFill/>
        </p:spPr>
        <p:txBody>
          <a:bodyPr wrap="none" rtlCol="0">
            <a:spAutoFit/>
          </a:bodyPr>
          <a:lstStyle/>
          <a:p>
            <a:r>
              <a:rPr lang="en-US" sz="1200" dirty="0"/>
              <a:t>43 um sieve</a:t>
            </a:r>
          </a:p>
        </p:txBody>
      </p:sp>
      <p:cxnSp>
        <p:nvCxnSpPr>
          <p:cNvPr id="58" name="Straight Arrow Connector 57">
            <a:extLst>
              <a:ext uri="{FF2B5EF4-FFF2-40B4-BE49-F238E27FC236}">
                <a16:creationId xmlns:a16="http://schemas.microsoft.com/office/drawing/2014/main" id="{2FD6A4B3-8B5F-445F-8DF3-365EEACC48CD}"/>
              </a:ext>
            </a:extLst>
          </p:cNvPr>
          <p:cNvCxnSpPr>
            <a:stCxn id="55" idx="3"/>
          </p:cNvCxnSpPr>
          <p:nvPr/>
        </p:nvCxnSpPr>
        <p:spPr>
          <a:xfrm flipV="1">
            <a:off x="4773049" y="1775255"/>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5BE2ECB-6D19-4C08-8F20-4E4EAD62EE31}"/>
              </a:ext>
            </a:extLst>
          </p:cNvPr>
          <p:cNvCxnSpPr/>
          <p:nvPr/>
        </p:nvCxnSpPr>
        <p:spPr>
          <a:xfrm flipV="1">
            <a:off x="4726323" y="2463213"/>
            <a:ext cx="5609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DD5F836-F53D-4773-94D7-8DC8B93F6947}"/>
              </a:ext>
            </a:extLst>
          </p:cNvPr>
          <p:cNvSpPr txBox="1"/>
          <p:nvPr/>
        </p:nvSpPr>
        <p:spPr>
          <a:xfrm>
            <a:off x="5516486" y="1544422"/>
            <a:ext cx="3078684" cy="461665"/>
          </a:xfrm>
          <a:prstGeom prst="rect">
            <a:avLst/>
          </a:prstGeom>
          <a:noFill/>
        </p:spPr>
        <p:txBody>
          <a:bodyPr wrap="square" rtlCol="0">
            <a:spAutoFit/>
          </a:bodyPr>
          <a:lstStyle/>
          <a:p>
            <a:r>
              <a:rPr lang="en-US" sz="1200" dirty="0"/>
              <a:t>25% of the </a:t>
            </a:r>
            <a:r>
              <a:rPr lang="en-US" sz="1200" dirty="0" err="1"/>
              <a:t>Limnoithona</a:t>
            </a:r>
            <a:r>
              <a:rPr lang="en-US" sz="1200" dirty="0"/>
              <a:t> were in in this size fraction</a:t>
            </a:r>
          </a:p>
        </p:txBody>
      </p:sp>
      <p:sp>
        <p:nvSpPr>
          <p:cNvPr id="24" name="TextBox 23">
            <a:extLst>
              <a:ext uri="{FF2B5EF4-FFF2-40B4-BE49-F238E27FC236}">
                <a16:creationId xmlns:a16="http://schemas.microsoft.com/office/drawing/2014/main" id="{C904FF68-18C4-4FD5-AFC9-187C5E4DEF04}"/>
              </a:ext>
            </a:extLst>
          </p:cNvPr>
          <p:cNvSpPr txBox="1"/>
          <p:nvPr/>
        </p:nvSpPr>
        <p:spPr>
          <a:xfrm>
            <a:off x="5499923" y="2190113"/>
            <a:ext cx="3078684" cy="461665"/>
          </a:xfrm>
          <a:prstGeom prst="rect">
            <a:avLst/>
          </a:prstGeom>
          <a:noFill/>
        </p:spPr>
        <p:txBody>
          <a:bodyPr wrap="square" rtlCol="0">
            <a:spAutoFit/>
          </a:bodyPr>
          <a:lstStyle/>
          <a:p>
            <a:r>
              <a:rPr lang="en-US" sz="1200" dirty="0"/>
              <a:t>75% of the </a:t>
            </a:r>
            <a:r>
              <a:rPr lang="en-US" sz="1200" dirty="0" err="1"/>
              <a:t>Limnoithona</a:t>
            </a:r>
            <a:r>
              <a:rPr lang="en-US" sz="1200" dirty="0"/>
              <a:t> were in in this size fraction</a:t>
            </a:r>
          </a:p>
        </p:txBody>
      </p:sp>
      <p:sp>
        <p:nvSpPr>
          <p:cNvPr id="25" name="TextBox 24">
            <a:extLst>
              <a:ext uri="{FF2B5EF4-FFF2-40B4-BE49-F238E27FC236}">
                <a16:creationId xmlns:a16="http://schemas.microsoft.com/office/drawing/2014/main" id="{95359995-D51E-4134-91CE-DB4F0C1DAACA}"/>
              </a:ext>
            </a:extLst>
          </p:cNvPr>
          <p:cNvSpPr txBox="1"/>
          <p:nvPr/>
        </p:nvSpPr>
        <p:spPr>
          <a:xfrm>
            <a:off x="215027" y="3933122"/>
            <a:ext cx="1806278" cy="461665"/>
          </a:xfrm>
          <a:prstGeom prst="rect">
            <a:avLst/>
          </a:prstGeom>
          <a:noFill/>
        </p:spPr>
        <p:txBody>
          <a:bodyPr wrap="square" rtlCol="0">
            <a:spAutoFit/>
          </a:bodyPr>
          <a:lstStyle/>
          <a:p>
            <a:r>
              <a:rPr lang="en-US" sz="1200" dirty="0"/>
              <a:t>The Aquatic Veg study just used a 50 micron net. </a:t>
            </a:r>
          </a:p>
        </p:txBody>
      </p:sp>
      <p:sp>
        <p:nvSpPr>
          <p:cNvPr id="26" name="TextBox 25">
            <a:extLst>
              <a:ext uri="{FF2B5EF4-FFF2-40B4-BE49-F238E27FC236}">
                <a16:creationId xmlns:a16="http://schemas.microsoft.com/office/drawing/2014/main" id="{0BB465F8-701A-45B5-9B6C-72815B35A648}"/>
              </a:ext>
            </a:extLst>
          </p:cNvPr>
          <p:cNvSpPr txBox="1"/>
          <p:nvPr/>
        </p:nvSpPr>
        <p:spPr>
          <a:xfrm>
            <a:off x="215027" y="5056069"/>
            <a:ext cx="1806278" cy="461665"/>
          </a:xfrm>
          <a:prstGeom prst="rect">
            <a:avLst/>
          </a:prstGeom>
          <a:noFill/>
        </p:spPr>
        <p:txBody>
          <a:bodyPr wrap="square" rtlCol="0">
            <a:spAutoFit/>
          </a:bodyPr>
          <a:lstStyle/>
          <a:p>
            <a:r>
              <a:rPr lang="en-US" sz="1200" dirty="0"/>
              <a:t>FRP just used a 150 micron mesh net</a:t>
            </a:r>
          </a:p>
        </p:txBody>
      </p:sp>
      <p:grpSp>
        <p:nvGrpSpPr>
          <p:cNvPr id="4" name="Group 3">
            <a:extLst>
              <a:ext uri="{FF2B5EF4-FFF2-40B4-BE49-F238E27FC236}">
                <a16:creationId xmlns:a16="http://schemas.microsoft.com/office/drawing/2014/main" id="{30A17CBB-2558-41B2-8D9C-4D889AC91F3F}"/>
              </a:ext>
            </a:extLst>
          </p:cNvPr>
          <p:cNvGrpSpPr/>
          <p:nvPr/>
        </p:nvGrpSpPr>
        <p:grpSpPr>
          <a:xfrm flipH="1" flipV="1">
            <a:off x="1384667" y="4936349"/>
            <a:ext cx="1470500" cy="767526"/>
            <a:chOff x="5071790" y="2838843"/>
            <a:chExt cx="1470500" cy="767526"/>
          </a:xfrm>
        </p:grpSpPr>
        <p:sp>
          <p:nvSpPr>
            <p:cNvPr id="40" name="Freeform 87">
              <a:extLst>
                <a:ext uri="{FF2B5EF4-FFF2-40B4-BE49-F238E27FC236}">
                  <a16:creationId xmlns:a16="http://schemas.microsoft.com/office/drawing/2014/main" id="{C07F9F43-69DC-4A59-A7FD-0E10F9C76970}"/>
                </a:ext>
              </a:extLst>
            </p:cNvPr>
            <p:cNvSpPr/>
            <p:nvPr/>
          </p:nvSpPr>
          <p:spPr>
            <a:xfrm rot="8014175">
              <a:off x="5219485" y="3262668"/>
              <a:ext cx="208221" cy="284794"/>
            </a:xfrm>
            <a:custGeom>
              <a:avLst/>
              <a:gdLst>
                <a:gd name="connsiteX0" fmla="*/ 88897 w 88897"/>
                <a:gd name="connsiteY0" fmla="*/ 26194 h 173955"/>
                <a:gd name="connsiteX1" fmla="*/ 55560 w 88897"/>
                <a:gd name="connsiteY1" fmla="*/ 95250 h 173955"/>
                <a:gd name="connsiteX2" fmla="*/ 55560 w 88897"/>
                <a:gd name="connsiteY2" fmla="*/ 116681 h 173955"/>
                <a:gd name="connsiteX3" fmla="*/ 57941 w 88897"/>
                <a:gd name="connsiteY3" fmla="*/ 147638 h 173955"/>
                <a:gd name="connsiteX4" fmla="*/ 62704 w 88897"/>
                <a:gd name="connsiteY4" fmla="*/ 164306 h 173955"/>
                <a:gd name="connsiteX5" fmla="*/ 72229 w 88897"/>
                <a:gd name="connsiteY5" fmla="*/ 173831 h 173955"/>
                <a:gd name="connsiteX6" fmla="*/ 62704 w 88897"/>
                <a:gd name="connsiteY6" fmla="*/ 169069 h 173955"/>
                <a:gd name="connsiteX7" fmla="*/ 48416 w 88897"/>
                <a:gd name="connsiteY7" fmla="*/ 159544 h 173955"/>
                <a:gd name="connsiteX8" fmla="*/ 5554 w 88897"/>
                <a:gd name="connsiteY8" fmla="*/ 142875 h 173955"/>
                <a:gd name="connsiteX9" fmla="*/ 791 w 88897"/>
                <a:gd name="connsiteY9" fmla="*/ 140494 h 173955"/>
                <a:gd name="connsiteX10" fmla="*/ 7935 w 88897"/>
                <a:gd name="connsiteY10" fmla="*/ 126206 h 173955"/>
                <a:gd name="connsiteX11" fmla="*/ 15079 w 88897"/>
                <a:gd name="connsiteY11" fmla="*/ 104775 h 173955"/>
                <a:gd name="connsiteX12" fmla="*/ 19841 w 88897"/>
                <a:gd name="connsiteY12" fmla="*/ 83344 h 173955"/>
                <a:gd name="connsiteX13" fmla="*/ 29366 w 88897"/>
                <a:gd name="connsiteY13" fmla="*/ 59531 h 173955"/>
                <a:gd name="connsiteX14" fmla="*/ 34129 w 88897"/>
                <a:gd name="connsiteY14" fmla="*/ 38100 h 173955"/>
                <a:gd name="connsiteX15" fmla="*/ 31747 w 88897"/>
                <a:gd name="connsiteY15" fmla="*/ 9525 h 173955"/>
                <a:gd name="connsiteX16" fmla="*/ 29366 w 88897"/>
                <a:gd name="connsiteY16" fmla="*/ 0 h 173955"/>
                <a:gd name="connsiteX17" fmla="*/ 29366 w 88897"/>
                <a:gd name="connsiteY17" fmla="*/ 0 h 173955"/>
                <a:gd name="connsiteX18" fmla="*/ 88897 w 88897"/>
                <a:gd name="connsiteY18" fmla="*/ 26194 h 17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897" h="173955">
                  <a:moveTo>
                    <a:pt x="88897" y="26194"/>
                  </a:moveTo>
                  <a:cubicBezTo>
                    <a:pt x="75006" y="53181"/>
                    <a:pt x="61116" y="80169"/>
                    <a:pt x="55560" y="95250"/>
                  </a:cubicBezTo>
                  <a:cubicBezTo>
                    <a:pt x="50004" y="110331"/>
                    <a:pt x="55163" y="107950"/>
                    <a:pt x="55560" y="116681"/>
                  </a:cubicBezTo>
                  <a:cubicBezTo>
                    <a:pt x="55957" y="125412"/>
                    <a:pt x="56750" y="139700"/>
                    <a:pt x="57941" y="147638"/>
                  </a:cubicBezTo>
                  <a:cubicBezTo>
                    <a:pt x="59132" y="155576"/>
                    <a:pt x="60323" y="159941"/>
                    <a:pt x="62704" y="164306"/>
                  </a:cubicBezTo>
                  <a:cubicBezTo>
                    <a:pt x="65085" y="168671"/>
                    <a:pt x="72229" y="173037"/>
                    <a:pt x="72229" y="173831"/>
                  </a:cubicBezTo>
                  <a:cubicBezTo>
                    <a:pt x="72229" y="174625"/>
                    <a:pt x="66673" y="171450"/>
                    <a:pt x="62704" y="169069"/>
                  </a:cubicBezTo>
                  <a:cubicBezTo>
                    <a:pt x="58735" y="166688"/>
                    <a:pt x="57941" y="163910"/>
                    <a:pt x="48416" y="159544"/>
                  </a:cubicBezTo>
                  <a:cubicBezTo>
                    <a:pt x="38891" y="155178"/>
                    <a:pt x="13492" y="146050"/>
                    <a:pt x="5554" y="142875"/>
                  </a:cubicBezTo>
                  <a:cubicBezTo>
                    <a:pt x="-2384" y="139700"/>
                    <a:pt x="394" y="143272"/>
                    <a:pt x="791" y="140494"/>
                  </a:cubicBezTo>
                  <a:cubicBezTo>
                    <a:pt x="1188" y="137716"/>
                    <a:pt x="5554" y="132159"/>
                    <a:pt x="7935" y="126206"/>
                  </a:cubicBezTo>
                  <a:cubicBezTo>
                    <a:pt x="10316" y="120253"/>
                    <a:pt x="13095" y="111919"/>
                    <a:pt x="15079" y="104775"/>
                  </a:cubicBezTo>
                  <a:cubicBezTo>
                    <a:pt x="17063" y="97631"/>
                    <a:pt x="17460" y="90885"/>
                    <a:pt x="19841" y="83344"/>
                  </a:cubicBezTo>
                  <a:cubicBezTo>
                    <a:pt x="22222" y="75803"/>
                    <a:pt x="26985" y="67072"/>
                    <a:pt x="29366" y="59531"/>
                  </a:cubicBezTo>
                  <a:cubicBezTo>
                    <a:pt x="31747" y="51990"/>
                    <a:pt x="33732" y="46434"/>
                    <a:pt x="34129" y="38100"/>
                  </a:cubicBezTo>
                  <a:cubicBezTo>
                    <a:pt x="34526" y="29766"/>
                    <a:pt x="32541" y="15875"/>
                    <a:pt x="31747" y="9525"/>
                  </a:cubicBezTo>
                  <a:cubicBezTo>
                    <a:pt x="30953" y="3175"/>
                    <a:pt x="29366" y="0"/>
                    <a:pt x="29366" y="0"/>
                  </a:cubicBezTo>
                  <a:lnTo>
                    <a:pt x="29366" y="0"/>
                  </a:lnTo>
                  <a:lnTo>
                    <a:pt x="88897" y="261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1206C3D-03D3-4A92-9FBD-6DC0852C9FED}"/>
                </a:ext>
              </a:extLst>
            </p:cNvPr>
            <p:cNvSpPr/>
            <p:nvPr/>
          </p:nvSpPr>
          <p:spPr>
            <a:xfrm rot="3770313">
              <a:off x="5813759" y="2544987"/>
              <a:ext cx="273446" cy="1183617"/>
            </a:xfrm>
            <a:prstGeom prst="triangle">
              <a:avLst>
                <a:gd name="adj" fmla="val 50166"/>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4D3CE1CA-1147-4CBF-8EA0-B16C64477BCA}"/>
                </a:ext>
              </a:extLst>
            </p:cNvPr>
            <p:cNvCxnSpPr>
              <a:stCxn id="52" idx="0"/>
            </p:cNvCxnSpPr>
            <p:nvPr/>
          </p:nvCxnSpPr>
          <p:spPr>
            <a:xfrm rot="7433935" flipH="1" flipV="1">
              <a:off x="5346906" y="3501466"/>
              <a:ext cx="126264" cy="83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FDDCD9B-BEB8-4D78-8025-3566C40E03A5}"/>
                </a:ext>
              </a:extLst>
            </p:cNvPr>
            <p:cNvCxnSpPr/>
            <p:nvPr/>
          </p:nvCxnSpPr>
          <p:spPr>
            <a:xfrm rot="7433935" flipH="1" flipV="1">
              <a:off x="5114931" y="3254297"/>
              <a:ext cx="212904" cy="146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Can 96">
              <a:extLst>
                <a:ext uri="{FF2B5EF4-FFF2-40B4-BE49-F238E27FC236}">
                  <a16:creationId xmlns:a16="http://schemas.microsoft.com/office/drawing/2014/main" id="{3BA7C405-B693-4931-B9FC-8616BC7B7000}"/>
                </a:ext>
              </a:extLst>
            </p:cNvPr>
            <p:cNvSpPr>
              <a:spLocks noChangeAspect="1"/>
            </p:cNvSpPr>
            <p:nvPr/>
          </p:nvSpPr>
          <p:spPr>
            <a:xfrm rot="4096865">
              <a:off x="6319902" y="2799628"/>
              <a:ext cx="117373" cy="195804"/>
            </a:xfrm>
            <a:prstGeom prst="can">
              <a:avLst/>
            </a:prstGeom>
            <a:solidFill>
              <a:schemeClr val="bg1"/>
            </a:solidFill>
            <a:ln w="6350">
              <a:solidFill>
                <a:schemeClr val="tx1"/>
              </a:solidFill>
            </a:ln>
            <a:scene3d>
              <a:camera prst="orthographicFront">
                <a:rot lat="20740111" lon="139047" rev="62060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E435B0D-B323-4ED8-A7AA-B94DFDC8665F}"/>
                </a:ext>
              </a:extLst>
            </p:cNvPr>
            <p:cNvSpPr/>
            <p:nvPr/>
          </p:nvSpPr>
          <p:spPr>
            <a:xfrm rot="7433935">
              <a:off x="5119431" y="3351594"/>
              <a:ext cx="195710" cy="290991"/>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Image result for plankton net">
            <a:extLst>
              <a:ext uri="{FF2B5EF4-FFF2-40B4-BE49-F238E27FC236}">
                <a16:creationId xmlns:a16="http://schemas.microsoft.com/office/drawing/2014/main" id="{DE7D4F00-168C-4BE2-9F49-61B9A208014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714637" y="3477826"/>
            <a:ext cx="1871662" cy="1314450"/>
          </a:xfrm>
          <a:prstGeom prst="rect">
            <a:avLst/>
          </a:prstGeom>
          <a:noFill/>
          <a:extLst>
            <a:ext uri="{909E8E84-426E-40DD-AFC4-6F175D3DCCD1}">
              <a14:hiddenFill xmlns:a14="http://schemas.microsoft.com/office/drawing/2010/main">
                <a:solidFill>
                  <a:srgbClr val="FFFFFF"/>
                </a:solidFill>
              </a14:hiddenFill>
            </a:ext>
          </a:extLst>
        </p:spPr>
      </p:pic>
      <p:sp>
        <p:nvSpPr>
          <p:cNvPr id="78" name="Oval 77">
            <a:extLst>
              <a:ext uri="{FF2B5EF4-FFF2-40B4-BE49-F238E27FC236}">
                <a16:creationId xmlns:a16="http://schemas.microsoft.com/office/drawing/2014/main" id="{E0D205CC-27B8-4A37-BA7E-A2C59266934F}"/>
              </a:ext>
            </a:extLst>
          </p:cNvPr>
          <p:cNvSpPr/>
          <p:nvPr/>
        </p:nvSpPr>
        <p:spPr>
          <a:xfrm rot="7433935" flipH="1" flipV="1">
            <a:off x="2412259" y="4996467"/>
            <a:ext cx="195710" cy="290991"/>
          </a:xfrm>
          <a:prstGeom prst="ellipse">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87FA0659-CD26-40B3-8C0B-EF637651B3ED}"/>
              </a:ext>
            </a:extLst>
          </p:cNvPr>
          <p:cNvCxnSpPr>
            <a:stCxn id="2050" idx="3"/>
          </p:cNvCxnSpPr>
          <p:nvPr/>
        </p:nvCxnSpPr>
        <p:spPr>
          <a:xfrm>
            <a:off x="3586299" y="4135051"/>
            <a:ext cx="80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D3F73E1-56C1-45B5-BDDF-B5879009B757}"/>
              </a:ext>
            </a:extLst>
          </p:cNvPr>
          <p:cNvCxnSpPr/>
          <p:nvPr/>
        </p:nvCxnSpPr>
        <p:spPr>
          <a:xfrm>
            <a:off x="3482027" y="5014116"/>
            <a:ext cx="80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8B0D65-D389-460F-93B5-1AEEAA0F7DA3}"/>
              </a:ext>
            </a:extLst>
          </p:cNvPr>
          <p:cNvSpPr txBox="1"/>
          <p:nvPr/>
        </p:nvSpPr>
        <p:spPr>
          <a:xfrm>
            <a:off x="4522755" y="3950385"/>
            <a:ext cx="1257075" cy="369332"/>
          </a:xfrm>
          <a:prstGeom prst="rect">
            <a:avLst/>
          </a:prstGeom>
          <a:noFill/>
        </p:spPr>
        <p:txBody>
          <a:bodyPr wrap="none" rtlCol="0">
            <a:spAutoFit/>
          </a:bodyPr>
          <a:lstStyle/>
          <a:p>
            <a:r>
              <a:rPr lang="en-US" dirty="0"/>
              <a:t>120 Limnos</a:t>
            </a:r>
          </a:p>
        </p:txBody>
      </p:sp>
      <p:sp>
        <p:nvSpPr>
          <p:cNvPr id="80" name="TextBox 79">
            <a:extLst>
              <a:ext uri="{FF2B5EF4-FFF2-40B4-BE49-F238E27FC236}">
                <a16:creationId xmlns:a16="http://schemas.microsoft.com/office/drawing/2014/main" id="{3A3F8F3B-6DF6-46C9-BEB8-FE231D899937}"/>
              </a:ext>
            </a:extLst>
          </p:cNvPr>
          <p:cNvSpPr txBox="1"/>
          <p:nvPr/>
        </p:nvSpPr>
        <p:spPr>
          <a:xfrm>
            <a:off x="4522755" y="4814815"/>
            <a:ext cx="1140056" cy="369332"/>
          </a:xfrm>
          <a:prstGeom prst="rect">
            <a:avLst/>
          </a:prstGeom>
          <a:noFill/>
        </p:spPr>
        <p:txBody>
          <a:bodyPr wrap="none" rtlCol="0">
            <a:spAutoFit/>
          </a:bodyPr>
          <a:lstStyle/>
          <a:p>
            <a:r>
              <a:rPr lang="en-US" dirty="0"/>
              <a:t>15 Limnos</a:t>
            </a:r>
          </a:p>
        </p:txBody>
      </p:sp>
      <p:cxnSp>
        <p:nvCxnSpPr>
          <p:cNvPr id="10" name="Straight Arrow Connector 9">
            <a:extLst>
              <a:ext uri="{FF2B5EF4-FFF2-40B4-BE49-F238E27FC236}">
                <a16:creationId xmlns:a16="http://schemas.microsoft.com/office/drawing/2014/main" id="{D7378266-EA8E-476D-8BF7-D5576461F3F5}"/>
              </a:ext>
            </a:extLst>
          </p:cNvPr>
          <p:cNvCxnSpPr/>
          <p:nvPr/>
        </p:nvCxnSpPr>
        <p:spPr>
          <a:xfrm>
            <a:off x="8414084" y="2006087"/>
            <a:ext cx="1259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FC001E-6A63-4463-B710-B501EFFD2544}"/>
              </a:ext>
            </a:extLst>
          </p:cNvPr>
          <p:cNvSpPr txBox="1"/>
          <p:nvPr/>
        </p:nvSpPr>
        <p:spPr>
          <a:xfrm>
            <a:off x="9760455" y="1671186"/>
            <a:ext cx="1437753" cy="646331"/>
          </a:xfrm>
          <a:prstGeom prst="rect">
            <a:avLst/>
          </a:prstGeom>
          <a:noFill/>
        </p:spPr>
        <p:txBody>
          <a:bodyPr wrap="square" rtlCol="0">
            <a:spAutoFit/>
          </a:bodyPr>
          <a:lstStyle/>
          <a:p>
            <a:r>
              <a:rPr lang="en-US" dirty="0"/>
              <a:t>Conversion factor is 0.25</a:t>
            </a:r>
          </a:p>
        </p:txBody>
      </p:sp>
      <p:cxnSp>
        <p:nvCxnSpPr>
          <p:cNvPr id="14" name="Straight Arrow Connector 13">
            <a:extLst>
              <a:ext uri="{FF2B5EF4-FFF2-40B4-BE49-F238E27FC236}">
                <a16:creationId xmlns:a16="http://schemas.microsoft.com/office/drawing/2014/main" id="{D6118C3F-A675-462B-A5F6-B6599FB389D7}"/>
              </a:ext>
            </a:extLst>
          </p:cNvPr>
          <p:cNvCxnSpPr>
            <a:stCxn id="8" idx="3"/>
          </p:cNvCxnSpPr>
          <p:nvPr/>
        </p:nvCxnSpPr>
        <p:spPr>
          <a:xfrm>
            <a:off x="5779830" y="4135051"/>
            <a:ext cx="628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81337E9-3646-485A-84A1-F061BB232C68}"/>
              </a:ext>
            </a:extLst>
          </p:cNvPr>
          <p:cNvCxnSpPr>
            <a:cxnSpLocks/>
          </p:cNvCxnSpPr>
          <p:nvPr/>
        </p:nvCxnSpPr>
        <p:spPr>
          <a:xfrm flipV="1">
            <a:off x="5662811" y="4979593"/>
            <a:ext cx="3296705" cy="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12A8D0-5E05-4F90-B488-5EC3ADAC52E3}"/>
              </a:ext>
            </a:extLst>
          </p:cNvPr>
          <p:cNvSpPr txBox="1"/>
          <p:nvPr/>
        </p:nvSpPr>
        <p:spPr>
          <a:xfrm>
            <a:off x="6471289" y="4275058"/>
            <a:ext cx="1679749" cy="600164"/>
          </a:xfrm>
          <a:prstGeom prst="rect">
            <a:avLst/>
          </a:prstGeom>
          <a:noFill/>
        </p:spPr>
        <p:txBody>
          <a:bodyPr wrap="square" rtlCol="0">
            <a:spAutoFit/>
          </a:bodyPr>
          <a:lstStyle/>
          <a:p>
            <a:r>
              <a:rPr lang="en-US" sz="1100" dirty="0"/>
              <a:t>Multiply by conversion factor to compare the two studies</a:t>
            </a:r>
          </a:p>
        </p:txBody>
      </p:sp>
      <p:sp>
        <p:nvSpPr>
          <p:cNvPr id="17" name="TextBox 16">
            <a:extLst>
              <a:ext uri="{FF2B5EF4-FFF2-40B4-BE49-F238E27FC236}">
                <a16:creationId xmlns:a16="http://schemas.microsoft.com/office/drawing/2014/main" id="{973365D3-3A51-460D-9226-56932B35435C}"/>
              </a:ext>
            </a:extLst>
          </p:cNvPr>
          <p:cNvSpPr txBox="1"/>
          <p:nvPr/>
        </p:nvSpPr>
        <p:spPr>
          <a:xfrm>
            <a:off x="6574325" y="3933122"/>
            <a:ext cx="1112805" cy="369332"/>
          </a:xfrm>
          <a:prstGeom prst="rect">
            <a:avLst/>
          </a:prstGeom>
          <a:noFill/>
        </p:spPr>
        <p:txBody>
          <a:bodyPr wrap="none" rtlCol="0">
            <a:spAutoFit/>
          </a:bodyPr>
          <a:lstStyle/>
          <a:p>
            <a:r>
              <a:rPr lang="en-US" dirty="0"/>
              <a:t>120 *0.25</a:t>
            </a:r>
          </a:p>
        </p:txBody>
      </p:sp>
      <p:cxnSp>
        <p:nvCxnSpPr>
          <p:cNvPr id="83" name="Straight Arrow Connector 82">
            <a:extLst>
              <a:ext uri="{FF2B5EF4-FFF2-40B4-BE49-F238E27FC236}">
                <a16:creationId xmlns:a16="http://schemas.microsoft.com/office/drawing/2014/main" id="{725583F3-9EB9-41AB-8696-210862FEB98D}"/>
              </a:ext>
            </a:extLst>
          </p:cNvPr>
          <p:cNvCxnSpPr>
            <a:cxnSpLocks/>
          </p:cNvCxnSpPr>
          <p:nvPr/>
        </p:nvCxnSpPr>
        <p:spPr>
          <a:xfrm>
            <a:off x="7785093" y="4105955"/>
            <a:ext cx="1174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8248013-235A-4F45-9D79-CAE8755FDD5E}"/>
              </a:ext>
            </a:extLst>
          </p:cNvPr>
          <p:cNvSpPr txBox="1"/>
          <p:nvPr/>
        </p:nvSpPr>
        <p:spPr>
          <a:xfrm>
            <a:off x="9131917" y="3921289"/>
            <a:ext cx="1140056" cy="369332"/>
          </a:xfrm>
          <a:prstGeom prst="rect">
            <a:avLst/>
          </a:prstGeom>
          <a:noFill/>
        </p:spPr>
        <p:txBody>
          <a:bodyPr wrap="none" rtlCol="0">
            <a:spAutoFit/>
          </a:bodyPr>
          <a:lstStyle/>
          <a:p>
            <a:r>
              <a:rPr lang="en-US" dirty="0"/>
              <a:t>30 Limnos</a:t>
            </a:r>
          </a:p>
        </p:txBody>
      </p:sp>
      <p:sp>
        <p:nvSpPr>
          <p:cNvPr id="85" name="TextBox 84">
            <a:extLst>
              <a:ext uri="{FF2B5EF4-FFF2-40B4-BE49-F238E27FC236}">
                <a16:creationId xmlns:a16="http://schemas.microsoft.com/office/drawing/2014/main" id="{F9CD36C6-5E6D-4D4A-B8A6-9B10E50212CE}"/>
              </a:ext>
            </a:extLst>
          </p:cNvPr>
          <p:cNvSpPr txBox="1"/>
          <p:nvPr/>
        </p:nvSpPr>
        <p:spPr>
          <a:xfrm>
            <a:off x="9174935" y="4779410"/>
            <a:ext cx="1140056" cy="369332"/>
          </a:xfrm>
          <a:prstGeom prst="rect">
            <a:avLst/>
          </a:prstGeom>
          <a:noFill/>
        </p:spPr>
        <p:txBody>
          <a:bodyPr wrap="none" rtlCol="0">
            <a:spAutoFit/>
          </a:bodyPr>
          <a:lstStyle/>
          <a:p>
            <a:r>
              <a:rPr lang="en-US" dirty="0"/>
              <a:t>15 Limnos</a:t>
            </a:r>
          </a:p>
        </p:txBody>
      </p:sp>
      <p:sp>
        <p:nvSpPr>
          <p:cNvPr id="21" name="TextBox 20">
            <a:extLst>
              <a:ext uri="{FF2B5EF4-FFF2-40B4-BE49-F238E27FC236}">
                <a16:creationId xmlns:a16="http://schemas.microsoft.com/office/drawing/2014/main" id="{5F17044A-8AC8-4154-8742-D7EF21C13471}"/>
              </a:ext>
            </a:extLst>
          </p:cNvPr>
          <p:cNvSpPr txBox="1"/>
          <p:nvPr/>
        </p:nvSpPr>
        <p:spPr>
          <a:xfrm>
            <a:off x="10756301" y="3614467"/>
            <a:ext cx="1302016" cy="1754326"/>
          </a:xfrm>
          <a:prstGeom prst="rect">
            <a:avLst/>
          </a:prstGeom>
          <a:noFill/>
        </p:spPr>
        <p:txBody>
          <a:bodyPr wrap="square" rtlCol="0">
            <a:spAutoFit/>
          </a:bodyPr>
          <a:lstStyle/>
          <a:p>
            <a:r>
              <a:rPr lang="en-US" dirty="0"/>
              <a:t>These two numbers are now on the same “mesh size” scale</a:t>
            </a:r>
          </a:p>
        </p:txBody>
      </p:sp>
    </p:spTree>
    <p:extLst>
      <p:ext uri="{BB962C8B-B14F-4D97-AF65-F5344CB8AC3E}">
        <p14:creationId xmlns:p14="http://schemas.microsoft.com/office/powerpoint/2010/main" val="422097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7562-05B0-494B-BA63-B0FA6FF7A821}"/>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FEC07446-70F2-4796-B106-0F62D5369189}"/>
              </a:ext>
            </a:extLst>
          </p:cNvPr>
          <p:cNvSpPr>
            <a:spLocks noGrp="1"/>
          </p:cNvSpPr>
          <p:nvPr>
            <p:ph idx="1"/>
          </p:nvPr>
        </p:nvSpPr>
        <p:spPr/>
        <p:txBody>
          <a:bodyPr/>
          <a:lstStyle/>
          <a:p>
            <a:r>
              <a:rPr lang="en-US" dirty="0"/>
              <a:t>This assumes the 150 um mesh sieve works the same way as a 150 um mesh net.</a:t>
            </a:r>
          </a:p>
          <a:p>
            <a:r>
              <a:rPr lang="en-US" dirty="0"/>
              <a:t>This does not account for larger critter escaping </a:t>
            </a:r>
            <a:r>
              <a:rPr lang="en-US"/>
              <a:t>the pump</a:t>
            </a:r>
            <a:endParaRPr lang="en-US" dirty="0"/>
          </a:p>
          <a:p>
            <a:r>
              <a:rPr lang="en-US" dirty="0"/>
              <a:t>The conversion factor is likely to vary with environmental conditions</a:t>
            </a:r>
          </a:p>
          <a:p>
            <a:r>
              <a:rPr lang="en-US" dirty="0"/>
              <a:t>We should probably see how the CPUE of the large size fraction compares to the CPUE of the CB net.</a:t>
            </a:r>
          </a:p>
        </p:txBody>
      </p:sp>
    </p:spTree>
    <p:extLst>
      <p:ext uri="{BB962C8B-B14F-4D97-AF65-F5344CB8AC3E}">
        <p14:creationId xmlns:p14="http://schemas.microsoft.com/office/powerpoint/2010/main" val="257502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325</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Caveats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Hartman, Rosemary@DWR</dc:creator>
  <cp:lastModifiedBy>Hartman, Rosemary@DWR</cp:lastModifiedBy>
  <cp:revision>4</cp:revision>
  <dcterms:created xsi:type="dcterms:W3CDTF">2019-06-21T18:35:04Z</dcterms:created>
  <dcterms:modified xsi:type="dcterms:W3CDTF">2019-06-21T19:06:03Z</dcterms:modified>
</cp:coreProperties>
</file>