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  <p:sldMasterId id="2147483675" r:id="rId2"/>
    <p:sldMasterId id="2147483687" r:id="rId3"/>
    <p:sldMasterId id="2147483700" r:id="rId4"/>
    <p:sldMasterId id="2147483712" r:id="rId5"/>
    <p:sldMasterId id="2147483725" r:id="rId6"/>
  </p:sldMasterIdLst>
  <p:notesMasterIdLst>
    <p:notesMasterId r:id="rId21"/>
  </p:notesMasterIdLst>
  <p:sldIdLst>
    <p:sldId id="256" r:id="rId7"/>
    <p:sldId id="257" r:id="rId8"/>
    <p:sldId id="274" r:id="rId9"/>
    <p:sldId id="258" r:id="rId10"/>
    <p:sldId id="266" r:id="rId11"/>
    <p:sldId id="261" r:id="rId12"/>
    <p:sldId id="260" r:id="rId13"/>
    <p:sldId id="272" r:id="rId14"/>
    <p:sldId id="268" r:id="rId15"/>
    <p:sldId id="269" r:id="rId16"/>
    <p:sldId id="263" r:id="rId17"/>
    <p:sldId id="273" r:id="rId18"/>
    <p:sldId id="264" r:id="rId19"/>
    <p:sldId id="270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7" autoAdjust="0"/>
  </p:normalViewPr>
  <p:slideViewPr>
    <p:cSldViewPr snapToGrid="0">
      <p:cViewPr>
        <p:scale>
          <a:sx n="76" d="100"/>
          <a:sy n="76" d="100"/>
        </p:scale>
        <p:origin x="-212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Ivan%20E.%20Perez\Downloads\AMD_Call_25Strike\AMD_Nov_15_2019_Call_Compiled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Ivan%20E.%20Perez\Downloads\AMD_Call_25Strike\AMD_Nov_15_2019_Call_Compil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CHTR</a:t>
            </a:r>
            <a:r>
              <a:rPr lang="en-US" baseline="0"/>
              <a:t> Jan172020 Call Implied Volatility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10/22/2019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Sheet1!$B$4:$B$28</c:f>
              <c:numCache>
                <c:formatCode>General</c:formatCode>
                <c:ptCount val="25"/>
                <c:pt idx="0">
                  <c:v>330</c:v>
                </c:pt>
                <c:pt idx="1">
                  <c:v>335</c:v>
                </c:pt>
                <c:pt idx="2">
                  <c:v>340</c:v>
                </c:pt>
                <c:pt idx="3">
                  <c:v>345</c:v>
                </c:pt>
                <c:pt idx="4">
                  <c:v>350</c:v>
                </c:pt>
                <c:pt idx="5">
                  <c:v>355</c:v>
                </c:pt>
                <c:pt idx="6">
                  <c:v>360</c:v>
                </c:pt>
                <c:pt idx="7">
                  <c:v>365</c:v>
                </c:pt>
                <c:pt idx="8">
                  <c:v>370</c:v>
                </c:pt>
                <c:pt idx="9">
                  <c:v>375</c:v>
                </c:pt>
                <c:pt idx="10">
                  <c:v>380</c:v>
                </c:pt>
                <c:pt idx="11">
                  <c:v>390</c:v>
                </c:pt>
                <c:pt idx="12">
                  <c:v>400</c:v>
                </c:pt>
                <c:pt idx="13">
                  <c:v>410</c:v>
                </c:pt>
                <c:pt idx="14">
                  <c:v>420</c:v>
                </c:pt>
                <c:pt idx="15">
                  <c:v>430</c:v>
                </c:pt>
                <c:pt idx="16">
                  <c:v>440</c:v>
                </c:pt>
                <c:pt idx="17">
                  <c:v>450</c:v>
                </c:pt>
                <c:pt idx="18">
                  <c:v>460</c:v>
                </c:pt>
                <c:pt idx="19">
                  <c:v>470</c:v>
                </c:pt>
                <c:pt idx="20">
                  <c:v>480</c:v>
                </c:pt>
                <c:pt idx="21">
                  <c:v>490</c:v>
                </c:pt>
                <c:pt idx="22">
                  <c:v>500</c:v>
                </c:pt>
                <c:pt idx="23">
                  <c:v>520</c:v>
                </c:pt>
                <c:pt idx="24">
                  <c:v>540</c:v>
                </c:pt>
              </c:numCache>
            </c:numRef>
          </c:xVal>
          <c:yVal>
            <c:numRef>
              <c:f>Sheet1!$E$4:$E$28</c:f>
              <c:numCache>
                <c:formatCode>General</c:formatCode>
                <c:ptCount val="25"/>
                <c:pt idx="0">
                  <c:v>35.7878608703613</c:v>
                </c:pt>
                <c:pt idx="1">
                  <c:v>36.698104858398402</c:v>
                </c:pt>
                <c:pt idx="2">
                  <c:v>34.120353698730497</c:v>
                </c:pt>
                <c:pt idx="3">
                  <c:v>32.870365142822301</c:v>
                </c:pt>
                <c:pt idx="4">
                  <c:v>32.560703277587898</c:v>
                </c:pt>
                <c:pt idx="5">
                  <c:v>31.7475681304932</c:v>
                </c:pt>
                <c:pt idx="6">
                  <c:v>31.4582920074463</c:v>
                </c:pt>
                <c:pt idx="7">
                  <c:v>31.141435623168899</c:v>
                </c:pt>
                <c:pt idx="8">
                  <c:v>29.092281341552699</c:v>
                </c:pt>
                <c:pt idx="9">
                  <c:v>30.148151397705099</c:v>
                </c:pt>
                <c:pt idx="10">
                  <c:v>29.1789855957031</c:v>
                </c:pt>
                <c:pt idx="11">
                  <c:v>28.478013992309599</c:v>
                </c:pt>
                <c:pt idx="12">
                  <c:v>27.286260604858398</c:v>
                </c:pt>
                <c:pt idx="13">
                  <c:v>26.225391387939499</c:v>
                </c:pt>
                <c:pt idx="14">
                  <c:v>25.1569519042969</c:v>
                </c:pt>
                <c:pt idx="15">
                  <c:v>24.430513381958001</c:v>
                </c:pt>
                <c:pt idx="16">
                  <c:v>23.6316108703613</c:v>
                </c:pt>
                <c:pt idx="17">
                  <c:v>22.866062164306602</c:v>
                </c:pt>
                <c:pt idx="18">
                  <c:v>22.175930023193398</c:v>
                </c:pt>
                <c:pt idx="19">
                  <c:v>21.418249130248999</c:v>
                </c:pt>
                <c:pt idx="20">
                  <c:v>20.958372116088899</c:v>
                </c:pt>
                <c:pt idx="21">
                  <c:v>20.793336868286101</c:v>
                </c:pt>
                <c:pt idx="22">
                  <c:v>20.025453567504901</c:v>
                </c:pt>
                <c:pt idx="23">
                  <c:v>18.6955242156982</c:v>
                </c:pt>
                <c:pt idx="24">
                  <c:v>21.690156936645501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241-4635-A7A5-5FE664A73AB7}"/>
            </c:ext>
          </c:extLst>
        </c:ser>
        <c:ser>
          <c:idx val="1"/>
          <c:order val="1"/>
          <c:tx>
            <c:v>10/31/2019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Sheet1!$B$179:$B$203</c:f>
              <c:numCache>
                <c:formatCode>General</c:formatCode>
                <c:ptCount val="25"/>
                <c:pt idx="0">
                  <c:v>335</c:v>
                </c:pt>
                <c:pt idx="1">
                  <c:v>340</c:v>
                </c:pt>
                <c:pt idx="2">
                  <c:v>345</c:v>
                </c:pt>
                <c:pt idx="3">
                  <c:v>350</c:v>
                </c:pt>
                <c:pt idx="4">
                  <c:v>355</c:v>
                </c:pt>
                <c:pt idx="5">
                  <c:v>360</c:v>
                </c:pt>
                <c:pt idx="6">
                  <c:v>365</c:v>
                </c:pt>
                <c:pt idx="7">
                  <c:v>370</c:v>
                </c:pt>
                <c:pt idx="8">
                  <c:v>375</c:v>
                </c:pt>
                <c:pt idx="9">
                  <c:v>380</c:v>
                </c:pt>
                <c:pt idx="10">
                  <c:v>390</c:v>
                </c:pt>
                <c:pt idx="11">
                  <c:v>400</c:v>
                </c:pt>
                <c:pt idx="12">
                  <c:v>410</c:v>
                </c:pt>
                <c:pt idx="13">
                  <c:v>420</c:v>
                </c:pt>
                <c:pt idx="14">
                  <c:v>430</c:v>
                </c:pt>
                <c:pt idx="15">
                  <c:v>440</c:v>
                </c:pt>
                <c:pt idx="16">
                  <c:v>450</c:v>
                </c:pt>
                <c:pt idx="17">
                  <c:v>460</c:v>
                </c:pt>
                <c:pt idx="18">
                  <c:v>470</c:v>
                </c:pt>
                <c:pt idx="19">
                  <c:v>480</c:v>
                </c:pt>
                <c:pt idx="20">
                  <c:v>490</c:v>
                </c:pt>
                <c:pt idx="21">
                  <c:v>500</c:v>
                </c:pt>
                <c:pt idx="22">
                  <c:v>520</c:v>
                </c:pt>
                <c:pt idx="23">
                  <c:v>540</c:v>
                </c:pt>
                <c:pt idx="24">
                  <c:v>560</c:v>
                </c:pt>
              </c:numCache>
            </c:numRef>
          </c:xVal>
          <c:yVal>
            <c:numRef>
              <c:f>Sheet1!$E$179:$E$203</c:f>
              <c:numCache>
                <c:formatCode>General</c:formatCode>
                <c:ptCount val="25"/>
                <c:pt idx="0">
                  <c:v>37.491428375244098</c:v>
                </c:pt>
                <c:pt idx="1">
                  <c:v>38.256248474121101</c:v>
                </c:pt>
                <c:pt idx="2">
                  <c:v>35.527626037597699</c:v>
                </c:pt>
                <c:pt idx="3">
                  <c:v>35.028652191162102</c:v>
                </c:pt>
                <c:pt idx="4">
                  <c:v>35.154773712158203</c:v>
                </c:pt>
                <c:pt idx="5">
                  <c:v>33.261997222900398</c:v>
                </c:pt>
                <c:pt idx="6">
                  <c:v>31.658901214599599</c:v>
                </c:pt>
                <c:pt idx="7">
                  <c:v>30.909774780273398</c:v>
                </c:pt>
                <c:pt idx="8">
                  <c:v>30.561944961547901</c:v>
                </c:pt>
                <c:pt idx="9">
                  <c:v>30.263534545898398</c:v>
                </c:pt>
                <c:pt idx="10">
                  <c:v>29.366092681884801</c:v>
                </c:pt>
                <c:pt idx="11">
                  <c:v>27.137264251708999</c:v>
                </c:pt>
                <c:pt idx="12">
                  <c:v>25.722854614257798</c:v>
                </c:pt>
                <c:pt idx="13">
                  <c:v>24.964239120483398</c:v>
                </c:pt>
                <c:pt idx="14">
                  <c:v>23.4626770019531</c:v>
                </c:pt>
                <c:pt idx="15">
                  <c:v>22.746330261230501</c:v>
                </c:pt>
                <c:pt idx="16">
                  <c:v>21.838619232177699</c:v>
                </c:pt>
                <c:pt idx="17">
                  <c:v>20.752103805541999</c:v>
                </c:pt>
                <c:pt idx="18">
                  <c:v>20.0215854644775</c:v>
                </c:pt>
                <c:pt idx="19">
                  <c:v>19.234409332275401</c:v>
                </c:pt>
                <c:pt idx="20">
                  <c:v>18.570030212402301</c:v>
                </c:pt>
                <c:pt idx="21">
                  <c:v>18.023027420043899</c:v>
                </c:pt>
                <c:pt idx="22">
                  <c:v>17.424709320068398</c:v>
                </c:pt>
                <c:pt idx="23">
                  <c:v>16.649501800537099</c:v>
                </c:pt>
                <c:pt idx="24">
                  <c:v>20.063606262206999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241-4635-A7A5-5FE664A73AB7}"/>
            </c:ext>
          </c:extLst>
        </c:ser>
        <c:ser>
          <c:idx val="2"/>
          <c:order val="2"/>
          <c:tx>
            <c:v>11/11/2019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Sheet1!$B$379:$B$403</c:f>
              <c:numCache>
                <c:formatCode>General</c:formatCode>
                <c:ptCount val="25"/>
                <c:pt idx="0">
                  <c:v>335</c:v>
                </c:pt>
                <c:pt idx="1">
                  <c:v>340</c:v>
                </c:pt>
                <c:pt idx="2">
                  <c:v>345</c:v>
                </c:pt>
                <c:pt idx="3">
                  <c:v>350</c:v>
                </c:pt>
                <c:pt idx="4">
                  <c:v>355</c:v>
                </c:pt>
                <c:pt idx="5">
                  <c:v>360</c:v>
                </c:pt>
                <c:pt idx="6">
                  <c:v>365</c:v>
                </c:pt>
                <c:pt idx="7">
                  <c:v>370</c:v>
                </c:pt>
                <c:pt idx="8">
                  <c:v>375</c:v>
                </c:pt>
                <c:pt idx="9">
                  <c:v>380</c:v>
                </c:pt>
                <c:pt idx="10">
                  <c:v>390</c:v>
                </c:pt>
                <c:pt idx="11">
                  <c:v>400</c:v>
                </c:pt>
                <c:pt idx="12">
                  <c:v>410</c:v>
                </c:pt>
                <c:pt idx="13">
                  <c:v>420</c:v>
                </c:pt>
                <c:pt idx="14">
                  <c:v>430</c:v>
                </c:pt>
                <c:pt idx="15">
                  <c:v>440</c:v>
                </c:pt>
                <c:pt idx="16">
                  <c:v>450</c:v>
                </c:pt>
                <c:pt idx="17">
                  <c:v>460</c:v>
                </c:pt>
                <c:pt idx="18">
                  <c:v>470</c:v>
                </c:pt>
                <c:pt idx="19">
                  <c:v>480</c:v>
                </c:pt>
                <c:pt idx="20">
                  <c:v>490</c:v>
                </c:pt>
                <c:pt idx="21">
                  <c:v>500</c:v>
                </c:pt>
                <c:pt idx="22">
                  <c:v>520</c:v>
                </c:pt>
                <c:pt idx="23">
                  <c:v>540</c:v>
                </c:pt>
                <c:pt idx="24">
                  <c:v>560</c:v>
                </c:pt>
              </c:numCache>
            </c:numRef>
          </c:xVal>
          <c:yVal>
            <c:numRef>
              <c:f>Sheet1!$E$379:$E$403</c:f>
              <c:numCache>
                <c:formatCode>General</c:formatCode>
                <c:ptCount val="25"/>
                <c:pt idx="0">
                  <c:v>40.494716644287102</c:v>
                </c:pt>
                <c:pt idx="1">
                  <c:v>36.237316131591797</c:v>
                </c:pt>
                <c:pt idx="2">
                  <c:v>37.131271362304702</c:v>
                </c:pt>
                <c:pt idx="3">
                  <c:v>34.318222045898402</c:v>
                </c:pt>
                <c:pt idx="4">
                  <c:v>32.706912994384801</c:v>
                </c:pt>
                <c:pt idx="5">
                  <c:v>34.998817443847699</c:v>
                </c:pt>
                <c:pt idx="6">
                  <c:v>35.479034423828097</c:v>
                </c:pt>
                <c:pt idx="7">
                  <c:v>29.645114898681602</c:v>
                </c:pt>
                <c:pt idx="8">
                  <c:v>27.607866287231399</c:v>
                </c:pt>
                <c:pt idx="9">
                  <c:v>24.328620910644499</c:v>
                </c:pt>
                <c:pt idx="10">
                  <c:v>23.943595886230501</c:v>
                </c:pt>
                <c:pt idx="11">
                  <c:v>27.479589462280298</c:v>
                </c:pt>
                <c:pt idx="12">
                  <c:v>26.8007297515869</c:v>
                </c:pt>
                <c:pt idx="13">
                  <c:v>24.897373199462901</c:v>
                </c:pt>
                <c:pt idx="14">
                  <c:v>23.822343826293899</c:v>
                </c:pt>
                <c:pt idx="15">
                  <c:v>23.3154201507568</c:v>
                </c:pt>
                <c:pt idx="16">
                  <c:v>21.843751907348601</c:v>
                </c:pt>
                <c:pt idx="17">
                  <c:v>20.778337478637699</c:v>
                </c:pt>
                <c:pt idx="18">
                  <c:v>19.728715896606399</c:v>
                </c:pt>
                <c:pt idx="19">
                  <c:v>19.025804519653299</c:v>
                </c:pt>
                <c:pt idx="20">
                  <c:v>18.176471710205099</c:v>
                </c:pt>
                <c:pt idx="21">
                  <c:v>17.440370559692401</c:v>
                </c:pt>
                <c:pt idx="22">
                  <c:v>16.485277175903299</c:v>
                </c:pt>
                <c:pt idx="23">
                  <c:v>17.074222564697301</c:v>
                </c:pt>
                <c:pt idx="24">
                  <c:v>17.575254440307599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241-4635-A7A5-5FE664A73A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2001008"/>
        <c:axId val="1707739696"/>
      </c:scatterChart>
      <c:valAx>
        <c:axId val="1622001008"/>
        <c:scaling>
          <c:orientation val="minMax"/>
          <c:max val="550"/>
          <c:min val="32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Strike Price K (USD)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7739696"/>
        <c:crosses val="autoZero"/>
        <c:crossBetween val="midCat"/>
      </c:valAx>
      <c:valAx>
        <c:axId val="1707739696"/>
        <c:scaling>
          <c:orientation val="minMax"/>
          <c:min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Implied Volatility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20010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Call</a:t>
            </a:r>
            <a:r>
              <a:rPr lang="en-US" baseline="0"/>
              <a:t> Prices Jan172020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10/22/2019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Sheet1!$B$4:$B$28</c:f>
              <c:numCache>
                <c:formatCode>General</c:formatCode>
                <c:ptCount val="25"/>
                <c:pt idx="0">
                  <c:v>330</c:v>
                </c:pt>
                <c:pt idx="1">
                  <c:v>335</c:v>
                </c:pt>
                <c:pt idx="2">
                  <c:v>340</c:v>
                </c:pt>
                <c:pt idx="3">
                  <c:v>345</c:v>
                </c:pt>
                <c:pt idx="4">
                  <c:v>350</c:v>
                </c:pt>
                <c:pt idx="5">
                  <c:v>355</c:v>
                </c:pt>
                <c:pt idx="6">
                  <c:v>360</c:v>
                </c:pt>
                <c:pt idx="7">
                  <c:v>365</c:v>
                </c:pt>
                <c:pt idx="8">
                  <c:v>370</c:v>
                </c:pt>
                <c:pt idx="9">
                  <c:v>375</c:v>
                </c:pt>
                <c:pt idx="10">
                  <c:v>380</c:v>
                </c:pt>
                <c:pt idx="11">
                  <c:v>390</c:v>
                </c:pt>
                <c:pt idx="12">
                  <c:v>400</c:v>
                </c:pt>
                <c:pt idx="13">
                  <c:v>410</c:v>
                </c:pt>
                <c:pt idx="14">
                  <c:v>420</c:v>
                </c:pt>
                <c:pt idx="15">
                  <c:v>430</c:v>
                </c:pt>
                <c:pt idx="16">
                  <c:v>440</c:v>
                </c:pt>
                <c:pt idx="17">
                  <c:v>450</c:v>
                </c:pt>
                <c:pt idx="18">
                  <c:v>460</c:v>
                </c:pt>
                <c:pt idx="19">
                  <c:v>470</c:v>
                </c:pt>
                <c:pt idx="20">
                  <c:v>480</c:v>
                </c:pt>
                <c:pt idx="21">
                  <c:v>490</c:v>
                </c:pt>
                <c:pt idx="22">
                  <c:v>500</c:v>
                </c:pt>
                <c:pt idx="23">
                  <c:v>520</c:v>
                </c:pt>
                <c:pt idx="24">
                  <c:v>540</c:v>
                </c:pt>
              </c:numCache>
            </c:numRef>
          </c:xVal>
          <c:yVal>
            <c:numRef>
              <c:f>Sheet1!$D$4:$D$28</c:f>
              <c:numCache>
                <c:formatCode>General</c:formatCode>
                <c:ptCount val="25"/>
                <c:pt idx="0">
                  <c:v>112.400009155273</c:v>
                </c:pt>
                <c:pt idx="1">
                  <c:v>107.199996948242</c:v>
                </c:pt>
                <c:pt idx="2">
                  <c:v>102.60000610351599</c:v>
                </c:pt>
                <c:pt idx="3">
                  <c:v>97.699996948242202</c:v>
                </c:pt>
                <c:pt idx="4">
                  <c:v>93</c:v>
                </c:pt>
                <c:pt idx="5">
                  <c:v>88.300003051757798</c:v>
                </c:pt>
                <c:pt idx="6">
                  <c:v>83.699996948242202</c:v>
                </c:pt>
                <c:pt idx="7">
                  <c:v>79.199996948242202</c:v>
                </c:pt>
                <c:pt idx="8">
                  <c:v>73.5</c:v>
                </c:pt>
                <c:pt idx="9">
                  <c:v>69.199996948242202</c:v>
                </c:pt>
                <c:pt idx="10">
                  <c:v>65.399993896484403</c:v>
                </c:pt>
                <c:pt idx="11">
                  <c:v>57</c:v>
                </c:pt>
                <c:pt idx="12">
                  <c:v>48.600006103515597</c:v>
                </c:pt>
                <c:pt idx="13">
                  <c:v>40.699996948242202</c:v>
                </c:pt>
                <c:pt idx="14">
                  <c:v>33.199996948242202</c:v>
                </c:pt>
                <c:pt idx="15">
                  <c:v>26.8999938964844</c:v>
                </c:pt>
                <c:pt idx="16">
                  <c:v>21.1000061035156</c:v>
                </c:pt>
                <c:pt idx="17">
                  <c:v>15.800000190734901</c:v>
                </c:pt>
                <c:pt idx="18">
                  <c:v>11.800000190734901</c:v>
                </c:pt>
                <c:pt idx="19">
                  <c:v>8.1999998092651403</c:v>
                </c:pt>
                <c:pt idx="20">
                  <c:v>5.8000001907348597</c:v>
                </c:pt>
                <c:pt idx="21">
                  <c:v>4.1000003814697301</c:v>
                </c:pt>
                <c:pt idx="22">
                  <c:v>2.29999923706055</c:v>
                </c:pt>
                <c:pt idx="23">
                  <c:v>0.94999998807907104</c:v>
                </c:pt>
                <c:pt idx="24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4D6-4FFE-AC56-F68D078035A6}"/>
            </c:ext>
          </c:extLst>
        </c:ser>
        <c:ser>
          <c:idx val="1"/>
          <c:order val="1"/>
          <c:tx>
            <c:v>10/31/2019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Sheet1!$B$179:$B$203</c:f>
              <c:numCache>
                <c:formatCode>General</c:formatCode>
                <c:ptCount val="25"/>
                <c:pt idx="0">
                  <c:v>335</c:v>
                </c:pt>
                <c:pt idx="1">
                  <c:v>340</c:v>
                </c:pt>
                <c:pt idx="2">
                  <c:v>345</c:v>
                </c:pt>
                <c:pt idx="3">
                  <c:v>350</c:v>
                </c:pt>
                <c:pt idx="4">
                  <c:v>355</c:v>
                </c:pt>
                <c:pt idx="5">
                  <c:v>360</c:v>
                </c:pt>
                <c:pt idx="6">
                  <c:v>365</c:v>
                </c:pt>
                <c:pt idx="7">
                  <c:v>370</c:v>
                </c:pt>
                <c:pt idx="8">
                  <c:v>375</c:v>
                </c:pt>
                <c:pt idx="9">
                  <c:v>380</c:v>
                </c:pt>
                <c:pt idx="10">
                  <c:v>390</c:v>
                </c:pt>
                <c:pt idx="11">
                  <c:v>400</c:v>
                </c:pt>
                <c:pt idx="12">
                  <c:v>410</c:v>
                </c:pt>
                <c:pt idx="13">
                  <c:v>420</c:v>
                </c:pt>
                <c:pt idx="14">
                  <c:v>430</c:v>
                </c:pt>
                <c:pt idx="15">
                  <c:v>440</c:v>
                </c:pt>
                <c:pt idx="16">
                  <c:v>450</c:v>
                </c:pt>
                <c:pt idx="17">
                  <c:v>460</c:v>
                </c:pt>
                <c:pt idx="18">
                  <c:v>470</c:v>
                </c:pt>
                <c:pt idx="19">
                  <c:v>480</c:v>
                </c:pt>
                <c:pt idx="20">
                  <c:v>490</c:v>
                </c:pt>
                <c:pt idx="21">
                  <c:v>500</c:v>
                </c:pt>
                <c:pt idx="22">
                  <c:v>520</c:v>
                </c:pt>
                <c:pt idx="23">
                  <c:v>540</c:v>
                </c:pt>
                <c:pt idx="24">
                  <c:v>560</c:v>
                </c:pt>
              </c:numCache>
            </c:numRef>
          </c:xVal>
          <c:yVal>
            <c:numRef>
              <c:f>Sheet1!$D$179:$D$203</c:f>
              <c:numCache>
                <c:formatCode>General</c:formatCode>
                <c:ptCount val="25"/>
                <c:pt idx="0">
                  <c:v>135.89999389648401</c:v>
                </c:pt>
                <c:pt idx="1">
                  <c:v>131</c:v>
                </c:pt>
                <c:pt idx="2">
                  <c:v>126</c:v>
                </c:pt>
                <c:pt idx="3">
                  <c:v>121.199996948242</c:v>
                </c:pt>
                <c:pt idx="4">
                  <c:v>116.300003051758</c:v>
                </c:pt>
                <c:pt idx="5">
                  <c:v>111.5</c:v>
                </c:pt>
                <c:pt idx="6">
                  <c:v>106.5</c:v>
                </c:pt>
                <c:pt idx="7">
                  <c:v>101.800003051758</c:v>
                </c:pt>
                <c:pt idx="8">
                  <c:v>97</c:v>
                </c:pt>
                <c:pt idx="9">
                  <c:v>92.100006103515597</c:v>
                </c:pt>
                <c:pt idx="10">
                  <c:v>82.600006103515597</c:v>
                </c:pt>
                <c:pt idx="11">
                  <c:v>73.099990844726605</c:v>
                </c:pt>
                <c:pt idx="12">
                  <c:v>62.699996948242202</c:v>
                </c:pt>
                <c:pt idx="13">
                  <c:v>54.199996948242202</c:v>
                </c:pt>
                <c:pt idx="14">
                  <c:v>45.099990844726598</c:v>
                </c:pt>
                <c:pt idx="15">
                  <c:v>37.300003051757798</c:v>
                </c:pt>
                <c:pt idx="16">
                  <c:v>29.8999938964844</c:v>
                </c:pt>
                <c:pt idx="17">
                  <c:v>23</c:v>
                </c:pt>
                <c:pt idx="18">
                  <c:v>17.199996948242202</c:v>
                </c:pt>
                <c:pt idx="19">
                  <c:v>12.199999809265099</c:v>
                </c:pt>
                <c:pt idx="20">
                  <c:v>8.3000001907348597</c:v>
                </c:pt>
                <c:pt idx="21">
                  <c:v>5.3999996185302699</c:v>
                </c:pt>
                <c:pt idx="22">
                  <c:v>2.25</c:v>
                </c:pt>
                <c:pt idx="23">
                  <c:v>0.85000002384185802</c:v>
                </c:pt>
                <c:pt idx="24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4D6-4FFE-AC56-F68D078035A6}"/>
            </c:ext>
          </c:extLst>
        </c:ser>
        <c:ser>
          <c:idx val="2"/>
          <c:order val="2"/>
          <c:tx>
            <c:v>11/11/2019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Sheet1!$B$379:$B$403</c:f>
              <c:numCache>
                <c:formatCode>General</c:formatCode>
                <c:ptCount val="25"/>
                <c:pt idx="0">
                  <c:v>335</c:v>
                </c:pt>
                <c:pt idx="1">
                  <c:v>340</c:v>
                </c:pt>
                <c:pt idx="2">
                  <c:v>345</c:v>
                </c:pt>
                <c:pt idx="3">
                  <c:v>350</c:v>
                </c:pt>
                <c:pt idx="4">
                  <c:v>355</c:v>
                </c:pt>
                <c:pt idx="5">
                  <c:v>360</c:v>
                </c:pt>
                <c:pt idx="6">
                  <c:v>365</c:v>
                </c:pt>
                <c:pt idx="7">
                  <c:v>370</c:v>
                </c:pt>
                <c:pt idx="8">
                  <c:v>375</c:v>
                </c:pt>
                <c:pt idx="9">
                  <c:v>380</c:v>
                </c:pt>
                <c:pt idx="10">
                  <c:v>390</c:v>
                </c:pt>
                <c:pt idx="11">
                  <c:v>400</c:v>
                </c:pt>
                <c:pt idx="12">
                  <c:v>410</c:v>
                </c:pt>
                <c:pt idx="13">
                  <c:v>420</c:v>
                </c:pt>
                <c:pt idx="14">
                  <c:v>430</c:v>
                </c:pt>
                <c:pt idx="15">
                  <c:v>440</c:v>
                </c:pt>
                <c:pt idx="16">
                  <c:v>450</c:v>
                </c:pt>
                <c:pt idx="17">
                  <c:v>460</c:v>
                </c:pt>
                <c:pt idx="18">
                  <c:v>470</c:v>
                </c:pt>
                <c:pt idx="19">
                  <c:v>480</c:v>
                </c:pt>
                <c:pt idx="20">
                  <c:v>490</c:v>
                </c:pt>
                <c:pt idx="21">
                  <c:v>500</c:v>
                </c:pt>
                <c:pt idx="22">
                  <c:v>520</c:v>
                </c:pt>
                <c:pt idx="23">
                  <c:v>540</c:v>
                </c:pt>
                <c:pt idx="24">
                  <c:v>560</c:v>
                </c:pt>
              </c:numCache>
            </c:numRef>
          </c:xVal>
          <c:yVal>
            <c:numRef>
              <c:f>Sheet1!$D$379:$D$403</c:f>
              <c:numCache>
                <c:formatCode>General</c:formatCode>
                <c:ptCount val="25"/>
                <c:pt idx="0">
                  <c:v>142</c:v>
                </c:pt>
                <c:pt idx="1">
                  <c:v>136.89999389648401</c:v>
                </c:pt>
                <c:pt idx="2">
                  <c:v>132.30000305175801</c:v>
                </c:pt>
                <c:pt idx="3">
                  <c:v>127</c:v>
                </c:pt>
                <c:pt idx="4">
                  <c:v>122.199996948242</c:v>
                </c:pt>
                <c:pt idx="5">
                  <c:v>117.199996948242</c:v>
                </c:pt>
                <c:pt idx="6">
                  <c:v>112.39999389648401</c:v>
                </c:pt>
                <c:pt idx="7">
                  <c:v>107.400009155273</c:v>
                </c:pt>
                <c:pt idx="8">
                  <c:v>102.60000610351599</c:v>
                </c:pt>
                <c:pt idx="9">
                  <c:v>97.699996948242202</c:v>
                </c:pt>
                <c:pt idx="10">
                  <c:v>88</c:v>
                </c:pt>
                <c:pt idx="11">
                  <c:v>78.399993896484403</c:v>
                </c:pt>
                <c:pt idx="12">
                  <c:v>69.300003051757798</c:v>
                </c:pt>
                <c:pt idx="13">
                  <c:v>58.5</c:v>
                </c:pt>
                <c:pt idx="14">
                  <c:v>49.699996948242202</c:v>
                </c:pt>
                <c:pt idx="15">
                  <c:v>41.699996948242202</c:v>
                </c:pt>
                <c:pt idx="16">
                  <c:v>33.2999877929688</c:v>
                </c:pt>
                <c:pt idx="17">
                  <c:v>25.699996948242202</c:v>
                </c:pt>
                <c:pt idx="18">
                  <c:v>19.300003051757798</c:v>
                </c:pt>
                <c:pt idx="19">
                  <c:v>13.699999809265099</c:v>
                </c:pt>
                <c:pt idx="20">
                  <c:v>9.3000001907348597</c:v>
                </c:pt>
                <c:pt idx="21">
                  <c:v>5.9000005722045898</c:v>
                </c:pt>
                <c:pt idx="22">
                  <c:v>1.8999996185302701</c:v>
                </c:pt>
                <c:pt idx="23">
                  <c:v>0.94999998807907104</c:v>
                </c:pt>
                <c:pt idx="24">
                  <c:v>0.19999998807907099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4D6-4FFE-AC56-F68D078035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5798928"/>
        <c:axId val="1707796688"/>
      </c:scatterChart>
      <c:valAx>
        <c:axId val="1415798928"/>
        <c:scaling>
          <c:orientation val="minMax"/>
          <c:min val="3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Strike</a:t>
                </a:r>
                <a:r>
                  <a:rPr lang="en-US" baseline="0"/>
                  <a:t> Price K (USD)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7796688"/>
        <c:crosses val="autoZero"/>
        <c:crossBetween val="midCat"/>
      </c:valAx>
      <c:valAx>
        <c:axId val="170779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Call Price C (USD)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57989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AMD</a:t>
            </a:r>
            <a:r>
              <a:rPr lang="en-US" baseline="0"/>
              <a:t> Nov152019 Call Implied Volatility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10/22/2019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Sheet1!$B$2:$B$26</c:f>
              <c:numCache>
                <c:formatCode>General</c:formatCode>
                <c:ptCount val="25"/>
                <c:pt idx="0">
                  <c:v>25.5</c:v>
                </c:pt>
                <c:pt idx="1">
                  <c:v>26</c:v>
                </c:pt>
                <c:pt idx="2">
                  <c:v>26.5</c:v>
                </c:pt>
                <c:pt idx="3">
                  <c:v>27</c:v>
                </c:pt>
                <c:pt idx="4">
                  <c:v>27.5</c:v>
                </c:pt>
                <c:pt idx="5">
                  <c:v>28</c:v>
                </c:pt>
                <c:pt idx="6">
                  <c:v>28.5</c:v>
                </c:pt>
                <c:pt idx="7">
                  <c:v>29</c:v>
                </c:pt>
                <c:pt idx="8">
                  <c:v>29.5</c:v>
                </c:pt>
                <c:pt idx="9">
                  <c:v>30</c:v>
                </c:pt>
                <c:pt idx="10">
                  <c:v>30.5</c:v>
                </c:pt>
                <c:pt idx="11">
                  <c:v>31</c:v>
                </c:pt>
                <c:pt idx="12">
                  <c:v>31.5</c:v>
                </c:pt>
                <c:pt idx="13">
                  <c:v>32</c:v>
                </c:pt>
                <c:pt idx="14">
                  <c:v>32.5</c:v>
                </c:pt>
                <c:pt idx="15">
                  <c:v>33</c:v>
                </c:pt>
                <c:pt idx="16">
                  <c:v>33.5</c:v>
                </c:pt>
                <c:pt idx="17">
                  <c:v>34</c:v>
                </c:pt>
                <c:pt idx="18">
                  <c:v>34.5</c:v>
                </c:pt>
                <c:pt idx="19">
                  <c:v>35</c:v>
                </c:pt>
                <c:pt idx="20">
                  <c:v>35.5</c:v>
                </c:pt>
                <c:pt idx="21">
                  <c:v>36</c:v>
                </c:pt>
                <c:pt idx="22">
                  <c:v>36.5</c:v>
                </c:pt>
                <c:pt idx="23">
                  <c:v>37</c:v>
                </c:pt>
                <c:pt idx="24">
                  <c:v>38</c:v>
                </c:pt>
              </c:numCache>
            </c:numRef>
          </c:xVal>
          <c:yVal>
            <c:numRef>
              <c:f>Sheet1!$G$2:$G$26</c:f>
              <c:numCache>
                <c:formatCode>General</c:formatCode>
                <c:ptCount val="25"/>
                <c:pt idx="0">
                  <c:v>62.466518402099602</c:v>
                </c:pt>
                <c:pt idx="1">
                  <c:v>61.840469360351598</c:v>
                </c:pt>
                <c:pt idx="2">
                  <c:v>62.166488647460902</c:v>
                </c:pt>
                <c:pt idx="3">
                  <c:v>61.631809234619098</c:v>
                </c:pt>
                <c:pt idx="4">
                  <c:v>61.680744171142599</c:v>
                </c:pt>
                <c:pt idx="5">
                  <c:v>60.978874206542997</c:v>
                </c:pt>
                <c:pt idx="6">
                  <c:v>60.682773590087898</c:v>
                </c:pt>
                <c:pt idx="7">
                  <c:v>60.656791687011697</c:v>
                </c:pt>
                <c:pt idx="8">
                  <c:v>60.817314147949197</c:v>
                </c:pt>
                <c:pt idx="9">
                  <c:v>60.444339752197301</c:v>
                </c:pt>
                <c:pt idx="10">
                  <c:v>60.402130126953097</c:v>
                </c:pt>
                <c:pt idx="11">
                  <c:v>60.023258209228501</c:v>
                </c:pt>
                <c:pt idx="12">
                  <c:v>59.937778472900398</c:v>
                </c:pt>
                <c:pt idx="13">
                  <c:v>59.526905059814503</c:v>
                </c:pt>
                <c:pt idx="14">
                  <c:v>59.111698150634801</c:v>
                </c:pt>
                <c:pt idx="15">
                  <c:v>58.719291687011697</c:v>
                </c:pt>
                <c:pt idx="16">
                  <c:v>58.332187652587898</c:v>
                </c:pt>
                <c:pt idx="17">
                  <c:v>57.994842529296903</c:v>
                </c:pt>
                <c:pt idx="18">
                  <c:v>57.745212554931598</c:v>
                </c:pt>
                <c:pt idx="19">
                  <c:v>57.448417663574197</c:v>
                </c:pt>
                <c:pt idx="20">
                  <c:v>57.140693664550803</c:v>
                </c:pt>
                <c:pt idx="21">
                  <c:v>57.089164733886697</c:v>
                </c:pt>
                <c:pt idx="22">
                  <c:v>56.467460632324197</c:v>
                </c:pt>
                <c:pt idx="23">
                  <c:v>56.741992950439503</c:v>
                </c:pt>
                <c:pt idx="24">
                  <c:v>56.384689331054702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3AD-42DA-BAC8-54419BC14E40}"/>
            </c:ext>
          </c:extLst>
        </c:ser>
        <c:ser>
          <c:idx val="1"/>
          <c:order val="1"/>
          <c:tx>
            <c:v>10/31/2019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Sheet1!$B$177:$B$201</c:f>
              <c:numCache>
                <c:formatCode>General</c:formatCode>
                <c:ptCount val="25"/>
                <c:pt idx="0">
                  <c:v>27</c:v>
                </c:pt>
                <c:pt idx="1">
                  <c:v>27.5</c:v>
                </c:pt>
                <c:pt idx="2">
                  <c:v>28</c:v>
                </c:pt>
                <c:pt idx="3">
                  <c:v>28.5</c:v>
                </c:pt>
                <c:pt idx="4">
                  <c:v>29</c:v>
                </c:pt>
                <c:pt idx="5">
                  <c:v>29.5</c:v>
                </c:pt>
                <c:pt idx="6">
                  <c:v>30</c:v>
                </c:pt>
                <c:pt idx="7">
                  <c:v>30.5</c:v>
                </c:pt>
                <c:pt idx="8">
                  <c:v>31</c:v>
                </c:pt>
                <c:pt idx="9">
                  <c:v>31.5</c:v>
                </c:pt>
                <c:pt idx="10">
                  <c:v>32</c:v>
                </c:pt>
                <c:pt idx="11">
                  <c:v>32.5</c:v>
                </c:pt>
                <c:pt idx="12">
                  <c:v>33</c:v>
                </c:pt>
                <c:pt idx="13">
                  <c:v>33.5</c:v>
                </c:pt>
                <c:pt idx="14">
                  <c:v>34</c:v>
                </c:pt>
                <c:pt idx="15">
                  <c:v>34.5</c:v>
                </c:pt>
                <c:pt idx="16">
                  <c:v>35</c:v>
                </c:pt>
                <c:pt idx="17">
                  <c:v>35.5</c:v>
                </c:pt>
                <c:pt idx="18">
                  <c:v>36</c:v>
                </c:pt>
                <c:pt idx="19">
                  <c:v>36.5</c:v>
                </c:pt>
                <c:pt idx="20">
                  <c:v>37</c:v>
                </c:pt>
                <c:pt idx="21">
                  <c:v>38</c:v>
                </c:pt>
                <c:pt idx="22">
                  <c:v>39</c:v>
                </c:pt>
                <c:pt idx="23">
                  <c:v>40</c:v>
                </c:pt>
                <c:pt idx="24">
                  <c:v>41</c:v>
                </c:pt>
              </c:numCache>
            </c:numRef>
          </c:xVal>
          <c:yVal>
            <c:numRef>
              <c:f>Sheet1!$G$177:$G$201</c:f>
              <c:numCache>
                <c:formatCode>General</c:formatCode>
                <c:ptCount val="25"/>
                <c:pt idx="0">
                  <c:v>57.551399230957003</c:v>
                </c:pt>
                <c:pt idx="1">
                  <c:v>53.468482971191399</c:v>
                </c:pt>
                <c:pt idx="2">
                  <c:v>54.681076049804702</c:v>
                </c:pt>
                <c:pt idx="3">
                  <c:v>50.413368225097699</c:v>
                </c:pt>
                <c:pt idx="4">
                  <c:v>48.347896575927699</c:v>
                </c:pt>
                <c:pt idx="5">
                  <c:v>47.361522674560497</c:v>
                </c:pt>
                <c:pt idx="6">
                  <c:v>42.911937713622997</c:v>
                </c:pt>
                <c:pt idx="7">
                  <c:v>42.930660247802699</c:v>
                </c:pt>
                <c:pt idx="8">
                  <c:v>41.664752960205099</c:v>
                </c:pt>
                <c:pt idx="9">
                  <c:v>41.233364105224602</c:v>
                </c:pt>
                <c:pt idx="10">
                  <c:v>40.6100463867188</c:v>
                </c:pt>
                <c:pt idx="11">
                  <c:v>39.684299468994098</c:v>
                </c:pt>
                <c:pt idx="12">
                  <c:v>39.176956176757798</c:v>
                </c:pt>
                <c:pt idx="13">
                  <c:v>39.073200225830099</c:v>
                </c:pt>
                <c:pt idx="14">
                  <c:v>38.715122222900398</c:v>
                </c:pt>
                <c:pt idx="15">
                  <c:v>38.463672637939503</c:v>
                </c:pt>
                <c:pt idx="16">
                  <c:v>38.764171600341797</c:v>
                </c:pt>
                <c:pt idx="17">
                  <c:v>38.738784790039098</c:v>
                </c:pt>
                <c:pt idx="18">
                  <c:v>38.967693328857401</c:v>
                </c:pt>
                <c:pt idx="19">
                  <c:v>38.958869934082003</c:v>
                </c:pt>
                <c:pt idx="20">
                  <c:v>39.789398193359403</c:v>
                </c:pt>
                <c:pt idx="21">
                  <c:v>40.7564506530762</c:v>
                </c:pt>
                <c:pt idx="22">
                  <c:v>43.178321838378899</c:v>
                </c:pt>
                <c:pt idx="23">
                  <c:v>44.634231567382798</c:v>
                </c:pt>
                <c:pt idx="24">
                  <c:v>47.915939331054702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3AD-42DA-BAC8-54419BC14E40}"/>
            </c:ext>
          </c:extLst>
        </c:ser>
        <c:ser>
          <c:idx val="2"/>
          <c:order val="2"/>
          <c:tx>
            <c:v>11/14/2019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Sheet1!$B$427:$B$451</c:f>
              <c:numCache>
                <c:formatCode>General</c:formatCode>
                <c:ptCount val="25"/>
                <c:pt idx="0">
                  <c:v>32.5</c:v>
                </c:pt>
                <c:pt idx="1">
                  <c:v>33</c:v>
                </c:pt>
                <c:pt idx="2">
                  <c:v>33.5</c:v>
                </c:pt>
                <c:pt idx="3">
                  <c:v>34</c:v>
                </c:pt>
                <c:pt idx="4">
                  <c:v>34.5</c:v>
                </c:pt>
                <c:pt idx="5">
                  <c:v>35</c:v>
                </c:pt>
                <c:pt idx="6">
                  <c:v>35.5</c:v>
                </c:pt>
                <c:pt idx="7">
                  <c:v>36</c:v>
                </c:pt>
                <c:pt idx="8">
                  <c:v>36.5</c:v>
                </c:pt>
                <c:pt idx="9">
                  <c:v>37</c:v>
                </c:pt>
                <c:pt idx="10">
                  <c:v>37.5</c:v>
                </c:pt>
                <c:pt idx="11">
                  <c:v>38</c:v>
                </c:pt>
                <c:pt idx="12">
                  <c:v>38.5</c:v>
                </c:pt>
                <c:pt idx="13">
                  <c:v>39</c:v>
                </c:pt>
                <c:pt idx="14">
                  <c:v>39.5</c:v>
                </c:pt>
                <c:pt idx="15">
                  <c:v>40</c:v>
                </c:pt>
                <c:pt idx="16">
                  <c:v>40.5</c:v>
                </c:pt>
                <c:pt idx="17">
                  <c:v>41</c:v>
                </c:pt>
                <c:pt idx="18">
                  <c:v>41.5</c:v>
                </c:pt>
                <c:pt idx="19">
                  <c:v>42</c:v>
                </c:pt>
                <c:pt idx="20">
                  <c:v>42.5</c:v>
                </c:pt>
                <c:pt idx="21">
                  <c:v>43</c:v>
                </c:pt>
                <c:pt idx="22">
                  <c:v>43.5</c:v>
                </c:pt>
                <c:pt idx="23">
                  <c:v>44</c:v>
                </c:pt>
                <c:pt idx="24">
                  <c:v>44.5</c:v>
                </c:pt>
              </c:numCache>
            </c:numRef>
          </c:xVal>
          <c:yVal>
            <c:numRef>
              <c:f>Sheet1!$G$427:$G$451</c:f>
              <c:numCache>
                <c:formatCode>General</c:formatCode>
                <c:ptCount val="25"/>
                <c:pt idx="0">
                  <c:v>0</c:v>
                </c:pt>
                <c:pt idx="1">
                  <c:v>94.463851928710895</c:v>
                </c:pt>
                <c:pt idx="2">
                  <c:v>0</c:v>
                </c:pt>
                <c:pt idx="3">
                  <c:v>105.987274169922</c:v>
                </c:pt>
                <c:pt idx="4">
                  <c:v>70.647605895996094</c:v>
                </c:pt>
                <c:pt idx="5">
                  <c:v>62.672725677490199</c:v>
                </c:pt>
                <c:pt idx="6">
                  <c:v>60.404525756835902</c:v>
                </c:pt>
                <c:pt idx="7">
                  <c:v>55.660953521728501</c:v>
                </c:pt>
                <c:pt idx="8">
                  <c:v>54.068634033203097</c:v>
                </c:pt>
                <c:pt idx="9">
                  <c:v>56.387481689453097</c:v>
                </c:pt>
                <c:pt idx="10">
                  <c:v>56.601882934570298</c:v>
                </c:pt>
                <c:pt idx="11">
                  <c:v>56.323680877685497</c:v>
                </c:pt>
                <c:pt idx="12">
                  <c:v>55.559093475341797</c:v>
                </c:pt>
                <c:pt idx="13">
                  <c:v>58.153465270996101</c:v>
                </c:pt>
                <c:pt idx="14">
                  <c:v>58.852001190185497</c:v>
                </c:pt>
                <c:pt idx="15">
                  <c:v>57.362327575683601</c:v>
                </c:pt>
                <c:pt idx="16">
                  <c:v>59.425380706787102</c:v>
                </c:pt>
                <c:pt idx="17">
                  <c:v>62.702713012695298</c:v>
                </c:pt>
                <c:pt idx="18">
                  <c:v>62.763565063476598</c:v>
                </c:pt>
                <c:pt idx="19">
                  <c:v>64.095176696777301</c:v>
                </c:pt>
                <c:pt idx="20">
                  <c:v>89.954498291015597</c:v>
                </c:pt>
                <c:pt idx="21">
                  <c:v>76.733909606933594</c:v>
                </c:pt>
                <c:pt idx="22">
                  <c:v>104.665657043457</c:v>
                </c:pt>
                <c:pt idx="23">
                  <c:v>88.639564514160199</c:v>
                </c:pt>
                <c:pt idx="24">
                  <c:v>118.522026062012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3AD-42DA-BAC8-54419BC14E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4256816"/>
        <c:axId val="1713568976"/>
      </c:scatterChart>
      <c:valAx>
        <c:axId val="1604256816"/>
        <c:scaling>
          <c:orientation val="minMax"/>
          <c:max val="45"/>
          <c:min val="23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Strike</a:t>
                </a:r>
                <a:r>
                  <a:rPr lang="en-US" baseline="0"/>
                  <a:t> Price K (USD)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3568976"/>
        <c:crosses val="autoZero"/>
        <c:crossBetween val="midCat"/>
      </c:valAx>
      <c:valAx>
        <c:axId val="1713568976"/>
        <c:scaling>
          <c:orientation val="minMax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Implied Volatility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42568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AMD Nov152019 Call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10/22/2019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Sheet1!$B$2:$B$26</c:f>
              <c:numCache>
                <c:formatCode>General</c:formatCode>
                <c:ptCount val="25"/>
                <c:pt idx="0">
                  <c:v>25.5</c:v>
                </c:pt>
                <c:pt idx="1">
                  <c:v>26</c:v>
                </c:pt>
                <c:pt idx="2">
                  <c:v>26.5</c:v>
                </c:pt>
                <c:pt idx="3">
                  <c:v>27</c:v>
                </c:pt>
                <c:pt idx="4">
                  <c:v>27.5</c:v>
                </c:pt>
                <c:pt idx="5">
                  <c:v>28</c:v>
                </c:pt>
                <c:pt idx="6">
                  <c:v>28.5</c:v>
                </c:pt>
                <c:pt idx="7">
                  <c:v>29</c:v>
                </c:pt>
                <c:pt idx="8">
                  <c:v>29.5</c:v>
                </c:pt>
                <c:pt idx="9">
                  <c:v>30</c:v>
                </c:pt>
                <c:pt idx="10">
                  <c:v>30.5</c:v>
                </c:pt>
                <c:pt idx="11">
                  <c:v>31</c:v>
                </c:pt>
                <c:pt idx="12">
                  <c:v>31.5</c:v>
                </c:pt>
                <c:pt idx="13">
                  <c:v>32</c:v>
                </c:pt>
                <c:pt idx="14">
                  <c:v>32.5</c:v>
                </c:pt>
                <c:pt idx="15">
                  <c:v>33</c:v>
                </c:pt>
                <c:pt idx="16">
                  <c:v>33.5</c:v>
                </c:pt>
                <c:pt idx="17">
                  <c:v>34</c:v>
                </c:pt>
                <c:pt idx="18">
                  <c:v>34.5</c:v>
                </c:pt>
                <c:pt idx="19">
                  <c:v>35</c:v>
                </c:pt>
                <c:pt idx="20">
                  <c:v>35.5</c:v>
                </c:pt>
                <c:pt idx="21">
                  <c:v>36</c:v>
                </c:pt>
                <c:pt idx="22">
                  <c:v>36.5</c:v>
                </c:pt>
                <c:pt idx="23">
                  <c:v>37</c:v>
                </c:pt>
                <c:pt idx="24">
                  <c:v>38</c:v>
                </c:pt>
              </c:numCache>
            </c:numRef>
          </c:xVal>
          <c:yVal>
            <c:numRef>
              <c:f>Sheet1!$E$2:$E$26</c:f>
              <c:numCache>
                <c:formatCode>General</c:formatCode>
                <c:ptCount val="25"/>
                <c:pt idx="0">
                  <c:v>6.3000001907348597</c:v>
                </c:pt>
                <c:pt idx="1">
                  <c:v>5.8500003814697301</c:v>
                </c:pt>
                <c:pt idx="2">
                  <c:v>5.4000005722045898</c:v>
                </c:pt>
                <c:pt idx="3">
                  <c:v>5</c:v>
                </c:pt>
                <c:pt idx="4">
                  <c:v>4.5999994277954102</c:v>
                </c:pt>
                <c:pt idx="5">
                  <c:v>4.1999998092651403</c:v>
                </c:pt>
                <c:pt idx="6">
                  <c:v>3.8000001907348602</c:v>
                </c:pt>
                <c:pt idx="7">
                  <c:v>3.4499998092651398</c:v>
                </c:pt>
                <c:pt idx="8">
                  <c:v>3.1500005722045898</c:v>
                </c:pt>
                <c:pt idx="9">
                  <c:v>2.78999996185303</c:v>
                </c:pt>
                <c:pt idx="10">
                  <c:v>2.5</c:v>
                </c:pt>
                <c:pt idx="11">
                  <c:v>2.2200002670288099</c:v>
                </c:pt>
                <c:pt idx="12">
                  <c:v>1.9700002670288099</c:v>
                </c:pt>
                <c:pt idx="13">
                  <c:v>1.7299995422363299</c:v>
                </c:pt>
                <c:pt idx="14">
                  <c:v>1.5100002288818399</c:v>
                </c:pt>
                <c:pt idx="15">
                  <c:v>1.3099994659423799</c:v>
                </c:pt>
                <c:pt idx="16">
                  <c:v>1.13000011444092</c:v>
                </c:pt>
                <c:pt idx="17">
                  <c:v>0.97000002861022905</c:v>
                </c:pt>
                <c:pt idx="18">
                  <c:v>0.82999998331069902</c:v>
                </c:pt>
                <c:pt idx="19">
                  <c:v>0.69999998807907104</c:v>
                </c:pt>
                <c:pt idx="20">
                  <c:v>0.58999997377395597</c:v>
                </c:pt>
                <c:pt idx="21">
                  <c:v>0.5</c:v>
                </c:pt>
                <c:pt idx="22">
                  <c:v>0.41000002622604398</c:v>
                </c:pt>
                <c:pt idx="23">
                  <c:v>0.34999996423721302</c:v>
                </c:pt>
                <c:pt idx="24">
                  <c:v>0.240000009536743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70F-4C10-8A42-577FEADA2C6C}"/>
            </c:ext>
          </c:extLst>
        </c:ser>
        <c:ser>
          <c:idx val="1"/>
          <c:order val="1"/>
          <c:tx>
            <c:v>10/31/2019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Sheet1!$B$177:$B$201</c:f>
              <c:numCache>
                <c:formatCode>General</c:formatCode>
                <c:ptCount val="25"/>
                <c:pt idx="0">
                  <c:v>27</c:v>
                </c:pt>
                <c:pt idx="1">
                  <c:v>27.5</c:v>
                </c:pt>
                <c:pt idx="2">
                  <c:v>28</c:v>
                </c:pt>
                <c:pt idx="3">
                  <c:v>28.5</c:v>
                </c:pt>
                <c:pt idx="4">
                  <c:v>29</c:v>
                </c:pt>
                <c:pt idx="5">
                  <c:v>29.5</c:v>
                </c:pt>
                <c:pt idx="6">
                  <c:v>30</c:v>
                </c:pt>
                <c:pt idx="7">
                  <c:v>30.5</c:v>
                </c:pt>
                <c:pt idx="8">
                  <c:v>31</c:v>
                </c:pt>
                <c:pt idx="9">
                  <c:v>31.5</c:v>
                </c:pt>
                <c:pt idx="10">
                  <c:v>32</c:v>
                </c:pt>
                <c:pt idx="11">
                  <c:v>32.5</c:v>
                </c:pt>
                <c:pt idx="12">
                  <c:v>33</c:v>
                </c:pt>
                <c:pt idx="13">
                  <c:v>33.5</c:v>
                </c:pt>
                <c:pt idx="14">
                  <c:v>34</c:v>
                </c:pt>
                <c:pt idx="15">
                  <c:v>34.5</c:v>
                </c:pt>
                <c:pt idx="16">
                  <c:v>35</c:v>
                </c:pt>
                <c:pt idx="17">
                  <c:v>35.5</c:v>
                </c:pt>
                <c:pt idx="18">
                  <c:v>36</c:v>
                </c:pt>
                <c:pt idx="19">
                  <c:v>36.5</c:v>
                </c:pt>
                <c:pt idx="20">
                  <c:v>37</c:v>
                </c:pt>
                <c:pt idx="21">
                  <c:v>38</c:v>
                </c:pt>
                <c:pt idx="22">
                  <c:v>39</c:v>
                </c:pt>
                <c:pt idx="23">
                  <c:v>40</c:v>
                </c:pt>
                <c:pt idx="24">
                  <c:v>41</c:v>
                </c:pt>
              </c:numCache>
            </c:numRef>
          </c:xVal>
          <c:yVal>
            <c:numRef>
              <c:f>Sheet1!$E$177:$E$201</c:f>
              <c:numCache>
                <c:formatCode>General</c:formatCode>
                <c:ptCount val="25"/>
                <c:pt idx="0">
                  <c:v>7</c:v>
                </c:pt>
                <c:pt idx="1">
                  <c:v>6.5</c:v>
                </c:pt>
                <c:pt idx="2">
                  <c:v>6</c:v>
                </c:pt>
                <c:pt idx="3">
                  <c:v>5.5</c:v>
                </c:pt>
                <c:pt idx="4">
                  <c:v>5.0500001907348597</c:v>
                </c:pt>
                <c:pt idx="5">
                  <c:v>4.5500001907348597</c:v>
                </c:pt>
                <c:pt idx="6">
                  <c:v>4.0500001907348597</c:v>
                </c:pt>
                <c:pt idx="7">
                  <c:v>3.6000003814697301</c:v>
                </c:pt>
                <c:pt idx="8">
                  <c:v>3.1500005722045898</c:v>
                </c:pt>
                <c:pt idx="9">
                  <c:v>2.7200002670288099</c:v>
                </c:pt>
                <c:pt idx="10">
                  <c:v>2.3199996948242201</c:v>
                </c:pt>
                <c:pt idx="11">
                  <c:v>1.9400005340576201</c:v>
                </c:pt>
                <c:pt idx="12">
                  <c:v>1.6000003814697299</c:v>
                </c:pt>
                <c:pt idx="13">
                  <c:v>1.30000019073486</c:v>
                </c:pt>
                <c:pt idx="14">
                  <c:v>1.0299997329711901</c:v>
                </c:pt>
                <c:pt idx="15">
                  <c:v>0.81000000238418601</c:v>
                </c:pt>
                <c:pt idx="16">
                  <c:v>0.62999999523162797</c:v>
                </c:pt>
                <c:pt idx="17">
                  <c:v>0.480000019073486</c:v>
                </c:pt>
                <c:pt idx="18">
                  <c:v>0.37000000476837203</c:v>
                </c:pt>
                <c:pt idx="19">
                  <c:v>0.270000040531158</c:v>
                </c:pt>
                <c:pt idx="20">
                  <c:v>0.20999997854232799</c:v>
                </c:pt>
                <c:pt idx="21">
                  <c:v>0.120000004768372</c:v>
                </c:pt>
                <c:pt idx="22">
                  <c:v>7.9999983310699505E-2</c:v>
                </c:pt>
                <c:pt idx="23">
                  <c:v>5.0000000745058101E-2</c:v>
                </c:pt>
                <c:pt idx="24">
                  <c:v>3.9999999105930301E-2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70F-4C10-8A42-577FEADA2C6C}"/>
            </c:ext>
          </c:extLst>
        </c:ser>
        <c:ser>
          <c:idx val="2"/>
          <c:order val="2"/>
          <c:tx>
            <c:v>11/14/2019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Sheet1!$B$427:$B$451</c:f>
              <c:numCache>
                <c:formatCode>General</c:formatCode>
                <c:ptCount val="25"/>
                <c:pt idx="0">
                  <c:v>32.5</c:v>
                </c:pt>
                <c:pt idx="1">
                  <c:v>33</c:v>
                </c:pt>
                <c:pt idx="2">
                  <c:v>33.5</c:v>
                </c:pt>
                <c:pt idx="3">
                  <c:v>34</c:v>
                </c:pt>
                <c:pt idx="4">
                  <c:v>34.5</c:v>
                </c:pt>
                <c:pt idx="5">
                  <c:v>35</c:v>
                </c:pt>
                <c:pt idx="6">
                  <c:v>35.5</c:v>
                </c:pt>
                <c:pt idx="7">
                  <c:v>36</c:v>
                </c:pt>
                <c:pt idx="8">
                  <c:v>36.5</c:v>
                </c:pt>
                <c:pt idx="9">
                  <c:v>37</c:v>
                </c:pt>
                <c:pt idx="10">
                  <c:v>37.5</c:v>
                </c:pt>
                <c:pt idx="11">
                  <c:v>38</c:v>
                </c:pt>
                <c:pt idx="12">
                  <c:v>38.5</c:v>
                </c:pt>
                <c:pt idx="13">
                  <c:v>39</c:v>
                </c:pt>
                <c:pt idx="14">
                  <c:v>39.5</c:v>
                </c:pt>
                <c:pt idx="15">
                  <c:v>40</c:v>
                </c:pt>
                <c:pt idx="16">
                  <c:v>40.5</c:v>
                </c:pt>
                <c:pt idx="17">
                  <c:v>41</c:v>
                </c:pt>
                <c:pt idx="18">
                  <c:v>41.5</c:v>
                </c:pt>
                <c:pt idx="19">
                  <c:v>42</c:v>
                </c:pt>
                <c:pt idx="20">
                  <c:v>42.5</c:v>
                </c:pt>
                <c:pt idx="21">
                  <c:v>43</c:v>
                </c:pt>
                <c:pt idx="22">
                  <c:v>43.5</c:v>
                </c:pt>
                <c:pt idx="23">
                  <c:v>44</c:v>
                </c:pt>
                <c:pt idx="24">
                  <c:v>44.5</c:v>
                </c:pt>
              </c:numCache>
            </c:numRef>
          </c:xVal>
          <c:yVal>
            <c:numRef>
              <c:f>Sheet1!$E$427:$E$451</c:f>
              <c:numCache>
                <c:formatCode>General</c:formatCode>
                <c:ptCount val="25"/>
                <c:pt idx="0">
                  <c:v>5.8499994277954102</c:v>
                </c:pt>
                <c:pt idx="1">
                  <c:v>5.3500003814697301</c:v>
                </c:pt>
                <c:pt idx="2">
                  <c:v>4.8500003814697301</c:v>
                </c:pt>
                <c:pt idx="3">
                  <c:v>4.3500003814697301</c:v>
                </c:pt>
                <c:pt idx="4">
                  <c:v>3.8500003814697301</c:v>
                </c:pt>
                <c:pt idx="5">
                  <c:v>3.3500003814697301</c:v>
                </c:pt>
                <c:pt idx="6">
                  <c:v>2.8500003814697301</c:v>
                </c:pt>
                <c:pt idx="7">
                  <c:v>2.3500003814697301</c:v>
                </c:pt>
                <c:pt idx="8">
                  <c:v>1.86999988555908</c:v>
                </c:pt>
                <c:pt idx="9">
                  <c:v>1.3999996185302701</c:v>
                </c:pt>
                <c:pt idx="10">
                  <c:v>0.980000019073486</c:v>
                </c:pt>
                <c:pt idx="11">
                  <c:v>0.62999999523162797</c:v>
                </c:pt>
                <c:pt idx="12">
                  <c:v>0.37000000476837203</c:v>
                </c:pt>
                <c:pt idx="13">
                  <c:v>0.20999997854232799</c:v>
                </c:pt>
                <c:pt idx="14">
                  <c:v>0.110000014305115</c:v>
                </c:pt>
                <c:pt idx="15">
                  <c:v>5.9999998658895499E-2</c:v>
                </c:pt>
                <c:pt idx="16">
                  <c:v>3.9999999105930301E-2</c:v>
                </c:pt>
                <c:pt idx="17">
                  <c:v>3.0000001192092899E-2</c:v>
                </c:pt>
                <c:pt idx="18">
                  <c:v>1.9999999552965199E-2</c:v>
                </c:pt>
                <c:pt idx="19">
                  <c:v>1.00000016391277E-2</c:v>
                </c:pt>
                <c:pt idx="20">
                  <c:v>3.0000001192092899E-2</c:v>
                </c:pt>
                <c:pt idx="21">
                  <c:v>1.00000016391277E-2</c:v>
                </c:pt>
                <c:pt idx="22">
                  <c:v>3.0000001192092899E-2</c:v>
                </c:pt>
                <c:pt idx="23">
                  <c:v>1.00000016391277E-2</c:v>
                </c:pt>
                <c:pt idx="24">
                  <c:v>3.0000001192092899E-2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70F-4C10-8A42-577FEADA2C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9520352"/>
        <c:axId val="1715954720"/>
      </c:scatterChart>
      <c:valAx>
        <c:axId val="1509520352"/>
        <c:scaling>
          <c:orientation val="minMax"/>
          <c:max val="45"/>
          <c:min val="25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Strike</a:t>
                </a:r>
                <a:r>
                  <a:rPr lang="en-US" baseline="0"/>
                  <a:t> Price K (USD)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5954720"/>
        <c:crosses val="autoZero"/>
        <c:crossBetween val="midCat"/>
      </c:valAx>
      <c:valAx>
        <c:axId val="1715954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Call</a:t>
                </a:r>
                <a:r>
                  <a:rPr lang="en-US" baseline="0"/>
                  <a:t> Price C (USD)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95203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c2d77e60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c2d77e60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c2d77e60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c2d77e60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c2d77e60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c2d77e60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c2d77e60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c2d77e60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6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c40ed986c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c40ed986c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AutoNum type="alphaUcPeriod"/>
            </a:pPr>
            <a:r>
              <a:rPr lang="en-US" dirty="0"/>
              <a:t>Estimating Gradient of incremental return process</a:t>
            </a:r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AutoNum type="alphaUcPeriod"/>
            </a:pPr>
            <a:r>
              <a:rPr lang="en-US" dirty="0"/>
              <a:t>We should think would getting the IPA of the return process, instead of the direct price process</a:t>
            </a:r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AutoNum type="alphaUcPeriod"/>
            </a:pPr>
            <a:r>
              <a:rPr lang="en-US" dirty="0"/>
              <a:t>Should we try to recover the price process IPA?</a:t>
            </a:r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AutoNum type="alphaUcPeriod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c2d77e60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c2d77e60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33803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7184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7627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46525" y="687175"/>
            <a:ext cx="112989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Twentieth Century"/>
              <a:buNone/>
              <a:defRPr sz="3600"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526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72F8-03B7-451A-925B-00A2A8FAE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03281-2A05-4910-9DD2-207653A4C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6CCC0-72E5-4314-A414-DC2F6AF2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D6AE-66C7-4E94-8022-09C3BDC4EEA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9CA7A-E0AC-403E-8BBB-B2CE39D50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E5ADE-3967-4D4A-9D94-9ECC3A74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9237-9660-436F-9690-99ED701B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6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F42CA-FCEC-4351-B5E4-56BB314F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A4B0-E57D-4B79-98C5-9D0A3EE13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6B3D2-8A9C-48FC-B009-C310C32A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D6AE-66C7-4E94-8022-09C3BDC4EEA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F059C-25A6-425B-A78F-827A39FF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39FF8-4CA8-4679-9052-3E36C2FB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9237-9660-436F-9690-99ED701B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87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F8CE-73EF-43C0-8B72-A6AB4FDE3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1E05E-CECC-4611-B87B-0A2A2AE3A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BAE53-DC6C-4AE9-B474-D9825B1A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D6AE-66C7-4E94-8022-09C3BDC4EEA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33880-D819-4725-8C18-E01EABDC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D36F2-DAA5-4020-8B1D-B7374D7A1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9237-9660-436F-9690-99ED701B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54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6278-250E-4717-8814-32F87AFF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3832-A51E-46B4-9E87-068EDF0B9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61785-BB0D-4261-BB07-E2D5856EE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91CA1-EF23-4EFB-BE47-C9988147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D6AE-66C7-4E94-8022-09C3BDC4EEA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EB2D9-DFC4-4679-98CF-1F982120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3EEE6-0834-4685-8968-2FB745D8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9237-9660-436F-9690-99ED701B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14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4C5C-1F85-499A-9F0A-DD0C0E889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7EFFE-0EDF-4CD1-ABCE-69B2F11B4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731EF-756B-4ADA-9F18-65558C26F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34FB79-E4FD-482F-A36B-50C9041E5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78F7BA-EB26-49A6-8C13-8609C96D5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96781-72A5-4B6F-87E1-A24CB83E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D6AE-66C7-4E94-8022-09C3BDC4EEA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332EFE-7673-4DB3-B143-6FA61547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B68756-A791-4274-8F6F-E308E118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9237-9660-436F-9690-99ED701B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10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9DC99-69A8-4E97-949B-BB6EA309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117A57-199B-473A-ADB1-4F52154F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D6AE-66C7-4E94-8022-09C3BDC4EEA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F179D-879A-42FE-8CD4-E18D41E6F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91E96-072A-4AA7-976E-B818204D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9237-9660-436F-9690-99ED701B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728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7A6A2-F4F9-4B63-AAFD-9BADA1864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D6AE-66C7-4E94-8022-09C3BDC4EEA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0AE40-C8FF-485F-8B64-5F9891A4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EA231-732C-4215-A8DB-998D8DCE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9237-9660-436F-9690-99ED701B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5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22057"/>
            <a:ext cx="35007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56804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802BF-E6A3-4AF8-8631-2BF22FEC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6A9AA-E676-494A-9062-93B09137A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47A8C-2AD5-4025-B708-371FD38B9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E4276-9040-451C-B723-D0216DFA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D6AE-66C7-4E94-8022-09C3BDC4EEA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FD325-F57B-4E52-ACAA-43F76D1D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FF74E-FEF4-4633-9935-6EABFB3A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9237-9660-436F-9690-99ED701B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375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D35D-65EC-474E-85DD-03EC6941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6E5C5-9298-44A3-986F-E206C59FE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B3AAC-296C-4FB8-9A9B-BF4BEBED0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3F5C5-CC39-4051-A946-4F8E7B30D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D6AE-66C7-4E94-8022-09C3BDC4EEA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70F11-6462-4F30-9184-4B4111A91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6E2C8-4625-43C1-9102-74CA1D37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9237-9660-436F-9690-99ED701B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019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C05B-528F-4052-8F05-A1E58A66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7ABCF-78EB-4549-B51B-4B6CDEE1C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6545A-9405-49D2-83CC-BA503348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D6AE-66C7-4E94-8022-09C3BDC4EEA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4B963-4CBB-4036-BF2C-31AE3399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452DB-7897-47E9-B655-00AA4160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9237-9660-436F-9690-99ED701B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88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C684D-61A8-4278-833B-76ADF7829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67770-FEAD-446B-8BC5-E652C67F0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198F-8527-411B-9ADE-1046A85A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D6AE-66C7-4E94-8022-09C3BDC4EEA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B6199-A27E-401A-A142-ED6B0C6F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C2B99-7FAA-42BA-A9CF-E47EC29F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9237-9660-436F-9690-99ED701B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406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975602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22057"/>
            <a:ext cx="35007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16317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149469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118315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532520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488" y="313745"/>
            <a:ext cx="11441461" cy="4842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0981" y="5595417"/>
            <a:ext cx="811019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412488" y="849255"/>
            <a:ext cx="1144146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F86232-91D3-4228-A511-AB56B579032F}"/>
              </a:ext>
            </a:extLst>
          </p:cNvPr>
          <p:cNvSpPr txBox="1"/>
          <p:nvPr/>
        </p:nvSpPr>
        <p:spPr>
          <a:xfrm>
            <a:off x="412488" y="1246909"/>
            <a:ext cx="114414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0467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539977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18189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234504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460087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850209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899095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46525" y="687175"/>
            <a:ext cx="112989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Twentieth Century"/>
              <a:buNone/>
              <a:defRPr sz="3600"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0254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72F8-03B7-451A-925B-00A2A8FAE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03281-2A05-4910-9DD2-207653A4C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6CCC0-72E5-4314-A414-DC2F6AF2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D6AE-66C7-4E94-8022-09C3BDC4EEA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9CA7A-E0AC-403E-8BBB-B2CE39D50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E5ADE-3967-4D4A-9D94-9ECC3A74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9237-9660-436F-9690-99ED701B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261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F42CA-FCEC-4351-B5E4-56BB314F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A4B0-E57D-4B79-98C5-9D0A3EE13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6B3D2-8A9C-48FC-B009-C310C32A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D6AE-66C7-4E94-8022-09C3BDC4EEA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F059C-25A6-425B-A78F-827A39FF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39FF8-4CA8-4679-9052-3E36C2FB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9237-9660-436F-9690-99ED701B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277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F8CE-73EF-43C0-8B72-A6AB4FDE3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1E05E-CECC-4611-B87B-0A2A2AE3A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BAE53-DC6C-4AE9-B474-D9825B1A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D6AE-66C7-4E94-8022-09C3BDC4EEA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33880-D819-4725-8C18-E01EABDC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D36F2-DAA5-4020-8B1D-B7374D7A1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9237-9660-436F-9690-99ED701B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987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6278-250E-4717-8814-32F87AFF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3832-A51E-46B4-9E87-068EDF0B9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61785-BB0D-4261-BB07-E2D5856EE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91CA1-EF23-4EFB-BE47-C9988147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D6AE-66C7-4E94-8022-09C3BDC4EEA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EB2D9-DFC4-4679-98CF-1F982120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3EEE6-0834-4685-8968-2FB745D8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9237-9660-436F-9690-99ED701B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1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92215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4C5C-1F85-499A-9F0A-DD0C0E889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7EFFE-0EDF-4CD1-ABCE-69B2F11B4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731EF-756B-4ADA-9F18-65558C26F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34FB79-E4FD-482F-A36B-50C9041E5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78F7BA-EB26-49A6-8C13-8609C96D5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96781-72A5-4B6F-87E1-A24CB83E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D6AE-66C7-4E94-8022-09C3BDC4EEA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332EFE-7673-4DB3-B143-6FA61547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B68756-A791-4274-8F6F-E308E118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9237-9660-436F-9690-99ED701B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347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9DC99-69A8-4E97-949B-BB6EA309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117A57-199B-473A-ADB1-4F52154F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D6AE-66C7-4E94-8022-09C3BDC4EEA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F179D-879A-42FE-8CD4-E18D41E6F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91E96-072A-4AA7-976E-B818204D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9237-9660-436F-9690-99ED701B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121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7A6A2-F4F9-4B63-AAFD-9BADA1864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D6AE-66C7-4E94-8022-09C3BDC4EEA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0AE40-C8FF-485F-8B64-5F9891A4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EA231-732C-4215-A8DB-998D8DCE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9237-9660-436F-9690-99ED701B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477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802BF-E6A3-4AF8-8631-2BF22FEC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6A9AA-E676-494A-9062-93B09137A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47A8C-2AD5-4025-B708-371FD38B9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E4276-9040-451C-B723-D0216DFA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D6AE-66C7-4E94-8022-09C3BDC4EEA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FD325-F57B-4E52-ACAA-43F76D1D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FF74E-FEF4-4633-9935-6EABFB3A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9237-9660-436F-9690-99ED701B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098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D35D-65EC-474E-85DD-03EC6941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6E5C5-9298-44A3-986F-E206C59FE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B3AAC-296C-4FB8-9A9B-BF4BEBED0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3F5C5-CC39-4051-A946-4F8E7B30D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D6AE-66C7-4E94-8022-09C3BDC4EEA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70F11-6462-4F30-9184-4B4111A91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6E2C8-4625-43C1-9102-74CA1D37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9237-9660-436F-9690-99ED701B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902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C05B-528F-4052-8F05-A1E58A66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7ABCF-78EB-4549-B51B-4B6CDEE1C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6545A-9405-49D2-83CC-BA503348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D6AE-66C7-4E94-8022-09C3BDC4EEA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4B963-4CBB-4036-BF2C-31AE3399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452DB-7897-47E9-B655-00AA4160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9237-9660-436F-9690-99ED701B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79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C684D-61A8-4278-833B-76ADF7829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67770-FEAD-446B-8BC5-E652C67F0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198F-8527-411B-9ADE-1046A85A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D6AE-66C7-4E94-8022-09C3BDC4EEA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B6199-A27E-401A-A142-ED6B0C6F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C2B99-7FAA-42BA-A9CF-E47EC29F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9237-9660-436F-9690-99ED701B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2564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928447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22057"/>
            <a:ext cx="35007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57949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23174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616137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455731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779061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488" y="313745"/>
            <a:ext cx="11441461" cy="4842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0981" y="5595417"/>
            <a:ext cx="811019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412488" y="849255"/>
            <a:ext cx="1144146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F86232-91D3-4228-A511-AB56B579032F}"/>
              </a:ext>
            </a:extLst>
          </p:cNvPr>
          <p:cNvSpPr txBox="1"/>
          <p:nvPr/>
        </p:nvSpPr>
        <p:spPr>
          <a:xfrm>
            <a:off x="412488" y="1246909"/>
            <a:ext cx="114414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203494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98898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50516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386652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935447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331323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46525" y="687175"/>
            <a:ext cx="112989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Twentieth Century"/>
              <a:buNone/>
              <a:defRPr sz="3600"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039905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72F8-03B7-451A-925B-00A2A8FAE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03281-2A05-4910-9DD2-207653A4C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6CCC0-72E5-4314-A414-DC2F6AF2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D6AE-66C7-4E94-8022-09C3BDC4EEA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9CA7A-E0AC-403E-8BBB-B2CE39D50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E5ADE-3967-4D4A-9D94-9ECC3A74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9237-9660-436F-9690-99ED701B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488" y="313745"/>
            <a:ext cx="11441461" cy="4842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0981" y="5595417"/>
            <a:ext cx="811019" cy="503578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412488" y="849255"/>
            <a:ext cx="1144146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F86232-91D3-4228-A511-AB56B579032F}"/>
              </a:ext>
            </a:extLst>
          </p:cNvPr>
          <p:cNvSpPr txBox="1"/>
          <p:nvPr/>
        </p:nvSpPr>
        <p:spPr>
          <a:xfrm>
            <a:off x="412488" y="1246909"/>
            <a:ext cx="114414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185613"/>
      </p:ext>
    </p:extLst>
  </p:cSld>
  <p:clrMapOvr>
    <a:masterClrMapping/>
  </p:clrMapOvr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F42CA-FCEC-4351-B5E4-56BB314F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A4B0-E57D-4B79-98C5-9D0A3EE13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6B3D2-8A9C-48FC-B009-C310C32A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D6AE-66C7-4E94-8022-09C3BDC4EEA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F059C-25A6-425B-A78F-827A39FF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39FF8-4CA8-4679-9052-3E36C2FB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9237-9660-436F-9690-99ED701B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3787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F8CE-73EF-43C0-8B72-A6AB4FDE3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1E05E-CECC-4611-B87B-0A2A2AE3A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BAE53-DC6C-4AE9-B474-D9825B1A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D6AE-66C7-4E94-8022-09C3BDC4EEA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33880-D819-4725-8C18-E01EABDC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D36F2-DAA5-4020-8B1D-B7374D7A1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9237-9660-436F-9690-99ED701B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58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6278-250E-4717-8814-32F87AFF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3832-A51E-46B4-9E87-068EDF0B9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61785-BB0D-4261-BB07-E2D5856EE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91CA1-EF23-4EFB-BE47-C9988147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D6AE-66C7-4E94-8022-09C3BDC4EEA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EB2D9-DFC4-4679-98CF-1F982120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3EEE6-0834-4685-8968-2FB745D8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9237-9660-436F-9690-99ED701B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4954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4C5C-1F85-499A-9F0A-DD0C0E889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7EFFE-0EDF-4CD1-ABCE-69B2F11B4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731EF-756B-4ADA-9F18-65558C26F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34FB79-E4FD-482F-A36B-50C9041E5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78F7BA-EB26-49A6-8C13-8609C96D5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96781-72A5-4B6F-87E1-A24CB83E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D6AE-66C7-4E94-8022-09C3BDC4EEA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332EFE-7673-4DB3-B143-6FA61547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B68756-A791-4274-8F6F-E308E118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9237-9660-436F-9690-99ED701B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5841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9DC99-69A8-4E97-949B-BB6EA309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117A57-199B-473A-ADB1-4F52154F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D6AE-66C7-4E94-8022-09C3BDC4EEA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F179D-879A-42FE-8CD4-E18D41E6F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91E96-072A-4AA7-976E-B818204D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9237-9660-436F-9690-99ED701B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1848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7A6A2-F4F9-4B63-AAFD-9BADA1864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D6AE-66C7-4E94-8022-09C3BDC4EEA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0AE40-C8FF-485F-8B64-5F9891A4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EA231-732C-4215-A8DB-998D8DCE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9237-9660-436F-9690-99ED701B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4485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802BF-E6A3-4AF8-8631-2BF22FEC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6A9AA-E676-494A-9062-93B09137A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47A8C-2AD5-4025-B708-371FD38B9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E4276-9040-451C-B723-D0216DFA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D6AE-66C7-4E94-8022-09C3BDC4EEA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FD325-F57B-4E52-ACAA-43F76D1D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FF74E-FEF4-4633-9935-6EABFB3A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9237-9660-436F-9690-99ED701B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1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D35D-65EC-474E-85DD-03EC6941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6E5C5-9298-44A3-986F-E206C59FE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B3AAC-296C-4FB8-9A9B-BF4BEBED0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3F5C5-CC39-4051-A946-4F8E7B30D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D6AE-66C7-4E94-8022-09C3BDC4EEA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70F11-6462-4F30-9184-4B4111A91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6E2C8-4625-43C1-9102-74CA1D37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9237-9660-436F-9690-99ED701B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1919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C05B-528F-4052-8F05-A1E58A66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7ABCF-78EB-4549-B51B-4B6CDEE1C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6545A-9405-49D2-83CC-BA503348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D6AE-66C7-4E94-8022-09C3BDC4EEA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4B963-4CBB-4036-BF2C-31AE3399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452DB-7897-47E9-B655-00AA4160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9237-9660-436F-9690-99ED701B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1638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C684D-61A8-4278-833B-76ADF7829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67770-FEAD-446B-8BC5-E652C67F0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198F-8527-411B-9ADE-1046A85A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D6AE-66C7-4E94-8022-09C3BDC4EEA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B6199-A27E-401A-A142-ED6B0C6F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C2B99-7FAA-42BA-A9CF-E47EC29F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9237-9660-436F-9690-99ED701B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7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1158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4116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5824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1.jp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274716"/>
            <a:ext cx="12192000" cy="485070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470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1273654"/>
            <a:ext cx="9603275" cy="4192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70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6F371-7E91-45A9-9625-26176B51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EF83F-70E0-44DF-9200-A3FF75D60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279BC-67EF-4D24-8F5B-60FD3F937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2D6AE-66C7-4E94-8022-09C3BDC4EEA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A4CA9-CCE0-4F86-A5B9-EEFE28F4A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35F6F-73D9-4CA2-B17F-8651E8C7E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19237-9660-436F-9690-99ED701B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0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6E1AAE3-52A1-4A84-9770-731D0B3672E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12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6F371-7E91-45A9-9625-26176B51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EF83F-70E0-44DF-9200-A3FF75D60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279BC-67EF-4D24-8F5B-60FD3F937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2D6AE-66C7-4E94-8022-09C3BDC4EEA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A4CA9-CCE0-4F86-A5B9-EEFE28F4A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35F6F-73D9-4CA2-B17F-8651E8C7E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19237-9660-436F-9690-99ED701B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0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6E1AAE3-52A1-4A84-9770-731D0B3672E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43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6F371-7E91-45A9-9625-26176B51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EF83F-70E0-44DF-9200-A3FF75D60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279BC-67EF-4D24-8F5B-60FD3F937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2D6AE-66C7-4E94-8022-09C3BDC4EEA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A4CA9-CCE0-4F86-A5B9-EEFE28F4A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35F6F-73D9-4CA2-B17F-8651E8C7E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19237-9660-436F-9690-99ED701B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6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tiontradingtips.com/options101/payoff-diagrams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Relationship Id="rId5" Type="http://schemas.openxmlformats.org/officeDocument/2006/relationships/hyperlink" Target="https://betterexplained.com/articles/what-you-should-know-about-the-stock-market/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hyperlink" Target="https://www.quantconnect.com/tutorials/introduction-to-options/local-volatility-and-stochastic-volatility" TargetMode="External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 t="5677" b="100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/>
          <p:nvPr/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ctrTitle"/>
          </p:nvPr>
        </p:nvSpPr>
        <p:spPr>
          <a:xfrm>
            <a:off x="609600" y="4376057"/>
            <a:ext cx="11298900" cy="112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</a:pPr>
            <a:r>
              <a:rPr lang="en-US" dirty="0"/>
              <a:t>Pricing model calibration through Stochastic Optimization</a:t>
            </a:r>
            <a:endParaRPr dirty="0"/>
          </a:p>
        </p:txBody>
      </p:sp>
      <p:sp>
        <p:nvSpPr>
          <p:cNvPr id="114" name="Google Shape;114;p15"/>
          <p:cNvSpPr txBox="1">
            <a:spLocks noGrp="1"/>
          </p:cNvSpPr>
          <p:nvPr>
            <p:ph type="subTitle" idx="4294967295"/>
          </p:nvPr>
        </p:nvSpPr>
        <p:spPr>
          <a:xfrm>
            <a:off x="441140" y="5504575"/>
            <a:ext cx="10964863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1200" dirty="0">
                <a:solidFill>
                  <a:schemeClr val="lt1"/>
                </a:solidFill>
              </a:rPr>
              <a:t>STOCHASTIC OPTIMIZATION TERM PROJECT</a:t>
            </a:r>
            <a:endParaRPr sz="12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1200" dirty="0">
                <a:solidFill>
                  <a:schemeClr val="lt1"/>
                </a:solidFill>
              </a:rPr>
              <a:t>By Beatrice Cai, </a:t>
            </a:r>
            <a:r>
              <a:rPr lang="en-US" sz="1200" dirty="0" err="1">
                <a:solidFill>
                  <a:schemeClr val="lt1"/>
                </a:solidFill>
              </a:rPr>
              <a:t>Motahare</a:t>
            </a:r>
            <a:r>
              <a:rPr lang="en-US" sz="1200" dirty="0">
                <a:solidFill>
                  <a:schemeClr val="lt1"/>
                </a:solidFill>
              </a:rPr>
              <a:t> </a:t>
            </a:r>
            <a:r>
              <a:rPr lang="en-US" sz="1200" dirty="0" err="1">
                <a:solidFill>
                  <a:schemeClr val="lt1"/>
                </a:solidFill>
              </a:rPr>
              <a:t>Mounesan</a:t>
            </a:r>
            <a:r>
              <a:rPr lang="en-US" sz="1200" dirty="0">
                <a:solidFill>
                  <a:schemeClr val="lt1"/>
                </a:solidFill>
              </a:rPr>
              <a:t>, Kei </a:t>
            </a:r>
            <a:r>
              <a:rPr lang="en-US" sz="1200" dirty="0" err="1">
                <a:solidFill>
                  <a:schemeClr val="lt1"/>
                </a:solidFill>
              </a:rPr>
              <a:t>Nemoto</a:t>
            </a:r>
            <a:r>
              <a:rPr lang="en-US" sz="1200" dirty="0">
                <a:solidFill>
                  <a:schemeClr val="lt1"/>
                </a:solidFill>
              </a:rPr>
              <a:t>, Ivan Perez</a:t>
            </a:r>
            <a:endParaRPr sz="12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DB80-3056-4A7F-B604-444DA982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Heston Model</a:t>
            </a:r>
            <a:r>
              <a:rPr lang="en-US" baseline="30000" dirty="0"/>
              <a:t>7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6118BE5-EB1D-4E78-B0D2-A120829BF9F9}"/>
                  </a:ext>
                </a:extLst>
              </p:cNvPr>
              <p:cNvSpPr>
                <a:spLocks noGrp="1"/>
              </p:cNvSpPr>
              <p:nvPr>
                <p:ph type="body" sz="half" idx="4294967295"/>
              </p:nvPr>
            </p:nvSpPr>
            <p:spPr>
              <a:xfrm>
                <a:off x="412488" y="1052513"/>
                <a:ext cx="11441460" cy="5805487"/>
              </a:xfrm>
            </p:spPr>
            <p:txBody>
              <a:bodyPr>
                <a:normAutofit/>
              </a:bodyPr>
              <a:lstStyle/>
              <a:p>
                <a:pPr marL="111760" indent="0"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Heston Model describes Price dynamics with a similar equation as BSM:</a:t>
                </a:r>
                <a:endParaRPr lang="en-US" sz="1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14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111760" indent="0">
                  <a:buNone/>
                </a:pPr>
                <a:endParaRPr lang="en-US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111760" indent="0">
                  <a:buNone/>
                </a:pPr>
                <a:r>
                  <a:rPr lang="en-US" sz="1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But is driven by a variance process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4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That is assumed to move like a Cox Ingersoll Ross Process (CIR)</a:t>
                </a:r>
                <a:r>
                  <a:rPr lang="en-US" sz="1400" baseline="30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8</a:t>
                </a:r>
                <a:r>
                  <a:rPr lang="en-US" sz="1400" b="0" baseline="30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ξ</m:t>
                      </m:r>
                      <m:rad>
                        <m:radPr>
                          <m:degHide m:val="on"/>
                          <m:ctrlPr>
                            <a:rPr lang="el-G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ra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11760" indent="0">
                  <a:buNone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11760" indent="0"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Brownian motions are assumed to have constant correlation,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over the time horizon of interest: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l-G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While the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can be expressed similar to as before, one can Implement Milstein discretization</a:t>
                </a:r>
                <a:r>
                  <a:rPr lang="en-US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describe the variance process iteratively: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ra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ξ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ad>
                                <m:radPr>
                                  <m:degHide m:val="on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ra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ξ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How can we apply IPA to find parameters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l-G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𝝃</m:t>
                    </m:r>
                  </m:oMath>
                </a14:m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that would match observed price dynamics?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6118BE5-EB1D-4E78-B0D2-A120829BF9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4294967295"/>
              </p:nvPr>
            </p:nvSpPr>
            <p:spPr>
              <a:xfrm>
                <a:off x="412488" y="1052513"/>
                <a:ext cx="11441460" cy="5805487"/>
              </a:xfrm>
              <a:blipFill>
                <a:blip r:embed="rId2"/>
                <a:stretch>
                  <a:fillRect l="-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BC167B8-DDC3-4E6E-9558-B38F180E3831}"/>
                  </a:ext>
                </a:extLst>
              </p:cNvPr>
              <p:cNvSpPr/>
              <p:nvPr/>
            </p:nvSpPr>
            <p:spPr>
              <a:xfrm>
                <a:off x="5038880" y="1414890"/>
                <a:ext cx="2188676" cy="3140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BC167B8-DDC3-4E6E-9558-B38F180E3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80" y="1414890"/>
                <a:ext cx="2188676" cy="314060"/>
              </a:xfrm>
              <a:prstGeom prst="rect">
                <a:avLst/>
              </a:prstGeom>
              <a:blipFill>
                <a:blip r:embed="rId3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8752188-70A8-4BEC-817F-D446AFC92ABF}"/>
              </a:ext>
            </a:extLst>
          </p:cNvPr>
          <p:cNvSpPr txBox="1"/>
          <p:nvPr/>
        </p:nvSpPr>
        <p:spPr>
          <a:xfrm>
            <a:off x="338052" y="6155704"/>
            <a:ext cx="64139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7. J. </a:t>
            </a:r>
            <a:r>
              <a:rPr lang="en-US" sz="1000" dirty="0" err="1">
                <a:solidFill>
                  <a:schemeClr val="bg1"/>
                </a:solidFill>
              </a:rPr>
              <a:t>Gatheral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i="1" dirty="0">
                <a:solidFill>
                  <a:schemeClr val="bg1"/>
                </a:solidFill>
              </a:rPr>
              <a:t>, The Volatility Surface: A </a:t>
            </a:r>
            <a:r>
              <a:rPr lang="en-US" sz="1000" i="1" dirty="0" err="1">
                <a:solidFill>
                  <a:schemeClr val="bg1"/>
                </a:solidFill>
              </a:rPr>
              <a:t>Practicioner’s</a:t>
            </a:r>
            <a:r>
              <a:rPr lang="en-US" sz="1000" i="1" dirty="0">
                <a:solidFill>
                  <a:schemeClr val="bg1"/>
                </a:solidFill>
              </a:rPr>
              <a:t> Guide</a:t>
            </a:r>
            <a:r>
              <a:rPr lang="en-US" sz="1000" dirty="0">
                <a:solidFill>
                  <a:schemeClr val="bg1"/>
                </a:solidFill>
              </a:rPr>
              <a:t>, Wiley, New </a:t>
            </a:r>
            <a:r>
              <a:rPr lang="en-US" sz="1000" dirty="0" err="1">
                <a:solidFill>
                  <a:schemeClr val="bg1"/>
                </a:solidFill>
              </a:rPr>
              <a:t>Jerset</a:t>
            </a:r>
            <a:r>
              <a:rPr lang="en-US" sz="1000" dirty="0">
                <a:solidFill>
                  <a:schemeClr val="bg1"/>
                </a:solidFill>
              </a:rPr>
              <a:t>, 2006, p. 15-24</a:t>
            </a:r>
          </a:p>
          <a:p>
            <a:r>
              <a:rPr lang="en-US" sz="1000" dirty="0">
                <a:solidFill>
                  <a:schemeClr val="bg1"/>
                </a:solidFill>
              </a:rPr>
              <a:t>8. 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S.E. Shreve</a:t>
            </a:r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Stochastic Calculus for Finance II: Continuous-Time Models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Springer, New York, 2004, p. 266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746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3EC953-2E43-42CF-9499-71B0B5284A83}"/>
                  </a:ext>
                </a:extLst>
              </p:cNvPr>
              <p:cNvSpPr txBox="1"/>
              <p:nvPr/>
            </p:nvSpPr>
            <p:spPr>
              <a:xfrm>
                <a:off x="545103" y="931685"/>
                <a:ext cx="11441461" cy="5839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We can try to estimate the gradient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𝔼</m:t>
                    </m:r>
                    <m:d>
                      <m:dPr>
                        <m:begChr m:val="[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using the IPA derivative: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And we can argue the exchange of derivative and expectation, by the 3 assumptions in Theorem 8.1:</a:t>
                </a:r>
              </a:p>
              <a:p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Theorem 8.1: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Θ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⊂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ℝ</m:t>
                    </m:r>
                  </m:oMath>
                </a14:m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be an open and connected set,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is a measurable mapping on a common underlying probability space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𝐿𝑒𝑡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𝐼𝑓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</a:p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The sample path (or stochastic derivative)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)/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exists w.p.1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ii) The mapping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ℝ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differentiable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iii) The mapping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Lipschitz continuous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Θ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w.p.1. then,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We can simplify the math, by taking the IPA derivative of the log of incremental returns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3EC953-2E43-42CF-9499-71B0B5284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03" y="931685"/>
                <a:ext cx="11441461" cy="5839868"/>
              </a:xfrm>
              <a:prstGeom prst="rect">
                <a:avLst/>
              </a:prstGeom>
              <a:blipFill>
                <a:blip r:embed="rId3"/>
                <a:stretch>
                  <a:fillRect l="-160" t="-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Google Shape;193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17AF6F-C489-4470-B973-11A477B88038}"/>
                  </a:ext>
                </a:extLst>
              </p:cNvPr>
              <p:cNvSpPr txBox="1"/>
              <p:nvPr/>
            </p:nvSpPr>
            <p:spPr>
              <a:xfrm>
                <a:off x="4932674" y="1217148"/>
                <a:ext cx="4314824" cy="3102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𝔼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17AF6F-C489-4470-B973-11A477B88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674" y="1217148"/>
                <a:ext cx="4314824" cy="310278"/>
              </a:xfrm>
              <a:prstGeom prst="rect">
                <a:avLst/>
              </a:prstGeom>
              <a:blipFill>
                <a:blip r:embed="rId4"/>
                <a:stretch>
                  <a:fillRect l="-2542" t="-5882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DB7EBA2-2D40-4357-A2FC-13C94C4E92EC}"/>
                  </a:ext>
                </a:extLst>
              </p:cNvPr>
              <p:cNvSpPr/>
              <p:nvPr/>
            </p:nvSpPr>
            <p:spPr>
              <a:xfrm>
                <a:off x="412488" y="4310767"/>
                <a:ext cx="5018105" cy="189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ξ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DB7EBA2-2D40-4357-A2FC-13C94C4E9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88" y="4310767"/>
                <a:ext cx="5018105" cy="189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FC030F2-C5E8-4A10-9742-9CA045011AE9}"/>
                  </a:ext>
                </a:extLst>
              </p:cNvPr>
              <p:cNvSpPr/>
              <p:nvPr/>
            </p:nvSpPr>
            <p:spPr>
              <a:xfrm>
                <a:off x="4573881" y="3153222"/>
                <a:ext cx="3118674" cy="590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FC030F2-C5E8-4A10-9742-9CA045011A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881" y="3153222"/>
                <a:ext cx="3118674" cy="5906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7">
                <a:extLst>
                  <a:ext uri="{FF2B5EF4-FFF2-40B4-BE49-F238E27FC236}">
                    <a16:creationId xmlns:a16="http://schemas.microsoft.com/office/drawing/2014/main" id="{58841E90-12E7-4D49-83A6-51444A9CFD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7149578"/>
                  </p:ext>
                </p:extLst>
              </p:nvPr>
            </p:nvGraphicFramePr>
            <p:xfrm>
              <a:off x="5375355" y="4154173"/>
              <a:ext cx="6537545" cy="21865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6645">
                      <a:extLst>
                        <a:ext uri="{9D8B030D-6E8A-4147-A177-3AD203B41FA5}">
                          <a16:colId xmlns:a16="http://schemas.microsoft.com/office/drawing/2014/main" val="2364911606"/>
                        </a:ext>
                      </a:extLst>
                    </a:gridCol>
                    <a:gridCol w="1300899">
                      <a:extLst>
                        <a:ext uri="{9D8B030D-6E8A-4147-A177-3AD203B41FA5}">
                          <a16:colId xmlns:a16="http://schemas.microsoft.com/office/drawing/2014/main" val="2524545274"/>
                        </a:ext>
                      </a:extLst>
                    </a:gridCol>
                    <a:gridCol w="3550001">
                      <a:extLst>
                        <a:ext uri="{9D8B030D-6E8A-4147-A177-3AD203B41FA5}">
                          <a16:colId xmlns:a16="http://schemas.microsoft.com/office/drawing/2014/main" val="2077522222"/>
                        </a:ext>
                      </a:extLst>
                    </a:gridCol>
                  </a:tblGrid>
                  <a:tr h="458937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Expectation of Partial Derivative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Result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Dependence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2292676"/>
                      </a:ext>
                    </a:extLst>
                  </a:tr>
                  <a:tr h="26996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𝜕𝜇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Linear in time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6932496"/>
                      </a:ext>
                    </a:extLst>
                  </a:tr>
                  <a:tr h="53537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Quadratic in time, and the long term variance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94855"/>
                      </a:ext>
                    </a:extLst>
                  </a:tr>
                  <a:tr h="45893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Quadratic in time, and the mean reversion 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6270490"/>
                      </a:ext>
                    </a:extLst>
                  </a:tr>
                  <a:tr h="45893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ξ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l-G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ξ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Quadratic in time, and linear on vol of vol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62643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7">
                <a:extLst>
                  <a:ext uri="{FF2B5EF4-FFF2-40B4-BE49-F238E27FC236}">
                    <a16:creationId xmlns:a16="http://schemas.microsoft.com/office/drawing/2014/main" id="{58841E90-12E7-4D49-83A6-51444A9CFD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7149578"/>
                  </p:ext>
                </p:extLst>
              </p:nvPr>
            </p:nvGraphicFramePr>
            <p:xfrm>
              <a:off x="5375355" y="4154173"/>
              <a:ext cx="6537545" cy="21865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6645">
                      <a:extLst>
                        <a:ext uri="{9D8B030D-6E8A-4147-A177-3AD203B41FA5}">
                          <a16:colId xmlns:a16="http://schemas.microsoft.com/office/drawing/2014/main" val="2364911606"/>
                        </a:ext>
                      </a:extLst>
                    </a:gridCol>
                    <a:gridCol w="1300899">
                      <a:extLst>
                        <a:ext uri="{9D8B030D-6E8A-4147-A177-3AD203B41FA5}">
                          <a16:colId xmlns:a16="http://schemas.microsoft.com/office/drawing/2014/main" val="2524545274"/>
                        </a:ext>
                      </a:extLst>
                    </a:gridCol>
                    <a:gridCol w="3550001">
                      <a:extLst>
                        <a:ext uri="{9D8B030D-6E8A-4147-A177-3AD203B41FA5}">
                          <a16:colId xmlns:a16="http://schemas.microsoft.com/office/drawing/2014/main" val="2077522222"/>
                        </a:ext>
                      </a:extLst>
                    </a:gridCol>
                  </a:tblGrid>
                  <a:tr h="458937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Expectation of Partial Derivative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Result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Dependence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229267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61" t="-171111" r="-289170" b="-5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29907" t="-171111" r="-274299" b="-5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Linear in time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6932496"/>
                      </a:ext>
                    </a:extLst>
                  </a:tr>
                  <a:tr h="5353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61" t="-138636" r="-289170" b="-1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29907" t="-138636" r="-274299" b="-1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Quadratic in time, and the long term variance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94855"/>
                      </a:ext>
                    </a:extLst>
                  </a:tr>
                  <a:tr h="4589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61" t="-280000" r="-289170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29907" t="-280000" r="-274299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Quadratic in time, and the mean reversion 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6270490"/>
                      </a:ext>
                    </a:extLst>
                  </a:tr>
                  <a:tr h="4589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61" t="-375000" r="-28917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29907" t="-375000" r="-27429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Quadratic in time, and linear on vol of vol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62643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503EC4E-08CC-424D-8CDF-BB5697AD539A}"/>
              </a:ext>
            </a:extLst>
          </p:cNvPr>
          <p:cNvSpPr txBox="1"/>
          <p:nvPr/>
        </p:nvSpPr>
        <p:spPr>
          <a:xfrm>
            <a:off x="659877" y="639036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CA2884-DF86-465F-B6D5-C8AF965E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Sensitivity Analysis of </a:t>
            </a:r>
            <a:r>
              <a:rPr lang="en-US" dirty="0" err="1"/>
              <a:t>HESton</a:t>
            </a:r>
            <a:r>
              <a:rPr lang="en-US" dirty="0"/>
              <a:t>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5B516-E6B1-4CA3-A780-BEE94354274A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12488" y="907723"/>
            <a:ext cx="11441461" cy="5229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can say that the derivative of the price process is: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Which affords the final IPA of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2323167-6C24-4447-9339-753BA8DC5B2A}"/>
                  </a:ext>
                </a:extLst>
              </p:cNvPr>
              <p:cNvSpPr/>
              <p:nvPr/>
            </p:nvSpPr>
            <p:spPr>
              <a:xfrm>
                <a:off x="412488" y="3182274"/>
                <a:ext cx="8745022" cy="21214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sSub>
                                  <m:sSubPr>
                                    <m:ctrlP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t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+∆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𝑜𝑏𝑠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𝔼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+∆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𝑜𝑏𝑠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exp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𝔼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+∆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𝑜𝑏𝑠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ξ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exp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𝔼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+∆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𝑜𝑏𝑠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2323167-6C24-4447-9339-753BA8DC5B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88" y="3182274"/>
                <a:ext cx="8745022" cy="21214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28CE70E-1355-46FE-B2D9-305C140EB2BF}"/>
                  </a:ext>
                </a:extLst>
              </p:cNvPr>
              <p:cNvSpPr/>
              <p:nvPr/>
            </p:nvSpPr>
            <p:spPr>
              <a:xfrm>
                <a:off x="412488" y="1307585"/>
                <a:ext cx="7087433" cy="1474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∆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exp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∆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ξ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∆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exp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∆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28CE70E-1355-46FE-B2D9-305C140EB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88" y="1307585"/>
                <a:ext cx="7087433" cy="14748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042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Experiments </a:t>
            </a:r>
            <a:endParaRPr sz="2400" dirty="0"/>
          </a:p>
        </p:txBody>
      </p:sp>
      <p:pic>
        <p:nvPicPr>
          <p:cNvPr id="1026" name="Picture 2" descr="6b954a7c-9ba5-4181-b50d-8a7913c290e9">
            <a:extLst>
              <a:ext uri="{FF2B5EF4-FFF2-40B4-BE49-F238E27FC236}">
                <a16:creationId xmlns:a16="http://schemas.microsoft.com/office/drawing/2014/main" id="{5C83E7E3-9A3B-4441-8A5F-08A1817E0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66" y="1111387"/>
            <a:ext cx="3627437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e6692106-eff6-4f93-89cf-88b37695f4bc">
            <a:extLst>
              <a:ext uri="{FF2B5EF4-FFF2-40B4-BE49-F238E27FC236}">
                <a16:creationId xmlns:a16="http://schemas.microsoft.com/office/drawing/2014/main" id="{9A323345-658D-416F-ADCB-506701C09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75" y="1111387"/>
            <a:ext cx="35750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5bd7593b-5f0f-4bec-9a7d-85b61145e685">
            <a:extLst>
              <a:ext uri="{FF2B5EF4-FFF2-40B4-BE49-F238E27FC236}">
                <a16:creationId xmlns:a16="http://schemas.microsoft.com/office/drawing/2014/main" id="{BFBF4C4C-2789-4F40-A5E3-B25EBE503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66" y="3825051"/>
            <a:ext cx="3627437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4829a755-b859-4bfd-8235-76e7ed34907c">
            <a:extLst>
              <a:ext uri="{FF2B5EF4-FFF2-40B4-BE49-F238E27FC236}">
                <a16:creationId xmlns:a16="http://schemas.microsoft.com/office/drawing/2014/main" id="{A3B3C093-29C8-4DF6-AA5A-4609C862F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75" y="3825051"/>
            <a:ext cx="3575050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F5D6937-4293-477C-BAE4-D0A35CFEADF4}"/>
                  </a:ext>
                </a:extLst>
              </p:cNvPr>
              <p:cNvSpPr txBox="1"/>
              <p:nvPr/>
            </p:nvSpPr>
            <p:spPr>
              <a:xfrm>
                <a:off x="8156974" y="1411705"/>
                <a:ext cx="347816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Initial parameters: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={0.3, 0.1,0.1,0.1}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Optimal parameters: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07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F5D6937-4293-477C-BAE4-D0A35CFEA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974" y="1411705"/>
                <a:ext cx="3478160" cy="1384995"/>
              </a:xfrm>
              <a:prstGeom prst="rect">
                <a:avLst/>
              </a:prstGeom>
              <a:blipFill>
                <a:blip r:embed="rId7"/>
                <a:stretch>
                  <a:fillRect l="-525" t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3464-7DBA-4FF5-97DF-855CEE26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E6C42-438F-4C7E-8029-4864EFA421C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2488" y="990453"/>
            <a:ext cx="12038029" cy="4405312"/>
          </a:xfrm>
        </p:spPr>
        <p:txBody>
          <a:bodyPr/>
          <a:lstStyle/>
          <a:p>
            <a:pPr marL="571500" indent="-342900">
              <a:buAutoNum type="alphaUcPeriod"/>
            </a:pPr>
            <a:r>
              <a:rPr lang="en-US" dirty="0"/>
              <a:t>The IPA Estimator for the Black Scholes Merton formula was found to converge </a:t>
            </a:r>
          </a:p>
          <a:p>
            <a:pPr marL="571500" indent="-342900">
              <a:buAutoNum type="alphaUcPeriod"/>
            </a:pPr>
            <a:r>
              <a:rPr lang="en-US" dirty="0"/>
              <a:t>The IPA Estimator for the Heston Model, can be derived recursively. </a:t>
            </a:r>
          </a:p>
          <a:p>
            <a:pPr marL="571500" indent="-342900">
              <a:buAutoNum type="alphaUcPeriod"/>
            </a:pPr>
            <a:r>
              <a:rPr lang="en-US" dirty="0"/>
              <a:t>Experimental data is inconclusive for Heston Model Calibration.</a:t>
            </a:r>
          </a:p>
        </p:txBody>
      </p:sp>
    </p:spTree>
    <p:extLst>
      <p:ext uri="{BB962C8B-B14F-4D97-AF65-F5344CB8AC3E}">
        <p14:creationId xmlns:p14="http://schemas.microsoft.com/office/powerpoint/2010/main" val="2763580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Contents</a:t>
            </a:r>
            <a:endParaRPr dirty="0"/>
          </a:p>
        </p:txBody>
      </p:sp>
      <p:sp>
        <p:nvSpPr>
          <p:cNvPr id="121" name="Google Shape;121;p16"/>
          <p:cNvSpPr txBox="1">
            <a:spLocks noGrp="1"/>
          </p:cNvSpPr>
          <p:nvPr>
            <p:ph idx="4294967295"/>
          </p:nvPr>
        </p:nvSpPr>
        <p:spPr>
          <a:xfrm>
            <a:off x="2249574" y="1139432"/>
            <a:ext cx="9604375" cy="34496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320"/>
              </a:spcBef>
              <a:spcAft>
                <a:spcPts val="600"/>
              </a:spcAft>
              <a:buAutoNum type="arabicPeriod"/>
            </a:pPr>
            <a:r>
              <a:rPr lang="en-US" dirty="0"/>
              <a:t>Preliminaries + Introduction/Background</a:t>
            </a:r>
          </a:p>
          <a:p>
            <a:pPr marL="342900" lvl="0" indent="-342900" algn="l" rtl="0">
              <a:spcBef>
                <a:spcPts val="320"/>
              </a:spcBef>
              <a:spcAft>
                <a:spcPts val="600"/>
              </a:spcAft>
              <a:buAutoNum type="arabicPeriod"/>
            </a:pPr>
            <a:r>
              <a:rPr lang="en-US" dirty="0"/>
              <a:t>Black Scholes Merton Model</a:t>
            </a:r>
          </a:p>
          <a:p>
            <a:pPr marL="342900" lvl="0" indent="-342900" algn="l" rtl="0">
              <a:spcBef>
                <a:spcPts val="320"/>
              </a:spcBef>
              <a:spcAft>
                <a:spcPts val="600"/>
              </a:spcAft>
              <a:buAutoNum type="arabicPeriod"/>
            </a:pPr>
            <a:r>
              <a:rPr lang="en-US" dirty="0"/>
              <a:t>Methodology</a:t>
            </a:r>
          </a:p>
          <a:p>
            <a:pPr marL="342900" lvl="0" indent="-342900" algn="l" rtl="0">
              <a:spcBef>
                <a:spcPts val="320"/>
              </a:spcBef>
              <a:spcAft>
                <a:spcPts val="600"/>
              </a:spcAft>
              <a:buAutoNum type="arabicPeriod"/>
            </a:pPr>
            <a:r>
              <a:rPr lang="en-US" dirty="0"/>
              <a:t>Description of Data</a:t>
            </a:r>
          </a:p>
          <a:p>
            <a:pPr marL="342900" lvl="0" indent="-342900" algn="l" rtl="0">
              <a:spcBef>
                <a:spcPts val="320"/>
              </a:spcBef>
              <a:spcAft>
                <a:spcPts val="600"/>
              </a:spcAft>
              <a:buAutoNum type="arabicPeriod"/>
            </a:pPr>
            <a:r>
              <a:rPr lang="en-US" dirty="0"/>
              <a:t>Preliminary Experiments </a:t>
            </a:r>
          </a:p>
          <a:p>
            <a:pPr marL="342900" lvl="0" indent="-342900" algn="l" rtl="0">
              <a:spcBef>
                <a:spcPts val="320"/>
              </a:spcBef>
              <a:spcAft>
                <a:spcPts val="600"/>
              </a:spcAft>
              <a:buAutoNum type="arabicPeriod"/>
            </a:pPr>
            <a:r>
              <a:rPr lang="en-US" dirty="0"/>
              <a:t>Heston Model</a:t>
            </a:r>
          </a:p>
          <a:p>
            <a:pPr marL="342900" lvl="0" indent="-342900" algn="l" rtl="0">
              <a:spcBef>
                <a:spcPts val="320"/>
              </a:spcBef>
              <a:spcAft>
                <a:spcPts val="600"/>
              </a:spcAft>
              <a:buAutoNum type="arabicPeriod"/>
            </a:pPr>
            <a:r>
              <a:rPr lang="en-US" dirty="0"/>
              <a:t>Experiments and Simulation </a:t>
            </a:r>
          </a:p>
          <a:p>
            <a:pPr marL="342900" lvl="0" indent="-342900" algn="l" rtl="0">
              <a:spcBef>
                <a:spcPts val="320"/>
              </a:spcBef>
              <a:spcAft>
                <a:spcPts val="600"/>
              </a:spcAft>
              <a:buAutoNum type="arabicPeriod"/>
            </a:pPr>
            <a:r>
              <a:rPr lang="en-US" dirty="0"/>
              <a:t>Results and Discussion</a:t>
            </a:r>
          </a:p>
          <a:p>
            <a:pPr marL="342900" lvl="0" indent="-342900" algn="l" rtl="0">
              <a:spcBef>
                <a:spcPts val="320"/>
              </a:spcBef>
              <a:spcAft>
                <a:spcPts val="600"/>
              </a:spcAft>
              <a:buAutoNum type="arabicPeriod"/>
            </a:pPr>
            <a:r>
              <a:rPr lang="en-US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B449473-8167-4FE8-9CFE-00CFB1A4B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488" y="313745"/>
            <a:ext cx="11441461" cy="484278"/>
          </a:xfrm>
        </p:spPr>
        <p:txBody>
          <a:bodyPr>
            <a:normAutofit fontScale="90000"/>
          </a:bodyPr>
          <a:lstStyle/>
          <a:p>
            <a:r>
              <a:rPr lang="en-US" dirty="0"/>
              <a:t>Call option Example</a:t>
            </a:r>
            <a:r>
              <a:rPr lang="en-US" baseline="30000" dirty="0"/>
              <a:t>1</a:t>
            </a:r>
            <a:r>
              <a:rPr lang="en-US" dirty="0"/>
              <a:t> 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4581B4-2593-4276-B7E5-129AE6F5E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88" y="1006279"/>
            <a:ext cx="8575868" cy="4517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D2FCD0-5BE1-4950-B093-2738264400ED}"/>
              </a:ext>
            </a:extLst>
          </p:cNvPr>
          <p:cNvSpPr txBox="1"/>
          <p:nvPr/>
        </p:nvSpPr>
        <p:spPr>
          <a:xfrm>
            <a:off x="8988356" y="1006279"/>
            <a:ext cx="280736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You Speculate that $MSFT will be at or above 28 USD/Share in 1 month:</a:t>
            </a:r>
          </a:p>
          <a:p>
            <a:r>
              <a:rPr lang="en-US" dirty="0"/>
              <a:t>You could:</a:t>
            </a:r>
          </a:p>
          <a:p>
            <a:endParaRPr lang="en-US" dirty="0"/>
          </a:p>
          <a:p>
            <a:r>
              <a:rPr lang="en-US" dirty="0"/>
              <a:t>1) BUY 100 Shares of $MFST for </a:t>
            </a:r>
          </a:p>
          <a:p>
            <a:r>
              <a:rPr lang="en-US" dirty="0"/>
              <a:t>25 USD/Share and sell at the </a:t>
            </a:r>
          </a:p>
          <a:p>
            <a:r>
              <a:rPr lang="en-US" dirty="0"/>
              <a:t>end of the month.  </a:t>
            </a:r>
          </a:p>
          <a:p>
            <a:r>
              <a:rPr lang="en-US" dirty="0"/>
              <a:t>Cost = 100*25USD= 2500 USD</a:t>
            </a:r>
          </a:p>
          <a:p>
            <a:r>
              <a:rPr lang="en-US" dirty="0"/>
              <a:t>Profit if $MFST &gt; 25 USD</a:t>
            </a:r>
          </a:p>
          <a:p>
            <a:endParaRPr lang="en-US" dirty="0"/>
          </a:p>
          <a:p>
            <a:r>
              <a:rPr lang="en-US" dirty="0"/>
              <a:t>2) BUY a 25 USD Strike Price Call Option for $120/contract </a:t>
            </a:r>
          </a:p>
          <a:p>
            <a:r>
              <a:rPr lang="en-US" dirty="0"/>
              <a:t>Notational 100Shares/Contract = $1.2 per share of MSFT.</a:t>
            </a:r>
          </a:p>
          <a:p>
            <a:r>
              <a:rPr lang="en-US" dirty="0"/>
              <a:t>Cost = 120 USD</a:t>
            </a:r>
          </a:p>
          <a:p>
            <a:r>
              <a:rPr lang="en-US" dirty="0"/>
              <a:t>Profit if $MFST &gt; 26.2 USD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0BFF09-7011-4EF5-845F-992CA09F3EEF}"/>
              </a:ext>
            </a:extLst>
          </p:cNvPr>
          <p:cNvSpPr txBox="1"/>
          <p:nvPr/>
        </p:nvSpPr>
        <p:spPr>
          <a:xfrm>
            <a:off x="214525" y="6236478"/>
            <a:ext cx="5809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1. </a:t>
            </a:r>
            <a:r>
              <a:rPr lang="en-US" sz="1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https://www.optiontradingtips.com/options101/payoff-diagrams.html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240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and Background</a:t>
            </a:r>
            <a:endParaRPr dirty="0"/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sz="half" idx="4294967295"/>
          </p:nvPr>
        </p:nvSpPr>
        <p:spPr>
          <a:xfrm>
            <a:off x="412488" y="3116263"/>
            <a:ext cx="11861800" cy="312737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60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Market Participants in derivatives markets are the ultimate deciders on the value of an option and its underlying. </a:t>
            </a:r>
          </a:p>
          <a:p>
            <a:pPr marL="0" lvl="0" indent="0" algn="l" rtl="0">
              <a:spcBef>
                <a:spcPts val="400"/>
              </a:spcBef>
              <a:spcAft>
                <a:spcPts val="60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Market Making firms (e.g., Jane Street, 2Sigma, Renaissance Trading) create value for their clients by buying and selling large quantities of assets to market participants and using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Quantitative Models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Set and Estimate Prices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and capture return in excess of risk.</a:t>
            </a:r>
          </a:p>
          <a:p>
            <a:pPr marL="0" lvl="0" indent="0" algn="l" rtl="0">
              <a:spcBef>
                <a:spcPts val="400"/>
              </a:spcBef>
              <a:spcAft>
                <a:spcPts val="600"/>
              </a:spcAft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600"/>
              </a:spcAft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600"/>
              </a:spcAft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600"/>
              </a:spcAft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600"/>
              </a:spcAft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600"/>
              </a:spcAft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600"/>
              </a:spcAft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600"/>
              </a:spcAft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600"/>
              </a:spcAft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600"/>
              </a:spcAft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03F751-7E8B-4F57-9571-111E615BF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88" y="1911957"/>
            <a:ext cx="4982808" cy="35067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1EA9E8D-2D31-4793-9234-087067B8591A}"/>
                  </a:ext>
                </a:extLst>
              </p:cNvPr>
              <p:cNvSpPr/>
              <p:nvPr/>
            </p:nvSpPr>
            <p:spPr>
              <a:xfrm>
                <a:off x="5469467" y="1911957"/>
                <a:ext cx="6096000" cy="232884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>
                  <a:spcBef>
                    <a:spcPts val="400"/>
                  </a:spcBef>
                  <a:spcAft>
                    <a:spcPts val="600"/>
                  </a:spcAft>
                </a:pPr>
                <a:r>
                  <a:rPr lang="en-US" dirty="0"/>
                  <a:t>Popular models for Pricing of Call Options and Predicting prices:</a:t>
                </a:r>
              </a:p>
              <a:p>
                <a:pPr marL="342900" lvl="0" indent="-342900">
                  <a:spcBef>
                    <a:spcPts val="400"/>
                  </a:spcBef>
                  <a:spcAft>
                    <a:spcPts val="600"/>
                  </a:spcAft>
                  <a:buAutoNum type="arabicParenR"/>
                </a:pPr>
                <a:r>
                  <a:rPr lang="en-US" dirty="0"/>
                  <a:t>Black-Scholes-Merton Model,</a:t>
                </a:r>
              </a:p>
              <a:p>
                <a:pPr marL="342900" lvl="0" indent="-342900">
                  <a:spcBef>
                    <a:spcPts val="400"/>
                  </a:spcBef>
                  <a:spcAft>
                    <a:spcPts val="600"/>
                  </a:spcAft>
                  <a:buAutoNum type="arabicParenR"/>
                </a:pPr>
                <a:r>
                  <a:rPr lang="en-US" dirty="0"/>
                  <a:t>Heston Model. </a:t>
                </a:r>
              </a:p>
              <a:p>
                <a:pPr lvl="0">
                  <a:spcBef>
                    <a:spcPts val="400"/>
                  </a:spcBef>
                  <a:spcAft>
                    <a:spcPts val="600"/>
                  </a:spcAft>
                </a:pPr>
                <a:r>
                  <a:rPr lang="en-US" dirty="0"/>
                  <a:t>Both describe the dynamics of Call Options as dependent on risk free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dirty="0"/>
                  <a:t>, and volatility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lvl="0">
                  <a:spcBef>
                    <a:spcPts val="400"/>
                  </a:spcBef>
                  <a:spcAft>
                    <a:spcPts val="600"/>
                  </a:spcAft>
                </a:pPr>
                <a:r>
                  <a:rPr lang="en-US" b="1" dirty="0"/>
                  <a:t>We will Attempt to apply the Stochastic Optimization ideas in this course to estimate optimal parameters in BSM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1" dirty="0"/>
                  <a:t> and Heston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1" dirty="0"/>
                  <a:t> Models.</a:t>
                </a:r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1EA9E8D-2D31-4793-9234-087067B85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467" y="1911957"/>
                <a:ext cx="6096000" cy="2328843"/>
              </a:xfrm>
              <a:prstGeom prst="rect">
                <a:avLst/>
              </a:prstGeom>
              <a:blipFill>
                <a:blip r:embed="rId4"/>
                <a:stretch>
                  <a:fillRect l="-300" t="-524" b="-1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39E2E01-314D-4AAC-A548-7EC8CA00B274}"/>
              </a:ext>
            </a:extLst>
          </p:cNvPr>
          <p:cNvSpPr txBox="1"/>
          <p:nvPr/>
        </p:nvSpPr>
        <p:spPr>
          <a:xfrm>
            <a:off x="386215" y="6167277"/>
            <a:ext cx="5035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2. </a:t>
            </a:r>
            <a:r>
              <a:rPr lang="en-US" sz="10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https://betterexplained.com/articles/what-you-should-know-about-the-stock-market/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36D8-41DB-4AF5-A4F5-B5E3D40B2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Black-Scholes-Merton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52137D7-F543-4690-9088-BF2F08B5CB95}"/>
                  </a:ext>
                </a:extLst>
              </p:cNvPr>
              <p:cNvSpPr>
                <a:spLocks noGrp="1"/>
              </p:cNvSpPr>
              <p:nvPr>
                <p:ph type="body" sz="half" idx="4294967295"/>
              </p:nvPr>
            </p:nvSpPr>
            <p:spPr>
              <a:xfrm>
                <a:off x="412488" y="530225"/>
                <a:ext cx="11441461" cy="5797550"/>
              </a:xfrm>
            </p:spPr>
            <p:txBody>
              <a:bodyPr/>
              <a:lstStyle/>
              <a:p>
                <a:pPr marL="111760" indent="0">
                  <a:buNone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11760" indent="0"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BSM Formula states that the price of a European Call Option is dependent on the time to expiration ,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the price of the underlying at time,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Yielding the SDE:</a:t>
                </a:r>
              </a:p>
              <a:p>
                <a:pPr marL="1117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𝑟𝑆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𝑑𝑊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11760" indent="0"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Taking the results from solution under the risk neutral measure</a:t>
                </a:r>
                <a:r>
                  <a:rPr lang="en-US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we get:</a:t>
                </a:r>
              </a:p>
              <a:p>
                <a:pPr marL="1117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11760" indent="0"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well known solution to BSM Equation for the Call</a:t>
                </a:r>
                <a:r>
                  <a:rPr lang="en-US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1117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𝑥𝑁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11760" indent="0"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Where,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𝜏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risk adjusted probability that the option will be exercised,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factor by which the present value of the option is greater than the current stock price</a:t>
                </a:r>
              </a:p>
              <a:p>
                <a:pPr marL="111760" indent="0">
                  <a:buNone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11760" indent="0">
                  <a:buNone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11760" indent="0">
                  <a:buNone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11760" indent="0">
                  <a:buNone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11760" indent="0">
                  <a:buNone/>
                </a:pPr>
                <a:endParaRPr lang="en-US" sz="1400" dirty="0"/>
              </a:p>
              <a:p>
                <a:pPr marL="111760" indent="0">
                  <a:buNone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52137D7-F543-4690-9088-BF2F08B5CB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4294967295"/>
              </p:nvPr>
            </p:nvSpPr>
            <p:spPr>
              <a:xfrm>
                <a:off x="412488" y="530225"/>
                <a:ext cx="11441461" cy="57975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FEE6E-704B-4534-8986-6D15F96D2331}"/>
                  </a:ext>
                </a:extLst>
              </p:cNvPr>
              <p:cNvSpPr txBox="1"/>
              <p:nvPr/>
            </p:nvSpPr>
            <p:spPr>
              <a:xfrm>
                <a:off x="1597969" y="4183601"/>
                <a:ext cx="385195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FEE6E-704B-4534-8986-6D15F96D2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969" y="4183601"/>
                <a:ext cx="3851952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64D7A2-D513-40DE-B66A-3FF801B35553}"/>
                  </a:ext>
                </a:extLst>
              </p:cNvPr>
              <p:cNvSpPr txBox="1"/>
              <p:nvPr/>
            </p:nvSpPr>
            <p:spPr>
              <a:xfrm>
                <a:off x="1785974" y="4805951"/>
                <a:ext cx="2091983" cy="279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64D7A2-D513-40DE-B66A-3FF801B35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974" y="4805951"/>
                <a:ext cx="2091983" cy="2791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380095-F8A5-4830-9A39-FADFAF4EEF84}"/>
                  </a:ext>
                </a:extLst>
              </p:cNvPr>
              <p:cNvSpPr txBox="1"/>
              <p:nvPr/>
            </p:nvSpPr>
            <p:spPr>
              <a:xfrm>
                <a:off x="5787060" y="4142400"/>
                <a:ext cx="4245329" cy="639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380095-F8A5-4830-9A39-FADFAF4EE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060" y="4142400"/>
                <a:ext cx="4245329" cy="639791"/>
              </a:xfrm>
              <a:prstGeom prst="rect">
                <a:avLst/>
              </a:prstGeom>
              <a:blipFill>
                <a:blip r:embed="rId5"/>
                <a:stretch>
                  <a:fillRect t="-140385" b="-177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B145C9-76B9-417E-9267-F7459C7A94FF}"/>
                  </a:ext>
                </a:extLst>
              </p:cNvPr>
              <p:cNvSpPr txBox="1"/>
              <p:nvPr/>
            </p:nvSpPr>
            <p:spPr>
              <a:xfrm>
                <a:off x="6070694" y="4786587"/>
                <a:ext cx="1839030" cy="596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B145C9-76B9-417E-9267-F7459C7A9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694" y="4786587"/>
                <a:ext cx="1839030" cy="5969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AE03751-B2CC-4BCB-8288-B9AF0A7DC253}"/>
              </a:ext>
            </a:extLst>
          </p:cNvPr>
          <p:cNvSpPr/>
          <p:nvPr/>
        </p:nvSpPr>
        <p:spPr>
          <a:xfrm>
            <a:off x="412488" y="6145002"/>
            <a:ext cx="105722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760" indent="0">
              <a:buNone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S.E. Shreve</a:t>
            </a:r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Stochastic Calculus for Finance II: Continuous-Time Models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Springer, New York, 2004, p. 219</a:t>
            </a:r>
          </a:p>
          <a:p>
            <a:pPr marL="111760" indent="0">
              <a:buNone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Ref: S.E. Shreve</a:t>
            </a:r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Stochastic Calculus for Finance II: Continuous-Time Models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Springer, New York, 2004, p. 158-159</a:t>
            </a:r>
          </a:p>
        </p:txBody>
      </p:sp>
    </p:spTree>
    <p:extLst>
      <p:ext uri="{BB962C8B-B14F-4D97-AF65-F5344CB8AC3E}">
        <p14:creationId xmlns:p14="http://schemas.microsoft.com/office/powerpoint/2010/main" val="55102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body" sz="half" idx="4294967295"/>
          </p:nvPr>
        </p:nvSpPr>
        <p:spPr>
          <a:xfrm>
            <a:off x="446522" y="898910"/>
            <a:ext cx="11407428" cy="57880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1760" lvl="0" indent="0" algn="l" rtl="0">
              <a:spcBef>
                <a:spcPts val="400"/>
              </a:spcBef>
              <a:spcAft>
                <a:spcPts val="0"/>
              </a:spcAft>
              <a:buSzPts val="1840"/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1. Observations: </a:t>
            </a:r>
          </a:p>
          <a:p>
            <a:pPr marL="911860" lvl="1" indent="-342900">
              <a:spcBef>
                <a:spcPts val="400"/>
              </a:spcBef>
              <a:buSzPts val="1840"/>
              <a:buAutoNum type="alphaL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End of Trading day Price data</a:t>
            </a:r>
          </a:p>
          <a:p>
            <a:pPr marL="911860" lvl="1" indent="-342900">
              <a:spcBef>
                <a:spcPts val="400"/>
              </a:spcBef>
              <a:buSzPts val="1840"/>
              <a:buAutoNum type="alphaL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End of Trading day Call Option data</a:t>
            </a: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760" lvl="0" indent="0" algn="l" rtl="0">
              <a:spcBef>
                <a:spcPts val="600"/>
              </a:spcBef>
              <a:spcAft>
                <a:spcPts val="0"/>
              </a:spcAft>
              <a:buSzPts val="1840"/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2. Cost Function: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Expectation of the Squared Difference between Estimates and Observations.</a:t>
            </a: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760" lvl="0" indent="0" algn="l" rtl="0">
              <a:spcBef>
                <a:spcPts val="600"/>
              </a:spcBef>
              <a:spcAft>
                <a:spcPts val="0"/>
              </a:spcAft>
              <a:buSzPts val="1840"/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3. Iterative Scheme:</a:t>
            </a:r>
            <a:endParaRPr lang="en-US" sz="1400" b="1" i="1" dirty="0">
              <a:latin typeface="Cambria Math" panose="02040503050406030204" pitchFamily="18" charset="0"/>
              <a:cs typeface="Arial" panose="020B0604020202020204" pitchFamily="34" charset="0"/>
            </a:endParaRPr>
          </a:p>
          <a:p>
            <a:pPr marL="111760" lvl="0" indent="0" algn="l" rtl="0">
              <a:spcBef>
                <a:spcPts val="600"/>
              </a:spcBef>
              <a:spcAft>
                <a:spcPts val="0"/>
              </a:spcAft>
              <a:buSzPts val="1840"/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760" lvl="0" indent="0" algn="l" rtl="0">
              <a:spcBef>
                <a:spcPts val="600"/>
              </a:spcBef>
              <a:spcAft>
                <a:spcPts val="0"/>
              </a:spcAft>
              <a:buSzPts val="1840"/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760" lvl="0" indent="0" algn="l" rtl="0">
              <a:spcBef>
                <a:spcPts val="600"/>
              </a:spcBef>
              <a:spcAft>
                <a:spcPts val="0"/>
              </a:spcAft>
              <a:buSzPts val="1840"/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760" lvl="0" indent="0" algn="l" rtl="0">
              <a:spcBef>
                <a:spcPts val="600"/>
              </a:spcBef>
              <a:spcAft>
                <a:spcPts val="0"/>
              </a:spcAft>
              <a:buSzPts val="1840"/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4.  Adaptation of Models for gradient estimation:</a:t>
            </a:r>
          </a:p>
        </p:txBody>
      </p:sp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 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1A49AC-65B0-468E-B18F-3482BADEC826}"/>
                  </a:ext>
                </a:extLst>
              </p:cNvPr>
              <p:cNvSpPr txBox="1"/>
              <p:nvPr/>
            </p:nvSpPr>
            <p:spPr>
              <a:xfrm>
                <a:off x="4926653" y="5399584"/>
                <a:ext cx="5859033" cy="503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m:rPr>
                              <m:sty m:val="p"/>
                            </m:rPr>
                            <a:rPr lang="el-G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1A49AC-65B0-468E-B18F-3482BADEC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653" y="5399584"/>
                <a:ext cx="5859033" cy="503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6D1606D-7C7C-452B-B130-A447F0F9C72E}"/>
                  </a:ext>
                </a:extLst>
              </p:cNvPr>
              <p:cNvSpPr/>
              <p:nvPr/>
            </p:nvSpPr>
            <p:spPr>
              <a:xfrm>
                <a:off x="5962637" y="4741501"/>
                <a:ext cx="5468613" cy="595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6D1606D-7C7C-452B-B130-A447F0F9C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637" y="4741501"/>
                <a:ext cx="5468613" cy="595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8491601-85FE-424F-80D4-61DC71D11C26}"/>
                  </a:ext>
                </a:extLst>
              </p:cNvPr>
              <p:cNvSpPr/>
              <p:nvPr/>
            </p:nvSpPr>
            <p:spPr>
              <a:xfrm>
                <a:off x="760750" y="4835797"/>
                <a:ext cx="4612481" cy="479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fPr>
                      <m:num>
                        <m:r>
                          <a:rPr lang="en-US" sz="16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sz="16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Twentieth Century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Twentieth Century"/>
                              </a:rPr>
                              <m:t>𝑆</m:t>
                            </m:r>
                          </m:e>
                        </m:acc>
                        <m:r>
                          <a:rPr lang="en-US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𝑡</m:t>
                        </m:r>
                        <m:r>
                          <a:rPr lang="en-US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)</m:t>
                        </m:r>
                      </m:num>
                      <m:den>
                        <m:r>
                          <a:rPr lang="en-US" sz="16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sz="16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wentieth Century"/>
                            <a:sym typeface="Twentieth Century"/>
                          </a:rPr>
                          <m:t>σ</m:t>
                        </m:r>
                      </m:den>
                    </m:f>
                    <m:r>
                      <a:rPr lang="en-US" sz="16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𝑊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Twentieth Century"/>
                                <a:cs typeface="Twentieth Century"/>
                                <a:sym typeface="Twentieth Century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Twentieth Century"/>
                                <a:cs typeface="Twentieth Century"/>
                                <a:sym typeface="Twentieth Century"/>
                              </a:rPr>
                              <m:t>𝑡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−</m:t>
                        </m:r>
                        <m:r>
                          <a:rPr lang="en-US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wentieth Century"/>
                            <a:sym typeface="Twentieth Century"/>
                          </a:rPr>
                          <m:t>𝜎</m:t>
                        </m:r>
                        <m:r>
                          <a:rPr lang="en-US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wentieth Century"/>
                            <a:sym typeface="Twentieth Century"/>
                          </a:rPr>
                          <m:t>𝑡</m:t>
                        </m:r>
                        <m:r>
                          <a:rPr lang="en-US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)</m:t>
                        </m:r>
                        <m:r>
                          <a:rPr lang="en-US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US" sz="16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exp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σ</m:t>
                        </m:r>
                        <m:r>
                          <a:rPr lang="en-US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𝑊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Twentieth Century"/>
                                <a:cs typeface="Twentieth Century"/>
                                <a:sym typeface="Twentieth Century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Twentieth Century"/>
                                <a:cs typeface="Twentieth Century"/>
                                <a:sym typeface="Twentieth Century"/>
                              </a:rPr>
                              <m:t>𝑡</m:t>
                            </m:r>
                          </m:e>
                        </m:d>
                        <m:r>
                          <a:rPr lang="en-US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+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Twentieth Century"/>
                                <a:cs typeface="Twentieth Century"/>
                                <a:sym typeface="Twentieth Century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Twentieth Century"/>
                                <a:cs typeface="Twentieth Century"/>
                                <a:sym typeface="Twentieth Century"/>
                              </a:rPr>
                              <m:t>𝑟</m:t>
                            </m:r>
                            <m:r>
                              <a:rPr lang="en-US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Twentieth Century"/>
                                <a:cs typeface="Twentieth Century"/>
                                <a:sym typeface="Twentieth Century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Twentieth Century"/>
                                    <a:cs typeface="Twentieth Century"/>
                                    <a:sym typeface="Twentieth Century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Twentieth Century"/>
                                    <a:cs typeface="Twentieth Century"/>
                                    <a:sym typeface="Twentieth Century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Twentieth Century"/>
                                    <a:cs typeface="Twentieth Century"/>
                                    <a:sym typeface="Twentieth Century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Twentieth Century"/>
                                    <a:cs typeface="Twentieth Century"/>
                                    <a:sym typeface="Twentieth Century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sz="16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Twentieth Century"/>
                                    <a:cs typeface="Twentieth Century"/>
                                    <a:sym typeface="Twentieth Century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sz="16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Twentieth Century"/>
                                    <a:cs typeface="Twentieth Century"/>
                                    <a:sym typeface="Twentieth Century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8491601-85FE-424F-80D4-61DC71D11C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50" y="4835797"/>
                <a:ext cx="4612481" cy="4792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8D0A685-C4AA-4D77-8AD5-93419E0EFA1B}"/>
                  </a:ext>
                </a:extLst>
              </p:cNvPr>
              <p:cNvSpPr/>
              <p:nvPr/>
            </p:nvSpPr>
            <p:spPr>
              <a:xfrm>
                <a:off x="760750" y="5379950"/>
                <a:ext cx="3611631" cy="479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fPr>
                      <m:num>
                        <m:r>
                          <a:rPr lang="en-US" sz="16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sz="16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Twentieth Century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Twentieth Century"/>
                              </a:rPr>
                              <m:t>𝑆</m:t>
                            </m:r>
                          </m:e>
                        </m:acc>
                        <m:r>
                          <a:rPr lang="en-US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Twentieth Century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Twentieth Century"/>
                          </a:rPr>
                          <m:t>𝑡</m:t>
                        </m:r>
                        <m:r>
                          <a:rPr lang="en-US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Twentieth Century"/>
                          </a:rPr>
                          <m:t>)</m:t>
                        </m:r>
                      </m:num>
                      <m:den>
                        <m:r>
                          <a:rPr lang="en-US" sz="16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𝜕</m:t>
                        </m:r>
                        <m:r>
                          <a:rPr lang="en-US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𝑟</m:t>
                        </m:r>
                      </m:den>
                    </m:f>
                    <m:r>
                      <a:rPr lang="en-US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US" sz="16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exp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σ</m:t>
                        </m:r>
                        <m:r>
                          <a:rPr lang="en-US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𝑊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Twentieth Century"/>
                                <a:cs typeface="Twentieth Century"/>
                                <a:sym typeface="Twentieth Century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Twentieth Century"/>
                                <a:cs typeface="Twentieth Century"/>
                                <a:sym typeface="Twentieth Century"/>
                              </a:rPr>
                              <m:t>𝑡</m:t>
                            </m:r>
                          </m:e>
                        </m:d>
                        <m:r>
                          <a:rPr lang="en-US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+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Twentieth Century"/>
                                <a:cs typeface="Twentieth Century"/>
                                <a:sym typeface="Twentieth Century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Twentieth Century"/>
                                <a:cs typeface="Twentieth Century"/>
                                <a:sym typeface="Twentieth Century"/>
                              </a:rPr>
                              <m:t>𝑟</m:t>
                            </m:r>
                            <m:r>
                              <a:rPr lang="en-US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Twentieth Century"/>
                                <a:cs typeface="Twentieth Century"/>
                                <a:sym typeface="Twentieth Century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Twentieth Century"/>
                                    <a:cs typeface="Twentieth Century"/>
                                    <a:sym typeface="Twentieth Century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Twentieth Century"/>
                                    <a:cs typeface="Twentieth Century"/>
                                    <a:sym typeface="Twentieth Century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Twentieth Century"/>
                                    <a:cs typeface="Twentieth Century"/>
                                    <a:sym typeface="Twentieth Century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Twentieth Century"/>
                                    <a:cs typeface="Twentieth Century"/>
                                    <a:sym typeface="Twentieth Century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sz="16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Twentieth Century"/>
                                    <a:cs typeface="Twentieth Century"/>
                                    <a:sym typeface="Twentieth Century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sz="16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Twentieth Century"/>
                                    <a:cs typeface="Twentieth Century"/>
                                    <a:sym typeface="Twentieth Century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8D0A685-C4AA-4D77-8AD5-93419E0EF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50" y="5379950"/>
                <a:ext cx="3611631" cy="4792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A7C9C7-D30B-42CC-B9D8-DDDA5B3C4EBB}"/>
                  </a:ext>
                </a:extLst>
              </p:cNvPr>
              <p:cNvSpPr txBox="1"/>
              <p:nvPr/>
            </p:nvSpPr>
            <p:spPr>
              <a:xfrm>
                <a:off x="5217111" y="1106760"/>
                <a:ext cx="1462195" cy="872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A7C9C7-D30B-42CC-B9D8-DDDA5B3C4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111" y="1106760"/>
                <a:ext cx="1462195" cy="872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1358A3-4B8C-43B1-A60F-49F61F8542EF}"/>
                  </a:ext>
                </a:extLst>
              </p:cNvPr>
              <p:cNvSpPr txBox="1"/>
              <p:nvPr/>
            </p:nvSpPr>
            <p:spPr>
              <a:xfrm>
                <a:off x="4663016" y="2692862"/>
                <a:ext cx="2599237" cy="418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𝜃𝜖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ℝ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1358A3-4B8C-43B1-A60F-49F61F854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016" y="2692862"/>
                <a:ext cx="2599237" cy="418576"/>
              </a:xfrm>
              <a:prstGeom prst="rect">
                <a:avLst/>
              </a:prstGeom>
              <a:blipFill>
                <a:blip r:embed="rId8"/>
                <a:stretch>
                  <a:fillRect l="-469" r="-2113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5ECD60-E90A-4C2F-9362-F61CE9FD824D}"/>
                  </a:ext>
                </a:extLst>
              </p:cNvPr>
              <p:cNvSpPr txBox="1"/>
              <p:nvPr/>
            </p:nvSpPr>
            <p:spPr>
              <a:xfrm>
                <a:off x="5423668" y="3447191"/>
                <a:ext cx="13446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5ECD60-E90A-4C2F-9362-F61CE9FD8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668" y="3447191"/>
                <a:ext cx="1344663" cy="215444"/>
              </a:xfrm>
              <a:prstGeom prst="rect">
                <a:avLst/>
              </a:prstGeom>
              <a:blipFill>
                <a:blip r:embed="rId9"/>
                <a:stretch>
                  <a:fillRect l="-5000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C6A42B-6028-4944-A80B-B030008FD89E}"/>
                  </a:ext>
                </a:extLst>
              </p:cNvPr>
              <p:cNvSpPr/>
              <p:nvPr/>
            </p:nvSpPr>
            <p:spPr>
              <a:xfrm>
                <a:off x="4224324" y="3813158"/>
                <a:ext cx="4377673" cy="6510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𝜕𝜃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𝑜𝑏𝑠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C6A42B-6028-4944-A80B-B030008FD8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324" y="3813158"/>
                <a:ext cx="4377673" cy="6510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Data Description</a:t>
            </a:r>
            <a:endParaRPr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Google Shape;144;p19"/>
              <p:cNvSpPr txBox="1">
                <a:spLocks noGrp="1"/>
              </p:cNvSpPr>
              <p:nvPr>
                <p:ph sz="half" idx="4294967295"/>
              </p:nvPr>
            </p:nvSpPr>
            <p:spPr>
              <a:xfrm>
                <a:off x="581025" y="765629"/>
                <a:ext cx="5514975" cy="5480050"/>
              </a:xfrm>
              <a:prstGeom prst="rect">
                <a:avLst/>
              </a:prstGeom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Empirical Data</a:t>
                </a:r>
              </a:p>
              <a:p>
                <a:pPr marL="0" lvl="0" indent="0" algn="l" rtl="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Source of Data: Bloomberg Terminal</a:t>
                </a:r>
                <a:r>
                  <a:rPr lang="en-US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 algn="l" rtl="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 algn="l" rtl="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Dates Surveyed: 10/22/2019 – 11/23/2019  </a:t>
                </a:r>
              </a:p>
              <a:p>
                <a:pPr marL="0" lvl="0" indent="0" algn="l" rtl="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 algn="l" rtl="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Products: AMD 12/20/2019 Call, AMD 11/15/2019 Call, CHTR </a:t>
                </a:r>
              </a:p>
              <a:p>
                <a:pPr marL="0" lvl="0" indent="0" algn="l" rtl="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1/17/2019 Call, CHTR 6/19/2020</a:t>
                </a:r>
              </a:p>
              <a:p>
                <a:pPr marL="0" lvl="0" indent="0" algn="l" rtl="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 algn="l" rtl="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25 Strike Prices {K} numbered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lvl="0" indent="0" algn="l" rtl="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 algn="l" rtl="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each Call in {K} there exists an associated final bid and asking price and a end of Day Stock Price.</a:t>
                </a:r>
              </a:p>
              <a:p>
                <a:pPr marL="0" lvl="0" indent="0" algn="l" rtl="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 algn="l" rtl="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Volume, last trade price, IVM is included but not treated as feature</a:t>
                </a:r>
              </a:p>
              <a:p>
                <a:pPr marL="0" lvl="0" indent="0" algn="l" rtl="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 algn="l" rtl="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 algn="l" rtl="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 algn="l" rtl="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 algn="l" rtl="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4" name="Google Shape;144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581025" y="765629"/>
                <a:ext cx="5514975" cy="5480050"/>
              </a:xfrm>
              <a:prstGeom prst="rect">
                <a:avLst/>
              </a:prstGeom>
              <a:blipFill>
                <a:blip r:embed="rId3"/>
                <a:stretch>
                  <a:fillRect l="-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F00D9AB-A393-431C-AE50-5F7E2A4AE57E}"/>
                  </a:ext>
                </a:extLst>
              </p:cNvPr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6133218" y="876857"/>
                <a:ext cx="5514975" cy="5348288"/>
              </a:xfrm>
            </p:spPr>
            <p:txBody>
              <a:bodyPr>
                <a:normAutofit/>
              </a:bodyPr>
              <a:lstStyle/>
              <a:p>
                <a:pPr marL="123444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Simulated Data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123444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Purpose: verify convergence of BSM and Heston Model IPA:</a:t>
                </a:r>
              </a:p>
              <a:p>
                <a:pPr marL="123444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Given a set of initial parameters 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ξ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, we generate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from Heston SDE. </a:t>
                </a:r>
              </a:p>
              <a:p>
                <a:pPr marL="123444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BSM:</a:t>
                </a:r>
              </a:p>
              <a:p>
                <a:pPr marL="123444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3444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3444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3444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3444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Heston</a:t>
                </a:r>
                <a:r>
                  <a:rPr lang="en-US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123444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F00D9AB-A393-431C-AE50-5F7E2A4AE5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6133218" y="876857"/>
                <a:ext cx="5514975" cy="5348288"/>
              </a:xfrm>
              <a:blipFill>
                <a:blip r:embed="rId4"/>
                <a:stretch>
                  <a:fillRect t="-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E10419-A996-4FEF-B3BA-E69B8DC74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132314"/>
              </p:ext>
            </p:extLst>
          </p:nvPr>
        </p:nvGraphicFramePr>
        <p:xfrm>
          <a:off x="599809" y="4664790"/>
          <a:ext cx="5514800" cy="952500"/>
        </p:xfrm>
        <a:graphic>
          <a:graphicData uri="http://schemas.openxmlformats.org/drawingml/2006/table">
            <a:tbl>
              <a:tblPr/>
              <a:tblGrid>
                <a:gridCol w="859842">
                  <a:extLst>
                    <a:ext uri="{9D8B030D-6E8A-4147-A177-3AD203B41FA5}">
                      <a16:colId xmlns:a16="http://schemas.microsoft.com/office/drawing/2014/main" val="1820370081"/>
                    </a:ext>
                  </a:extLst>
                </a:gridCol>
                <a:gridCol w="452039">
                  <a:extLst>
                    <a:ext uri="{9D8B030D-6E8A-4147-A177-3AD203B41FA5}">
                      <a16:colId xmlns:a16="http://schemas.microsoft.com/office/drawing/2014/main" val="3092064788"/>
                    </a:ext>
                  </a:extLst>
                </a:gridCol>
                <a:gridCol w="1490555">
                  <a:extLst>
                    <a:ext uri="{9D8B030D-6E8A-4147-A177-3AD203B41FA5}">
                      <a16:colId xmlns:a16="http://schemas.microsoft.com/office/drawing/2014/main" val="1177538709"/>
                    </a:ext>
                  </a:extLst>
                </a:gridCol>
                <a:gridCol w="350088">
                  <a:extLst>
                    <a:ext uri="{9D8B030D-6E8A-4147-A177-3AD203B41FA5}">
                      <a16:colId xmlns:a16="http://schemas.microsoft.com/office/drawing/2014/main" val="711575417"/>
                    </a:ext>
                  </a:extLst>
                </a:gridCol>
                <a:gridCol w="350088">
                  <a:extLst>
                    <a:ext uri="{9D8B030D-6E8A-4147-A177-3AD203B41FA5}">
                      <a16:colId xmlns:a16="http://schemas.microsoft.com/office/drawing/2014/main" val="1556821453"/>
                    </a:ext>
                  </a:extLst>
                </a:gridCol>
                <a:gridCol w="350088">
                  <a:extLst>
                    <a:ext uri="{9D8B030D-6E8A-4147-A177-3AD203B41FA5}">
                      <a16:colId xmlns:a16="http://schemas.microsoft.com/office/drawing/2014/main" val="2443585178"/>
                    </a:ext>
                  </a:extLst>
                </a:gridCol>
                <a:gridCol w="434759">
                  <a:extLst>
                    <a:ext uri="{9D8B030D-6E8A-4147-A177-3AD203B41FA5}">
                      <a16:colId xmlns:a16="http://schemas.microsoft.com/office/drawing/2014/main" val="2514372566"/>
                    </a:ext>
                  </a:extLst>
                </a:gridCol>
                <a:gridCol w="419208">
                  <a:extLst>
                    <a:ext uri="{9D8B030D-6E8A-4147-A177-3AD203B41FA5}">
                      <a16:colId xmlns:a16="http://schemas.microsoft.com/office/drawing/2014/main" val="2347337551"/>
                    </a:ext>
                  </a:extLst>
                </a:gridCol>
                <a:gridCol w="808133">
                  <a:extLst>
                    <a:ext uri="{9D8B030D-6E8A-4147-A177-3AD203B41FA5}">
                      <a16:colId xmlns:a16="http://schemas.microsoft.com/office/drawing/2014/main" val="427236341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Strike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Ticker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Ask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IVM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Volm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AMD_Close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3980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10/22/2019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AMD 11/15/19 C25.5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8643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10/22/2019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AMD 11/15/19 C26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61.84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4831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10/22/2019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AMD 11/15/19 C26.5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103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10/22/2019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AMD 11/15/19 C27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50097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FDA4570-3393-4F9A-8E18-F28E73313507}"/>
                  </a:ext>
                </a:extLst>
              </p:cNvPr>
              <p:cNvSpPr/>
              <p:nvPr/>
            </p:nvSpPr>
            <p:spPr>
              <a:xfrm>
                <a:off x="7040779" y="2514597"/>
                <a:ext cx="3961341" cy="335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117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FDA4570-3393-4F9A-8E18-F28E733135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779" y="2514597"/>
                <a:ext cx="3961341" cy="335476"/>
              </a:xfrm>
              <a:prstGeom prst="rect">
                <a:avLst/>
              </a:prstGeom>
              <a:blipFill>
                <a:blip r:embed="rId5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46AE5BB-7440-4179-AF2C-2E685C6BB8EB}"/>
                  </a:ext>
                </a:extLst>
              </p:cNvPr>
              <p:cNvSpPr/>
              <p:nvPr/>
            </p:nvSpPr>
            <p:spPr>
              <a:xfrm>
                <a:off x="7405750" y="1935130"/>
                <a:ext cx="3231397" cy="576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46AE5BB-7440-4179-AF2C-2E685C6BB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750" y="1935130"/>
                <a:ext cx="3231397" cy="5763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137BBD7-AF1C-47DB-BC34-3F95A0CEBD5D}"/>
                  </a:ext>
                </a:extLst>
              </p:cNvPr>
              <p:cNvSpPr/>
              <p:nvPr/>
            </p:nvSpPr>
            <p:spPr>
              <a:xfrm>
                <a:off x="7236821" y="3040177"/>
                <a:ext cx="3307765" cy="576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137BBD7-AF1C-47DB-BC34-3F95A0CEBD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821" y="3040177"/>
                <a:ext cx="3307765" cy="5763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36F8F9D-9192-4446-B355-F4156AE0557E}"/>
                  </a:ext>
                </a:extLst>
              </p:cNvPr>
              <p:cNvSpPr/>
              <p:nvPr/>
            </p:nvSpPr>
            <p:spPr>
              <a:xfrm>
                <a:off x="6887719" y="3616553"/>
                <a:ext cx="4005968" cy="618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ra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ξ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ra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36F8F9D-9192-4446-B355-F4156AE055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719" y="3616553"/>
                <a:ext cx="4005968" cy="618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550A69-55F8-40DD-9AFF-CA2632098F3A}"/>
                  </a:ext>
                </a:extLst>
              </p:cNvPr>
              <p:cNvSpPr txBox="1"/>
              <p:nvPr/>
            </p:nvSpPr>
            <p:spPr>
              <a:xfrm>
                <a:off x="7578581" y="4252580"/>
                <a:ext cx="2624244" cy="260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550A69-55F8-40DD-9AFF-CA2632098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581" y="4252580"/>
                <a:ext cx="2624244" cy="260905"/>
              </a:xfrm>
              <a:prstGeom prst="rect">
                <a:avLst/>
              </a:prstGeom>
              <a:blipFill>
                <a:blip r:embed="rId9"/>
                <a:stretch>
                  <a:fillRect l="-928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FD646B-244A-4F87-9BE2-9A5CCB566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120696"/>
              </p:ext>
            </p:extLst>
          </p:nvPr>
        </p:nvGraphicFramePr>
        <p:xfrm>
          <a:off x="6371065" y="4657754"/>
          <a:ext cx="4631055" cy="1463040"/>
        </p:xfrm>
        <a:graphic>
          <a:graphicData uri="http://schemas.openxmlformats.org/drawingml/2006/table">
            <a:tbl>
              <a:tblPr/>
              <a:tblGrid>
                <a:gridCol w="245428">
                  <a:extLst>
                    <a:ext uri="{9D8B030D-6E8A-4147-A177-3AD203B41FA5}">
                      <a16:colId xmlns:a16="http://schemas.microsoft.com/office/drawing/2014/main" val="15461799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676712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79870957"/>
                    </a:ext>
                  </a:extLst>
                </a:gridCol>
                <a:gridCol w="118427">
                  <a:extLst>
                    <a:ext uri="{9D8B030D-6E8A-4147-A177-3AD203B41FA5}">
                      <a16:colId xmlns:a16="http://schemas.microsoft.com/office/drawing/2014/main" val="29757520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256535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378982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369334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565121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5671363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C(K=35)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242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7220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1.037879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1.037879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0.324103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62.62969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27.62969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4552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xi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-0.07639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-0.07639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0.188547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56.24388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21.24388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3534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-0.65967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-0.65967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0.106579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42.39291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7.392914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1188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mu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0.099043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0.099043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0.084338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45.78818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10.78818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8701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0.118983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0.118983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0.073355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50.11953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15.11953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7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rho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-0.73378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-0.73378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0.054338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43.68456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8.684557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86871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7A0E024-7FA7-40DF-AD22-4270D7AF1AEB}"/>
              </a:ext>
            </a:extLst>
          </p:cNvPr>
          <p:cNvSpPr/>
          <p:nvPr/>
        </p:nvSpPr>
        <p:spPr>
          <a:xfrm>
            <a:off x="599808" y="6213284"/>
            <a:ext cx="98545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5. Bloomberg L.P., “Options Chain of AMD, CHTR. 10/22/2019 to 11/23/2019," </a:t>
            </a:r>
            <a:r>
              <a:rPr lang="en-US" sz="1000" i="1" dirty="0">
                <a:solidFill>
                  <a:schemeClr val="bg1"/>
                </a:solidFill>
              </a:rPr>
              <a:t>Bloomberg</a:t>
            </a:r>
            <a:r>
              <a:rPr lang="en-US" sz="1000" dirty="0">
                <a:solidFill>
                  <a:schemeClr val="bg1"/>
                </a:solidFill>
              </a:rPr>
              <a:t> 2019.</a:t>
            </a:r>
          </a:p>
          <a:p>
            <a:r>
              <a:rPr lang="en-US" sz="1000" dirty="0">
                <a:solidFill>
                  <a:schemeClr val="bg1"/>
                </a:solidFill>
              </a:rPr>
              <a:t>6. </a:t>
            </a:r>
            <a:r>
              <a:rPr lang="en-US" sz="1000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https://www.quantconnect.com/tutorials/introduction-to-options/local-volatility-and-stochastic-volatility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742A-C227-4FC9-AB49-E3E88675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Call Strike vs Call Price and Implied Volatility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F7B02AF-A0FA-47DC-B00C-80A8C8DD7E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7136136"/>
              </p:ext>
            </p:extLst>
          </p:nvPr>
        </p:nvGraphicFramePr>
        <p:xfrm>
          <a:off x="6095997" y="1099227"/>
          <a:ext cx="5514809" cy="2907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58C9FA1-F833-4FE1-A918-E0DD811087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684583"/>
              </p:ext>
            </p:extLst>
          </p:nvPr>
        </p:nvGraphicFramePr>
        <p:xfrm>
          <a:off x="5993049" y="3775491"/>
          <a:ext cx="5617757" cy="2743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79E6268-81FB-48CE-8F8A-82E30B30B4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0518962"/>
              </p:ext>
            </p:extLst>
          </p:nvPr>
        </p:nvGraphicFramePr>
        <p:xfrm>
          <a:off x="581190" y="1099227"/>
          <a:ext cx="5411859" cy="2907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7FCAC88-E74F-4DEE-ADB7-89DCB06D10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5392201"/>
              </p:ext>
            </p:extLst>
          </p:nvPr>
        </p:nvGraphicFramePr>
        <p:xfrm>
          <a:off x="581190" y="3739978"/>
          <a:ext cx="5411859" cy="2743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31992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21BD-1E07-4F3A-814B-0866B8E0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Black-Scholes-Merton – Preliminary Experiments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61480-9A68-469B-A0C0-A2C168343785}"/>
              </a:ext>
            </a:extLst>
          </p:cNvPr>
          <p:cNvSpPr>
            <a:spLocks noGrp="1"/>
          </p:cNvSpPr>
          <p:nvPr>
            <p:ph type="body" orient="vert" idx="4294967295"/>
          </p:nvPr>
        </p:nvSpPr>
        <p:spPr>
          <a:xfrm>
            <a:off x="412488" y="1137236"/>
            <a:ext cx="9604375" cy="3449638"/>
          </a:xfrm>
        </p:spPr>
        <p:txBody>
          <a:bodyPr/>
          <a:lstStyle/>
          <a:p>
            <a:pPr marL="571500" indent="-342900"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715A9E-0E3E-408D-9C04-E2FA1DC79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828" y="967195"/>
            <a:ext cx="8177035" cy="255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905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STAT762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STAT762" id="{5F2011F7-886A-4A30-9580-E85B76BA141F}" vid="{1CE4AEBD-A6E3-48B4-8FBF-BE6574329F5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heme_STAT762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STAT762" id="{5F2011F7-886A-4A30-9580-E85B76BA141F}" vid="{1CE4AEBD-A6E3-48B4-8FBF-BE6574329F5D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Theme_STAT762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STAT762" id="{5F2011F7-886A-4A30-9580-E85B76BA141F}" vid="{1CE4AEBD-A6E3-48B4-8FBF-BE6574329F5D}"/>
    </a:ext>
  </a:extLst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1637</Words>
  <Application>Microsoft Office PowerPoint</Application>
  <PresentationFormat>Widescreen</PresentationFormat>
  <Paragraphs>329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Twentieth Century</vt:lpstr>
      <vt:lpstr>Arial</vt:lpstr>
      <vt:lpstr>Calibri</vt:lpstr>
      <vt:lpstr>Calibri Light</vt:lpstr>
      <vt:lpstr>Cambria Math</vt:lpstr>
      <vt:lpstr>Gill Sans MT</vt:lpstr>
      <vt:lpstr>Theme_STAT762</vt:lpstr>
      <vt:lpstr>Custom Design</vt:lpstr>
      <vt:lpstr>1_Theme_STAT762</vt:lpstr>
      <vt:lpstr>1_Custom Design</vt:lpstr>
      <vt:lpstr>2_Theme_STAT762</vt:lpstr>
      <vt:lpstr>2_Custom Design</vt:lpstr>
      <vt:lpstr>Pricing model calibration through Stochastic Optimization</vt:lpstr>
      <vt:lpstr>Contents</vt:lpstr>
      <vt:lpstr>Call option Example1 </vt:lpstr>
      <vt:lpstr>Introduction and Background</vt:lpstr>
      <vt:lpstr>Black-Scholes-Merton Model</vt:lpstr>
      <vt:lpstr>Methodology </vt:lpstr>
      <vt:lpstr>Data Description</vt:lpstr>
      <vt:lpstr>Call Strike vs Call Price and Implied Volatility </vt:lpstr>
      <vt:lpstr>Black-Scholes-Merton – Preliminary Experiments</vt:lpstr>
      <vt:lpstr>Heston Model7</vt:lpstr>
      <vt:lpstr>Methodology</vt:lpstr>
      <vt:lpstr>Sensitivity Analysis of HESton Model</vt:lpstr>
      <vt:lpstr>Experiments </vt:lpstr>
      <vt:lpstr>4.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Pricing model calibration through Stochastic Optimization</dc:title>
  <dc:creator>Ivan Perez</dc:creator>
  <cp:lastModifiedBy>Ivan Perez</cp:lastModifiedBy>
  <cp:revision>42</cp:revision>
  <dcterms:created xsi:type="dcterms:W3CDTF">2019-12-11T22:51:29Z</dcterms:created>
  <dcterms:modified xsi:type="dcterms:W3CDTF">2019-12-12T21:14:42Z</dcterms:modified>
</cp:coreProperties>
</file>