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60" r:id="rId4"/>
    <p:sldId id="261" r:id="rId5"/>
    <p:sldId id="262" r:id="rId6"/>
    <p:sldId id="258" r:id="rId7"/>
    <p:sldId id="293" r:id="rId8"/>
    <p:sldId id="269" r:id="rId9"/>
    <p:sldId id="281" r:id="rId10"/>
    <p:sldId id="270" r:id="rId11"/>
    <p:sldId id="271" r:id="rId12"/>
    <p:sldId id="275" r:id="rId13"/>
    <p:sldId id="272" r:id="rId14"/>
    <p:sldId id="274" r:id="rId15"/>
    <p:sldId id="265" r:id="rId16"/>
    <p:sldId id="278" r:id="rId17"/>
    <p:sldId id="277" r:id="rId18"/>
  </p:sldIdLst>
  <p:sldSz cx="12192000" cy="6858000"/>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7D00"/>
    <a:srgbClr val="939393"/>
    <a:srgbClr val="1C6B24"/>
    <a:srgbClr val="1B9991"/>
    <a:srgbClr val="27183D"/>
    <a:srgbClr val="003348"/>
    <a:srgbClr val="9FB9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6837" autoAdjust="0"/>
  </p:normalViewPr>
  <p:slideViewPr>
    <p:cSldViewPr snapToGrid="0" snapToObjects="1">
      <p:cViewPr varScale="1">
        <p:scale>
          <a:sx n="86" d="100"/>
          <a:sy n="86" d="100"/>
        </p:scale>
        <p:origin x="168" y="84"/>
      </p:cViewPr>
      <p:guideLst>
        <p:guide orient="horz" pos="2160"/>
        <p:guide pos="3840"/>
      </p:guideLst>
    </p:cSldViewPr>
  </p:slideViewPr>
  <p:notesTextViewPr>
    <p:cViewPr>
      <p:scale>
        <a:sx n="100" d="100"/>
        <a:sy n="100" d="100"/>
      </p:scale>
      <p:origin x="0" y="0"/>
    </p:cViewPr>
  </p:notesTextViewPr>
  <p:notesViewPr>
    <p:cSldViewPr snapToGrid="0" snapToObjects="1" showGuide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BBD37-BD10-445E-AC69-1C794F4EE2E8}"/>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AC46FC-38C3-4483-AE7E-002DBDB8BFA3}"/>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BCA4B3D-4A95-43A8-9368-97B56A09926A}" type="datetimeFigureOut">
              <a:rPr lang="en-GB" smtClean="0"/>
              <a:t>30/01/2020</a:t>
            </a:fld>
            <a:endParaRPr lang="en-GB"/>
          </a:p>
        </p:txBody>
      </p:sp>
      <p:sp>
        <p:nvSpPr>
          <p:cNvPr id="4" name="Footer Placeholder 3">
            <a:extLst>
              <a:ext uri="{FF2B5EF4-FFF2-40B4-BE49-F238E27FC236}">
                <a16:creationId xmlns:a16="http://schemas.microsoft.com/office/drawing/2014/main" id="{9B66D161-122E-46FD-95DE-0B04B28C3AEF}"/>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4F2340F-7912-4D67-AE27-0281A7AECF96}"/>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95E4221B-BAEE-4441-9C17-24EFD5465A9B}" type="slidenum">
              <a:rPr lang="en-GB" smtClean="0"/>
              <a:t>‹#›</a:t>
            </a:fld>
            <a:endParaRPr lang="en-GB"/>
          </a:p>
        </p:txBody>
      </p:sp>
    </p:spTree>
    <p:extLst>
      <p:ext uri="{BB962C8B-B14F-4D97-AF65-F5344CB8AC3E}">
        <p14:creationId xmlns:p14="http://schemas.microsoft.com/office/powerpoint/2010/main" val="23313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80E45EA7-D405-46F0-BF7E-343E9BBE5B34}" type="datetimeFigureOut">
              <a:rPr lang="en-GB" smtClean="0"/>
              <a:t>30/01/2020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F8A028A-5C8C-4D1D-A3EA-A5BCB35E0B2F}" type="slidenum">
              <a:rPr lang="en-GB" smtClean="0"/>
              <a:t>‹#›</a:t>
            </a:fld>
            <a:endParaRPr lang="en-GB"/>
          </a:p>
        </p:txBody>
      </p:sp>
    </p:spTree>
    <p:extLst>
      <p:ext uri="{BB962C8B-B14F-4D97-AF65-F5344CB8AC3E}">
        <p14:creationId xmlns:p14="http://schemas.microsoft.com/office/powerpoint/2010/main" val="34815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a:t>
            </a:fld>
            <a:endParaRPr lang="en-GB"/>
          </a:p>
        </p:txBody>
      </p:sp>
    </p:spTree>
    <p:extLst>
      <p:ext uri="{BB962C8B-B14F-4D97-AF65-F5344CB8AC3E}">
        <p14:creationId xmlns:p14="http://schemas.microsoft.com/office/powerpoint/2010/main" val="132185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8</a:t>
            </a:fld>
            <a:endParaRPr lang="en-GB"/>
          </a:p>
        </p:txBody>
      </p:sp>
    </p:spTree>
    <p:extLst>
      <p:ext uri="{BB962C8B-B14F-4D97-AF65-F5344CB8AC3E}">
        <p14:creationId xmlns:p14="http://schemas.microsoft.com/office/powerpoint/2010/main" val="26929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9</a:t>
            </a:fld>
            <a:endParaRPr lang="en-GB"/>
          </a:p>
        </p:txBody>
      </p:sp>
    </p:spTree>
    <p:extLst>
      <p:ext uri="{BB962C8B-B14F-4D97-AF65-F5344CB8AC3E}">
        <p14:creationId xmlns:p14="http://schemas.microsoft.com/office/powerpoint/2010/main" val="195261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13</a:t>
            </a:fld>
            <a:endParaRPr lang="en-GB"/>
          </a:p>
        </p:txBody>
      </p:sp>
    </p:spTree>
    <p:extLst>
      <p:ext uri="{BB962C8B-B14F-4D97-AF65-F5344CB8AC3E}">
        <p14:creationId xmlns:p14="http://schemas.microsoft.com/office/powerpoint/2010/main" val="1885338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027615"/>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634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7" name="Slide Number Placeholder 31">
            <a:extLst>
              <a:ext uri="{FF2B5EF4-FFF2-40B4-BE49-F238E27FC236}">
                <a16:creationId xmlns:a16="http://schemas.microsoft.com/office/drawing/2014/main" id="{D17F187C-C903-4886-85FF-0ECAE8E542E6}"/>
              </a:ext>
            </a:extLst>
          </p:cNvPr>
          <p:cNvSpPr txBox="1">
            <a:spLocks/>
          </p:cNvSpPr>
          <p:nvPr userDrawn="1"/>
        </p:nvSpPr>
        <p:spPr>
          <a:xfrm>
            <a:off x="11474451" y="6430597"/>
            <a:ext cx="400683"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Title 10">
            <a:extLst>
              <a:ext uri="{FF2B5EF4-FFF2-40B4-BE49-F238E27FC236}">
                <a16:creationId xmlns:a16="http://schemas.microsoft.com/office/drawing/2014/main" id="{67303E22-12D4-47DF-AD17-2B6AE18CFF2C}"/>
              </a:ext>
            </a:extLst>
          </p:cNvPr>
          <p:cNvSpPr>
            <a:spLocks noGrp="1"/>
          </p:cNvSpPr>
          <p:nvPr>
            <p:ph type="title" hasCustomPrompt="1"/>
          </p:nvPr>
        </p:nvSpPr>
        <p:spPr>
          <a:xfrm>
            <a:off x="842437" y="493659"/>
            <a:ext cx="10632018" cy="707217"/>
          </a:xfrm>
          <a:prstGeom prst="rect">
            <a:avLst/>
          </a:prstGeom>
        </p:spPr>
        <p:txBody>
          <a:bodyPr anchor="ctr"/>
          <a:lstStyle>
            <a:lvl1pPr algn="l">
              <a:defRPr sz="3200">
                <a:solidFill>
                  <a:schemeClr val="tx2"/>
                </a:solidFill>
                <a:latin typeface="Consolas" panose="020B0609020204030204" pitchFamily="49" charset="0"/>
                <a:cs typeface="Consolas" panose="020B0609020204030204" pitchFamily="49" charset="0"/>
              </a:defRPr>
            </a:lvl1pPr>
          </a:lstStyle>
          <a:p>
            <a:r>
              <a:rPr lang="en-US" dirty="0"/>
              <a:t>Click to add title</a:t>
            </a:r>
            <a:endParaRPr lang="en-GB" dirty="0"/>
          </a:p>
        </p:txBody>
      </p:sp>
      <p:sp>
        <p:nvSpPr>
          <p:cNvPr id="13" name="Text Placeholder 12">
            <a:extLst>
              <a:ext uri="{FF2B5EF4-FFF2-40B4-BE49-F238E27FC236}">
                <a16:creationId xmlns:a16="http://schemas.microsoft.com/office/drawing/2014/main" id="{2A3E58AE-BEB6-48E9-B22A-55DF01545C47}"/>
              </a:ext>
            </a:extLst>
          </p:cNvPr>
          <p:cNvSpPr>
            <a:spLocks noGrp="1"/>
          </p:cNvSpPr>
          <p:nvPr>
            <p:ph type="body" sz="quarter" idx="10" hasCustomPrompt="1"/>
          </p:nvPr>
        </p:nvSpPr>
        <p:spPr>
          <a:xfrm>
            <a:off x="842437" y="1301918"/>
            <a:ext cx="10632017" cy="4600409"/>
          </a:xfrm>
          <a:prstGeom prst="rect">
            <a:avLst/>
          </a:prstGeom>
        </p:spPr>
        <p:txBody>
          <a:bodyPr/>
          <a:lstStyle>
            <a:lvl1pPr marL="0" indent="0">
              <a:buNone/>
              <a:defRPr sz="2800">
                <a:solidFill>
                  <a:schemeClr val="tx2"/>
                </a:solidFill>
                <a:latin typeface="Consolas" panose="020B0609020204030204" pitchFamily="49" charset="0"/>
                <a:cs typeface="Consolas" panose="020B0609020204030204" pitchFamily="49" charset="0"/>
              </a:defRPr>
            </a:lvl1pPr>
          </a:lstStyle>
          <a:p>
            <a:pPr lvl="0"/>
            <a:r>
              <a:rPr lang="en-GB" dirty="0"/>
              <a:t>Click to add content</a:t>
            </a:r>
          </a:p>
        </p:txBody>
      </p:sp>
      <p:sp>
        <p:nvSpPr>
          <p:cNvPr id="9" name="Slide Number Placeholder 31">
            <a:extLst>
              <a:ext uri="{FF2B5EF4-FFF2-40B4-BE49-F238E27FC236}">
                <a16:creationId xmlns:a16="http://schemas.microsoft.com/office/drawing/2014/main" id="{91051427-BC24-4ECC-90C1-1CDF08ACE32A}"/>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101394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9"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921279"/>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sp>
        <p:nvSpPr>
          <p:cNvPr id="10" name="Slide Number Placeholder 31">
            <a:extLst>
              <a:ext uri="{FF2B5EF4-FFF2-40B4-BE49-F238E27FC236}">
                <a16:creationId xmlns:a16="http://schemas.microsoft.com/office/drawing/2014/main" id="{D5FB0552-CEEE-40DF-8B2A-EB19DFEE6E6F}"/>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76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Content Placeholder 3">
            <a:extLst>
              <a:ext uri="{FF2B5EF4-FFF2-40B4-BE49-F238E27FC236}">
                <a16:creationId xmlns:a16="http://schemas.microsoft.com/office/drawing/2014/main" id="{17603F64-1D47-4F9D-A79C-B23266F4C092}"/>
              </a:ext>
            </a:extLst>
          </p:cNvPr>
          <p:cNvSpPr>
            <a:spLocks noGrp="1"/>
          </p:cNvSpPr>
          <p:nvPr>
            <p:ph sz="half" idx="2" hasCustomPrompt="1"/>
          </p:nvPr>
        </p:nvSpPr>
        <p:spPr>
          <a:xfrm>
            <a:off x="6124575" y="1241234"/>
            <a:ext cx="5737688"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803275" indent="-346075">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2" name="Content Placeholder 2">
            <a:extLst>
              <a:ext uri="{FF2B5EF4-FFF2-40B4-BE49-F238E27FC236}">
                <a16:creationId xmlns:a16="http://schemas.microsoft.com/office/drawing/2014/main" id="{973CC238-7717-444C-A645-6F84263BC6B8}"/>
              </a:ext>
            </a:extLst>
          </p:cNvPr>
          <p:cNvSpPr>
            <a:spLocks noGrp="1"/>
          </p:cNvSpPr>
          <p:nvPr>
            <p:ph sz="half" idx="1" hasCustomPrompt="1"/>
          </p:nvPr>
        </p:nvSpPr>
        <p:spPr>
          <a:xfrm>
            <a:off x="340822" y="1241234"/>
            <a:ext cx="5752003"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3" name="Title 6">
            <a:extLst>
              <a:ext uri="{FF2B5EF4-FFF2-40B4-BE49-F238E27FC236}">
                <a16:creationId xmlns:a16="http://schemas.microsoft.com/office/drawing/2014/main" id="{B89D6E3B-747E-48B9-8745-CB689CC81E4E}"/>
              </a:ext>
            </a:extLst>
          </p:cNvPr>
          <p:cNvSpPr>
            <a:spLocks noGrp="1"/>
          </p:cNvSpPr>
          <p:nvPr>
            <p:ph type="title"/>
          </p:nvPr>
        </p:nvSpPr>
        <p:spPr>
          <a:xfrm>
            <a:off x="340823" y="487268"/>
            <a:ext cx="11521440" cy="652924"/>
          </a:xfrm>
          <a:prstGeom prst="rect">
            <a:avLst/>
          </a:prstGeom>
        </p:spPr>
        <p:txBody>
          <a:bodyPr/>
          <a:lstStyle>
            <a:lvl1pPr algn="l">
              <a:defRPr sz="3200" b="1">
                <a:latin typeface="Consolas" panose="020B0609020204030204" pitchFamily="49" charset="0"/>
                <a:cs typeface="Consolas" panose="020B0609020204030204" pitchFamily="49" charset="0"/>
              </a:defRPr>
            </a:lvl1pPr>
          </a:lstStyle>
          <a:p>
            <a:endParaRPr lang="en-GB" noProof="0" dirty="0"/>
          </a:p>
        </p:txBody>
      </p:sp>
      <p:sp>
        <p:nvSpPr>
          <p:cNvPr id="9" name="Slide Number Placeholder 31">
            <a:extLst>
              <a:ext uri="{FF2B5EF4-FFF2-40B4-BE49-F238E27FC236}">
                <a16:creationId xmlns:a16="http://schemas.microsoft.com/office/drawing/2014/main" id="{7E091D19-FCFA-40F7-8A7B-B9E86FD41776}"/>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7553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Summary">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27550E16-0F52-4B95-9719-55D2876FBDE9}"/>
              </a:ext>
            </a:extLst>
          </p:cNvPr>
          <p:cNvSpPr>
            <a:spLocks noGrp="1"/>
          </p:cNvSpPr>
          <p:nvPr>
            <p:ph idx="1" hasCustomPrompt="1"/>
          </p:nvPr>
        </p:nvSpPr>
        <p:spPr>
          <a:xfrm>
            <a:off x="4414058" y="796588"/>
            <a:ext cx="7423266" cy="5232737"/>
          </a:xfrm>
          <a:prstGeom prst="rect">
            <a:avLst/>
          </a:prstGeom>
        </p:spPr>
        <p:txBody>
          <a:bodyPr/>
          <a:lstStyle>
            <a:lvl1pPr>
              <a:defRPr lang="en-GB" sz="2800" noProof="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a:lvl2pPr>
            <a:lvl3pPr>
              <a:defRPr lang="en-GB" noProof="0"/>
            </a:lvl3pPr>
            <a:lvl4pPr>
              <a:defRPr lang="en-GB" noProof="0"/>
            </a:lvl4pPr>
            <a:lvl5pPr>
              <a:defRPr lang="en-GB" noProof="0"/>
            </a:lvl5pPr>
          </a:lstStyle>
          <a:p>
            <a:pPr marL="0" lvl="0" indent="0">
              <a:buNone/>
            </a:pPr>
            <a:r>
              <a:rPr lang="en-GB" noProof="0" dirty="0"/>
              <a:t>Click to add content</a:t>
            </a:r>
          </a:p>
        </p:txBody>
      </p:sp>
      <p:sp>
        <p:nvSpPr>
          <p:cNvPr id="10" name="Title 1">
            <a:extLst>
              <a:ext uri="{FF2B5EF4-FFF2-40B4-BE49-F238E27FC236}">
                <a16:creationId xmlns:a16="http://schemas.microsoft.com/office/drawing/2014/main" id="{61AFDD20-8E83-496D-82D9-CED0998D70DF}"/>
              </a:ext>
            </a:extLst>
          </p:cNvPr>
          <p:cNvSpPr>
            <a:spLocks noGrp="1"/>
          </p:cNvSpPr>
          <p:nvPr>
            <p:ph type="title" hasCustomPrompt="1"/>
          </p:nvPr>
        </p:nvSpPr>
        <p:spPr>
          <a:xfrm>
            <a:off x="332509" y="796588"/>
            <a:ext cx="3849877" cy="1069975"/>
          </a:xfrm>
          <a:prstGeom prst="rect">
            <a:avLst/>
          </a:prstGeom>
        </p:spPr>
        <p:txBody>
          <a:bodyPr anchor="b"/>
          <a:lstStyle>
            <a:lvl1pPr algn="l">
              <a:defRPr sz="3200">
                <a:latin typeface="Consolas" panose="020B0609020204030204" pitchFamily="49" charset="0"/>
                <a:cs typeface="Consolas" panose="020B0609020204030204" pitchFamily="49" charset="0"/>
              </a:defRPr>
            </a:lvl1pPr>
          </a:lstStyle>
          <a:p>
            <a:r>
              <a:rPr lang="en-GB" noProof="0" dirty="0"/>
              <a:t>Click to add title</a:t>
            </a:r>
          </a:p>
        </p:txBody>
      </p:sp>
      <p:sp>
        <p:nvSpPr>
          <p:cNvPr id="14" name="Text Placeholder 3">
            <a:extLst>
              <a:ext uri="{FF2B5EF4-FFF2-40B4-BE49-F238E27FC236}">
                <a16:creationId xmlns:a16="http://schemas.microsoft.com/office/drawing/2014/main" id="{773707B7-2D0C-4BFC-AF32-74BF1CA70BB7}"/>
              </a:ext>
            </a:extLst>
          </p:cNvPr>
          <p:cNvSpPr>
            <a:spLocks noGrp="1"/>
          </p:cNvSpPr>
          <p:nvPr>
            <p:ph type="body" sz="half" idx="2" hasCustomPrompt="1"/>
          </p:nvPr>
        </p:nvSpPr>
        <p:spPr>
          <a:xfrm>
            <a:off x="332509" y="1866563"/>
            <a:ext cx="3849877" cy="4162761"/>
          </a:xfrm>
          <a:prstGeom prst="rect">
            <a:avLst/>
          </a:prstGeom>
        </p:spPr>
        <p:txBody>
          <a:bodyPr/>
          <a:lstStyle>
            <a:lvl1pPr marL="0" indent="0">
              <a:buNone/>
              <a:defRPr sz="1600">
                <a:solidFill>
                  <a:schemeClr val="tx2"/>
                </a:solidFill>
                <a:latin typeface="Consolas" panose="020B0609020204030204" pitchFamily="49" charset="0"/>
                <a:cs typeface="Consolas" panose="020B06090202040302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a:t>Click to add content</a:t>
            </a:r>
          </a:p>
        </p:txBody>
      </p:sp>
      <p:sp>
        <p:nvSpPr>
          <p:cNvPr id="11" name="Slide Number Placeholder 31">
            <a:extLst>
              <a:ext uri="{FF2B5EF4-FFF2-40B4-BE49-F238E27FC236}">
                <a16:creationId xmlns:a16="http://schemas.microsoft.com/office/drawing/2014/main" id="{886D0834-66B4-416E-BD5F-5AE9F0A18A64}"/>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2595332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31"/>
          <p:cNvSpPr>
            <a:spLocks noGrp="1"/>
          </p:cNvSpPr>
          <p:nvPr>
            <p:ph type="sldNum" sz="quarter" idx="4"/>
          </p:nvPr>
        </p:nvSpPr>
        <p:spPr>
          <a:xfrm>
            <a:off x="11489267" y="6408743"/>
            <a:ext cx="571500" cy="365125"/>
          </a:xfrm>
          <a:prstGeom prst="rect">
            <a:avLst/>
          </a:prstGeom>
        </p:spPr>
        <p:txBody>
          <a:bodyPr vert="horz" lIns="91440" tIns="45720" rIns="91440" bIns="45720" rtlCol="0" anchor="ctr"/>
          <a:lstStyle>
            <a:lvl1pPr algn="r" fontAlgn="auto">
              <a:spcBef>
                <a:spcPts val="0"/>
              </a:spcBef>
              <a:spcAft>
                <a:spcPts val="0"/>
              </a:spcAft>
              <a:defRPr sz="800" b="1" smtClean="0">
                <a:solidFill>
                  <a:srgbClr val="004D71"/>
                </a:solidFill>
                <a:latin typeface="+mn-lt"/>
                <a:ea typeface="+mn-ea"/>
                <a:cs typeface="+mn-cs"/>
              </a:defRPr>
            </a:lvl1pPr>
          </a:lstStyle>
          <a:p>
            <a:pPr>
              <a:defRPr/>
            </a:pPr>
            <a:fld id="{457A228E-832B-FB41-BA09-824FAF44EB71}" type="slidenum">
              <a:rPr lang="en-US"/>
              <a:pPr>
                <a:defRPr/>
              </a:pPr>
              <a:t>‹#›</a:t>
            </a:fld>
            <a:endParaRPr lang="en-US" dirty="0"/>
          </a:p>
        </p:txBody>
      </p:sp>
      <p:sp>
        <p:nvSpPr>
          <p:cNvPr id="3" name="TextBox 2">
            <a:extLst>
              <a:ext uri="{FF2B5EF4-FFF2-40B4-BE49-F238E27FC236}">
                <a16:creationId xmlns:a16="http://schemas.microsoft.com/office/drawing/2014/main" id="{25A93A5B-CB4A-41D2-8DA3-86954CE16A6E}"/>
              </a:ext>
            </a:extLst>
          </p:cNvPr>
          <p:cNvSpPr txBox="1"/>
          <p:nvPr userDrawn="1"/>
        </p:nvSpPr>
        <p:spPr>
          <a:xfrm>
            <a:off x="3712809" y="141321"/>
            <a:ext cx="4766387" cy="246221"/>
          </a:xfrm>
          <a:prstGeom prst="rect">
            <a:avLst/>
          </a:prstGeom>
        </p:spPr>
        <p:txBody>
          <a:bodyPr wrap="square" rtlCol="0">
            <a:spAutoFit/>
          </a:bodyPr>
          <a:lstStyle/>
          <a:p>
            <a:pPr algn="ctr"/>
            <a:r>
              <a:rPr lang="en-GB" sz="1000" b="1" dirty="0">
                <a:solidFill>
                  <a:schemeClr val="tx2"/>
                </a:solidFill>
              </a:rPr>
              <a:t>OFFICIAL</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Lst>
  <p:txStyles>
    <p:titleStyle>
      <a:lvl1pPr algn="ctr" defTabSz="457200" rtl="0" fontAlgn="base">
        <a:spcBef>
          <a:spcPct val="0"/>
        </a:spcBef>
        <a:spcAft>
          <a:spcPct val="0"/>
        </a:spcAft>
        <a:defRPr sz="800" b="1" kern="1200">
          <a:solidFill>
            <a:srgbClr val="004D71"/>
          </a:solidFill>
          <a:latin typeface="Arial"/>
          <a:ea typeface="ＭＳ Ｐゴシック" charset="0"/>
          <a:cs typeface="Arial"/>
        </a:defRPr>
      </a:lvl1pPr>
      <a:lvl2pPr algn="ctr" defTabSz="457200" rtl="0" fontAlgn="base">
        <a:spcBef>
          <a:spcPct val="0"/>
        </a:spcBef>
        <a:spcAft>
          <a:spcPct val="0"/>
        </a:spcAft>
        <a:defRPr sz="800" b="1">
          <a:solidFill>
            <a:srgbClr val="004D71"/>
          </a:solidFill>
          <a:latin typeface="Arial" charset="0"/>
          <a:ea typeface="ＭＳ Ｐゴシック" charset="0"/>
        </a:defRPr>
      </a:lvl2pPr>
      <a:lvl3pPr algn="ctr" defTabSz="457200" rtl="0" fontAlgn="base">
        <a:spcBef>
          <a:spcPct val="0"/>
        </a:spcBef>
        <a:spcAft>
          <a:spcPct val="0"/>
        </a:spcAft>
        <a:defRPr sz="800" b="1">
          <a:solidFill>
            <a:srgbClr val="004D71"/>
          </a:solidFill>
          <a:latin typeface="Arial" charset="0"/>
          <a:ea typeface="ＭＳ Ｐゴシック" charset="0"/>
        </a:defRPr>
      </a:lvl3pPr>
      <a:lvl4pPr algn="ctr" defTabSz="457200" rtl="0" fontAlgn="base">
        <a:spcBef>
          <a:spcPct val="0"/>
        </a:spcBef>
        <a:spcAft>
          <a:spcPct val="0"/>
        </a:spcAft>
        <a:defRPr sz="800" b="1">
          <a:solidFill>
            <a:srgbClr val="004D71"/>
          </a:solidFill>
          <a:latin typeface="Arial" charset="0"/>
          <a:ea typeface="ＭＳ Ｐゴシック" charset="0"/>
        </a:defRPr>
      </a:lvl4pPr>
      <a:lvl5pPr algn="ctr" defTabSz="457200" rtl="0" fontAlgn="base">
        <a:spcBef>
          <a:spcPct val="0"/>
        </a:spcBef>
        <a:spcAft>
          <a:spcPct val="0"/>
        </a:spcAft>
        <a:defRPr sz="800" b="1">
          <a:solidFill>
            <a:srgbClr val="004D71"/>
          </a:solidFill>
          <a:latin typeface="Arial" charset="0"/>
          <a:ea typeface="ＭＳ Ｐゴシック" charset="0"/>
        </a:defRPr>
      </a:lvl5pPr>
      <a:lvl6pPr marL="457200" algn="ctr" defTabSz="457200" rtl="0" fontAlgn="base">
        <a:spcBef>
          <a:spcPct val="0"/>
        </a:spcBef>
        <a:spcAft>
          <a:spcPct val="0"/>
        </a:spcAft>
        <a:defRPr sz="800" b="1">
          <a:solidFill>
            <a:srgbClr val="004D71"/>
          </a:solidFill>
          <a:latin typeface="Arial" charset="0"/>
          <a:ea typeface="ＭＳ Ｐゴシック" charset="0"/>
        </a:defRPr>
      </a:lvl6pPr>
      <a:lvl7pPr marL="914400" algn="ctr" defTabSz="457200" rtl="0" fontAlgn="base">
        <a:spcBef>
          <a:spcPct val="0"/>
        </a:spcBef>
        <a:spcAft>
          <a:spcPct val="0"/>
        </a:spcAft>
        <a:defRPr sz="800" b="1">
          <a:solidFill>
            <a:srgbClr val="004D71"/>
          </a:solidFill>
          <a:latin typeface="Arial" charset="0"/>
          <a:ea typeface="ＭＳ Ｐゴシック" charset="0"/>
        </a:defRPr>
      </a:lvl7pPr>
      <a:lvl8pPr marL="1371600" algn="ctr" defTabSz="457200" rtl="0" fontAlgn="base">
        <a:spcBef>
          <a:spcPct val="0"/>
        </a:spcBef>
        <a:spcAft>
          <a:spcPct val="0"/>
        </a:spcAft>
        <a:defRPr sz="800" b="1">
          <a:solidFill>
            <a:srgbClr val="004D71"/>
          </a:solidFill>
          <a:latin typeface="Arial" charset="0"/>
          <a:ea typeface="ＭＳ Ｐゴシック" charset="0"/>
        </a:defRPr>
      </a:lvl8pPr>
      <a:lvl9pPr marL="1828800" algn="ctr" defTabSz="457200" rtl="0" fontAlgn="base">
        <a:spcBef>
          <a:spcPct val="0"/>
        </a:spcBef>
        <a:spcAft>
          <a:spcPct val="0"/>
        </a:spcAft>
        <a:defRPr sz="800" b="1">
          <a:solidFill>
            <a:srgbClr val="004D71"/>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t>Short Introduction to IES</a:t>
            </a:r>
          </a:p>
        </p:txBody>
      </p:sp>
      <p:sp>
        <p:nvSpPr>
          <p:cNvPr id="3" name="TextBox 2"/>
          <p:cNvSpPr txBox="1"/>
          <p:nvPr/>
        </p:nvSpPr>
        <p:spPr>
          <a:xfrm>
            <a:off x="4039315" y="6253566"/>
            <a:ext cx="3922869" cy="461665"/>
          </a:xfrm>
          <a:prstGeom prst="rect">
            <a:avLst/>
          </a:prstGeom>
          <a:noFill/>
        </p:spPr>
        <p:txBody>
          <a:bodyPr wrap="none" rtlCol="0">
            <a:spAutoFit/>
          </a:bodyPr>
          <a:lstStyle/>
          <a:p>
            <a:pPr algn="l"/>
            <a:r>
              <a:rPr lang="en-GB" sz="2400" dirty="0">
                <a:solidFill>
                  <a:schemeClr val="tx2"/>
                </a:solidFill>
                <a:latin typeface="Consolas" panose="020B0609020204030204" pitchFamily="49" charset="0"/>
                <a:cs typeface="Consolas" panose="020B0609020204030204" pitchFamily="49" charset="0"/>
              </a:rPr>
              <a:t>Based on version 4.1.0</a:t>
            </a:r>
          </a:p>
        </p:txBody>
      </p:sp>
    </p:spTree>
    <p:extLst>
      <p:ext uri="{BB962C8B-B14F-4D97-AF65-F5344CB8AC3E}">
        <p14:creationId xmlns:p14="http://schemas.microsoft.com/office/powerpoint/2010/main" val="364586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 Back to Fred</a:t>
            </a:r>
          </a:p>
        </p:txBody>
      </p:sp>
      <p:sp>
        <p:nvSpPr>
          <p:cNvPr id="3" name="Text Placeholder 2"/>
          <p:cNvSpPr>
            <a:spLocks noGrp="1"/>
          </p:cNvSpPr>
          <p:nvPr>
            <p:ph type="body" sz="quarter" idx="10"/>
          </p:nvPr>
        </p:nvSpPr>
        <p:spPr>
          <a:xfrm>
            <a:off x="318806" y="1145611"/>
            <a:ext cx="11083840" cy="401835"/>
          </a:xfrm>
        </p:spPr>
        <p:txBody>
          <a:bodyPr/>
          <a:lstStyle/>
          <a:p>
            <a:r>
              <a:rPr lang="en-GB" sz="1600" dirty="0"/>
              <a:t>Using the instance notation from before, looking at just one of the states of Fred:</a:t>
            </a:r>
          </a:p>
        </p:txBody>
      </p:sp>
      <p:sp>
        <p:nvSpPr>
          <p:cNvPr id="5" name="Text Placeholder 2"/>
          <p:cNvSpPr txBox="1">
            <a:spLocks/>
          </p:cNvSpPr>
          <p:nvPr/>
        </p:nvSpPr>
        <p:spPr>
          <a:xfrm>
            <a:off x="250093" y="3653080"/>
            <a:ext cx="11293230" cy="231335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t>There’s quite a lot going on here, so let’s break it down a bit. </a:t>
            </a:r>
          </a:p>
          <a:p>
            <a:pPr marL="285750" indent="-285750">
              <a:buFont typeface="Arial" panose="020B0604020202020204" pitchFamily="34" charset="0"/>
              <a:buChar char="•"/>
            </a:pPr>
            <a:r>
              <a:rPr lang="en-GB" sz="1400" dirty="0"/>
              <a:t>We have a state of Fred (PS). </a:t>
            </a:r>
          </a:p>
          <a:p>
            <a:pPr marL="285750" indent="-285750">
              <a:buFont typeface="Arial" panose="020B0604020202020204" pitchFamily="34" charset="0"/>
              <a:buChar char="•"/>
            </a:pPr>
            <a:r>
              <a:rPr lang="en-GB" sz="1400" dirty="0"/>
              <a:t>The mass (Ma) is linked to the State using the </a:t>
            </a:r>
            <a:r>
              <a:rPr lang="en-GB" sz="1400" dirty="0" err="1"/>
              <a:t>hasCharacteristic</a:t>
            </a:r>
            <a:r>
              <a:rPr lang="en-GB" sz="1400" dirty="0"/>
              <a:t> relationship. We then state the value of the mass (</a:t>
            </a:r>
            <a:r>
              <a:rPr lang="en-GB" sz="1400" dirty="0" err="1"/>
              <a:t>ViK</a:t>
            </a:r>
            <a:r>
              <a:rPr lang="en-GB" sz="1400" dirty="0"/>
              <a:t>), and assign the numeric value (25)</a:t>
            </a:r>
          </a:p>
          <a:p>
            <a:pPr marL="285750" indent="-285750">
              <a:buFont typeface="Arial" panose="020B0604020202020204" pitchFamily="34" charset="0"/>
              <a:buChar char="•"/>
            </a:pPr>
            <a:r>
              <a:rPr lang="en-GB" sz="1400" dirty="0"/>
              <a:t>We can say where the State was – in this case in a Facility (F) the Acme Health Centre</a:t>
            </a:r>
          </a:p>
          <a:p>
            <a:pPr marL="285750" indent="-285750">
              <a:buFont typeface="Arial" panose="020B0604020202020204" pitchFamily="34" charset="0"/>
              <a:buChar char="•"/>
            </a:pPr>
            <a:r>
              <a:rPr lang="en-GB" sz="1400" dirty="0"/>
              <a:t>We can also say where the State was – in this case we only know it happened in between 11:00 and 11:59 on 1992-03-06 as that’s the level of precision we’ve used in the ISO8601 date time. IES allows for a very precise times and dates too, but this is just a simple example</a:t>
            </a:r>
          </a:p>
          <a:p>
            <a:r>
              <a:rPr lang="en-GB" sz="1400" dirty="0"/>
              <a:t>So…using just the States pattern, we’ve been able to say where and when the mass measurement was taken as well as what the mass was.</a:t>
            </a:r>
          </a:p>
          <a:p>
            <a:endParaRPr lang="en-GB" sz="1400" dirty="0"/>
          </a:p>
        </p:txBody>
      </p:sp>
      <p:sp>
        <p:nvSpPr>
          <p:cNvPr id="9" name="Rectangle 8"/>
          <p:cNvSpPr/>
          <p:nvPr/>
        </p:nvSpPr>
        <p:spPr>
          <a:xfrm>
            <a:off x="156308" y="2505213"/>
            <a:ext cx="2149231" cy="1077218"/>
          </a:xfrm>
          <a:prstGeom prst="rect">
            <a:avLst/>
          </a:prstGeom>
        </p:spPr>
        <p:txBody>
          <a:bodyPr wrap="square">
            <a:spAutoFit/>
          </a:bodyPr>
          <a:lstStyle/>
          <a:p>
            <a:r>
              <a:rPr lang="en-GB" sz="1000" b="1" dirty="0">
                <a:solidFill>
                  <a:srgbClr val="000000"/>
                </a:solidFill>
                <a:latin typeface="Consolas" panose="020B0609020204030204" pitchFamily="49" charset="0"/>
              </a:rPr>
              <a:t>KEY:</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F	</a:t>
            </a:r>
            <a:r>
              <a:rPr lang="en-GB" sz="900" dirty="0" err="1">
                <a:solidFill>
                  <a:srgbClr val="000000"/>
                </a:solidFill>
                <a:latin typeface="Consolas" panose="020B0609020204030204" pitchFamily="49" charset="0"/>
              </a:rPr>
              <a:t>ies:Facility</a:t>
            </a:r>
            <a:endParaRPr lang="en-GB" sz="900" dirty="0">
              <a:solidFill>
                <a:srgbClr val="000000"/>
              </a:solidFill>
              <a:latin typeface="Consolas" panose="020B0609020204030204" pitchFamily="49" charset="0"/>
            </a:endParaRPr>
          </a:p>
          <a:p>
            <a:r>
              <a:rPr lang="en-GB" sz="900" dirty="0">
                <a:solidFill>
                  <a:srgbClr val="000000"/>
                </a:solidFill>
                <a:latin typeface="+mj-lt"/>
              </a:rPr>
              <a:t>Ma</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ies:Mass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	</a:t>
            </a:r>
            <a:r>
              <a:rPr lang="en-GB" sz="900" dirty="0" err="1">
                <a:solidFill>
                  <a:srgbClr val="000000"/>
                </a:solidFill>
                <a:latin typeface="Consolas" panose="020B0609020204030204" pitchFamily="49" charset="0"/>
              </a:rPr>
              <a:t>ies:Person</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PP	</a:t>
            </a:r>
            <a:r>
              <a:rPr lang="en-GB" sz="900" dirty="0" err="1">
                <a:solidFill>
                  <a:srgbClr val="000000"/>
                </a:solidFill>
                <a:latin typeface="Consolas" panose="020B0609020204030204" pitchFamily="49" charset="0"/>
              </a:rPr>
              <a:t>ies:ParticularPeriod</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PS	</a:t>
            </a:r>
            <a:r>
              <a:rPr lang="en-GB" sz="900" dirty="0" err="1">
                <a:solidFill>
                  <a:srgbClr val="000000"/>
                </a:solidFill>
                <a:latin typeface="Consolas" panose="020B0609020204030204" pitchFamily="49" charset="0"/>
              </a:rPr>
              <a:t>ies:PersonState</a:t>
            </a:r>
            <a:endParaRPr lang="en-GB" sz="900" dirty="0">
              <a:solidFill>
                <a:srgbClr val="000000"/>
              </a:solidFill>
              <a:latin typeface="Consolas" panose="020B0609020204030204" pitchFamily="49" charset="0"/>
            </a:endParaRPr>
          </a:p>
          <a:p>
            <a:r>
              <a:rPr lang="en-GB" sz="900" dirty="0" err="1">
                <a:solidFill>
                  <a:srgbClr val="000000"/>
                </a:solidFill>
                <a:latin typeface="Consolas" panose="020B0609020204030204" pitchFamily="49" charset="0"/>
              </a:rPr>
              <a:t>ViK</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ies:ValueInKilograms</a:t>
            </a:r>
            <a:endParaRPr lang="en-GB" sz="900" dirty="0"/>
          </a:p>
        </p:txBody>
      </p:sp>
      <p:sp>
        <p:nvSpPr>
          <p:cNvPr id="10" name="Rectangle 9"/>
          <p:cNvSpPr/>
          <p:nvPr/>
        </p:nvSpPr>
        <p:spPr>
          <a:xfrm>
            <a:off x="8120184" y="2410749"/>
            <a:ext cx="4294553" cy="938719"/>
          </a:xfrm>
          <a:prstGeom prst="rect">
            <a:avLst/>
          </a:prstGeom>
        </p:spPr>
        <p:txBody>
          <a:bodyPr wrap="square">
            <a:spAutoFit/>
          </a:bodyPr>
          <a:lstStyle/>
          <a:p>
            <a:r>
              <a:rPr lang="en-GB" sz="1000" b="1" dirty="0">
                <a:solidFill>
                  <a:srgbClr val="0070C0"/>
                </a:solidFill>
                <a:latin typeface="Consolas" panose="020B0609020204030204" pitchFamily="49" charset="0"/>
              </a:rPr>
              <a:t>Namespaces:</a:t>
            </a:r>
          </a:p>
          <a:p>
            <a:r>
              <a:rPr lang="en-GB" sz="900" dirty="0">
                <a:solidFill>
                  <a:srgbClr val="0070C0"/>
                </a:solidFill>
                <a:latin typeface="Consolas" panose="020B0609020204030204" pitchFamily="49" charset="0"/>
              </a:rPr>
              <a:t>@prefix </a:t>
            </a:r>
            <a:r>
              <a:rPr lang="en-GB" sz="900" dirty="0" err="1">
                <a:solidFill>
                  <a:srgbClr val="0070C0"/>
                </a:solidFill>
                <a:latin typeface="Consolas" panose="020B0609020204030204" pitchFamily="49" charset="0"/>
              </a:rPr>
              <a:t>rdf</a:t>
            </a:r>
            <a:r>
              <a:rPr lang="en-GB" sz="900" dirty="0">
                <a:solidFill>
                  <a:srgbClr val="0070C0"/>
                </a:solidFill>
                <a:latin typeface="Consolas" panose="020B0609020204030204" pitchFamily="49" charset="0"/>
              </a:rPr>
              <a:t>: &lt;http://www.w3.org/1999/02/22-rdf-syntax-ns#&gt; .</a:t>
            </a:r>
          </a:p>
          <a:p>
            <a:r>
              <a:rPr lang="en-GB" sz="900" dirty="0">
                <a:solidFill>
                  <a:srgbClr val="0070C0"/>
                </a:solidFill>
                <a:latin typeface="Consolas" panose="020B0609020204030204" pitchFamily="49" charset="0"/>
              </a:rPr>
              <a:t>@prefix </a:t>
            </a:r>
            <a:r>
              <a:rPr lang="en-GB" sz="900" dirty="0" err="1">
                <a:solidFill>
                  <a:srgbClr val="0070C0"/>
                </a:solidFill>
                <a:latin typeface="Consolas" panose="020B0609020204030204" pitchFamily="49" charset="0"/>
              </a:rPr>
              <a:t>rdfs</a:t>
            </a:r>
            <a:r>
              <a:rPr lang="en-GB" sz="900" dirty="0">
                <a:solidFill>
                  <a:srgbClr val="0070C0"/>
                </a:solidFill>
                <a:latin typeface="Consolas" panose="020B0609020204030204" pitchFamily="49" charset="0"/>
              </a:rPr>
              <a:t>: &lt;http://www.w3.org/2000/01/rdf-schema#&gt; . </a:t>
            </a:r>
          </a:p>
          <a:p>
            <a:r>
              <a:rPr lang="en-GB" sz="900" dirty="0">
                <a:solidFill>
                  <a:srgbClr val="0070C0"/>
                </a:solidFill>
                <a:latin typeface="Consolas" panose="020B0609020204030204" pitchFamily="49" charset="0"/>
              </a:rPr>
              <a:t>@prefix </a:t>
            </a:r>
            <a:r>
              <a:rPr lang="en-GB" sz="900" dirty="0" err="1">
                <a:solidFill>
                  <a:srgbClr val="0070C0"/>
                </a:solidFill>
                <a:latin typeface="Consolas" panose="020B0609020204030204" pitchFamily="49" charset="0"/>
              </a:rPr>
              <a:t>ies</a:t>
            </a:r>
            <a:r>
              <a:rPr lang="en-GB" sz="900" dirty="0">
                <a:solidFill>
                  <a:srgbClr val="0070C0"/>
                </a:solidFill>
                <a:latin typeface="Consolas" panose="020B0609020204030204" pitchFamily="49" charset="0"/>
              </a:rPr>
              <a:t>: &lt;http://ies.data.gov.uk/ies4#&gt; . </a:t>
            </a:r>
          </a:p>
          <a:p>
            <a:r>
              <a:rPr lang="en-GB" sz="900" dirty="0">
                <a:solidFill>
                  <a:srgbClr val="0070C0"/>
                </a:solidFill>
                <a:latin typeface="Consolas" panose="020B0609020204030204" pitchFamily="49" charset="0"/>
              </a:rPr>
              <a:t>@prefix data: &lt;http://data.gov.uk/testdata#&gt; .</a:t>
            </a:r>
          </a:p>
          <a:p>
            <a:r>
              <a:rPr lang="en-GB" sz="900" dirty="0">
                <a:solidFill>
                  <a:srgbClr val="0070C0"/>
                </a:solidFill>
                <a:latin typeface="Consolas" panose="020B0609020204030204" pitchFamily="49" charset="0"/>
              </a:rPr>
              <a:t>@prefix iso8601: http://iso8601.iso.org# .</a:t>
            </a:r>
            <a:endParaRPr lang="en-GB" sz="900" dirty="0"/>
          </a:p>
        </p:txBody>
      </p:sp>
      <p:pic>
        <p:nvPicPr>
          <p:cNvPr id="13" name="Picture 12"/>
          <p:cNvPicPr>
            <a:picLocks noChangeAspect="1"/>
          </p:cNvPicPr>
          <p:nvPr/>
        </p:nvPicPr>
        <p:blipFill>
          <a:blip r:embed="rId2"/>
          <a:stretch>
            <a:fillRect/>
          </a:stretch>
        </p:blipFill>
        <p:spPr>
          <a:xfrm>
            <a:off x="924858" y="1505037"/>
            <a:ext cx="9342602" cy="2005020"/>
          </a:xfrm>
          <a:prstGeom prst="rect">
            <a:avLst/>
          </a:prstGeom>
        </p:spPr>
      </p:pic>
    </p:spTree>
    <p:extLst>
      <p:ext uri="{BB962C8B-B14F-4D97-AF65-F5344CB8AC3E}">
        <p14:creationId xmlns:p14="http://schemas.microsoft.com/office/powerpoint/2010/main" val="279917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repeat…</a:t>
            </a:r>
          </a:p>
        </p:txBody>
      </p:sp>
      <p:sp>
        <p:nvSpPr>
          <p:cNvPr id="5" name="Text Placeholder 2"/>
          <p:cNvSpPr txBox="1">
            <a:spLocks/>
          </p:cNvSpPr>
          <p:nvPr/>
        </p:nvSpPr>
        <p:spPr>
          <a:xfrm>
            <a:off x="283638" y="1185246"/>
            <a:ext cx="2764362" cy="1049954"/>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We can use the same pattern over and over again – including to say where and when Fred was born…</a:t>
            </a:r>
          </a:p>
        </p:txBody>
      </p:sp>
      <p:pic>
        <p:nvPicPr>
          <p:cNvPr id="8" name="Picture 7"/>
          <p:cNvPicPr>
            <a:picLocks noChangeAspect="1"/>
          </p:cNvPicPr>
          <p:nvPr/>
        </p:nvPicPr>
        <p:blipFill>
          <a:blip r:embed="rId2"/>
          <a:stretch>
            <a:fillRect/>
          </a:stretch>
        </p:blipFill>
        <p:spPr>
          <a:xfrm>
            <a:off x="600803" y="342469"/>
            <a:ext cx="10873652" cy="5813069"/>
          </a:xfrm>
          <a:prstGeom prst="rect">
            <a:avLst/>
          </a:prstGeom>
        </p:spPr>
      </p:pic>
    </p:spTree>
    <p:extLst>
      <p:ext uri="{BB962C8B-B14F-4D97-AF65-F5344CB8AC3E}">
        <p14:creationId xmlns:p14="http://schemas.microsoft.com/office/powerpoint/2010/main" val="204382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4D Fred</a:t>
            </a:r>
          </a:p>
        </p:txBody>
      </p:sp>
      <p:sp>
        <p:nvSpPr>
          <p:cNvPr id="3" name="Text Placeholder 2"/>
          <p:cNvSpPr>
            <a:spLocks noGrp="1"/>
          </p:cNvSpPr>
          <p:nvPr>
            <p:ph type="body" sz="quarter" idx="10"/>
          </p:nvPr>
        </p:nvSpPr>
        <p:spPr>
          <a:xfrm>
            <a:off x="842437" y="1301919"/>
            <a:ext cx="10632017" cy="761344"/>
          </a:xfrm>
        </p:spPr>
        <p:txBody>
          <a:bodyPr/>
          <a:lstStyle/>
          <a:p>
            <a:r>
              <a:rPr lang="en-GB" sz="2000" dirty="0"/>
              <a:t>Each of the states is in a </a:t>
            </a:r>
            <a:r>
              <a:rPr lang="en-GB" sz="2000" dirty="0" err="1"/>
              <a:t>ParticularPeriod</a:t>
            </a:r>
            <a:r>
              <a:rPr lang="en-GB" sz="2000" dirty="0"/>
              <a:t> – each of an hour duration. This allows us to be vague about times – i.e. something happened somewhere in a </a:t>
            </a:r>
            <a:r>
              <a:rPr lang="en-GB" sz="2000" dirty="0" err="1"/>
              <a:t>ParticularPeriod</a:t>
            </a:r>
            <a:r>
              <a:rPr lang="en-GB" sz="2000" dirty="0"/>
              <a:t>. There are examples to follow where we’re more specific.</a:t>
            </a:r>
          </a:p>
        </p:txBody>
      </p:sp>
      <p:pic>
        <p:nvPicPr>
          <p:cNvPr id="4" name="Picture 3"/>
          <p:cNvPicPr>
            <a:picLocks noChangeAspect="1"/>
          </p:cNvPicPr>
          <p:nvPr/>
        </p:nvPicPr>
        <p:blipFill>
          <a:blip r:embed="rId2"/>
          <a:stretch>
            <a:fillRect/>
          </a:stretch>
        </p:blipFill>
        <p:spPr>
          <a:xfrm>
            <a:off x="1414235" y="4071308"/>
            <a:ext cx="8885626" cy="1789290"/>
          </a:xfrm>
          <a:prstGeom prst="rect">
            <a:avLst/>
          </a:prstGeom>
        </p:spPr>
      </p:pic>
      <p:sp>
        <p:nvSpPr>
          <p:cNvPr id="5" name="Chevron 4"/>
          <p:cNvSpPr/>
          <p:nvPr/>
        </p:nvSpPr>
        <p:spPr>
          <a:xfrm rot="16200000">
            <a:off x="1044747" y="4280563"/>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1984-09-21T21</a:t>
            </a:r>
          </a:p>
        </p:txBody>
      </p:sp>
      <p:sp>
        <p:nvSpPr>
          <p:cNvPr id="6" name="TextBox 5"/>
          <p:cNvSpPr txBox="1"/>
          <p:nvPr/>
        </p:nvSpPr>
        <p:spPr>
          <a:xfrm>
            <a:off x="4484331" y="2536950"/>
            <a:ext cx="1313180"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ParticularPeriod</a:t>
            </a:r>
            <a:endParaRPr lang="en-GB" sz="1000" dirty="0">
              <a:latin typeface="Consolas" panose="020B0609020204030204" pitchFamily="49" charset="0"/>
              <a:cs typeface="Consolas" panose="020B0609020204030204" pitchFamily="49" charset="0"/>
            </a:endParaRPr>
          </a:p>
        </p:txBody>
      </p:sp>
      <p:cxnSp>
        <p:nvCxnSpPr>
          <p:cNvPr id="7" name="Straight Arrow Connector 6"/>
          <p:cNvCxnSpPr>
            <a:stCxn id="6" idx="1"/>
          </p:cNvCxnSpPr>
          <p:nvPr/>
        </p:nvCxnSpPr>
        <p:spPr>
          <a:xfrm flipH="1">
            <a:off x="3649277" y="2660061"/>
            <a:ext cx="835054" cy="244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hevron 7"/>
          <p:cNvSpPr/>
          <p:nvPr/>
        </p:nvSpPr>
        <p:spPr>
          <a:xfrm rot="16200000">
            <a:off x="2139040" y="4280562"/>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1991-03-06T11</a:t>
            </a:r>
          </a:p>
        </p:txBody>
      </p:sp>
      <p:sp>
        <p:nvSpPr>
          <p:cNvPr id="9" name="Chevron 8"/>
          <p:cNvSpPr/>
          <p:nvPr/>
        </p:nvSpPr>
        <p:spPr>
          <a:xfrm rot="16200000">
            <a:off x="5730209" y="4280563"/>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2014-12-18T18</a:t>
            </a:r>
          </a:p>
        </p:txBody>
      </p:sp>
      <p:cxnSp>
        <p:nvCxnSpPr>
          <p:cNvPr id="10" name="Straight Arrow Connector 9"/>
          <p:cNvCxnSpPr>
            <a:stCxn id="6" idx="1"/>
          </p:cNvCxnSpPr>
          <p:nvPr/>
        </p:nvCxnSpPr>
        <p:spPr>
          <a:xfrm flipH="1">
            <a:off x="2624782" y="2660061"/>
            <a:ext cx="1859549" cy="333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3"/>
          </p:cNvCxnSpPr>
          <p:nvPr/>
        </p:nvCxnSpPr>
        <p:spPr>
          <a:xfrm>
            <a:off x="5797511" y="2660061"/>
            <a:ext cx="1280227" cy="396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096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76151" y="3257609"/>
            <a:ext cx="1515024" cy="15723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Team Meeting</a:t>
            </a:r>
          </a:p>
        </p:txBody>
      </p:sp>
      <p:sp>
        <p:nvSpPr>
          <p:cNvPr id="2" name="Title 1"/>
          <p:cNvSpPr>
            <a:spLocks noGrp="1"/>
          </p:cNvSpPr>
          <p:nvPr>
            <p:ph type="title"/>
          </p:nvPr>
        </p:nvSpPr>
        <p:spPr/>
        <p:txBody>
          <a:bodyPr/>
          <a:lstStyle/>
          <a:p>
            <a:r>
              <a:rPr lang="en-GB" dirty="0"/>
              <a:t>Doing Stuff</a:t>
            </a:r>
          </a:p>
        </p:txBody>
      </p:sp>
      <p:sp>
        <p:nvSpPr>
          <p:cNvPr id="3" name="Text Placeholder 2"/>
          <p:cNvSpPr>
            <a:spLocks noGrp="1"/>
          </p:cNvSpPr>
          <p:nvPr>
            <p:ph type="body" sz="quarter" idx="10"/>
          </p:nvPr>
        </p:nvSpPr>
        <p:spPr>
          <a:xfrm>
            <a:off x="842437" y="1301918"/>
            <a:ext cx="10632017" cy="1402205"/>
          </a:xfrm>
        </p:spPr>
        <p:txBody>
          <a:bodyPr/>
          <a:lstStyle/>
          <a:p>
            <a:r>
              <a:rPr lang="en-GB" sz="2000" dirty="0"/>
              <a:t>The IES model has Events – i.e. activities. As the IES is pedantic about space and time, it’s important to define Events that way too. In IES, the extent of a given Event is the sum of all its participations – i.e. the collections of states of things that were participating:</a:t>
            </a:r>
          </a:p>
        </p:txBody>
      </p:sp>
      <p:sp>
        <p:nvSpPr>
          <p:cNvPr id="5" name="Chevron 4"/>
          <p:cNvSpPr/>
          <p:nvPr/>
        </p:nvSpPr>
        <p:spPr>
          <a:xfrm>
            <a:off x="2204682" y="2960142"/>
            <a:ext cx="2414953" cy="31651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Alice</a:t>
            </a:r>
          </a:p>
        </p:txBody>
      </p:sp>
      <p:sp>
        <p:nvSpPr>
          <p:cNvPr id="12" name="Text Placeholder 2"/>
          <p:cNvSpPr txBox="1">
            <a:spLocks/>
          </p:cNvSpPr>
          <p:nvPr/>
        </p:nvSpPr>
        <p:spPr>
          <a:xfrm>
            <a:off x="4362552" y="5655397"/>
            <a:ext cx="7443168" cy="808224"/>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In the example above, each participant arrived and left at different times. Their states are their participations in the meeting, therefore the states are part of the meeting. </a:t>
            </a:r>
          </a:p>
        </p:txBody>
      </p:sp>
      <p:sp>
        <p:nvSpPr>
          <p:cNvPr id="13" name="Chevron 12"/>
          <p:cNvSpPr/>
          <p:nvPr/>
        </p:nvSpPr>
        <p:spPr>
          <a:xfrm>
            <a:off x="1961425" y="5748134"/>
            <a:ext cx="2012243" cy="31651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Carole</a:t>
            </a:r>
          </a:p>
        </p:txBody>
      </p:sp>
      <p:sp>
        <p:nvSpPr>
          <p:cNvPr id="14" name="Chevron 13"/>
          <p:cNvSpPr/>
          <p:nvPr/>
        </p:nvSpPr>
        <p:spPr>
          <a:xfrm>
            <a:off x="1961425" y="5312233"/>
            <a:ext cx="1831026"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Bob</a:t>
            </a:r>
          </a:p>
        </p:txBody>
      </p:sp>
      <p:sp>
        <p:nvSpPr>
          <p:cNvPr id="15" name="Pentagon 14"/>
          <p:cNvSpPr/>
          <p:nvPr/>
        </p:nvSpPr>
        <p:spPr>
          <a:xfrm rot="2802472">
            <a:off x="4186853" y="3315835"/>
            <a:ext cx="1117814" cy="325301"/>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6" name="Pentagon 15"/>
          <p:cNvSpPr/>
          <p:nvPr/>
        </p:nvSpPr>
        <p:spPr>
          <a:xfrm>
            <a:off x="5035453" y="3641156"/>
            <a:ext cx="1117814" cy="240637"/>
          </a:xfrm>
          <a:prstGeom prst="homePlate">
            <a:avLst>
              <a:gd name="adj" fmla="val 4489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7" name="Pentagon 16"/>
          <p:cNvSpPr/>
          <p:nvPr/>
        </p:nvSpPr>
        <p:spPr>
          <a:xfrm rot="18737078">
            <a:off x="5791463" y="3312826"/>
            <a:ext cx="994903"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8" name="Pentagon 17"/>
          <p:cNvSpPr/>
          <p:nvPr/>
        </p:nvSpPr>
        <p:spPr>
          <a:xfrm>
            <a:off x="6462860" y="3066404"/>
            <a:ext cx="2679196"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Rectangle 7"/>
          <p:cNvSpPr/>
          <p:nvPr/>
        </p:nvSpPr>
        <p:spPr>
          <a:xfrm>
            <a:off x="5132031" y="3641156"/>
            <a:ext cx="787871"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9" name="Pentagon 18"/>
          <p:cNvSpPr/>
          <p:nvPr/>
        </p:nvSpPr>
        <p:spPr>
          <a:xfrm rot="18947503">
            <a:off x="3299587" y="4668349"/>
            <a:ext cx="2125928" cy="258258"/>
          </a:xfrm>
          <a:prstGeom prst="homePlate">
            <a:avLst>
              <a:gd name="adj" fmla="val 516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0" name="Pentagon 19"/>
          <p:cNvSpPr/>
          <p:nvPr/>
        </p:nvSpPr>
        <p:spPr>
          <a:xfrm>
            <a:off x="4976152" y="4057046"/>
            <a:ext cx="4165904"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1" name="Rectangle 20"/>
          <p:cNvSpPr/>
          <p:nvPr/>
        </p:nvSpPr>
        <p:spPr>
          <a:xfrm>
            <a:off x="5062591" y="4057046"/>
            <a:ext cx="1400269"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2" name="Pentagon 21"/>
          <p:cNvSpPr/>
          <p:nvPr/>
        </p:nvSpPr>
        <p:spPr>
          <a:xfrm rot="18947503">
            <a:off x="3428626" y="5084964"/>
            <a:ext cx="2145966" cy="258258"/>
          </a:xfrm>
          <a:prstGeom prst="homePlate">
            <a:avLst>
              <a:gd name="adj" fmla="val 536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3" name="Pentagon 22"/>
          <p:cNvSpPr/>
          <p:nvPr/>
        </p:nvSpPr>
        <p:spPr>
          <a:xfrm>
            <a:off x="5121178" y="4467825"/>
            <a:ext cx="1263851"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4" name="Pentagon 23"/>
          <p:cNvSpPr/>
          <p:nvPr/>
        </p:nvSpPr>
        <p:spPr>
          <a:xfrm rot="2323152">
            <a:off x="6052489" y="4838644"/>
            <a:ext cx="1237664" cy="240637"/>
          </a:xfrm>
          <a:prstGeom prst="homePlate">
            <a:avLst>
              <a:gd name="adj" fmla="val 6434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5" name="Pentagon 24"/>
          <p:cNvSpPr/>
          <p:nvPr/>
        </p:nvSpPr>
        <p:spPr>
          <a:xfrm>
            <a:off x="6960677" y="5098827"/>
            <a:ext cx="2181379"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6" name="Rectangle 25"/>
          <p:cNvSpPr/>
          <p:nvPr/>
        </p:nvSpPr>
        <p:spPr>
          <a:xfrm>
            <a:off x="5214532" y="4467825"/>
            <a:ext cx="946109"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897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Bounding State</a:t>
            </a:r>
          </a:p>
        </p:txBody>
      </p:sp>
      <p:sp>
        <p:nvSpPr>
          <p:cNvPr id="3" name="Text Placeholder 2"/>
          <p:cNvSpPr>
            <a:spLocks noGrp="1"/>
          </p:cNvSpPr>
          <p:nvPr>
            <p:ph type="body" sz="quarter" idx="10"/>
          </p:nvPr>
        </p:nvSpPr>
        <p:spPr>
          <a:xfrm>
            <a:off x="842437" y="1301918"/>
            <a:ext cx="10632017" cy="1073959"/>
          </a:xfrm>
        </p:spPr>
        <p:txBody>
          <a:bodyPr/>
          <a:lstStyle/>
          <a:p>
            <a:r>
              <a:rPr lang="en-GB" sz="2000" dirty="0"/>
              <a:t>A </a:t>
            </a:r>
            <a:r>
              <a:rPr lang="en-GB" sz="2000" dirty="0" err="1"/>
              <a:t>BoundingState</a:t>
            </a:r>
            <a:r>
              <a:rPr lang="en-GB" sz="2000" dirty="0"/>
              <a:t> marks the beginning and end of Elements (in this case an </a:t>
            </a:r>
            <a:r>
              <a:rPr lang="en-GB" sz="2000" dirty="0" err="1"/>
              <a:t>EventParticipant</a:t>
            </a:r>
            <a:r>
              <a:rPr lang="en-GB" sz="2000" dirty="0"/>
              <a:t>)</a:t>
            </a:r>
          </a:p>
        </p:txBody>
      </p:sp>
      <p:sp>
        <p:nvSpPr>
          <p:cNvPr id="4" name="Rectangle 3"/>
          <p:cNvSpPr/>
          <p:nvPr/>
        </p:nvSpPr>
        <p:spPr>
          <a:xfrm>
            <a:off x="4206123" y="3219938"/>
            <a:ext cx="3081511" cy="114106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    Team Meeting</a:t>
            </a:r>
          </a:p>
        </p:txBody>
      </p:sp>
      <p:sp>
        <p:nvSpPr>
          <p:cNvPr id="11" name="Chevron 10"/>
          <p:cNvSpPr/>
          <p:nvPr/>
        </p:nvSpPr>
        <p:spPr>
          <a:xfrm rot="16200000">
            <a:off x="2795689" y="3232443"/>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2019-04-04T10:00</a:t>
            </a:r>
          </a:p>
        </p:txBody>
      </p:sp>
      <p:sp>
        <p:nvSpPr>
          <p:cNvPr id="5" name="Chevron 4"/>
          <p:cNvSpPr/>
          <p:nvPr/>
        </p:nvSpPr>
        <p:spPr>
          <a:xfrm>
            <a:off x="2856074" y="3562906"/>
            <a:ext cx="5377221"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Bob</a:t>
            </a:r>
          </a:p>
        </p:txBody>
      </p:sp>
      <p:sp>
        <p:nvSpPr>
          <p:cNvPr id="8" name="Rectangle 7"/>
          <p:cNvSpPr/>
          <p:nvPr/>
        </p:nvSpPr>
        <p:spPr>
          <a:xfrm>
            <a:off x="4206124" y="3562906"/>
            <a:ext cx="3081510" cy="3165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latin typeface="Consolas" panose="020B0609020204030204" pitchFamily="49" charset="0"/>
                <a:cs typeface="Consolas" panose="020B0609020204030204" pitchFamily="49" charset="0"/>
              </a:rPr>
              <a:t>EventParticipant</a:t>
            </a:r>
            <a:endParaRPr lang="en-GB" sz="1100" dirty="0">
              <a:latin typeface="Consolas" panose="020B0609020204030204" pitchFamily="49" charset="0"/>
              <a:cs typeface="Consolas" panose="020B0609020204030204" pitchFamily="49" charset="0"/>
            </a:endParaRPr>
          </a:p>
        </p:txBody>
      </p:sp>
      <p:sp>
        <p:nvSpPr>
          <p:cNvPr id="9" name="Rectangle 8"/>
          <p:cNvSpPr/>
          <p:nvPr/>
        </p:nvSpPr>
        <p:spPr>
          <a:xfrm>
            <a:off x="4206124" y="3562906"/>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13" name="Chevron 12"/>
          <p:cNvSpPr/>
          <p:nvPr/>
        </p:nvSpPr>
        <p:spPr>
          <a:xfrm rot="16200000">
            <a:off x="5800406" y="3232442"/>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2019-04-04T11:00</a:t>
            </a:r>
          </a:p>
        </p:txBody>
      </p:sp>
      <p:sp>
        <p:nvSpPr>
          <p:cNvPr id="16" name="TextBox 15"/>
          <p:cNvSpPr txBox="1"/>
          <p:nvPr/>
        </p:nvSpPr>
        <p:spPr>
          <a:xfrm>
            <a:off x="7682503" y="2958216"/>
            <a:ext cx="1101584"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BoundingState</a:t>
            </a:r>
            <a:endParaRPr lang="en-GB" sz="1000" dirty="0">
              <a:latin typeface="Consolas" panose="020B0609020204030204" pitchFamily="49" charset="0"/>
              <a:cs typeface="Consolas" panose="020B0609020204030204" pitchFamily="49" charset="0"/>
            </a:endParaRPr>
          </a:p>
        </p:txBody>
      </p:sp>
      <p:cxnSp>
        <p:nvCxnSpPr>
          <p:cNvPr id="17" name="Straight Arrow Connector 16"/>
          <p:cNvCxnSpPr/>
          <p:nvPr/>
        </p:nvCxnSpPr>
        <p:spPr>
          <a:xfrm>
            <a:off x="3655447" y="3079277"/>
            <a:ext cx="577202" cy="546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842464" y="2864395"/>
            <a:ext cx="1101584"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BoundingState</a:t>
            </a:r>
            <a:endParaRPr lang="en-GB" sz="1000" dirty="0">
              <a:latin typeface="Consolas" panose="020B0609020204030204" pitchFamily="49" charset="0"/>
              <a:cs typeface="Consolas" panose="020B0609020204030204" pitchFamily="49" charset="0"/>
            </a:endParaRPr>
          </a:p>
        </p:txBody>
      </p:sp>
      <p:sp>
        <p:nvSpPr>
          <p:cNvPr id="10" name="Rectangle 9"/>
          <p:cNvSpPr/>
          <p:nvPr/>
        </p:nvSpPr>
        <p:spPr>
          <a:xfrm>
            <a:off x="7229849" y="3562906"/>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cxnSp>
        <p:nvCxnSpPr>
          <p:cNvPr id="15" name="Straight Arrow Connector 14"/>
          <p:cNvCxnSpPr/>
          <p:nvPr/>
        </p:nvCxnSpPr>
        <p:spPr>
          <a:xfrm flipH="1">
            <a:off x="7229849" y="3133988"/>
            <a:ext cx="584493" cy="50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109858" y="2252580"/>
            <a:ext cx="1313180"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ParticularPeriod</a:t>
            </a:r>
            <a:endParaRPr lang="en-GB" sz="1000" dirty="0">
              <a:latin typeface="Consolas" panose="020B0609020204030204" pitchFamily="49" charset="0"/>
              <a:cs typeface="Consolas" panose="020B0609020204030204" pitchFamily="49" charset="0"/>
            </a:endParaRPr>
          </a:p>
        </p:txBody>
      </p:sp>
      <p:cxnSp>
        <p:nvCxnSpPr>
          <p:cNvPr id="22" name="Straight Arrow Connector 21"/>
          <p:cNvCxnSpPr>
            <a:stCxn id="21" idx="1"/>
          </p:cNvCxnSpPr>
          <p:nvPr/>
        </p:nvCxnSpPr>
        <p:spPr>
          <a:xfrm flipH="1">
            <a:off x="4274804" y="2375691"/>
            <a:ext cx="835054" cy="244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3"/>
          </p:cNvCxnSpPr>
          <p:nvPr/>
        </p:nvCxnSpPr>
        <p:spPr>
          <a:xfrm>
            <a:off x="6423038" y="2375691"/>
            <a:ext cx="806811" cy="27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 Placeholder 2"/>
          <p:cNvSpPr txBox="1">
            <a:spLocks/>
          </p:cNvSpPr>
          <p:nvPr/>
        </p:nvSpPr>
        <p:spPr>
          <a:xfrm>
            <a:off x="842438" y="4880838"/>
            <a:ext cx="10632017" cy="82109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In the example above, there is state of Bob (an </a:t>
            </a:r>
            <a:r>
              <a:rPr lang="en-GB" sz="1600" dirty="0" err="1"/>
              <a:t>EventParticipant</a:t>
            </a:r>
            <a:r>
              <a:rPr lang="en-GB" sz="1600" dirty="0"/>
              <a:t>) where he’s in the team meeting. Because we want to identify the start and end of the state, we book-end it with two </a:t>
            </a:r>
            <a:r>
              <a:rPr lang="en-GB" sz="1600" dirty="0" err="1"/>
              <a:t>BoundingStates</a:t>
            </a:r>
            <a:r>
              <a:rPr lang="en-GB" sz="1600" dirty="0"/>
              <a:t>. Each of those </a:t>
            </a:r>
            <a:r>
              <a:rPr lang="en-GB" sz="1600" dirty="0" err="1"/>
              <a:t>BoundingStates</a:t>
            </a:r>
            <a:r>
              <a:rPr lang="en-GB" sz="1600" dirty="0"/>
              <a:t> is in a </a:t>
            </a:r>
            <a:r>
              <a:rPr lang="en-GB" sz="1600" dirty="0" err="1"/>
              <a:t>ParticularPeriod</a:t>
            </a:r>
            <a:r>
              <a:rPr lang="en-GB" sz="1600" dirty="0"/>
              <a:t> (each a minute long) – i.e. the </a:t>
            </a:r>
            <a:r>
              <a:rPr lang="en-GB" sz="1600" dirty="0" err="1"/>
              <a:t>EventParticipant</a:t>
            </a:r>
            <a:r>
              <a:rPr lang="en-GB" sz="1600" dirty="0"/>
              <a:t> started some time during that minute.</a:t>
            </a:r>
          </a:p>
        </p:txBody>
      </p:sp>
      <p:sp>
        <p:nvSpPr>
          <p:cNvPr id="19" name="Text Placeholder 2"/>
          <p:cNvSpPr txBox="1">
            <a:spLocks/>
          </p:cNvSpPr>
          <p:nvPr/>
        </p:nvSpPr>
        <p:spPr>
          <a:xfrm>
            <a:off x="2180492" y="5924499"/>
            <a:ext cx="9503508" cy="82109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Note: we could have just put the meeting in the period 2019-04-04T10 (the hour from 10 to 11) but that doesn’t tell us when it started or finished, only that it started and finished in that hour period. The use of </a:t>
            </a:r>
            <a:r>
              <a:rPr lang="en-GB" sz="1200" dirty="0" err="1"/>
              <a:t>BoundingStates</a:t>
            </a:r>
            <a:r>
              <a:rPr lang="en-GB" sz="1200" dirty="0"/>
              <a:t> enables us to add more precision. We can even do things like say when it started, but be vague about when it finished.</a:t>
            </a:r>
          </a:p>
        </p:txBody>
      </p:sp>
    </p:spTree>
    <p:extLst>
      <p:ext uri="{BB962C8B-B14F-4D97-AF65-F5344CB8AC3E}">
        <p14:creationId xmlns:p14="http://schemas.microsoft.com/office/powerpoint/2010/main" val="158080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153597" y="4192171"/>
            <a:ext cx="2508739" cy="323434"/>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I’ve started so I’ll finish</a:t>
            </a:r>
          </a:p>
        </p:txBody>
      </p:sp>
      <p:sp>
        <p:nvSpPr>
          <p:cNvPr id="3" name="Text Placeholder 2"/>
          <p:cNvSpPr>
            <a:spLocks noGrp="1"/>
          </p:cNvSpPr>
          <p:nvPr>
            <p:ph type="body" sz="quarter" idx="10"/>
          </p:nvPr>
        </p:nvSpPr>
        <p:spPr>
          <a:xfrm>
            <a:off x="808097" y="3501034"/>
            <a:ext cx="3773234" cy="409650"/>
          </a:xfrm>
        </p:spPr>
        <p:txBody>
          <a:bodyPr/>
          <a:lstStyle/>
          <a:p>
            <a:r>
              <a:rPr lang="en-GB" sz="1600" dirty="0"/>
              <a:t>Started, don’t know when, still going:</a:t>
            </a:r>
          </a:p>
        </p:txBody>
      </p:sp>
      <p:sp>
        <p:nvSpPr>
          <p:cNvPr id="4" name="Rectangle 3"/>
          <p:cNvSpPr/>
          <p:nvPr/>
        </p:nvSpPr>
        <p:spPr>
          <a:xfrm>
            <a:off x="1775782" y="2224390"/>
            <a:ext cx="1244370" cy="3165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latin typeface="Consolas" panose="020B0609020204030204" pitchFamily="49" charset="0"/>
              <a:cs typeface="Consolas" panose="020B0609020204030204" pitchFamily="49" charset="0"/>
            </a:endParaRPr>
          </a:p>
        </p:txBody>
      </p:sp>
      <p:sp>
        <p:nvSpPr>
          <p:cNvPr id="5" name="Rectangle 4"/>
          <p:cNvSpPr/>
          <p:nvPr/>
        </p:nvSpPr>
        <p:spPr>
          <a:xfrm>
            <a:off x="1153597" y="4192171"/>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1153597" y="5676473"/>
            <a:ext cx="2508739" cy="323434"/>
          </a:xfrm>
          <a:prstGeom prst="homePlat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8" name="Text Placeholder 2"/>
          <p:cNvSpPr txBox="1">
            <a:spLocks/>
          </p:cNvSpPr>
          <p:nvPr/>
        </p:nvSpPr>
        <p:spPr>
          <a:xfrm>
            <a:off x="808097" y="4903717"/>
            <a:ext cx="3526364"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finished, don’t know when:</a:t>
            </a:r>
          </a:p>
        </p:txBody>
      </p:sp>
      <p:sp>
        <p:nvSpPr>
          <p:cNvPr id="9" name="Rectangle 8"/>
          <p:cNvSpPr/>
          <p:nvPr/>
        </p:nvSpPr>
        <p:spPr>
          <a:xfrm>
            <a:off x="1153597" y="5683389"/>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0" name="Rectangle 9"/>
          <p:cNvSpPr/>
          <p:nvPr/>
        </p:nvSpPr>
        <p:spPr>
          <a:xfrm>
            <a:off x="3627996" y="5679931"/>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1" name="Pentagon 10"/>
          <p:cNvSpPr/>
          <p:nvPr/>
        </p:nvSpPr>
        <p:spPr>
          <a:xfrm>
            <a:off x="7888339" y="2199597"/>
            <a:ext cx="2508739" cy="323434"/>
          </a:xfrm>
          <a:prstGeom prst="homePlat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12" name="Text Placeholder 2"/>
          <p:cNvSpPr txBox="1">
            <a:spLocks/>
          </p:cNvSpPr>
          <p:nvPr/>
        </p:nvSpPr>
        <p:spPr>
          <a:xfrm>
            <a:off x="7031395" y="1225732"/>
            <a:ext cx="4597070"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finished, we know when it started, but not when it finished:</a:t>
            </a:r>
          </a:p>
        </p:txBody>
      </p:sp>
      <p:sp>
        <p:nvSpPr>
          <p:cNvPr id="13" name="Rectangle 12"/>
          <p:cNvSpPr/>
          <p:nvPr/>
        </p:nvSpPr>
        <p:spPr>
          <a:xfrm>
            <a:off x="7888339" y="2206513"/>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4" name="Rectangle 13"/>
          <p:cNvSpPr/>
          <p:nvPr/>
        </p:nvSpPr>
        <p:spPr>
          <a:xfrm>
            <a:off x="10362738" y="2203055"/>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5" name="Chevron 14"/>
          <p:cNvSpPr/>
          <p:nvPr/>
        </p:nvSpPr>
        <p:spPr>
          <a:xfrm rot="16200000">
            <a:off x="7552345" y="2241603"/>
            <a:ext cx="740663"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16" name="Pentagon 15"/>
          <p:cNvSpPr/>
          <p:nvPr/>
        </p:nvSpPr>
        <p:spPr>
          <a:xfrm>
            <a:off x="7888339" y="4126819"/>
            <a:ext cx="2508739" cy="323434"/>
          </a:xfrm>
          <a:prstGeom prst="homePlat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17" name="Text Placeholder 2"/>
          <p:cNvSpPr txBox="1">
            <a:spLocks/>
          </p:cNvSpPr>
          <p:nvPr/>
        </p:nvSpPr>
        <p:spPr>
          <a:xfrm>
            <a:off x="7031395" y="3242628"/>
            <a:ext cx="4597070"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finished, we know when it started and finished:</a:t>
            </a:r>
          </a:p>
        </p:txBody>
      </p:sp>
      <p:sp>
        <p:nvSpPr>
          <p:cNvPr id="18" name="Rectangle 17"/>
          <p:cNvSpPr/>
          <p:nvPr/>
        </p:nvSpPr>
        <p:spPr>
          <a:xfrm>
            <a:off x="7888339" y="4133735"/>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9" name="Rectangle 18"/>
          <p:cNvSpPr/>
          <p:nvPr/>
        </p:nvSpPr>
        <p:spPr>
          <a:xfrm>
            <a:off x="10362738" y="4130277"/>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0" name="Chevron 19"/>
          <p:cNvSpPr/>
          <p:nvPr/>
        </p:nvSpPr>
        <p:spPr>
          <a:xfrm rot="16200000">
            <a:off x="7552345" y="4168825"/>
            <a:ext cx="740663"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21" name="Chevron 20"/>
          <p:cNvSpPr/>
          <p:nvPr/>
        </p:nvSpPr>
        <p:spPr>
          <a:xfrm rot="16200000">
            <a:off x="10043917" y="4168824"/>
            <a:ext cx="740663"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24" name="Chevron 23"/>
          <p:cNvSpPr/>
          <p:nvPr/>
        </p:nvSpPr>
        <p:spPr>
          <a:xfrm rot="16200000">
            <a:off x="1768196" y="1622655"/>
            <a:ext cx="1156996" cy="1688750"/>
          </a:xfrm>
          <a:prstGeom prst="chevron">
            <a:avLst>
              <a:gd name="adj" fmla="val 20338"/>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25" name="Text Placeholder 2"/>
          <p:cNvSpPr txBox="1">
            <a:spLocks/>
          </p:cNvSpPr>
          <p:nvPr/>
        </p:nvSpPr>
        <p:spPr>
          <a:xfrm>
            <a:off x="808096" y="1246732"/>
            <a:ext cx="3393501"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and finished within a given period:</a:t>
            </a:r>
          </a:p>
        </p:txBody>
      </p:sp>
      <p:sp>
        <p:nvSpPr>
          <p:cNvPr id="26" name="Text Placeholder 2"/>
          <p:cNvSpPr txBox="1">
            <a:spLocks/>
          </p:cNvSpPr>
          <p:nvPr/>
        </p:nvSpPr>
        <p:spPr>
          <a:xfrm>
            <a:off x="4761970" y="4998204"/>
            <a:ext cx="7003931" cy="1785152"/>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All of this is simple construction (mereology) applied to space and time. You can use these simple building blocks to build very complex temporal representations, but all of them founded on a simple, re-usable logic.</a:t>
            </a:r>
          </a:p>
        </p:txBody>
      </p:sp>
    </p:spTree>
    <p:extLst>
      <p:ext uri="{BB962C8B-B14F-4D97-AF65-F5344CB8AC3E}">
        <p14:creationId xmlns:p14="http://schemas.microsoft.com/office/powerpoint/2010/main" val="394906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10"/>
          <p:cNvSpPr/>
          <p:nvPr/>
        </p:nvSpPr>
        <p:spPr>
          <a:xfrm>
            <a:off x="3254643" y="2733863"/>
            <a:ext cx="5199681" cy="595576"/>
          </a:xfrm>
          <a:prstGeom prst="chevron">
            <a:avLst>
              <a:gd name="adj" fmla="val 3194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Acme Health</a:t>
            </a:r>
          </a:p>
          <a:p>
            <a:r>
              <a:rPr lang="en-GB" sz="1200" dirty="0">
                <a:latin typeface="Consolas" panose="020B0609020204030204" pitchFamily="49" charset="0"/>
                <a:cs typeface="Consolas" panose="020B0609020204030204" pitchFamily="49" charset="0"/>
              </a:rPr>
              <a:t>Centre</a:t>
            </a:r>
          </a:p>
        </p:txBody>
      </p:sp>
      <p:sp>
        <p:nvSpPr>
          <p:cNvPr id="2" name="Title 1"/>
          <p:cNvSpPr>
            <a:spLocks noGrp="1"/>
          </p:cNvSpPr>
          <p:nvPr>
            <p:ph type="title"/>
          </p:nvPr>
        </p:nvSpPr>
        <p:spPr/>
        <p:txBody>
          <a:bodyPr/>
          <a:lstStyle/>
          <a:p>
            <a:r>
              <a:rPr lang="en-GB" dirty="0"/>
              <a:t>Locations</a:t>
            </a:r>
          </a:p>
        </p:txBody>
      </p:sp>
      <p:sp>
        <p:nvSpPr>
          <p:cNvPr id="3" name="Text Placeholder 2"/>
          <p:cNvSpPr>
            <a:spLocks noGrp="1"/>
          </p:cNvSpPr>
          <p:nvPr>
            <p:ph type="body" sz="quarter" idx="10"/>
          </p:nvPr>
        </p:nvSpPr>
        <p:spPr>
          <a:xfrm>
            <a:off x="842437" y="1301919"/>
            <a:ext cx="10632017" cy="1100318"/>
          </a:xfrm>
        </p:spPr>
        <p:txBody>
          <a:bodyPr/>
          <a:lstStyle/>
          <a:p>
            <a:r>
              <a:rPr lang="en-GB" sz="2000" dirty="0"/>
              <a:t>As well as saying when things happen, start and finish, we also want to be able to say </a:t>
            </a:r>
            <a:r>
              <a:rPr lang="en-GB" sz="2000" i="1" dirty="0"/>
              <a:t>where</a:t>
            </a:r>
            <a:r>
              <a:rPr lang="en-GB" sz="2000" dirty="0"/>
              <a:t> they are. In the Fred example, we had a Facility (Acme Health Centre) as one of the locations:</a:t>
            </a:r>
          </a:p>
        </p:txBody>
      </p:sp>
      <p:sp>
        <p:nvSpPr>
          <p:cNvPr id="5" name="Chevron 4"/>
          <p:cNvSpPr/>
          <p:nvPr/>
        </p:nvSpPr>
        <p:spPr>
          <a:xfrm>
            <a:off x="3254643" y="3625976"/>
            <a:ext cx="1634522"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Consolas" panose="020B0609020204030204" pitchFamily="49" charset="0"/>
                <a:cs typeface="Consolas" panose="020B0609020204030204" pitchFamily="49" charset="0"/>
              </a:rPr>
              <a:t>Fred</a:t>
            </a:r>
          </a:p>
        </p:txBody>
      </p:sp>
      <p:sp>
        <p:nvSpPr>
          <p:cNvPr id="6" name="Pentagon 5"/>
          <p:cNvSpPr/>
          <p:nvPr/>
        </p:nvSpPr>
        <p:spPr>
          <a:xfrm rot="3406470">
            <a:off x="6218914" y="3312929"/>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6986167" y="3705940"/>
            <a:ext cx="1468157"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9" name="Pentagon 8"/>
          <p:cNvSpPr/>
          <p:nvPr/>
        </p:nvSpPr>
        <p:spPr>
          <a:xfrm rot="18220279">
            <a:off x="4413079" y="3245778"/>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2" name="Text Placeholder 2"/>
          <p:cNvSpPr txBox="1">
            <a:spLocks/>
          </p:cNvSpPr>
          <p:nvPr/>
        </p:nvSpPr>
        <p:spPr>
          <a:xfrm>
            <a:off x="842438" y="4180105"/>
            <a:ext cx="10632017" cy="1935066"/>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It’s not just Facilities, Locations can be countries, regions of countries, or arbitrary land/sea parcels defined by </a:t>
            </a:r>
            <a:r>
              <a:rPr lang="en-GB" sz="1800" dirty="0" err="1"/>
              <a:t>GeoJSON</a:t>
            </a:r>
            <a:r>
              <a:rPr lang="en-GB" sz="1800" dirty="0"/>
              <a:t> geometry. </a:t>
            </a:r>
          </a:p>
          <a:p>
            <a:endParaRPr lang="en-GB" sz="1800" dirty="0"/>
          </a:p>
          <a:p>
            <a:r>
              <a:rPr lang="en-GB" sz="1800" dirty="0"/>
              <a:t>Combining the 4D modelling approach (states) with the locations model gives us a very good way to manage how things (e.g. patients, deliveries, enemy forces, etc.) move around. </a:t>
            </a:r>
          </a:p>
        </p:txBody>
      </p:sp>
      <p:sp>
        <p:nvSpPr>
          <p:cNvPr id="13" name="Pentagon 12"/>
          <p:cNvSpPr/>
          <p:nvPr/>
        </p:nvSpPr>
        <p:spPr>
          <a:xfrm>
            <a:off x="5210551" y="2869034"/>
            <a:ext cx="1461469" cy="240637"/>
          </a:xfrm>
          <a:prstGeom prst="homePlate">
            <a:avLst>
              <a:gd name="adj" fmla="val 435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Rectangle 7"/>
          <p:cNvSpPr/>
          <p:nvPr/>
        </p:nvSpPr>
        <p:spPr>
          <a:xfrm>
            <a:off x="5446953" y="2869035"/>
            <a:ext cx="933363"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Consolas" panose="020B0609020204030204" pitchFamily="49" charset="0"/>
                <a:cs typeface="Consolas" panose="020B0609020204030204" pitchFamily="49" charset="0"/>
              </a:rPr>
              <a:t>weigh-in</a:t>
            </a:r>
          </a:p>
        </p:txBody>
      </p:sp>
      <p:sp>
        <p:nvSpPr>
          <p:cNvPr id="14" name="Chevron 13"/>
          <p:cNvSpPr/>
          <p:nvPr/>
        </p:nvSpPr>
        <p:spPr>
          <a:xfrm rot="16200000">
            <a:off x="5014752" y="2369624"/>
            <a:ext cx="1679463" cy="1604014"/>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b"/>
          <a:lstStyle/>
          <a:p>
            <a:pPr algn="ctr"/>
            <a:r>
              <a:rPr lang="en-GB" sz="1050" dirty="0">
                <a:latin typeface="Consolas" panose="020B0609020204030204" pitchFamily="49" charset="0"/>
                <a:cs typeface="Consolas" panose="020B0609020204030204" pitchFamily="49" charset="0"/>
              </a:rPr>
              <a:t>1991-03-06T11</a:t>
            </a:r>
          </a:p>
        </p:txBody>
      </p:sp>
    </p:spTree>
    <p:extLst>
      <p:ext uri="{BB962C8B-B14F-4D97-AF65-F5344CB8AC3E}">
        <p14:creationId xmlns:p14="http://schemas.microsoft.com/office/powerpoint/2010/main" val="138871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Recap</a:t>
            </a:r>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GB" sz="2400" dirty="0"/>
              <a:t>You can say stuff about things at certain times using states</a:t>
            </a:r>
          </a:p>
          <a:p>
            <a:pPr marL="457200" indent="-457200">
              <a:buFont typeface="Arial" panose="020B0604020202020204" pitchFamily="34" charset="0"/>
              <a:buChar char="•"/>
            </a:pPr>
            <a:r>
              <a:rPr lang="en-GB" sz="2400" dirty="0"/>
              <a:t>You can say where something was using states and locations</a:t>
            </a:r>
          </a:p>
          <a:p>
            <a:pPr marL="457200" indent="-457200">
              <a:buFont typeface="Arial" panose="020B0604020202020204" pitchFamily="34" charset="0"/>
              <a:buChar char="•"/>
            </a:pPr>
            <a:r>
              <a:rPr lang="en-GB" sz="2400" dirty="0"/>
              <a:t>You can say what was involved in Events using states (</a:t>
            </a:r>
            <a:r>
              <a:rPr lang="en-GB" sz="2400" dirty="0" err="1"/>
              <a:t>EventParticipations</a:t>
            </a:r>
            <a:r>
              <a:rPr lang="en-GB" sz="2400" dirty="0"/>
              <a:t>)</a:t>
            </a:r>
          </a:p>
          <a:p>
            <a:pPr marL="457200" indent="-457200">
              <a:buFont typeface="Arial" panose="020B0604020202020204" pitchFamily="34" charset="0"/>
              <a:buChar char="•"/>
            </a:pPr>
            <a:r>
              <a:rPr lang="en-GB" sz="2400" dirty="0"/>
              <a:t>You can be vague or specific about the durations of things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All of this is done using the same, simple constructs that can be connected up to build quite complex pictures of how things change and move over time</a:t>
            </a:r>
          </a:p>
        </p:txBody>
      </p:sp>
    </p:spTree>
    <p:extLst>
      <p:ext uri="{BB962C8B-B14F-4D97-AF65-F5344CB8AC3E}">
        <p14:creationId xmlns:p14="http://schemas.microsoft.com/office/powerpoint/2010/main" val="198897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and why</a:t>
            </a:r>
          </a:p>
        </p:txBody>
      </p:sp>
      <p:sp>
        <p:nvSpPr>
          <p:cNvPr id="3" name="Text Placeholder 2"/>
          <p:cNvSpPr>
            <a:spLocks noGrp="1"/>
          </p:cNvSpPr>
          <p:nvPr>
            <p:ph type="body" sz="quarter" idx="10"/>
          </p:nvPr>
        </p:nvSpPr>
        <p:spPr>
          <a:xfrm>
            <a:off x="842437" y="1255028"/>
            <a:ext cx="10632017" cy="4600409"/>
          </a:xfrm>
        </p:spPr>
        <p:txBody>
          <a:bodyPr/>
          <a:lstStyle/>
          <a:p>
            <a:r>
              <a:rPr lang="en-GB" sz="1600" dirty="0"/>
              <a:t>The UK Government “Information Exchange Standard” is a specification of how to exchange data between interested parties. The scope of the standard has been deliberately left open, but has initially been focussed on information pertinent to defence, policing and national security. </a:t>
            </a:r>
          </a:p>
          <a:p>
            <a:endParaRPr lang="en-GB" sz="1600" dirty="0"/>
          </a:p>
          <a:p>
            <a:r>
              <a:rPr lang="en-GB" sz="1600" dirty="0"/>
              <a:t>The standard was developed in recognition of the number of point-to-point interfaces that were being developed and maintained in UK Government, few of which conformed to any official data standards. These interfaces tended to be fragile, restricted business agility and were costly to maintain. The IES is a data standard for structured business data, intended to de-couple applications and simplify the application infrastructure. </a:t>
            </a:r>
          </a:p>
          <a:p>
            <a:endParaRPr lang="en-GB" sz="1600" dirty="0"/>
          </a:p>
          <a:p>
            <a:r>
              <a:rPr lang="en-GB" sz="1600" dirty="0"/>
              <a:t>The standard is designed to be extensible, and is based on a number of re-usable patterns of business. The IES borrows heavily from an existing defence standard (the IDEAS specification) developed between a number of national defence departments in the mid 2000s to enable sharing of enterprise architecture data. IDEAS in turn was based on the BORO methodology and the ISO15926 standard. IES follows the UK Government preferred data exchange approach, using W3C RDF Standard to serialise the data. Use of RDF provides standard formats in JSON and XML, as well as a number of open-source tools for working with the data. </a:t>
            </a:r>
          </a:p>
        </p:txBody>
      </p:sp>
      <p:sp>
        <p:nvSpPr>
          <p:cNvPr id="4" name="TextBox 3"/>
          <p:cNvSpPr txBox="1"/>
          <p:nvPr/>
        </p:nvSpPr>
        <p:spPr>
          <a:xfrm>
            <a:off x="2992182" y="5743900"/>
            <a:ext cx="7648248" cy="1107996"/>
          </a:xfrm>
          <a:prstGeom prst="rect">
            <a:avLst/>
          </a:prstGeom>
          <a:noFill/>
        </p:spPr>
        <p:txBody>
          <a:bodyPr wrap="none" rtlCol="0">
            <a:spAutoFit/>
          </a:bodyPr>
          <a:lstStyle/>
          <a:p>
            <a:pPr algn="l"/>
            <a:r>
              <a:rPr lang="en-GB" sz="1100" i="1" dirty="0">
                <a:solidFill>
                  <a:schemeClr val="tx2"/>
                </a:solidFill>
                <a:latin typeface="Consolas" panose="020B0609020204030204" pitchFamily="49" charset="0"/>
                <a:cs typeface="Consolas" panose="020B0609020204030204" pitchFamily="49" charset="0"/>
              </a:rPr>
              <a:t>RDF = Resource Definition Framework (data representation standard)</a:t>
            </a:r>
          </a:p>
          <a:p>
            <a:pPr algn="l"/>
            <a:r>
              <a:rPr lang="en-GB" sz="1100" i="1" dirty="0">
                <a:solidFill>
                  <a:schemeClr val="tx2"/>
                </a:solidFill>
                <a:latin typeface="Consolas" panose="020B0609020204030204" pitchFamily="49" charset="0"/>
                <a:cs typeface="Consolas" panose="020B0609020204030204" pitchFamily="49" charset="0"/>
              </a:rPr>
              <a:t>W3C = World Wide Web Consortium (standards body, responsible for http, XML, RDF, etc.)</a:t>
            </a:r>
          </a:p>
          <a:p>
            <a:pPr algn="l"/>
            <a:r>
              <a:rPr lang="en-GB" sz="1100" i="1" dirty="0">
                <a:solidFill>
                  <a:schemeClr val="tx2"/>
                </a:solidFill>
                <a:latin typeface="Consolas" panose="020B0609020204030204" pitchFamily="49" charset="0"/>
                <a:cs typeface="Consolas" panose="020B0609020204030204" pitchFamily="49" charset="0"/>
              </a:rPr>
              <a:t>BORO = Business Objects Re-engineering Ontology (a data modelling method)</a:t>
            </a:r>
          </a:p>
          <a:p>
            <a:pPr algn="l"/>
            <a:r>
              <a:rPr lang="en-GB" sz="1100" i="1" dirty="0">
                <a:solidFill>
                  <a:schemeClr val="tx2"/>
                </a:solidFill>
                <a:latin typeface="Consolas" panose="020B0609020204030204" pitchFamily="49" charset="0"/>
                <a:cs typeface="Consolas" panose="020B0609020204030204" pitchFamily="49" charset="0"/>
              </a:rPr>
              <a:t>IDEAS = International Defence Enterprise Architecture Standard (AUS, CAN, UK, US, SWE, FRA, NATO)</a:t>
            </a:r>
          </a:p>
          <a:p>
            <a:pPr algn="l"/>
            <a:r>
              <a:rPr lang="en-GB" sz="1100" i="1" dirty="0">
                <a:solidFill>
                  <a:schemeClr val="tx2"/>
                </a:solidFill>
                <a:latin typeface="Consolas" panose="020B0609020204030204" pitchFamily="49" charset="0"/>
                <a:cs typeface="Consolas" panose="020B0609020204030204" pitchFamily="49" charset="0"/>
              </a:rPr>
              <a:t>XML = </a:t>
            </a:r>
            <a:r>
              <a:rPr lang="en-GB" sz="1100" i="1" dirty="0" err="1">
                <a:solidFill>
                  <a:schemeClr val="tx2"/>
                </a:solidFill>
                <a:latin typeface="Consolas" panose="020B0609020204030204" pitchFamily="49" charset="0"/>
                <a:cs typeface="Consolas" panose="020B0609020204030204" pitchFamily="49" charset="0"/>
              </a:rPr>
              <a:t>eXtensible</a:t>
            </a:r>
            <a:r>
              <a:rPr lang="en-GB" sz="1100" i="1" dirty="0">
                <a:solidFill>
                  <a:schemeClr val="tx2"/>
                </a:solidFill>
                <a:latin typeface="Consolas" panose="020B0609020204030204" pitchFamily="49" charset="0"/>
                <a:cs typeface="Consolas" panose="020B0609020204030204" pitchFamily="49" charset="0"/>
              </a:rPr>
              <a:t> </a:t>
            </a:r>
            <a:r>
              <a:rPr lang="en-GB" sz="1100" i="1" dirty="0" err="1">
                <a:solidFill>
                  <a:schemeClr val="tx2"/>
                </a:solidFill>
                <a:latin typeface="Consolas" panose="020B0609020204030204" pitchFamily="49" charset="0"/>
                <a:cs typeface="Consolas" panose="020B0609020204030204" pitchFamily="49" charset="0"/>
              </a:rPr>
              <a:t>markup</a:t>
            </a:r>
            <a:r>
              <a:rPr lang="en-GB" sz="1100" i="1" dirty="0">
                <a:solidFill>
                  <a:schemeClr val="tx2"/>
                </a:solidFill>
                <a:latin typeface="Consolas" panose="020B0609020204030204" pitchFamily="49" charset="0"/>
                <a:cs typeface="Consolas" panose="020B0609020204030204" pitchFamily="49" charset="0"/>
              </a:rPr>
              <a:t> language (W3C standard for data serialisation)</a:t>
            </a:r>
          </a:p>
          <a:p>
            <a:pPr algn="l"/>
            <a:r>
              <a:rPr lang="en-GB" sz="1100" i="1" dirty="0">
                <a:solidFill>
                  <a:schemeClr val="tx2"/>
                </a:solidFill>
                <a:latin typeface="Consolas" panose="020B0609020204030204" pitchFamily="49" charset="0"/>
                <a:cs typeface="Consolas" panose="020B0609020204030204" pitchFamily="49" charset="0"/>
              </a:rPr>
              <a:t>JSON = JavaScript Object Notation (data serialisation standard)</a:t>
            </a:r>
          </a:p>
        </p:txBody>
      </p:sp>
    </p:spTree>
    <p:extLst>
      <p:ext uri="{BB962C8B-B14F-4D97-AF65-F5344CB8AC3E}">
        <p14:creationId xmlns:p14="http://schemas.microsoft.com/office/powerpoint/2010/main" val="47649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Data Exchange</a:t>
            </a:r>
          </a:p>
        </p:txBody>
      </p:sp>
      <p:sp>
        <p:nvSpPr>
          <p:cNvPr id="4" name="Rounded Rectangle 3"/>
          <p:cNvSpPr/>
          <p:nvPr/>
        </p:nvSpPr>
        <p:spPr>
          <a:xfrm>
            <a:off x="842437" y="2068945"/>
            <a:ext cx="3517127" cy="2318327"/>
          </a:xfrm>
          <a:prstGeom prst="roundRect">
            <a:avLst/>
          </a:prstGeom>
          <a:solidFill>
            <a:srgbClr val="7030A0">
              <a:alpha val="71000"/>
            </a:srgbClr>
          </a:solidFill>
          <a:ln>
            <a:no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bg1"/>
                </a:solidFill>
                <a:latin typeface="Consolas" panose="020B0609020204030204" pitchFamily="49" charset="0"/>
                <a:cs typeface="Consolas" panose="020B0609020204030204" pitchFamily="49" charset="0"/>
              </a:rPr>
              <a:t>Party A</a:t>
            </a:r>
          </a:p>
        </p:txBody>
      </p:sp>
      <p:sp>
        <p:nvSpPr>
          <p:cNvPr id="6" name="Rounded Rectangle 5"/>
          <p:cNvSpPr/>
          <p:nvPr/>
        </p:nvSpPr>
        <p:spPr>
          <a:xfrm>
            <a:off x="7957328" y="2068945"/>
            <a:ext cx="3517127" cy="2318327"/>
          </a:xfrm>
          <a:prstGeom prst="roundRect">
            <a:avLst/>
          </a:prstGeom>
          <a:solidFill>
            <a:srgbClr val="7030A0">
              <a:alpha val="71000"/>
            </a:srgbClr>
          </a:solidFill>
          <a:ln>
            <a:no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bg1"/>
                </a:solidFill>
                <a:latin typeface="Consolas" panose="020B0609020204030204" pitchFamily="49" charset="0"/>
                <a:cs typeface="Consolas" panose="020B0609020204030204" pitchFamily="49" charset="0"/>
              </a:rPr>
              <a:t>Party B</a:t>
            </a:r>
          </a:p>
        </p:txBody>
      </p:sp>
      <p:sp>
        <p:nvSpPr>
          <p:cNvPr id="7" name="Rectangle 6"/>
          <p:cNvSpPr/>
          <p:nvPr/>
        </p:nvSpPr>
        <p:spPr>
          <a:xfrm>
            <a:off x="1634836" y="2761672"/>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System</a:t>
            </a:r>
          </a:p>
        </p:txBody>
      </p:sp>
      <p:sp>
        <p:nvSpPr>
          <p:cNvPr id="8" name="Can 7"/>
          <p:cNvSpPr/>
          <p:nvPr/>
        </p:nvSpPr>
        <p:spPr>
          <a:xfrm>
            <a:off x="2290618" y="3241963"/>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 name="Rectangle 8"/>
          <p:cNvSpPr/>
          <p:nvPr/>
        </p:nvSpPr>
        <p:spPr>
          <a:xfrm>
            <a:off x="3075709" y="2761672"/>
            <a:ext cx="586509" cy="111760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a:t>
            </a:r>
          </a:p>
          <a:p>
            <a:r>
              <a:rPr lang="en-GB" b="1" dirty="0">
                <a:solidFill>
                  <a:schemeClr val="bg1"/>
                </a:solidFill>
                <a:latin typeface="Consolas" panose="020B0609020204030204" pitchFamily="49" charset="0"/>
                <a:cs typeface="Consolas" panose="020B0609020204030204" pitchFamily="49" charset="0"/>
              </a:rPr>
              <a:t>I/F</a:t>
            </a:r>
          </a:p>
        </p:txBody>
      </p:sp>
      <p:sp>
        <p:nvSpPr>
          <p:cNvPr id="10" name="Rectangle 9"/>
          <p:cNvSpPr/>
          <p:nvPr/>
        </p:nvSpPr>
        <p:spPr>
          <a:xfrm>
            <a:off x="9333344" y="2761672"/>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System</a:t>
            </a:r>
          </a:p>
        </p:txBody>
      </p:sp>
      <p:sp>
        <p:nvSpPr>
          <p:cNvPr id="11" name="Can 10"/>
          <p:cNvSpPr/>
          <p:nvPr/>
        </p:nvSpPr>
        <p:spPr>
          <a:xfrm>
            <a:off x="9989126" y="3241963"/>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2" name="Rectangle 11"/>
          <p:cNvSpPr/>
          <p:nvPr/>
        </p:nvSpPr>
        <p:spPr>
          <a:xfrm>
            <a:off x="8746835" y="2761672"/>
            <a:ext cx="586509" cy="111760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a:t>
            </a:r>
          </a:p>
          <a:p>
            <a:r>
              <a:rPr lang="en-GB" b="1" dirty="0">
                <a:solidFill>
                  <a:schemeClr val="bg1"/>
                </a:solidFill>
                <a:latin typeface="Consolas" panose="020B0609020204030204" pitchFamily="49" charset="0"/>
                <a:cs typeface="Consolas" panose="020B0609020204030204" pitchFamily="49" charset="0"/>
              </a:rPr>
              <a:t>I/F</a:t>
            </a:r>
          </a:p>
        </p:txBody>
      </p:sp>
      <p:cxnSp>
        <p:nvCxnSpPr>
          <p:cNvPr id="14" name="Straight Arrow Connector 13"/>
          <p:cNvCxnSpPr>
            <a:stCxn id="9" idx="3"/>
            <a:endCxn id="12" idx="1"/>
          </p:cNvCxnSpPr>
          <p:nvPr/>
        </p:nvCxnSpPr>
        <p:spPr>
          <a:xfrm>
            <a:off x="3662218" y="3320472"/>
            <a:ext cx="5084617" cy="0"/>
          </a:xfrm>
          <a:prstGeom prst="straightConnector1">
            <a:avLst/>
          </a:prstGeom>
          <a:ln w="76200">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01856" y="2920362"/>
            <a:ext cx="1313180" cy="400110"/>
          </a:xfrm>
          <a:prstGeom prst="rect">
            <a:avLst/>
          </a:prstGeom>
          <a:noFill/>
        </p:spPr>
        <p:txBody>
          <a:bodyPr wrap="none" rtlCol="0">
            <a:spAutoFit/>
          </a:bodyPr>
          <a:lstStyle/>
          <a:p>
            <a:pPr algn="l"/>
            <a:r>
              <a:rPr lang="en-GB" sz="2000" b="1" dirty="0">
                <a:solidFill>
                  <a:schemeClr val="accent2">
                    <a:lumMod val="50000"/>
                  </a:schemeClr>
                </a:solidFill>
                <a:latin typeface="Consolas" panose="020B0609020204030204" pitchFamily="49" charset="0"/>
                <a:cs typeface="Consolas" panose="020B0609020204030204" pitchFamily="49" charset="0"/>
              </a:rPr>
              <a:t>IES File</a:t>
            </a:r>
          </a:p>
        </p:txBody>
      </p:sp>
      <p:sp>
        <p:nvSpPr>
          <p:cNvPr id="16" name="TextBox 15"/>
          <p:cNvSpPr txBox="1"/>
          <p:nvPr/>
        </p:nvSpPr>
        <p:spPr>
          <a:xfrm>
            <a:off x="702647" y="4715469"/>
            <a:ext cx="10751127" cy="923330"/>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Systems continue to use their own internal data structures, but map to/from the IES format at the system boundary. The intention is to develop IES tooling at open-source to lower the bar to implementation.  </a:t>
            </a:r>
          </a:p>
        </p:txBody>
      </p:sp>
      <p:sp>
        <p:nvSpPr>
          <p:cNvPr id="17" name="TextBox 16"/>
          <p:cNvSpPr txBox="1"/>
          <p:nvPr/>
        </p:nvSpPr>
        <p:spPr>
          <a:xfrm>
            <a:off x="5391507" y="6435180"/>
            <a:ext cx="2646878" cy="261610"/>
          </a:xfrm>
          <a:prstGeom prst="rect">
            <a:avLst/>
          </a:prstGeom>
          <a:noFill/>
        </p:spPr>
        <p:txBody>
          <a:bodyPr wrap="none" rtlCol="0">
            <a:spAutoFit/>
          </a:bodyPr>
          <a:lstStyle/>
          <a:p>
            <a:pPr algn="l"/>
            <a:r>
              <a:rPr lang="en-GB" sz="1100" i="1" dirty="0">
                <a:solidFill>
                  <a:schemeClr val="tx2"/>
                </a:solidFill>
                <a:latin typeface="Consolas" panose="020B0609020204030204" pitchFamily="49" charset="0"/>
                <a:cs typeface="Consolas" panose="020B0609020204030204" pitchFamily="49" charset="0"/>
              </a:rPr>
              <a:t>I/F = shorthand for “interface”</a:t>
            </a:r>
          </a:p>
        </p:txBody>
      </p:sp>
    </p:spTree>
    <p:extLst>
      <p:ext uri="{BB962C8B-B14F-4D97-AF65-F5344CB8AC3E}">
        <p14:creationId xmlns:p14="http://schemas.microsoft.com/office/powerpoint/2010/main" val="173406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Synchronisation</a:t>
            </a:r>
          </a:p>
        </p:txBody>
      </p:sp>
      <p:sp>
        <p:nvSpPr>
          <p:cNvPr id="4" name="Rectangle 3"/>
          <p:cNvSpPr/>
          <p:nvPr/>
        </p:nvSpPr>
        <p:spPr>
          <a:xfrm>
            <a:off x="1493981" y="1519529"/>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5" name="Can 4"/>
          <p:cNvSpPr/>
          <p:nvPr/>
        </p:nvSpPr>
        <p:spPr>
          <a:xfrm>
            <a:off x="2149763" y="1933916"/>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6" name="Rectangle 5"/>
          <p:cNvSpPr/>
          <p:nvPr/>
        </p:nvSpPr>
        <p:spPr>
          <a:xfrm>
            <a:off x="1493981" y="2951024"/>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7" name="Rectangle 6"/>
          <p:cNvSpPr/>
          <p:nvPr/>
        </p:nvSpPr>
        <p:spPr>
          <a:xfrm>
            <a:off x="1493981" y="2627687"/>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28" name="Rectangle 27"/>
          <p:cNvSpPr/>
          <p:nvPr/>
        </p:nvSpPr>
        <p:spPr>
          <a:xfrm>
            <a:off x="1493981" y="3828476"/>
            <a:ext cx="9407238" cy="554182"/>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bg1"/>
                </a:solidFill>
                <a:latin typeface="Consolas" panose="020B0609020204030204" pitchFamily="49" charset="0"/>
                <a:cs typeface="Consolas" panose="020B0609020204030204" pitchFamily="49" charset="0"/>
              </a:rPr>
              <a:t>Event Log (aka Distributed Commit Log)</a:t>
            </a:r>
          </a:p>
        </p:txBody>
      </p:sp>
      <p:grpSp>
        <p:nvGrpSpPr>
          <p:cNvPr id="54" name="Group 53"/>
          <p:cNvGrpSpPr/>
          <p:nvPr/>
        </p:nvGrpSpPr>
        <p:grpSpPr>
          <a:xfrm>
            <a:off x="1660237" y="3292775"/>
            <a:ext cx="1155799" cy="498752"/>
            <a:chOff x="1745673" y="4050150"/>
            <a:chExt cx="1155799" cy="498752"/>
          </a:xfrm>
        </p:grpSpPr>
        <p:cxnSp>
          <p:nvCxnSpPr>
            <p:cNvPr id="31" name="Straight Arrow Connector 30"/>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55" name="Group 54"/>
          <p:cNvGrpSpPr/>
          <p:nvPr/>
        </p:nvGrpSpPr>
        <p:grpSpPr>
          <a:xfrm>
            <a:off x="3235566" y="3302011"/>
            <a:ext cx="1155799" cy="498752"/>
            <a:chOff x="1745673" y="4050150"/>
            <a:chExt cx="1155799" cy="498752"/>
          </a:xfrm>
        </p:grpSpPr>
        <p:cxnSp>
          <p:nvCxnSpPr>
            <p:cNvPr id="56" name="Straight Arrow Connector 55"/>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59" name="Group 58"/>
          <p:cNvGrpSpPr/>
          <p:nvPr/>
        </p:nvGrpSpPr>
        <p:grpSpPr>
          <a:xfrm>
            <a:off x="4829367" y="3302011"/>
            <a:ext cx="1155799" cy="498752"/>
            <a:chOff x="1745673" y="4050150"/>
            <a:chExt cx="1155799" cy="498752"/>
          </a:xfrm>
        </p:grpSpPr>
        <p:cxnSp>
          <p:nvCxnSpPr>
            <p:cNvPr id="60" name="Straight Arrow Connector 59"/>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63" name="Group 62"/>
          <p:cNvGrpSpPr/>
          <p:nvPr/>
        </p:nvGrpSpPr>
        <p:grpSpPr>
          <a:xfrm>
            <a:off x="6413932" y="3302011"/>
            <a:ext cx="1155799" cy="498752"/>
            <a:chOff x="1745673" y="4050150"/>
            <a:chExt cx="1155799" cy="498752"/>
          </a:xfrm>
        </p:grpSpPr>
        <p:cxnSp>
          <p:nvCxnSpPr>
            <p:cNvPr id="64" name="Straight Arrow Connector 63"/>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67" name="Group 66"/>
          <p:cNvGrpSpPr/>
          <p:nvPr/>
        </p:nvGrpSpPr>
        <p:grpSpPr>
          <a:xfrm>
            <a:off x="8007733" y="3302011"/>
            <a:ext cx="1155799" cy="498752"/>
            <a:chOff x="1745673" y="4050150"/>
            <a:chExt cx="1155799" cy="498752"/>
          </a:xfrm>
        </p:grpSpPr>
        <p:cxnSp>
          <p:nvCxnSpPr>
            <p:cNvPr id="68" name="Straight Arrow Connector 67"/>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71" name="Group 70"/>
          <p:cNvGrpSpPr/>
          <p:nvPr/>
        </p:nvGrpSpPr>
        <p:grpSpPr>
          <a:xfrm>
            <a:off x="9610770" y="3302011"/>
            <a:ext cx="1155799" cy="498752"/>
            <a:chOff x="1745673" y="4050150"/>
            <a:chExt cx="1155799" cy="498752"/>
          </a:xfrm>
        </p:grpSpPr>
        <p:cxnSp>
          <p:nvCxnSpPr>
            <p:cNvPr id="72" name="Straight Arrow Connector 71"/>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sp>
        <p:nvSpPr>
          <p:cNvPr id="75" name="TextBox 74"/>
          <p:cNvSpPr txBox="1"/>
          <p:nvPr/>
        </p:nvSpPr>
        <p:spPr>
          <a:xfrm>
            <a:off x="695719" y="4613505"/>
            <a:ext cx="10751127" cy="1477328"/>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In a </a:t>
            </a:r>
            <a:r>
              <a:rPr lang="en-GB" dirty="0" err="1">
                <a:solidFill>
                  <a:schemeClr val="tx2"/>
                </a:solidFill>
                <a:latin typeface="Consolas" panose="020B0609020204030204" pitchFamily="49" charset="0"/>
                <a:cs typeface="Consolas" panose="020B0609020204030204" pitchFamily="49" charset="0"/>
              </a:rPr>
              <a:t>microservices</a:t>
            </a:r>
            <a:r>
              <a:rPr lang="en-GB" dirty="0">
                <a:solidFill>
                  <a:schemeClr val="tx2"/>
                </a:solidFill>
                <a:latin typeface="Consolas" panose="020B0609020204030204" pitchFamily="49" charset="0"/>
                <a:cs typeface="Consolas" panose="020B0609020204030204" pitchFamily="49" charset="0"/>
              </a:rPr>
              <a:t> architecture where there is extensive replication of data across services (bounded context principle), an event log is used to synchronise the services. Changes in data are written to the log, and picked up by services that subscribe to them. Use of data standards for the messages on the logs is essential to prevent unmanageable data variety.</a:t>
            </a:r>
          </a:p>
        </p:txBody>
      </p:sp>
      <p:sp>
        <p:nvSpPr>
          <p:cNvPr id="53" name="TextBox 52"/>
          <p:cNvSpPr txBox="1"/>
          <p:nvPr/>
        </p:nvSpPr>
        <p:spPr>
          <a:xfrm>
            <a:off x="2149763" y="6186913"/>
            <a:ext cx="9499784" cy="600164"/>
          </a:xfrm>
          <a:prstGeom prst="rect">
            <a:avLst/>
          </a:prstGeom>
          <a:noFill/>
        </p:spPr>
        <p:txBody>
          <a:bodyPr wrap="square" rtlCol="0">
            <a:spAutoFit/>
          </a:bodyPr>
          <a:lstStyle/>
          <a:p>
            <a:pPr algn="l"/>
            <a:r>
              <a:rPr lang="en-GB" sz="1100" i="1" dirty="0">
                <a:solidFill>
                  <a:schemeClr val="tx2"/>
                </a:solidFill>
                <a:latin typeface="Consolas" panose="020B0609020204030204" pitchFamily="49" charset="0"/>
                <a:cs typeface="Consolas" panose="020B0609020204030204" pitchFamily="49" charset="0"/>
              </a:rPr>
              <a:t>A distributed commit log holds a sequence of data events (create, modify, delete) in strict temporal order. It allows applications and </a:t>
            </a:r>
            <a:r>
              <a:rPr lang="en-GB" sz="1100" i="1" dirty="0" err="1">
                <a:solidFill>
                  <a:schemeClr val="tx2"/>
                </a:solidFill>
                <a:latin typeface="Consolas" panose="020B0609020204030204" pitchFamily="49" charset="0"/>
                <a:cs typeface="Consolas" panose="020B0609020204030204" pitchFamily="49" charset="0"/>
              </a:rPr>
              <a:t>microservices</a:t>
            </a:r>
            <a:r>
              <a:rPr lang="en-GB" sz="1100" i="1" dirty="0">
                <a:solidFill>
                  <a:schemeClr val="tx2"/>
                </a:solidFill>
                <a:latin typeface="Consolas" panose="020B0609020204030204" pitchFamily="49" charset="0"/>
                <a:cs typeface="Consolas" panose="020B0609020204030204" pitchFamily="49" charset="0"/>
              </a:rPr>
              <a:t> to subscribe to a stream of events, triggering data events in their own databases and so keeping data synchronised across a wide range of applications and services. Apache Kafka is probably the most widely used.</a:t>
            </a:r>
          </a:p>
        </p:txBody>
      </p:sp>
      <p:sp>
        <p:nvSpPr>
          <p:cNvPr id="76" name="Rectangle 75"/>
          <p:cNvSpPr/>
          <p:nvPr/>
        </p:nvSpPr>
        <p:spPr>
          <a:xfrm>
            <a:off x="3097647" y="1515005"/>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77" name="Can 76"/>
          <p:cNvSpPr/>
          <p:nvPr/>
        </p:nvSpPr>
        <p:spPr>
          <a:xfrm>
            <a:off x="3753429" y="1929392"/>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8" name="Rectangle 77"/>
          <p:cNvSpPr/>
          <p:nvPr/>
        </p:nvSpPr>
        <p:spPr>
          <a:xfrm>
            <a:off x="3097647" y="2946500"/>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79" name="Rectangle 78"/>
          <p:cNvSpPr/>
          <p:nvPr/>
        </p:nvSpPr>
        <p:spPr>
          <a:xfrm>
            <a:off x="3097647" y="2623163"/>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80" name="Rectangle 79"/>
          <p:cNvSpPr/>
          <p:nvPr/>
        </p:nvSpPr>
        <p:spPr>
          <a:xfrm>
            <a:off x="4691605" y="1519529"/>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81" name="Can 80"/>
          <p:cNvSpPr/>
          <p:nvPr/>
        </p:nvSpPr>
        <p:spPr>
          <a:xfrm>
            <a:off x="5347387" y="1933916"/>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2" name="Rectangle 81"/>
          <p:cNvSpPr/>
          <p:nvPr/>
        </p:nvSpPr>
        <p:spPr>
          <a:xfrm>
            <a:off x="4691605" y="2951024"/>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83" name="Rectangle 82"/>
          <p:cNvSpPr/>
          <p:nvPr/>
        </p:nvSpPr>
        <p:spPr>
          <a:xfrm>
            <a:off x="4691605" y="2627687"/>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84" name="Rectangle 83"/>
          <p:cNvSpPr/>
          <p:nvPr/>
        </p:nvSpPr>
        <p:spPr>
          <a:xfrm>
            <a:off x="6285563" y="1524053"/>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85" name="Can 84"/>
          <p:cNvSpPr/>
          <p:nvPr/>
        </p:nvSpPr>
        <p:spPr>
          <a:xfrm>
            <a:off x="6941345" y="1938440"/>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6" name="Rectangle 85"/>
          <p:cNvSpPr/>
          <p:nvPr/>
        </p:nvSpPr>
        <p:spPr>
          <a:xfrm>
            <a:off x="6285563" y="2955548"/>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87" name="Rectangle 86"/>
          <p:cNvSpPr/>
          <p:nvPr/>
        </p:nvSpPr>
        <p:spPr>
          <a:xfrm>
            <a:off x="6285563" y="2632211"/>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88" name="Rectangle 87"/>
          <p:cNvSpPr/>
          <p:nvPr/>
        </p:nvSpPr>
        <p:spPr>
          <a:xfrm>
            <a:off x="7879521" y="1528577"/>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89" name="Can 88"/>
          <p:cNvSpPr/>
          <p:nvPr/>
        </p:nvSpPr>
        <p:spPr>
          <a:xfrm>
            <a:off x="8535303" y="1942964"/>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0" name="Rectangle 89"/>
          <p:cNvSpPr/>
          <p:nvPr/>
        </p:nvSpPr>
        <p:spPr>
          <a:xfrm>
            <a:off x="7879521" y="2960072"/>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91" name="Rectangle 90"/>
          <p:cNvSpPr/>
          <p:nvPr/>
        </p:nvSpPr>
        <p:spPr>
          <a:xfrm>
            <a:off x="7879521" y="2636735"/>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92" name="Rectangle 91"/>
          <p:cNvSpPr/>
          <p:nvPr/>
        </p:nvSpPr>
        <p:spPr>
          <a:xfrm>
            <a:off x="9473479" y="1533101"/>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93" name="Can 92"/>
          <p:cNvSpPr/>
          <p:nvPr/>
        </p:nvSpPr>
        <p:spPr>
          <a:xfrm>
            <a:off x="10129261" y="1947488"/>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4" name="Rectangle 93"/>
          <p:cNvSpPr/>
          <p:nvPr/>
        </p:nvSpPr>
        <p:spPr>
          <a:xfrm>
            <a:off x="9473479" y="2964596"/>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95" name="Rectangle 94"/>
          <p:cNvSpPr/>
          <p:nvPr/>
        </p:nvSpPr>
        <p:spPr>
          <a:xfrm>
            <a:off x="9473479" y="2641259"/>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Tree>
    <p:extLst>
      <p:ext uri="{BB962C8B-B14F-4D97-AF65-F5344CB8AC3E}">
        <p14:creationId xmlns:p14="http://schemas.microsoft.com/office/powerpoint/2010/main" val="391814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Storage</a:t>
            </a:r>
          </a:p>
        </p:txBody>
      </p:sp>
      <p:sp>
        <p:nvSpPr>
          <p:cNvPr id="4" name="TextBox 3"/>
          <p:cNvSpPr txBox="1"/>
          <p:nvPr/>
        </p:nvSpPr>
        <p:spPr>
          <a:xfrm>
            <a:off x="695719" y="4211632"/>
            <a:ext cx="10751127" cy="1754326"/>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Although IES was not designed with storage in mind, there has been some interest in using it in that way, especially for applications which bring data together from many sources – i.e. the sink for a number of IES feeds. As IES is an RDF-based standard, the obvious database choice is a </a:t>
            </a:r>
            <a:r>
              <a:rPr lang="en-GB" dirty="0" err="1">
                <a:solidFill>
                  <a:schemeClr val="tx2"/>
                </a:solidFill>
                <a:latin typeface="Consolas" panose="020B0609020204030204" pitchFamily="49" charset="0"/>
                <a:cs typeface="Consolas" panose="020B0609020204030204" pitchFamily="49" charset="0"/>
              </a:rPr>
              <a:t>triplestore</a:t>
            </a:r>
            <a:r>
              <a:rPr lang="en-GB" dirty="0">
                <a:solidFill>
                  <a:schemeClr val="tx2"/>
                </a:solidFill>
                <a:latin typeface="Consolas" panose="020B0609020204030204" pitchFamily="49" charset="0"/>
                <a:cs typeface="Consolas" panose="020B0609020204030204" pitchFamily="49" charset="0"/>
              </a:rPr>
              <a:t>, but some teams have also been looking at implementing just the core IES concepts in document stores such as MongoDB.</a:t>
            </a:r>
          </a:p>
        </p:txBody>
      </p:sp>
      <p:sp>
        <p:nvSpPr>
          <p:cNvPr id="5" name="Rectangle 4"/>
          <p:cNvSpPr/>
          <p:nvPr/>
        </p:nvSpPr>
        <p:spPr>
          <a:xfrm>
            <a:off x="4239490" y="1537941"/>
            <a:ext cx="3352801" cy="2170546"/>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System/</a:t>
            </a:r>
            <a:r>
              <a:rPr lang="en-GB" b="1" dirty="0" err="1">
                <a:solidFill>
                  <a:schemeClr val="bg1"/>
                </a:solidFill>
                <a:latin typeface="Consolas" panose="020B0609020204030204" pitchFamily="49" charset="0"/>
                <a:cs typeface="Consolas" panose="020B0609020204030204" pitchFamily="49" charset="0"/>
              </a:rPr>
              <a:t>Microservice</a:t>
            </a:r>
            <a:endParaRPr lang="en-GB" b="1" dirty="0">
              <a:solidFill>
                <a:schemeClr val="bg1"/>
              </a:solidFill>
              <a:latin typeface="Consolas" panose="020B0609020204030204" pitchFamily="49" charset="0"/>
              <a:cs typeface="Consolas" panose="020B0609020204030204" pitchFamily="49" charset="0"/>
            </a:endParaRPr>
          </a:p>
        </p:txBody>
      </p:sp>
      <p:sp>
        <p:nvSpPr>
          <p:cNvPr id="6" name="Can 5"/>
          <p:cNvSpPr/>
          <p:nvPr/>
        </p:nvSpPr>
        <p:spPr>
          <a:xfrm>
            <a:off x="5010726" y="1976581"/>
            <a:ext cx="1810328" cy="1607128"/>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IES4 Compliant</a:t>
            </a:r>
          </a:p>
          <a:p>
            <a:pPr algn="ctr"/>
            <a:r>
              <a:rPr lang="en-GB" dirty="0">
                <a:latin typeface="Consolas" panose="020B0609020204030204" pitchFamily="49" charset="0"/>
                <a:cs typeface="Consolas" panose="020B0609020204030204" pitchFamily="49" charset="0"/>
              </a:rPr>
              <a:t>Database</a:t>
            </a:r>
          </a:p>
        </p:txBody>
      </p:sp>
      <p:sp>
        <p:nvSpPr>
          <p:cNvPr id="7" name="TextBox 6"/>
          <p:cNvSpPr txBox="1"/>
          <p:nvPr/>
        </p:nvSpPr>
        <p:spPr>
          <a:xfrm>
            <a:off x="2530837" y="5973578"/>
            <a:ext cx="8817102" cy="600164"/>
          </a:xfrm>
          <a:prstGeom prst="rect">
            <a:avLst/>
          </a:prstGeom>
          <a:noFill/>
        </p:spPr>
        <p:txBody>
          <a:bodyPr wrap="square" rtlCol="0">
            <a:spAutoFit/>
          </a:bodyPr>
          <a:lstStyle/>
          <a:p>
            <a:pPr algn="l"/>
            <a:r>
              <a:rPr lang="en-GB" sz="1100" i="1" dirty="0" err="1">
                <a:solidFill>
                  <a:schemeClr val="tx2"/>
                </a:solidFill>
                <a:latin typeface="Consolas" panose="020B0609020204030204" pitchFamily="49" charset="0"/>
                <a:cs typeface="Consolas" panose="020B0609020204030204" pitchFamily="49" charset="0"/>
              </a:rPr>
              <a:t>Triplestores</a:t>
            </a:r>
            <a:r>
              <a:rPr lang="en-GB" sz="1100" i="1" dirty="0">
                <a:solidFill>
                  <a:schemeClr val="tx2"/>
                </a:solidFill>
                <a:latin typeface="Consolas" panose="020B0609020204030204" pitchFamily="49" charset="0"/>
                <a:cs typeface="Consolas" panose="020B0609020204030204" pitchFamily="49" charset="0"/>
              </a:rPr>
              <a:t> are graph databases that natively store data as sets of triples or “statements”. These are in the form of subject-predicate-object. As the triples refer to common subjects and objects, a network (or graph) of data is constructed – e.g. A likes B, B is-a Banana, A is-a Fruit-Fly</a:t>
            </a:r>
          </a:p>
        </p:txBody>
      </p:sp>
    </p:spTree>
    <p:extLst>
      <p:ext uri="{BB962C8B-B14F-4D97-AF65-F5344CB8AC3E}">
        <p14:creationId xmlns:p14="http://schemas.microsoft.com/office/powerpoint/2010/main" val="37672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Overview</a:t>
            </a:r>
          </a:p>
        </p:txBody>
      </p:sp>
      <p:sp>
        <p:nvSpPr>
          <p:cNvPr id="4" name="Rectangle 3"/>
          <p:cNvSpPr/>
          <p:nvPr/>
        </p:nvSpPr>
        <p:spPr>
          <a:xfrm>
            <a:off x="2844800" y="1580885"/>
            <a:ext cx="7596554" cy="7112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accent6"/>
                </a:solidFill>
                <a:latin typeface="Consolas" panose="020B0609020204030204" pitchFamily="49" charset="0"/>
                <a:cs typeface="Consolas" panose="020B0609020204030204" pitchFamily="49" charset="0"/>
              </a:rPr>
              <a:t>Foundation</a:t>
            </a:r>
          </a:p>
        </p:txBody>
      </p:sp>
      <p:sp>
        <p:nvSpPr>
          <p:cNvPr id="5" name="TextBox 4"/>
          <p:cNvSpPr txBox="1"/>
          <p:nvPr/>
        </p:nvSpPr>
        <p:spPr>
          <a:xfrm>
            <a:off x="3032369" y="1860508"/>
            <a:ext cx="7408985" cy="276999"/>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entities, events, states, relationships, attributes, measures, time, identifiers</a:t>
            </a:r>
          </a:p>
        </p:txBody>
      </p:sp>
      <p:sp>
        <p:nvSpPr>
          <p:cNvPr id="6" name="Rectangle 5"/>
          <p:cNvSpPr/>
          <p:nvPr/>
        </p:nvSpPr>
        <p:spPr>
          <a:xfrm>
            <a:off x="2844800" y="2392471"/>
            <a:ext cx="7596554" cy="907798"/>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rgbClr val="00B0F0"/>
                </a:solidFill>
                <a:latin typeface="Consolas" panose="020B0609020204030204" pitchFamily="49" charset="0"/>
                <a:cs typeface="Consolas" panose="020B0609020204030204" pitchFamily="49" charset="0"/>
              </a:rPr>
              <a:t>Key Concepts</a:t>
            </a:r>
          </a:p>
        </p:txBody>
      </p:sp>
      <p:sp>
        <p:nvSpPr>
          <p:cNvPr id="7" name="TextBox 6"/>
          <p:cNvSpPr txBox="1"/>
          <p:nvPr/>
        </p:nvSpPr>
        <p:spPr>
          <a:xfrm>
            <a:off x="3032369" y="2748071"/>
            <a:ext cx="7080739" cy="461665"/>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person, organisation, location, asset, account, document, travel, meetings, trade, communication, finance, etc. </a:t>
            </a:r>
          </a:p>
        </p:txBody>
      </p:sp>
      <p:sp>
        <p:nvSpPr>
          <p:cNvPr id="8" name="Rectangle 7"/>
          <p:cNvSpPr/>
          <p:nvPr/>
        </p:nvSpPr>
        <p:spPr>
          <a:xfrm>
            <a:off x="2844800" y="3400655"/>
            <a:ext cx="7596554" cy="907798"/>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accent3"/>
                </a:solidFill>
                <a:latin typeface="Consolas" panose="020B0609020204030204" pitchFamily="49" charset="0"/>
                <a:cs typeface="Consolas" panose="020B0609020204030204" pitchFamily="49" charset="0"/>
              </a:rPr>
              <a:t>Domain Concepts</a:t>
            </a:r>
          </a:p>
        </p:txBody>
      </p:sp>
      <p:sp>
        <p:nvSpPr>
          <p:cNvPr id="9" name="TextBox 8"/>
          <p:cNvSpPr txBox="1"/>
          <p:nvPr/>
        </p:nvSpPr>
        <p:spPr>
          <a:xfrm>
            <a:off x="3032368" y="3744532"/>
            <a:ext cx="7080739" cy="461665"/>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e.g. military, political, criminal, communications devices, real estate, vehicles, law enforcement, etc. </a:t>
            </a:r>
          </a:p>
        </p:txBody>
      </p:sp>
      <p:sp>
        <p:nvSpPr>
          <p:cNvPr id="10" name="Rectangle 9"/>
          <p:cNvSpPr/>
          <p:nvPr/>
        </p:nvSpPr>
        <p:spPr>
          <a:xfrm>
            <a:off x="2844800" y="4436192"/>
            <a:ext cx="7596554" cy="907798"/>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accent5"/>
                </a:solidFill>
                <a:latin typeface="Consolas" panose="020B0609020204030204" pitchFamily="49" charset="0"/>
                <a:cs typeface="Consolas" panose="020B0609020204030204" pitchFamily="49" charset="0"/>
              </a:rPr>
              <a:t>Local Extensions</a:t>
            </a:r>
          </a:p>
        </p:txBody>
      </p:sp>
      <p:sp>
        <p:nvSpPr>
          <p:cNvPr id="11" name="TextBox 10"/>
          <p:cNvSpPr txBox="1"/>
          <p:nvPr/>
        </p:nvSpPr>
        <p:spPr>
          <a:xfrm>
            <a:off x="3032369" y="4748809"/>
            <a:ext cx="7080739" cy="461665"/>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always extending from the layer above to ensure maximum amount of understanding – i.e. you don’t just add a new concept, you extend from the lowest point possible</a:t>
            </a:r>
          </a:p>
        </p:txBody>
      </p:sp>
      <p:sp>
        <p:nvSpPr>
          <p:cNvPr id="12" name="Left Brace 11"/>
          <p:cNvSpPr/>
          <p:nvPr/>
        </p:nvSpPr>
        <p:spPr>
          <a:xfrm>
            <a:off x="2141415" y="1580885"/>
            <a:ext cx="508000" cy="2727568"/>
          </a:xfrm>
          <a:prstGeom prst="leftBrace">
            <a:avLst>
              <a:gd name="adj1" fmla="val 29871"/>
              <a:gd name="adj2" fmla="val 50000"/>
            </a:avLst>
          </a:prstGeom>
          <a:ln w="38100">
            <a:solidFill>
              <a:schemeClr val="tx1">
                <a:lumMod val="75000"/>
                <a:lumOff val="2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13" name="TextBox 12"/>
          <p:cNvSpPr txBox="1"/>
          <p:nvPr/>
        </p:nvSpPr>
        <p:spPr>
          <a:xfrm>
            <a:off x="1277076" y="2713836"/>
            <a:ext cx="864339" cy="461665"/>
          </a:xfrm>
          <a:prstGeom prst="rect">
            <a:avLst/>
          </a:prstGeom>
          <a:noFill/>
        </p:spPr>
        <p:txBody>
          <a:bodyPr wrap="none" rtlCol="0">
            <a:spAutoFit/>
          </a:bodyPr>
          <a:lstStyle/>
          <a:p>
            <a:pPr algn="l"/>
            <a:r>
              <a:rPr lang="en-GB" sz="2400" dirty="0">
                <a:solidFill>
                  <a:schemeClr val="tx1">
                    <a:lumMod val="75000"/>
                    <a:lumOff val="25000"/>
                  </a:schemeClr>
                </a:solidFill>
                <a:latin typeface="Consolas" panose="020B0609020204030204" pitchFamily="49" charset="0"/>
                <a:cs typeface="Consolas" panose="020B0609020204030204" pitchFamily="49" charset="0"/>
              </a:rPr>
              <a:t>IES4</a:t>
            </a:r>
          </a:p>
        </p:txBody>
      </p:sp>
    </p:spTree>
    <p:extLst>
      <p:ext uri="{BB962C8B-B14F-4D97-AF65-F5344CB8AC3E}">
        <p14:creationId xmlns:p14="http://schemas.microsoft.com/office/powerpoint/2010/main" val="14001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Lego™ not </a:t>
            </a:r>
            <a:r>
              <a:rPr lang="en-GB" dirty="0" err="1"/>
              <a:t>Airfix</a:t>
            </a:r>
            <a:r>
              <a:rPr lang="en-GB" dirty="0"/>
              <a:t>™ *</a:t>
            </a:r>
          </a:p>
        </p:txBody>
      </p:sp>
      <p:sp>
        <p:nvSpPr>
          <p:cNvPr id="3" name="Text Placeholder 2"/>
          <p:cNvSpPr>
            <a:spLocks noGrp="1"/>
          </p:cNvSpPr>
          <p:nvPr>
            <p:ph type="body" sz="quarter" idx="10"/>
          </p:nvPr>
        </p:nvSpPr>
        <p:spPr>
          <a:xfrm>
            <a:off x="842437" y="1301918"/>
            <a:ext cx="10632017" cy="1720251"/>
          </a:xfrm>
        </p:spPr>
        <p:txBody>
          <a:bodyPr/>
          <a:lstStyle/>
          <a:p>
            <a:r>
              <a:rPr lang="en-GB" sz="1600" dirty="0"/>
              <a:t>IES is not like a traditional data model. It is made up of a few re-usable components that you put together in different ways to make your model. It’s like Lego™ - the model might not exactly as you expected, but the parts move, and you can always change and extend it easily. You can also change small parts without breaking the rest of the model…</a:t>
            </a:r>
          </a:p>
          <a:p>
            <a:endParaRPr lang="en-GB" sz="1600" dirty="0"/>
          </a:p>
          <a:p>
            <a:r>
              <a:rPr lang="en-GB" sz="1600" dirty="0"/>
              <a:t>…I think that’s enough metaphor stretching for one day…</a:t>
            </a:r>
          </a:p>
        </p:txBody>
      </p:sp>
      <p:pic>
        <p:nvPicPr>
          <p:cNvPr id="4" name="Picture 3"/>
          <p:cNvPicPr>
            <a:picLocks noChangeAspect="1"/>
          </p:cNvPicPr>
          <p:nvPr/>
        </p:nvPicPr>
        <p:blipFill>
          <a:blip r:embed="rId2"/>
          <a:stretch>
            <a:fillRect/>
          </a:stretch>
        </p:blipFill>
        <p:spPr>
          <a:xfrm>
            <a:off x="6726264" y="3135285"/>
            <a:ext cx="3919031" cy="2606776"/>
          </a:xfrm>
          <a:prstGeom prst="rect">
            <a:avLst/>
          </a:prstGeom>
        </p:spPr>
      </p:pic>
      <p:pic>
        <p:nvPicPr>
          <p:cNvPr id="5" name="Picture 4"/>
          <p:cNvPicPr>
            <a:picLocks noChangeAspect="1"/>
          </p:cNvPicPr>
          <p:nvPr/>
        </p:nvPicPr>
        <p:blipFill>
          <a:blip r:embed="rId3"/>
          <a:stretch>
            <a:fillRect/>
          </a:stretch>
        </p:blipFill>
        <p:spPr>
          <a:xfrm>
            <a:off x="1580827" y="3169569"/>
            <a:ext cx="4205820" cy="2572492"/>
          </a:xfrm>
          <a:prstGeom prst="rect">
            <a:avLst/>
          </a:prstGeom>
        </p:spPr>
      </p:pic>
      <p:sp>
        <p:nvSpPr>
          <p:cNvPr id="6" name="TextBox 5"/>
          <p:cNvSpPr txBox="1"/>
          <p:nvPr/>
        </p:nvSpPr>
        <p:spPr>
          <a:xfrm>
            <a:off x="7245458" y="5728372"/>
            <a:ext cx="2898550" cy="246221"/>
          </a:xfrm>
          <a:prstGeom prst="rect">
            <a:avLst/>
          </a:prstGeom>
          <a:noFill/>
        </p:spPr>
        <p:txBody>
          <a:bodyPr wrap="none" rtlCol="0">
            <a:spAutoFit/>
          </a:bodyPr>
          <a:lstStyle/>
          <a:p>
            <a:pPr algn="l"/>
            <a:r>
              <a:rPr lang="en-GB" sz="1000" dirty="0">
                <a:solidFill>
                  <a:schemeClr val="tx2"/>
                </a:solidFill>
              </a:rPr>
              <a:t>Image creative commons, NASA, Maria </a:t>
            </a:r>
            <a:r>
              <a:rPr lang="en-GB" sz="1000" dirty="0" err="1">
                <a:solidFill>
                  <a:schemeClr val="tx2"/>
                </a:solidFill>
              </a:rPr>
              <a:t>Werries</a:t>
            </a:r>
            <a:endParaRPr lang="en-GB" sz="1000" dirty="0">
              <a:solidFill>
                <a:schemeClr val="tx2"/>
              </a:solidFill>
            </a:endParaRPr>
          </a:p>
        </p:txBody>
      </p:sp>
      <p:sp>
        <p:nvSpPr>
          <p:cNvPr id="7" name="TextBox 6"/>
          <p:cNvSpPr txBox="1"/>
          <p:nvPr/>
        </p:nvSpPr>
        <p:spPr>
          <a:xfrm>
            <a:off x="2314899" y="5725789"/>
            <a:ext cx="2829621" cy="246221"/>
          </a:xfrm>
          <a:prstGeom prst="rect">
            <a:avLst/>
          </a:prstGeom>
          <a:noFill/>
        </p:spPr>
        <p:txBody>
          <a:bodyPr wrap="none" rtlCol="0">
            <a:spAutoFit/>
          </a:bodyPr>
          <a:lstStyle/>
          <a:p>
            <a:pPr algn="l"/>
            <a:r>
              <a:rPr lang="en-GB" sz="1000" dirty="0">
                <a:solidFill>
                  <a:schemeClr val="tx2"/>
                </a:solidFill>
              </a:rPr>
              <a:t>Image </a:t>
            </a:r>
            <a:r>
              <a:rPr lang="en-GB" sz="1000" dirty="0" err="1">
                <a:solidFill>
                  <a:schemeClr val="tx2"/>
                </a:solidFill>
              </a:rPr>
              <a:t>wikimedia</a:t>
            </a:r>
            <a:r>
              <a:rPr lang="en-GB" sz="1000" dirty="0">
                <a:solidFill>
                  <a:schemeClr val="tx2"/>
                </a:solidFill>
              </a:rPr>
              <a:t> commons, </a:t>
            </a:r>
            <a:r>
              <a:rPr lang="en-GB" sz="1000" dirty="0" err="1">
                <a:solidFill>
                  <a:schemeClr val="tx2"/>
                </a:solidFill>
              </a:rPr>
              <a:t>author:Tangopaso</a:t>
            </a:r>
            <a:endParaRPr lang="en-GB" sz="1000" dirty="0">
              <a:solidFill>
                <a:schemeClr val="tx2"/>
              </a:solidFill>
            </a:endParaRPr>
          </a:p>
        </p:txBody>
      </p:sp>
      <p:sp>
        <p:nvSpPr>
          <p:cNvPr id="8" name="Text Placeholder 2"/>
          <p:cNvSpPr txBox="1">
            <a:spLocks/>
          </p:cNvSpPr>
          <p:nvPr/>
        </p:nvSpPr>
        <p:spPr>
          <a:xfrm>
            <a:off x="3161654" y="6548033"/>
            <a:ext cx="6160577" cy="309967"/>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100" dirty="0"/>
              <a:t>*</a:t>
            </a:r>
            <a:r>
              <a:rPr lang="en-GB" sz="1100" dirty="0" err="1"/>
              <a:t>Airfix</a:t>
            </a:r>
            <a:r>
              <a:rPr lang="en-GB" sz="1100" dirty="0"/>
              <a:t> is a UK model kit company – similar to </a:t>
            </a:r>
            <a:r>
              <a:rPr lang="en-GB" sz="1100" dirty="0" err="1"/>
              <a:t>Revell</a:t>
            </a:r>
            <a:r>
              <a:rPr lang="en-GB" sz="1100" dirty="0"/>
              <a:t>™, Heller™ or Tamiya™. </a:t>
            </a:r>
          </a:p>
        </p:txBody>
      </p:sp>
    </p:spTree>
    <p:extLst>
      <p:ext uri="{BB962C8B-B14F-4D97-AF65-F5344CB8AC3E}">
        <p14:creationId xmlns:p14="http://schemas.microsoft.com/office/powerpoint/2010/main" val="210140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042781" y="86249"/>
            <a:ext cx="3068153" cy="1400784"/>
          </a:xfrm>
          <a:prstGeom prst="rect">
            <a:avLst/>
          </a:prstGeom>
        </p:spPr>
      </p:pic>
      <p:sp>
        <p:nvSpPr>
          <p:cNvPr id="2" name="Title 1"/>
          <p:cNvSpPr>
            <a:spLocks noGrp="1"/>
          </p:cNvSpPr>
          <p:nvPr>
            <p:ph type="title"/>
          </p:nvPr>
        </p:nvSpPr>
        <p:spPr/>
        <p:txBody>
          <a:bodyPr/>
          <a:lstStyle/>
          <a:p>
            <a:r>
              <a:rPr lang="en-GB" dirty="0"/>
              <a:t>Space &amp; Time</a:t>
            </a:r>
          </a:p>
        </p:txBody>
      </p:sp>
      <p:sp>
        <p:nvSpPr>
          <p:cNvPr id="3" name="Text Placeholder 2"/>
          <p:cNvSpPr>
            <a:spLocks noGrp="1"/>
          </p:cNvSpPr>
          <p:nvPr>
            <p:ph type="body" sz="quarter" idx="10"/>
          </p:nvPr>
        </p:nvSpPr>
        <p:spPr>
          <a:xfrm>
            <a:off x="842437" y="1301918"/>
            <a:ext cx="10081725" cy="1402371"/>
          </a:xfrm>
        </p:spPr>
        <p:txBody>
          <a:bodyPr/>
          <a:lstStyle/>
          <a:p>
            <a:r>
              <a:rPr lang="en-GB" sz="1800" dirty="0"/>
              <a:t>IES is a 4D model. Any instance of an IES Element will be something that occupies space and time. The 4D approach allows us to say things about temporal chunks (states) of these Elements. The approach goes further though – extent is the criterion for identity – if two things occupy precisely the same space at the same time, they are the SAME THING. Understanding this is the key to understanding IES. </a:t>
            </a:r>
          </a:p>
          <a:p>
            <a:endParaRPr lang="en-GB" sz="2000" dirty="0"/>
          </a:p>
        </p:txBody>
      </p:sp>
      <p:sp>
        <p:nvSpPr>
          <p:cNvPr id="10" name="Text Placeholder 2"/>
          <p:cNvSpPr txBox="1">
            <a:spLocks/>
          </p:cNvSpPr>
          <p:nvPr/>
        </p:nvSpPr>
        <p:spPr>
          <a:xfrm>
            <a:off x="842438" y="2192969"/>
            <a:ext cx="11073945" cy="918931"/>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2400" dirty="0"/>
          </a:p>
        </p:txBody>
      </p:sp>
      <p:sp>
        <p:nvSpPr>
          <p:cNvPr id="29" name="Text Placeholder 2"/>
          <p:cNvSpPr txBox="1">
            <a:spLocks/>
          </p:cNvSpPr>
          <p:nvPr/>
        </p:nvSpPr>
        <p:spPr>
          <a:xfrm>
            <a:off x="756468" y="4848722"/>
            <a:ext cx="11073945" cy="182728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In the example above, Fred appears to have three different masses. However, each mass is associated with a different state of Fred – i.e. a different point in his life. We’ve also introduced yet another notation here – the space-time diagram. </a:t>
            </a:r>
          </a:p>
          <a:p>
            <a:endParaRPr lang="en-GB" sz="1100" i="1" dirty="0"/>
          </a:p>
          <a:p>
            <a:r>
              <a:rPr lang="en-GB" sz="1100" i="1" dirty="0"/>
              <a:t>					For more background on the 4D approach (formally, this is b-series four-</a:t>
            </a:r>
            <a:r>
              <a:rPr lang="en-GB" sz="1100" i="1" dirty="0" err="1"/>
              <a:t>dimensionalism</a:t>
            </a:r>
            <a:r>
              <a:rPr lang="en-GB" sz="1100" i="1" dirty="0"/>
              <a:t>), refer to:</a:t>
            </a:r>
          </a:p>
          <a:p>
            <a:r>
              <a:rPr lang="en-GB" sz="1100" i="1" dirty="0"/>
              <a:t>					“How Things Persist”, Katherine Hawley</a:t>
            </a:r>
          </a:p>
          <a:p>
            <a:r>
              <a:rPr lang="en-GB" sz="1100" i="1" dirty="0"/>
              <a:t>					“Developing High Quality Data Models”, Matthew West</a:t>
            </a:r>
          </a:p>
          <a:p>
            <a:r>
              <a:rPr lang="en-GB" sz="1100" i="1" dirty="0"/>
              <a:t>					“Business Objects: Re-engineering for Re-use”, Chris Partridge</a:t>
            </a:r>
          </a:p>
          <a:p>
            <a:endParaRPr lang="en-GB" sz="1100" i="1" dirty="0"/>
          </a:p>
          <a:p>
            <a:r>
              <a:rPr lang="en-GB" sz="1100" i="1" dirty="0"/>
              <a:t> </a:t>
            </a:r>
          </a:p>
        </p:txBody>
      </p:sp>
      <p:pic>
        <p:nvPicPr>
          <p:cNvPr id="49" name="Picture 48"/>
          <p:cNvPicPr>
            <a:picLocks noChangeAspect="1"/>
          </p:cNvPicPr>
          <p:nvPr/>
        </p:nvPicPr>
        <p:blipFill>
          <a:blip r:embed="rId4"/>
          <a:stretch>
            <a:fillRect/>
          </a:stretch>
        </p:blipFill>
        <p:spPr>
          <a:xfrm>
            <a:off x="1789374" y="3176663"/>
            <a:ext cx="8885626" cy="1789290"/>
          </a:xfrm>
          <a:prstGeom prst="rect">
            <a:avLst/>
          </a:prstGeom>
        </p:spPr>
      </p:pic>
    </p:spTree>
    <p:extLst>
      <p:ext uri="{BB962C8B-B14F-4D97-AF65-F5344CB8AC3E}">
        <p14:creationId xmlns:p14="http://schemas.microsoft.com/office/powerpoint/2010/main" val="184766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Space-Time Diagrams</a:t>
            </a:r>
          </a:p>
        </p:txBody>
      </p:sp>
      <p:sp>
        <p:nvSpPr>
          <p:cNvPr id="3" name="Text Placeholder 2"/>
          <p:cNvSpPr>
            <a:spLocks noGrp="1"/>
          </p:cNvSpPr>
          <p:nvPr>
            <p:ph type="body" sz="quarter" idx="10"/>
          </p:nvPr>
        </p:nvSpPr>
        <p:spPr>
          <a:xfrm>
            <a:off x="842437" y="1301919"/>
            <a:ext cx="10632017" cy="1975974"/>
          </a:xfrm>
        </p:spPr>
        <p:txBody>
          <a:bodyPr/>
          <a:lstStyle/>
          <a:p>
            <a:r>
              <a:rPr lang="en-GB" sz="1600" dirty="0"/>
              <a:t>These are used a lot throughout this slide-deck so it’s worth going over the notation. </a:t>
            </a:r>
          </a:p>
          <a:p>
            <a:r>
              <a:rPr lang="en-GB" sz="1600" dirty="0"/>
              <a:t>Space (3D) is shown on the vertical axis – this is largely indicative rather than attempting to be precise. So, larger spatial items will be wider than smaller ones. Things that move in space over time will be diagonal, etc. Things that don’t move (relative to earth) will be horizontal.</a:t>
            </a:r>
          </a:p>
          <a:p>
            <a:r>
              <a:rPr lang="en-GB" sz="1600" dirty="0"/>
              <a:t>Time is on horizontal axis. To represent periods of time, there will be vertical elements on the diagram (i.e. all of space for a period of time)</a:t>
            </a:r>
          </a:p>
        </p:txBody>
      </p:sp>
      <p:sp>
        <p:nvSpPr>
          <p:cNvPr id="4" name="Chevron 3"/>
          <p:cNvSpPr/>
          <p:nvPr/>
        </p:nvSpPr>
        <p:spPr>
          <a:xfrm>
            <a:off x="3370880" y="4109584"/>
            <a:ext cx="5199681" cy="595576"/>
          </a:xfrm>
          <a:prstGeom prst="chevron">
            <a:avLst>
              <a:gd name="adj" fmla="val 3194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200" dirty="0">
              <a:latin typeface="Consolas" panose="020B0609020204030204" pitchFamily="49" charset="0"/>
              <a:cs typeface="Consolas" panose="020B0609020204030204" pitchFamily="49" charset="0"/>
            </a:endParaRPr>
          </a:p>
        </p:txBody>
      </p:sp>
      <p:sp>
        <p:nvSpPr>
          <p:cNvPr id="5" name="Chevron 4"/>
          <p:cNvSpPr/>
          <p:nvPr/>
        </p:nvSpPr>
        <p:spPr>
          <a:xfrm>
            <a:off x="3370880" y="5001697"/>
            <a:ext cx="1634522"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a:latin typeface="Consolas" panose="020B0609020204030204" pitchFamily="49" charset="0"/>
              <a:cs typeface="Consolas" panose="020B0609020204030204" pitchFamily="49" charset="0"/>
            </a:endParaRPr>
          </a:p>
        </p:txBody>
      </p:sp>
      <p:sp>
        <p:nvSpPr>
          <p:cNvPr id="6" name="Pentagon 5"/>
          <p:cNvSpPr/>
          <p:nvPr/>
        </p:nvSpPr>
        <p:spPr>
          <a:xfrm rot="3406470">
            <a:off x="6335151" y="4688650"/>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7102404" y="5081661"/>
            <a:ext cx="1468157"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Pentagon 7"/>
          <p:cNvSpPr/>
          <p:nvPr/>
        </p:nvSpPr>
        <p:spPr>
          <a:xfrm rot="18220279">
            <a:off x="4529316" y="4621499"/>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9" name="Pentagon 8"/>
          <p:cNvSpPr/>
          <p:nvPr/>
        </p:nvSpPr>
        <p:spPr>
          <a:xfrm>
            <a:off x="5326788" y="4244755"/>
            <a:ext cx="1461469" cy="240637"/>
          </a:xfrm>
          <a:prstGeom prst="homePlate">
            <a:avLst>
              <a:gd name="adj" fmla="val 435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2" name="TextBox 11"/>
          <p:cNvSpPr txBox="1"/>
          <p:nvPr/>
        </p:nvSpPr>
        <p:spPr>
          <a:xfrm>
            <a:off x="7555424" y="5949994"/>
            <a:ext cx="2642461" cy="400110"/>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Blue element moves through space then back to its original position</a:t>
            </a:r>
          </a:p>
        </p:txBody>
      </p:sp>
      <p:cxnSp>
        <p:nvCxnSpPr>
          <p:cNvPr id="13" name="Straight Arrow Connector 12"/>
          <p:cNvCxnSpPr>
            <a:stCxn id="12" idx="1"/>
          </p:cNvCxnSpPr>
          <p:nvPr/>
        </p:nvCxnSpPr>
        <p:spPr>
          <a:xfrm flipH="1" flipV="1">
            <a:off x="7260956" y="5318215"/>
            <a:ext cx="294468" cy="831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20" idx="1"/>
          </p:cNvCxnSpPr>
          <p:nvPr/>
        </p:nvCxnSpPr>
        <p:spPr>
          <a:xfrm flipH="1">
            <a:off x="7555425" y="3767899"/>
            <a:ext cx="265136" cy="341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820561" y="3567844"/>
            <a:ext cx="2642461" cy="400110"/>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Orange element does not move (e.g. a location)</a:t>
            </a:r>
          </a:p>
        </p:txBody>
      </p:sp>
      <p:sp>
        <p:nvSpPr>
          <p:cNvPr id="26" name="TextBox 25"/>
          <p:cNvSpPr txBox="1"/>
          <p:nvPr/>
        </p:nvSpPr>
        <p:spPr>
          <a:xfrm>
            <a:off x="8831993" y="4417669"/>
            <a:ext cx="2642461" cy="553998"/>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Pointy ends indicate the element continues to exist beyond the time extent shown on the diagram</a:t>
            </a:r>
          </a:p>
        </p:txBody>
      </p:sp>
      <p:sp>
        <p:nvSpPr>
          <p:cNvPr id="27" name="TextBox 26"/>
          <p:cNvSpPr txBox="1"/>
          <p:nvPr/>
        </p:nvSpPr>
        <p:spPr>
          <a:xfrm>
            <a:off x="541316" y="4407372"/>
            <a:ext cx="2363784" cy="553998"/>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Indented ends indicate the element existed before the time extent shown on the diagram</a:t>
            </a:r>
          </a:p>
        </p:txBody>
      </p:sp>
      <p:cxnSp>
        <p:nvCxnSpPr>
          <p:cNvPr id="28" name="Straight Arrow Connector 27"/>
          <p:cNvCxnSpPr>
            <a:stCxn id="26" idx="1"/>
          </p:cNvCxnSpPr>
          <p:nvPr/>
        </p:nvCxnSpPr>
        <p:spPr>
          <a:xfrm flipH="1" flipV="1">
            <a:off x="8570561" y="4511548"/>
            <a:ext cx="261432" cy="183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6" idx="1"/>
          </p:cNvCxnSpPr>
          <p:nvPr/>
        </p:nvCxnSpPr>
        <p:spPr>
          <a:xfrm flipH="1">
            <a:off x="8499802" y="4694668"/>
            <a:ext cx="332191" cy="401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7" idx="3"/>
            <a:endCxn id="4" idx="1"/>
          </p:cNvCxnSpPr>
          <p:nvPr/>
        </p:nvCxnSpPr>
        <p:spPr>
          <a:xfrm flipV="1">
            <a:off x="2905100" y="4407372"/>
            <a:ext cx="656031" cy="276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7" idx="3"/>
            <a:endCxn id="5" idx="1"/>
          </p:cNvCxnSpPr>
          <p:nvPr/>
        </p:nvCxnSpPr>
        <p:spPr>
          <a:xfrm>
            <a:off x="2905100" y="4684371"/>
            <a:ext cx="566889" cy="475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44" idx="3"/>
          </p:cNvCxnSpPr>
          <p:nvPr/>
        </p:nvCxnSpPr>
        <p:spPr>
          <a:xfrm>
            <a:off x="4936812" y="3710943"/>
            <a:ext cx="510842" cy="20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2471980" y="3510888"/>
            <a:ext cx="2464832" cy="400110"/>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A period of time extends through all space, for a specific period</a:t>
            </a:r>
          </a:p>
        </p:txBody>
      </p:sp>
      <p:sp>
        <p:nvSpPr>
          <p:cNvPr id="50" name="TextBox 49"/>
          <p:cNvSpPr txBox="1"/>
          <p:nvPr/>
        </p:nvSpPr>
        <p:spPr>
          <a:xfrm>
            <a:off x="3215899" y="5749939"/>
            <a:ext cx="3614704" cy="1015663"/>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Blue element moves into the extent of the orange one (e.g. a person moving into a location). This overlaps with a period of time too – i.e. there is a state of the blue element (the purple section) while it is located in the orange one spatially and in the grey period temporally.</a:t>
            </a:r>
          </a:p>
        </p:txBody>
      </p:sp>
      <p:sp>
        <p:nvSpPr>
          <p:cNvPr id="53" name="Rectangle 52"/>
          <p:cNvSpPr/>
          <p:nvPr/>
        </p:nvSpPr>
        <p:spPr>
          <a:xfrm>
            <a:off x="5428699" y="4248474"/>
            <a:ext cx="1150332"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latin typeface="Consolas" panose="020B0609020204030204" pitchFamily="49" charset="0"/>
              <a:cs typeface="Consolas" panose="020B0609020204030204" pitchFamily="49" charset="0"/>
            </a:endParaRPr>
          </a:p>
        </p:txBody>
      </p:sp>
      <p:sp>
        <p:nvSpPr>
          <p:cNvPr id="11" name="Chevron 10"/>
          <p:cNvSpPr/>
          <p:nvPr/>
        </p:nvSpPr>
        <p:spPr>
          <a:xfrm rot="16200000">
            <a:off x="5130989" y="3745345"/>
            <a:ext cx="1679463" cy="1604014"/>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b"/>
          <a:lstStyle/>
          <a:p>
            <a:pPr algn="ctr"/>
            <a:endParaRPr lang="en-GB" sz="1050" dirty="0">
              <a:latin typeface="Consolas" panose="020B0609020204030204" pitchFamily="49" charset="0"/>
              <a:cs typeface="Consolas" panose="020B0609020204030204" pitchFamily="49" charset="0"/>
            </a:endParaRPr>
          </a:p>
        </p:txBody>
      </p:sp>
      <p:cxnSp>
        <p:nvCxnSpPr>
          <p:cNvPr id="47" name="Straight Arrow Connector 46"/>
          <p:cNvCxnSpPr>
            <a:stCxn id="50" idx="0"/>
          </p:cNvCxnSpPr>
          <p:nvPr/>
        </p:nvCxnSpPr>
        <p:spPr>
          <a:xfrm flipV="1">
            <a:off x="5023251" y="4407375"/>
            <a:ext cx="889353" cy="134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V="1">
            <a:off x="3122908" y="5571641"/>
            <a:ext cx="5709085" cy="774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3122908" y="4029559"/>
            <a:ext cx="0" cy="1549831"/>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430728"/>
      </p:ext>
    </p:extLst>
  </p:cSld>
  <p:clrMapOvr>
    <a:masterClrMapping/>
  </p:clrMapOvr>
</p:sld>
</file>

<file path=ppt/theme/theme1.xml><?xml version="1.0" encoding="utf-8"?>
<a:theme xmlns:a="http://schemas.openxmlformats.org/drawingml/2006/main" name="Office Theme">
  <a:themeElements>
    <a:clrScheme name="MI5 Colour Scheme">
      <a:dk1>
        <a:srgbClr val="272727"/>
      </a:dk1>
      <a:lt1>
        <a:sysClr val="window" lastClr="FFFFFF"/>
      </a:lt1>
      <a:dk2>
        <a:srgbClr val="004D71"/>
      </a:dk2>
      <a:lt2>
        <a:srgbClr val="E5EBEF"/>
      </a:lt2>
      <a:accent1>
        <a:srgbClr val="00ACAF"/>
      </a:accent1>
      <a:accent2>
        <a:srgbClr val="F9AF00"/>
      </a:accent2>
      <a:accent3>
        <a:srgbClr val="E11F21"/>
      </a:accent3>
      <a:accent4>
        <a:srgbClr val="002B3C"/>
      </a:accent4>
      <a:accent5>
        <a:srgbClr val="44195E"/>
      </a:accent5>
      <a:accent6>
        <a:srgbClr val="1C6B24"/>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400"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2256</Words>
  <Application>Microsoft Office PowerPoint</Application>
  <PresentationFormat>Widescreen</PresentationFormat>
  <Paragraphs>173</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Calibri</vt:lpstr>
      <vt:lpstr>Consolas</vt:lpstr>
      <vt:lpstr>Wingdings</vt:lpstr>
      <vt:lpstr>Office Theme</vt:lpstr>
      <vt:lpstr>Short Introduction to IES</vt:lpstr>
      <vt:lpstr>What and why</vt:lpstr>
      <vt:lpstr>Usage: Data Exchange</vt:lpstr>
      <vt:lpstr>Usage: Synchronisation</vt:lpstr>
      <vt:lpstr>Usage: Storage</vt:lpstr>
      <vt:lpstr>Model Overview</vt:lpstr>
      <vt:lpstr>Lego™ not Airfix™ *</vt:lpstr>
      <vt:lpstr>Space &amp; Time</vt:lpstr>
      <vt:lpstr>Space-Time Diagrams</vt:lpstr>
      <vt:lpstr>Elements – Back to Fred</vt:lpstr>
      <vt:lpstr>And repeat…</vt:lpstr>
      <vt:lpstr>4D Fred</vt:lpstr>
      <vt:lpstr>Doing Stuff</vt:lpstr>
      <vt:lpstr>Bounding State</vt:lpstr>
      <vt:lpstr>I’ve started so I’ll finish</vt:lpstr>
      <vt:lpstr>Locations</vt:lpstr>
      <vt:lpstr>Quick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2020-01-30T16:00:35Z</dcterms:created>
  <dcterms:modified xsi:type="dcterms:W3CDTF">2020-01-30T16:01:58Z</dcterms:modified>
</cp:coreProperties>
</file>